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833199" y="1907024"/>
            <a:ext cx="7477601" cy="1666399"/>
          </a:xfrm>
          <a:prstGeom prst="rect">
            <a:avLst/>
          </a:prstGeom>
          <a:noFill/>
          <a:ln/>
        </p:spPr>
        <p:txBody>
          <a:bodyPr wrap="square" rtlCol="0" anchor="t"/>
          <a:lstStyle/>
          <a:p>
            <a:pPr indent="0" marL="0">
              <a:lnSpc>
                <a:spcPts val="6561"/>
              </a:lnSpc>
              <a:buNone/>
            </a:pPr>
            <a:r>
              <a:rPr lang="en-US" sz="5249" b="1" dirty="0">
                <a:solidFill>
                  <a:srgbClr val="101014"/>
                </a:solidFill>
                <a:latin typeface="Playfair Display" pitchFamily="34" charset="0"/>
                <a:ea typeface="Playfair Display" pitchFamily="34" charset="-122"/>
                <a:cs typeface="Playfair Display" pitchFamily="34" charset="-120"/>
              </a:rPr>
              <a:t>Text Processing Commands and Output</a:t>
            </a:r>
            <a:endParaRPr lang="en-US" sz="5249" dirty="0"/>
          </a:p>
        </p:txBody>
      </p:sp>
      <p:sp>
        <p:nvSpPr>
          <p:cNvPr id="5" name="Text 3"/>
          <p:cNvSpPr/>
          <p:nvPr/>
        </p:nvSpPr>
        <p:spPr>
          <a:xfrm>
            <a:off x="833199" y="3906679"/>
            <a:ext cx="7477601" cy="1421606"/>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Text processing utilities and commands are essential tools for manipulating and analyzing text data in various ways. They are often used in command-line environments and scripting to perform tasks such as searching, extracting, formatting, and transforming text.</a:t>
            </a:r>
            <a:endParaRPr lang="en-US" sz="1750" dirty="0"/>
          </a:p>
        </p:txBody>
      </p:sp>
      <p:sp>
        <p:nvSpPr>
          <p:cNvPr id="6" name="Shape 4"/>
          <p:cNvSpPr/>
          <p:nvPr/>
        </p:nvSpPr>
        <p:spPr>
          <a:xfrm>
            <a:off x="4394240" y="5578197"/>
            <a:ext cx="355402" cy="355402"/>
          </a:xfrm>
          <a:prstGeom prst="roundRect">
            <a:avLst>
              <a:gd name="adj" fmla="val 25726039"/>
            </a:avLst>
          </a:prstGeom>
          <a:solidFill>
            <a:srgbClr val="FBE7D0"/>
          </a:solidFill>
          <a:ln w="7620">
            <a:solidFill>
              <a:srgbClr val="FFFFFF"/>
            </a:solidFill>
            <a:prstDash val="solid"/>
          </a:ln>
        </p:spPr>
      </p:sp>
      <p:sp>
        <p:nvSpPr>
          <p:cNvPr id="7" name="Text 5"/>
          <p:cNvSpPr/>
          <p:nvPr/>
        </p:nvSpPr>
        <p:spPr>
          <a:xfrm>
            <a:off x="4526161" y="5573078"/>
            <a:ext cx="91440" cy="365760"/>
          </a:xfrm>
          <a:prstGeom prst="rect">
            <a:avLst/>
          </a:prstGeom>
          <a:noFill/>
          <a:ln/>
        </p:spPr>
        <p:txBody>
          <a:bodyPr wrap="none" rtlCol="0" anchor="t"/>
          <a:lstStyle/>
          <a:p>
            <a:pPr algn="ctr" indent="0" marL="0">
              <a:lnSpc>
                <a:spcPts val="2880"/>
              </a:lnSpc>
              <a:buNone/>
            </a:pPr>
            <a:r>
              <a:rPr lang="en-US" sz="1152" dirty="0">
                <a:solidFill>
                  <a:srgbClr val="3C3838"/>
                </a:solidFill>
                <a:latin typeface="Open Sans" pitchFamily="34" charset="0"/>
                <a:ea typeface="Open Sans" pitchFamily="34" charset="-122"/>
                <a:cs typeface="Open Sans" pitchFamily="34" charset="-120"/>
              </a:rPr>
              <a:t>A</a:t>
            </a:r>
            <a:endParaRPr lang="en-US" sz="1152" dirty="0"/>
          </a:p>
        </p:txBody>
      </p:sp>
      <p:sp>
        <p:nvSpPr>
          <p:cNvPr id="8" name="Text 6"/>
          <p:cNvSpPr/>
          <p:nvPr/>
        </p:nvSpPr>
        <p:spPr>
          <a:xfrm>
            <a:off x="3310890" y="5933599"/>
            <a:ext cx="2522220" cy="388858"/>
          </a:xfrm>
          <a:prstGeom prst="rect">
            <a:avLst/>
          </a:prstGeom>
          <a:noFill/>
          <a:ln/>
        </p:spPr>
        <p:txBody>
          <a:bodyPr wrap="none" rtlCol="0" anchor="t"/>
          <a:lstStyle/>
          <a:p>
            <a:pPr algn="ctr" indent="0" marL="0">
              <a:lnSpc>
                <a:spcPts val="3062"/>
              </a:lnSpc>
              <a:buNone/>
            </a:pPr>
            <a:r>
              <a:rPr lang="en-US" sz="2187" b="1" dirty="0">
                <a:solidFill>
                  <a:srgbClr val="39393C"/>
                </a:solidFill>
                <a:latin typeface="Open Sans" pitchFamily="34" charset="0"/>
                <a:ea typeface="Open Sans" pitchFamily="34" charset="-122"/>
                <a:cs typeface="Open Sans" pitchFamily="34" charset="-120"/>
              </a:rPr>
              <a:t>by Abhilash  Jadala</a:t>
            </a:r>
            <a:endParaRPr lang="en-US" sz="2187" dirty="0"/>
          </a:p>
        </p:txBody>
      </p:sp>
      <p:pic>
        <p:nvPicPr>
          <p:cNvPr id="9"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3F3F7">
              <a:alpha val="85000"/>
            </a:srgbClr>
          </a:solidFill>
          <a:ln/>
        </p:spPr>
      </p:sp>
      <p:sp>
        <p:nvSpPr>
          <p:cNvPr id="6" name="Text 3"/>
          <p:cNvSpPr/>
          <p:nvPr/>
        </p:nvSpPr>
        <p:spPr>
          <a:xfrm>
            <a:off x="2037993" y="3067883"/>
            <a:ext cx="4443889" cy="694373"/>
          </a:xfrm>
          <a:prstGeom prst="rect">
            <a:avLst/>
          </a:prstGeom>
          <a:noFill/>
          <a:ln/>
        </p:spPr>
        <p:txBody>
          <a:bodyPr wrap="non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Conclusion:</a:t>
            </a:r>
            <a:endParaRPr lang="en-US" sz="4374" dirty="0"/>
          </a:p>
        </p:txBody>
      </p:sp>
      <p:sp>
        <p:nvSpPr>
          <p:cNvPr id="7" name="Text 4"/>
          <p:cNvSpPr/>
          <p:nvPr/>
        </p:nvSpPr>
        <p:spPr>
          <a:xfrm>
            <a:off x="2037993" y="4095512"/>
            <a:ext cx="10554414" cy="1066205"/>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These are just a few examples of text processing commands and their typical use cases. The choice of command and its output depend on the specific text manipulation or analysis task you need to perform. Mastering these tools can greatly enhance your ability to work with text data efficiently.</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6319599" y="732353"/>
            <a:ext cx="7477601" cy="1388745"/>
          </a:xfrm>
          <a:prstGeom prst="rect">
            <a:avLst/>
          </a:prstGeom>
          <a:noFill/>
          <a:ln/>
        </p:spPr>
        <p:txBody>
          <a:bodyPr wrap="squar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Introduction to Text Processing Commands</a:t>
            </a:r>
            <a:endParaRPr lang="en-US" sz="4374" dirty="0"/>
          </a:p>
        </p:txBody>
      </p:sp>
      <p:sp>
        <p:nvSpPr>
          <p:cNvPr id="5" name="Shape 3"/>
          <p:cNvSpPr/>
          <p:nvPr/>
        </p:nvSpPr>
        <p:spPr>
          <a:xfrm>
            <a:off x="6319599" y="2627948"/>
            <a:ext cx="499943" cy="499943"/>
          </a:xfrm>
          <a:prstGeom prst="roundRect">
            <a:avLst>
              <a:gd name="adj" fmla="val 26667"/>
            </a:avLst>
          </a:prstGeom>
          <a:solidFill>
            <a:srgbClr val="E4E4ED"/>
          </a:solidFill>
          <a:ln/>
        </p:spPr>
      </p:sp>
      <p:sp>
        <p:nvSpPr>
          <p:cNvPr id="6" name="Text 4"/>
          <p:cNvSpPr/>
          <p:nvPr/>
        </p:nvSpPr>
        <p:spPr>
          <a:xfrm>
            <a:off x="6504742" y="2669619"/>
            <a:ext cx="12954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7" name="Text 5"/>
          <p:cNvSpPr/>
          <p:nvPr/>
        </p:nvSpPr>
        <p:spPr>
          <a:xfrm>
            <a:off x="7041713" y="2704267"/>
            <a:ext cx="2905601" cy="1041559"/>
          </a:xfrm>
          <a:prstGeom prst="rect">
            <a:avLst/>
          </a:prstGeom>
          <a:noFill/>
          <a:ln/>
        </p:spPr>
        <p:txBody>
          <a:bodyPr wrap="squar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What are text processing commands?</a:t>
            </a:r>
            <a:endParaRPr lang="en-US" sz="2187" dirty="0"/>
          </a:p>
        </p:txBody>
      </p:sp>
      <p:sp>
        <p:nvSpPr>
          <p:cNvPr id="8" name="Text 6"/>
          <p:cNvSpPr/>
          <p:nvPr/>
        </p:nvSpPr>
        <p:spPr>
          <a:xfrm>
            <a:off x="7041713" y="3967996"/>
            <a:ext cx="2905601" cy="1777008"/>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Learn what text processing commands are and how they can be used to manipulate and analyze text data.</a:t>
            </a:r>
            <a:endParaRPr lang="en-US" sz="1750" dirty="0"/>
          </a:p>
        </p:txBody>
      </p:sp>
      <p:sp>
        <p:nvSpPr>
          <p:cNvPr id="9" name="Shape 7"/>
          <p:cNvSpPr/>
          <p:nvPr/>
        </p:nvSpPr>
        <p:spPr>
          <a:xfrm>
            <a:off x="10169485" y="2627948"/>
            <a:ext cx="499943" cy="499943"/>
          </a:xfrm>
          <a:prstGeom prst="roundRect">
            <a:avLst>
              <a:gd name="adj" fmla="val 26667"/>
            </a:avLst>
          </a:prstGeom>
          <a:solidFill>
            <a:srgbClr val="E4E4ED"/>
          </a:solidFill>
          <a:ln/>
        </p:spPr>
      </p:sp>
      <p:sp>
        <p:nvSpPr>
          <p:cNvPr id="10" name="Text 8"/>
          <p:cNvSpPr/>
          <p:nvPr/>
        </p:nvSpPr>
        <p:spPr>
          <a:xfrm>
            <a:off x="10331768" y="2669619"/>
            <a:ext cx="17526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1" name="Text 9"/>
          <p:cNvSpPr/>
          <p:nvPr/>
        </p:nvSpPr>
        <p:spPr>
          <a:xfrm>
            <a:off x="10891599" y="2704267"/>
            <a:ext cx="2905601" cy="694373"/>
          </a:xfrm>
          <a:prstGeom prst="rect">
            <a:avLst/>
          </a:prstGeom>
          <a:noFill/>
          <a:ln/>
        </p:spPr>
        <p:txBody>
          <a:bodyPr wrap="squar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Why are they important?</a:t>
            </a:r>
            <a:endParaRPr lang="en-US" sz="2187" dirty="0"/>
          </a:p>
        </p:txBody>
      </p:sp>
      <p:sp>
        <p:nvSpPr>
          <p:cNvPr id="12" name="Text 10"/>
          <p:cNvSpPr/>
          <p:nvPr/>
        </p:nvSpPr>
        <p:spPr>
          <a:xfrm>
            <a:off x="10891599" y="3620810"/>
            <a:ext cx="2905601" cy="1777008"/>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Understand the relevance of text processing commands in automating tasks and extracting valuable information.</a:t>
            </a:r>
            <a:endParaRPr lang="en-US" sz="1750" dirty="0"/>
          </a:p>
        </p:txBody>
      </p:sp>
      <p:sp>
        <p:nvSpPr>
          <p:cNvPr id="13" name="Shape 11"/>
          <p:cNvSpPr/>
          <p:nvPr/>
        </p:nvSpPr>
        <p:spPr>
          <a:xfrm>
            <a:off x="6319599" y="6140768"/>
            <a:ext cx="499943" cy="499943"/>
          </a:xfrm>
          <a:prstGeom prst="roundRect">
            <a:avLst>
              <a:gd name="adj" fmla="val 26667"/>
            </a:avLst>
          </a:prstGeom>
          <a:solidFill>
            <a:srgbClr val="E4E4ED"/>
          </a:solidFill>
          <a:ln/>
        </p:spPr>
      </p:sp>
      <p:sp>
        <p:nvSpPr>
          <p:cNvPr id="14" name="Text 12"/>
          <p:cNvSpPr/>
          <p:nvPr/>
        </p:nvSpPr>
        <p:spPr>
          <a:xfrm>
            <a:off x="6489502" y="6182439"/>
            <a:ext cx="16002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5" name="Text 13"/>
          <p:cNvSpPr/>
          <p:nvPr/>
        </p:nvSpPr>
        <p:spPr>
          <a:xfrm>
            <a:off x="7041713" y="6217087"/>
            <a:ext cx="2750820"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Key concepts to know</a:t>
            </a:r>
            <a:endParaRPr lang="en-US" sz="2187" dirty="0"/>
          </a:p>
        </p:txBody>
      </p:sp>
      <p:sp>
        <p:nvSpPr>
          <p:cNvPr id="16" name="Text 14"/>
          <p:cNvSpPr/>
          <p:nvPr/>
        </p:nvSpPr>
        <p:spPr>
          <a:xfrm>
            <a:off x="7041713" y="6786443"/>
            <a:ext cx="6755487" cy="710803"/>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Get familiar with important concepts such as pipes, redirection, and regular expressions.</a:t>
            </a:r>
            <a:endParaRPr lang="en-US" sz="1750" dirty="0"/>
          </a:p>
        </p:txBody>
      </p:sp>
      <p:pic>
        <p:nvPicPr>
          <p:cNvPr id="17"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924294" y="662345"/>
            <a:ext cx="8115300" cy="577691"/>
          </a:xfrm>
          <a:prstGeom prst="rect">
            <a:avLst/>
          </a:prstGeom>
          <a:noFill/>
          <a:ln/>
        </p:spPr>
        <p:txBody>
          <a:bodyPr wrap="none" rtlCol="0" anchor="t"/>
          <a:lstStyle/>
          <a:p>
            <a:pPr indent="0" marL="0">
              <a:lnSpc>
                <a:spcPts val="4549"/>
              </a:lnSpc>
              <a:buNone/>
            </a:pPr>
            <a:r>
              <a:rPr lang="en-US" sz="3639" b="1" dirty="0">
                <a:solidFill>
                  <a:srgbClr val="101014"/>
                </a:solidFill>
                <a:latin typeface="Playfair Display" pitchFamily="34" charset="0"/>
                <a:ea typeface="Playfair Display" pitchFamily="34" charset="-122"/>
                <a:cs typeface="Playfair Display" pitchFamily="34" charset="-120"/>
              </a:rPr>
              <a:t>Commonly Used Command Line Tools</a:t>
            </a:r>
            <a:endParaRPr lang="en-US" sz="3639" dirty="0"/>
          </a:p>
        </p:txBody>
      </p:sp>
      <p:sp>
        <p:nvSpPr>
          <p:cNvPr id="5" name="Shape 3"/>
          <p:cNvSpPr/>
          <p:nvPr/>
        </p:nvSpPr>
        <p:spPr>
          <a:xfrm>
            <a:off x="2924294" y="1609725"/>
            <a:ext cx="4298513" cy="2192536"/>
          </a:xfrm>
          <a:prstGeom prst="roundRect">
            <a:avLst>
              <a:gd name="adj" fmla="val 5059"/>
            </a:avLst>
          </a:prstGeom>
          <a:solidFill>
            <a:srgbClr val="E4E4ED"/>
          </a:solidFill>
          <a:ln/>
        </p:spPr>
      </p:sp>
      <p:sp>
        <p:nvSpPr>
          <p:cNvPr id="6" name="Text 4"/>
          <p:cNvSpPr/>
          <p:nvPr/>
        </p:nvSpPr>
        <p:spPr>
          <a:xfrm>
            <a:off x="3109079" y="1794510"/>
            <a:ext cx="1848803" cy="288846"/>
          </a:xfrm>
          <a:prstGeom prst="rect">
            <a:avLst/>
          </a:prstGeom>
          <a:noFill/>
          <a:ln/>
        </p:spPr>
        <p:txBody>
          <a:bodyPr wrap="none" rtlCol="0" anchor="t"/>
          <a:lstStyle/>
          <a:p>
            <a:pPr indent="0" marL="0">
              <a:lnSpc>
                <a:spcPts val="2275"/>
              </a:lnSpc>
              <a:buNone/>
            </a:pPr>
            <a:r>
              <a:rPr lang="en-US" sz="1820" b="1" dirty="0">
                <a:solidFill>
                  <a:srgbClr val="101014"/>
                </a:solidFill>
                <a:latin typeface="Playfair Display" pitchFamily="34" charset="0"/>
                <a:ea typeface="Playfair Display" pitchFamily="34" charset="-122"/>
                <a:cs typeface="Playfair Display" pitchFamily="34" charset="-120"/>
              </a:rPr>
              <a:t>grep</a:t>
            </a:r>
            <a:endParaRPr lang="en-US" sz="1820" dirty="0"/>
          </a:p>
        </p:txBody>
      </p:sp>
      <p:sp>
        <p:nvSpPr>
          <p:cNvPr id="7" name="Text 5"/>
          <p:cNvSpPr/>
          <p:nvPr/>
        </p:nvSpPr>
        <p:spPr>
          <a:xfrm>
            <a:off x="3109079" y="2268141"/>
            <a:ext cx="3928943" cy="591503"/>
          </a:xfrm>
          <a:prstGeom prst="rect">
            <a:avLst/>
          </a:prstGeom>
          <a:noFill/>
          <a:ln/>
        </p:spPr>
        <p:txBody>
          <a:bodyPr wrap="square" rtlCol="0" anchor="t"/>
          <a:lstStyle/>
          <a:p>
            <a:pPr indent="0" marL="0">
              <a:lnSpc>
                <a:spcPts val="2329"/>
              </a:lnSpc>
              <a:buNone/>
            </a:pPr>
            <a:r>
              <a:rPr lang="en-US" sz="1456" dirty="0">
                <a:solidFill>
                  <a:srgbClr val="39393C"/>
                </a:solidFill>
                <a:latin typeface="Open Sans" pitchFamily="34" charset="0"/>
                <a:ea typeface="Open Sans" pitchFamily="34" charset="-122"/>
                <a:cs typeface="Open Sans" pitchFamily="34" charset="-120"/>
              </a:rPr>
              <a:t>Search for specific patterns in files and extract matching lines.</a:t>
            </a:r>
            <a:endParaRPr lang="en-US" sz="1456" dirty="0"/>
          </a:p>
        </p:txBody>
      </p:sp>
      <p:sp>
        <p:nvSpPr>
          <p:cNvPr id="8" name="Text 6"/>
          <p:cNvSpPr/>
          <p:nvPr/>
        </p:nvSpPr>
        <p:spPr>
          <a:xfrm>
            <a:off x="3109079" y="3025973"/>
            <a:ext cx="3928943" cy="591503"/>
          </a:xfrm>
          <a:prstGeom prst="rect">
            <a:avLst/>
          </a:prstGeom>
          <a:noFill/>
          <a:ln/>
        </p:spPr>
        <p:txBody>
          <a:bodyPr wrap="square" rtlCol="0" anchor="t"/>
          <a:lstStyle/>
          <a:p>
            <a:pPr indent="0" marL="0">
              <a:lnSpc>
                <a:spcPts val="2329"/>
              </a:lnSpc>
              <a:buNone/>
            </a:pPr>
            <a:r>
              <a:rPr lang="en-US" sz="1456" dirty="0">
                <a:solidFill>
                  <a:srgbClr val="39393C"/>
                </a:solidFill>
                <a:latin typeface="Open Sans" pitchFamily="34" charset="0"/>
                <a:ea typeface="Open Sans" pitchFamily="34" charset="-122"/>
                <a:cs typeface="Open Sans" pitchFamily="34" charset="-120"/>
              </a:rPr>
              <a:t>$ grep "pattern" file.txt This line contains the pattern.</a:t>
            </a:r>
            <a:endParaRPr lang="en-US" sz="1456" dirty="0"/>
          </a:p>
        </p:txBody>
      </p:sp>
      <p:sp>
        <p:nvSpPr>
          <p:cNvPr id="9" name="Shape 7"/>
          <p:cNvSpPr/>
          <p:nvPr/>
        </p:nvSpPr>
        <p:spPr>
          <a:xfrm>
            <a:off x="7407593" y="1609725"/>
            <a:ext cx="4298513" cy="2192536"/>
          </a:xfrm>
          <a:prstGeom prst="roundRect">
            <a:avLst>
              <a:gd name="adj" fmla="val 5059"/>
            </a:avLst>
          </a:prstGeom>
          <a:solidFill>
            <a:srgbClr val="E4E4ED"/>
          </a:solidFill>
          <a:ln/>
        </p:spPr>
      </p:sp>
      <p:sp>
        <p:nvSpPr>
          <p:cNvPr id="10" name="Text 8"/>
          <p:cNvSpPr/>
          <p:nvPr/>
        </p:nvSpPr>
        <p:spPr>
          <a:xfrm>
            <a:off x="7592378" y="1794510"/>
            <a:ext cx="1848803" cy="288846"/>
          </a:xfrm>
          <a:prstGeom prst="rect">
            <a:avLst/>
          </a:prstGeom>
          <a:noFill/>
          <a:ln/>
        </p:spPr>
        <p:txBody>
          <a:bodyPr wrap="none" rtlCol="0" anchor="t"/>
          <a:lstStyle/>
          <a:p>
            <a:pPr indent="0" marL="0">
              <a:lnSpc>
                <a:spcPts val="2275"/>
              </a:lnSpc>
              <a:buNone/>
            </a:pPr>
            <a:r>
              <a:rPr lang="en-US" sz="1820" b="1" dirty="0">
                <a:solidFill>
                  <a:srgbClr val="101014"/>
                </a:solidFill>
                <a:latin typeface="Playfair Display" pitchFamily="34" charset="0"/>
                <a:ea typeface="Playfair Display" pitchFamily="34" charset="-122"/>
                <a:cs typeface="Playfair Display" pitchFamily="34" charset="-120"/>
              </a:rPr>
              <a:t>sed</a:t>
            </a:r>
            <a:endParaRPr lang="en-US" sz="1820" dirty="0"/>
          </a:p>
        </p:txBody>
      </p:sp>
      <p:sp>
        <p:nvSpPr>
          <p:cNvPr id="11" name="Text 9"/>
          <p:cNvSpPr/>
          <p:nvPr/>
        </p:nvSpPr>
        <p:spPr>
          <a:xfrm>
            <a:off x="7592378" y="2268141"/>
            <a:ext cx="3928943" cy="591503"/>
          </a:xfrm>
          <a:prstGeom prst="rect">
            <a:avLst/>
          </a:prstGeom>
          <a:noFill/>
          <a:ln/>
        </p:spPr>
        <p:txBody>
          <a:bodyPr wrap="square" rtlCol="0" anchor="t"/>
          <a:lstStyle/>
          <a:p>
            <a:pPr indent="0" marL="0">
              <a:lnSpc>
                <a:spcPts val="2329"/>
              </a:lnSpc>
              <a:buNone/>
            </a:pPr>
            <a:r>
              <a:rPr lang="en-US" sz="1456" dirty="0">
                <a:solidFill>
                  <a:srgbClr val="39393C"/>
                </a:solidFill>
                <a:latin typeface="Open Sans" pitchFamily="34" charset="0"/>
                <a:ea typeface="Open Sans" pitchFamily="34" charset="-122"/>
                <a:cs typeface="Open Sans" pitchFamily="34" charset="-120"/>
              </a:rPr>
              <a:t>Edit and transform text by substituting, deleting, or appending specific patterns.</a:t>
            </a:r>
            <a:endParaRPr lang="en-US" sz="1456" dirty="0"/>
          </a:p>
        </p:txBody>
      </p:sp>
      <p:sp>
        <p:nvSpPr>
          <p:cNvPr id="12" name="Text 10"/>
          <p:cNvSpPr/>
          <p:nvPr/>
        </p:nvSpPr>
        <p:spPr>
          <a:xfrm>
            <a:off x="7592378" y="3025973"/>
            <a:ext cx="3928943" cy="295751"/>
          </a:xfrm>
          <a:prstGeom prst="rect">
            <a:avLst/>
          </a:prstGeom>
          <a:noFill/>
          <a:ln/>
        </p:spPr>
        <p:txBody>
          <a:bodyPr wrap="none" rtlCol="0" anchor="t"/>
          <a:lstStyle/>
          <a:p>
            <a:pPr indent="0" marL="0">
              <a:lnSpc>
                <a:spcPts val="2329"/>
              </a:lnSpc>
              <a:buNone/>
            </a:pPr>
            <a:r>
              <a:rPr lang="en-US" sz="1456" dirty="0">
                <a:solidFill>
                  <a:srgbClr val="39393C"/>
                </a:solidFill>
                <a:latin typeface="Open Sans" pitchFamily="34" charset="0"/>
                <a:ea typeface="Open Sans" pitchFamily="34" charset="-122"/>
                <a:cs typeface="Open Sans" pitchFamily="34" charset="-120"/>
              </a:rPr>
              <a:t>sed [OPTIONS] 'script' input_file</a:t>
            </a:r>
            <a:endParaRPr lang="en-US" sz="1456" dirty="0"/>
          </a:p>
        </p:txBody>
      </p:sp>
      <p:sp>
        <p:nvSpPr>
          <p:cNvPr id="13" name="Shape 11"/>
          <p:cNvSpPr/>
          <p:nvPr/>
        </p:nvSpPr>
        <p:spPr>
          <a:xfrm>
            <a:off x="2924294" y="3987046"/>
            <a:ext cx="4298513" cy="3580209"/>
          </a:xfrm>
          <a:prstGeom prst="roundRect">
            <a:avLst>
              <a:gd name="adj" fmla="val 3098"/>
            </a:avLst>
          </a:prstGeom>
          <a:solidFill>
            <a:srgbClr val="E4E4ED"/>
          </a:solidFill>
          <a:ln/>
        </p:spPr>
      </p:sp>
      <p:sp>
        <p:nvSpPr>
          <p:cNvPr id="14" name="Text 12"/>
          <p:cNvSpPr/>
          <p:nvPr/>
        </p:nvSpPr>
        <p:spPr>
          <a:xfrm>
            <a:off x="3109079" y="4171831"/>
            <a:ext cx="1848803" cy="288846"/>
          </a:xfrm>
          <a:prstGeom prst="rect">
            <a:avLst/>
          </a:prstGeom>
          <a:noFill/>
          <a:ln/>
        </p:spPr>
        <p:txBody>
          <a:bodyPr wrap="none" rtlCol="0" anchor="t"/>
          <a:lstStyle/>
          <a:p>
            <a:pPr indent="0" marL="0">
              <a:lnSpc>
                <a:spcPts val="2275"/>
              </a:lnSpc>
              <a:buNone/>
            </a:pPr>
            <a:r>
              <a:rPr lang="en-US" sz="1820" b="1" dirty="0">
                <a:solidFill>
                  <a:srgbClr val="101014"/>
                </a:solidFill>
                <a:latin typeface="Playfair Display" pitchFamily="34" charset="0"/>
                <a:ea typeface="Playfair Display" pitchFamily="34" charset="-122"/>
                <a:cs typeface="Playfair Display" pitchFamily="34" charset="-120"/>
              </a:rPr>
              <a:t>awk</a:t>
            </a:r>
            <a:endParaRPr lang="en-US" sz="1820" dirty="0"/>
          </a:p>
        </p:txBody>
      </p:sp>
      <p:sp>
        <p:nvSpPr>
          <p:cNvPr id="15" name="Text 13"/>
          <p:cNvSpPr/>
          <p:nvPr/>
        </p:nvSpPr>
        <p:spPr>
          <a:xfrm>
            <a:off x="3109079" y="4645462"/>
            <a:ext cx="3928943" cy="591503"/>
          </a:xfrm>
          <a:prstGeom prst="rect">
            <a:avLst/>
          </a:prstGeom>
          <a:noFill/>
          <a:ln/>
        </p:spPr>
        <p:txBody>
          <a:bodyPr wrap="square" rtlCol="0" anchor="t"/>
          <a:lstStyle/>
          <a:p>
            <a:pPr indent="0" marL="0">
              <a:lnSpc>
                <a:spcPts val="2329"/>
              </a:lnSpc>
              <a:buNone/>
            </a:pPr>
            <a:r>
              <a:rPr lang="en-US" sz="1456" dirty="0">
                <a:solidFill>
                  <a:srgbClr val="39393C"/>
                </a:solidFill>
                <a:latin typeface="Open Sans" pitchFamily="34" charset="0"/>
                <a:ea typeface="Open Sans" pitchFamily="34" charset="-122"/>
                <a:cs typeface="Open Sans" pitchFamily="34" charset="-120"/>
              </a:rPr>
              <a:t>Analyze and manipulate structured text data using patterns and actions.</a:t>
            </a:r>
            <a:endParaRPr lang="en-US" sz="1456" dirty="0"/>
          </a:p>
        </p:txBody>
      </p:sp>
      <p:sp>
        <p:nvSpPr>
          <p:cNvPr id="16" name="Text 14"/>
          <p:cNvSpPr/>
          <p:nvPr/>
        </p:nvSpPr>
        <p:spPr>
          <a:xfrm>
            <a:off x="3700582" y="5444847"/>
            <a:ext cx="3337441" cy="606743"/>
          </a:xfrm>
          <a:prstGeom prst="rect">
            <a:avLst/>
          </a:prstGeom>
          <a:noFill/>
          <a:ln/>
        </p:spPr>
        <p:txBody>
          <a:bodyPr wrap="square" rtlCol="0" anchor="t"/>
          <a:lstStyle/>
          <a:p>
            <a:pPr algn="l" lvl="1" marL="685800" indent="-342900">
              <a:lnSpc>
                <a:spcPts val="2329"/>
              </a:lnSpc>
              <a:buSzPct val="100000"/>
              <a:buChar char="•"/>
            </a:pPr>
            <a:r>
              <a:rPr lang="en-US" sz="1456" dirty="0">
                <a:solidFill>
                  <a:srgbClr val="39393C"/>
                </a:solidFill>
                <a:latin typeface="Open Sans" pitchFamily="34" charset="0"/>
                <a:ea typeface="Open Sans" pitchFamily="34" charset="-122"/>
                <a:cs typeface="Open Sans" pitchFamily="34" charset="-120"/>
              </a:rPr>
              <a:t>Command: </a:t>
            </a:r>
            <a:pPr algn="l" lvl="1" indent="0" marL="0">
              <a:lnSpc>
                <a:spcPts val="2329"/>
              </a:lnSpc>
              <a:buNone/>
            </a:pPr>
            <a:r>
              <a:rPr lang="en-US" sz="1456" dirty="0">
                <a:solidFill>
                  <a:srgbClr val="39393C"/>
                </a:solidFill>
                <a:highlight>
                  <a:srgbClr val="F1F1F4"/>
                </a:highlight>
                <a:latin typeface="Consolas" pitchFamily="34" charset="0"/>
                <a:ea typeface="Consolas" pitchFamily="34" charset="-122"/>
                <a:cs typeface="Consolas" pitchFamily="34" charset="-120"/>
              </a:rPr>
              <a:t>awk '/pattern/ {print $2}' file</a:t>
            </a:r>
            <a:endParaRPr lang="en-US" sz="1456" dirty="0"/>
          </a:p>
        </p:txBody>
      </p:sp>
      <p:sp>
        <p:nvSpPr>
          <p:cNvPr id="17" name="Text 15"/>
          <p:cNvSpPr/>
          <p:nvPr/>
        </p:nvSpPr>
        <p:spPr>
          <a:xfrm>
            <a:off x="3700582" y="6125527"/>
            <a:ext cx="3337441" cy="591503"/>
          </a:xfrm>
          <a:prstGeom prst="rect">
            <a:avLst/>
          </a:prstGeom>
          <a:noFill/>
          <a:ln/>
        </p:spPr>
        <p:txBody>
          <a:bodyPr wrap="square" rtlCol="0" anchor="t"/>
          <a:lstStyle/>
          <a:p>
            <a:pPr algn="l" lvl="1" marL="685800" indent="-342900">
              <a:lnSpc>
                <a:spcPts val="2329"/>
              </a:lnSpc>
              <a:buSzPct val="100000"/>
              <a:buChar char="•"/>
            </a:pPr>
            <a:r>
              <a:rPr lang="en-US" sz="1456" dirty="0">
                <a:solidFill>
                  <a:srgbClr val="39393C"/>
                </a:solidFill>
                <a:latin typeface="Open Sans" pitchFamily="34" charset="0"/>
                <a:ea typeface="Open Sans" pitchFamily="34" charset="-122"/>
                <a:cs typeface="Open Sans" pitchFamily="34" charset="-120"/>
              </a:rPr>
              <a:t>Output: The second column of lines in "file" that match the "pattern."</a:t>
            </a:r>
            <a:endParaRPr lang="en-US" sz="1456" dirty="0"/>
          </a:p>
        </p:txBody>
      </p:sp>
      <p:sp>
        <p:nvSpPr>
          <p:cNvPr id="18" name="Text 16"/>
          <p:cNvSpPr/>
          <p:nvPr/>
        </p:nvSpPr>
        <p:spPr>
          <a:xfrm>
            <a:off x="3700582" y="6790968"/>
            <a:ext cx="3337441" cy="591503"/>
          </a:xfrm>
          <a:prstGeom prst="rect">
            <a:avLst/>
          </a:prstGeom>
          <a:noFill/>
          <a:ln/>
        </p:spPr>
        <p:txBody>
          <a:bodyPr wrap="square" rtlCol="0" anchor="t"/>
          <a:lstStyle/>
          <a:p>
            <a:pPr algn="l" lvl="1" marL="685800" indent="-342900">
              <a:lnSpc>
                <a:spcPts val="2329"/>
              </a:lnSpc>
              <a:buSzPct val="100000"/>
              <a:buChar char="•"/>
            </a:pPr>
            <a:r>
              <a:rPr lang="en-US" sz="1456" dirty="0">
                <a:solidFill>
                  <a:srgbClr val="39393C"/>
                </a:solidFill>
                <a:latin typeface="Open Sans" pitchFamily="34" charset="0"/>
                <a:ea typeface="Open Sans" pitchFamily="34" charset="-122"/>
                <a:cs typeface="Open Sans" pitchFamily="34" charset="-120"/>
              </a:rPr>
              <a:t>Conclusion: Ideal for extracting specific fields or columns from structured data.</a:t>
            </a:r>
            <a:endParaRPr lang="en-US" sz="1456" dirty="0"/>
          </a:p>
        </p:txBody>
      </p:sp>
      <p:sp>
        <p:nvSpPr>
          <p:cNvPr id="19" name="Shape 17"/>
          <p:cNvSpPr/>
          <p:nvPr/>
        </p:nvSpPr>
        <p:spPr>
          <a:xfrm>
            <a:off x="7407593" y="3987046"/>
            <a:ext cx="4298513" cy="3580209"/>
          </a:xfrm>
          <a:prstGeom prst="roundRect">
            <a:avLst>
              <a:gd name="adj" fmla="val 3098"/>
            </a:avLst>
          </a:prstGeom>
          <a:solidFill>
            <a:srgbClr val="E4E4ED"/>
          </a:solidFill>
          <a:ln/>
        </p:spPr>
      </p:sp>
      <p:sp>
        <p:nvSpPr>
          <p:cNvPr id="20" name="Text 18"/>
          <p:cNvSpPr/>
          <p:nvPr/>
        </p:nvSpPr>
        <p:spPr>
          <a:xfrm>
            <a:off x="7592378" y="4171831"/>
            <a:ext cx="1848803" cy="288846"/>
          </a:xfrm>
          <a:prstGeom prst="rect">
            <a:avLst/>
          </a:prstGeom>
          <a:noFill/>
          <a:ln/>
        </p:spPr>
        <p:txBody>
          <a:bodyPr wrap="none" rtlCol="0" anchor="t"/>
          <a:lstStyle/>
          <a:p>
            <a:pPr indent="0" marL="0">
              <a:lnSpc>
                <a:spcPts val="2275"/>
              </a:lnSpc>
              <a:buNone/>
            </a:pPr>
            <a:r>
              <a:rPr lang="en-US" sz="1820" b="1" dirty="0">
                <a:solidFill>
                  <a:srgbClr val="101014"/>
                </a:solidFill>
                <a:latin typeface="Playfair Display" pitchFamily="34" charset="0"/>
                <a:ea typeface="Playfair Display" pitchFamily="34" charset="-122"/>
                <a:cs typeface="Playfair Display" pitchFamily="34" charset="-120"/>
              </a:rPr>
              <a:t>cut</a:t>
            </a:r>
            <a:endParaRPr lang="en-US" sz="1820" dirty="0"/>
          </a:p>
        </p:txBody>
      </p:sp>
      <p:sp>
        <p:nvSpPr>
          <p:cNvPr id="21" name="Text 19"/>
          <p:cNvSpPr/>
          <p:nvPr/>
        </p:nvSpPr>
        <p:spPr>
          <a:xfrm>
            <a:off x="7592378" y="4645462"/>
            <a:ext cx="3928943" cy="591503"/>
          </a:xfrm>
          <a:prstGeom prst="rect">
            <a:avLst/>
          </a:prstGeom>
          <a:noFill/>
          <a:ln/>
        </p:spPr>
        <p:txBody>
          <a:bodyPr wrap="square" rtlCol="0" anchor="t"/>
          <a:lstStyle/>
          <a:p>
            <a:pPr indent="0" marL="0">
              <a:lnSpc>
                <a:spcPts val="2329"/>
              </a:lnSpc>
              <a:buNone/>
            </a:pPr>
            <a:r>
              <a:rPr lang="en-US" sz="1456" dirty="0">
                <a:solidFill>
                  <a:srgbClr val="39393C"/>
                </a:solidFill>
                <a:latin typeface="Open Sans" pitchFamily="34" charset="0"/>
                <a:ea typeface="Open Sans" pitchFamily="34" charset="-122"/>
                <a:cs typeface="Open Sans" pitchFamily="34" charset="-120"/>
              </a:rPr>
              <a:t>Extract specific fields or columns from files or output.</a:t>
            </a:r>
            <a:endParaRPr lang="en-US" sz="1456" dirty="0"/>
          </a:p>
        </p:txBody>
      </p:sp>
      <p:sp>
        <p:nvSpPr>
          <p:cNvPr id="22" name="Text 20"/>
          <p:cNvSpPr/>
          <p:nvPr/>
        </p:nvSpPr>
        <p:spPr>
          <a:xfrm>
            <a:off x="7888129" y="5444847"/>
            <a:ext cx="3633192" cy="303371"/>
          </a:xfrm>
          <a:prstGeom prst="rect">
            <a:avLst/>
          </a:prstGeom>
          <a:noFill/>
          <a:ln/>
        </p:spPr>
        <p:txBody>
          <a:bodyPr wrap="none" rtlCol="0" anchor="t"/>
          <a:lstStyle/>
          <a:p>
            <a:pPr algn="l" marL="342900" indent="-342900">
              <a:lnSpc>
                <a:spcPts val="2329"/>
              </a:lnSpc>
              <a:buSzPct val="100000"/>
              <a:buChar char="•"/>
            </a:pPr>
            <a:r>
              <a:rPr lang="en-US" sz="1456" dirty="0">
                <a:solidFill>
                  <a:srgbClr val="39393C"/>
                </a:solidFill>
                <a:latin typeface="Open Sans" pitchFamily="34" charset="0"/>
                <a:ea typeface="Open Sans" pitchFamily="34" charset="-122"/>
                <a:cs typeface="Open Sans" pitchFamily="34" charset="-120"/>
              </a:rPr>
              <a:t>Command: </a:t>
            </a:r>
            <a:pPr algn="l" indent="0" marL="0">
              <a:lnSpc>
                <a:spcPts val="2329"/>
              </a:lnSpc>
              <a:buNone/>
            </a:pPr>
            <a:r>
              <a:rPr lang="en-US" sz="1456" dirty="0">
                <a:solidFill>
                  <a:srgbClr val="39393C"/>
                </a:solidFill>
                <a:highlight>
                  <a:srgbClr val="F1F1F4"/>
                </a:highlight>
                <a:latin typeface="Consolas" pitchFamily="34" charset="0"/>
                <a:ea typeface="Consolas" pitchFamily="34" charset="-122"/>
                <a:cs typeface="Consolas" pitchFamily="34" charset="-120"/>
              </a:rPr>
              <a:t>cut -f 2 -d ',' file</a:t>
            </a:r>
            <a:endParaRPr lang="en-US" sz="1456" dirty="0"/>
          </a:p>
        </p:txBody>
      </p:sp>
      <p:sp>
        <p:nvSpPr>
          <p:cNvPr id="23" name="Text 21"/>
          <p:cNvSpPr/>
          <p:nvPr/>
        </p:nvSpPr>
        <p:spPr>
          <a:xfrm>
            <a:off x="7888129" y="5822156"/>
            <a:ext cx="3633192" cy="591503"/>
          </a:xfrm>
          <a:prstGeom prst="rect">
            <a:avLst/>
          </a:prstGeom>
          <a:noFill/>
          <a:ln/>
        </p:spPr>
        <p:txBody>
          <a:bodyPr wrap="square" rtlCol="0" anchor="t"/>
          <a:lstStyle/>
          <a:p>
            <a:pPr algn="l" marL="342900" indent="-342900">
              <a:lnSpc>
                <a:spcPts val="2329"/>
              </a:lnSpc>
              <a:buSzPct val="100000"/>
              <a:buChar char="•"/>
            </a:pPr>
            <a:r>
              <a:rPr lang="en-US" sz="1456" dirty="0">
                <a:solidFill>
                  <a:srgbClr val="39393C"/>
                </a:solidFill>
                <a:latin typeface="Open Sans" pitchFamily="34" charset="0"/>
                <a:ea typeface="Open Sans" pitchFamily="34" charset="-122"/>
                <a:cs typeface="Open Sans" pitchFamily="34" charset="-120"/>
              </a:rPr>
              <a:t>Output: The second field (column) of a CSV file, using a comma (,) as the delimiter.</a:t>
            </a:r>
            <a:endParaRPr lang="en-US" sz="1456" dirty="0"/>
          </a:p>
        </p:txBody>
      </p:sp>
      <p:sp>
        <p:nvSpPr>
          <p:cNvPr id="24" name="Text 22"/>
          <p:cNvSpPr/>
          <p:nvPr/>
        </p:nvSpPr>
        <p:spPr>
          <a:xfrm>
            <a:off x="7888129" y="6487597"/>
            <a:ext cx="3633192" cy="591503"/>
          </a:xfrm>
          <a:prstGeom prst="rect">
            <a:avLst/>
          </a:prstGeom>
          <a:noFill/>
          <a:ln/>
        </p:spPr>
        <p:txBody>
          <a:bodyPr wrap="square" rtlCol="0" anchor="t"/>
          <a:lstStyle/>
          <a:p>
            <a:pPr algn="l" marL="342900" indent="-342900">
              <a:lnSpc>
                <a:spcPts val="2329"/>
              </a:lnSpc>
              <a:buSzPct val="100000"/>
              <a:buChar char="•"/>
            </a:pPr>
            <a:r>
              <a:rPr lang="en-US" sz="1456" dirty="0">
                <a:solidFill>
                  <a:srgbClr val="39393C"/>
                </a:solidFill>
                <a:latin typeface="Open Sans" pitchFamily="34" charset="0"/>
                <a:ea typeface="Open Sans" pitchFamily="34" charset="-122"/>
                <a:cs typeface="Open Sans" pitchFamily="34" charset="-120"/>
              </a:rPr>
              <a:t>Conclusion: Great for isolating columns of interest in delimited text files.</a:t>
            </a:r>
            <a:endParaRPr lang="en-US" sz="1456" dirty="0"/>
          </a:p>
        </p:txBody>
      </p:sp>
      <p:pic>
        <p:nvPicPr>
          <p:cNvPr id="2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38411"/>
          </a:xfrm>
          <a:prstGeom prst="rect">
            <a:avLst/>
          </a:prstGeom>
          <a:solidFill>
            <a:srgbClr val="F3F3F7"/>
          </a:solidFill>
          <a:ln/>
        </p:spPr>
      </p:sp>
      <p:sp>
        <p:nvSpPr>
          <p:cNvPr id="4" name="Text 2"/>
          <p:cNvSpPr/>
          <p:nvPr/>
        </p:nvSpPr>
        <p:spPr>
          <a:xfrm>
            <a:off x="2624376" y="543044"/>
            <a:ext cx="8717280" cy="617101"/>
          </a:xfrm>
          <a:prstGeom prst="rect">
            <a:avLst/>
          </a:prstGeom>
          <a:noFill/>
          <a:ln/>
        </p:spPr>
        <p:txBody>
          <a:bodyPr wrap="none" rtlCol="0" anchor="t"/>
          <a:lstStyle/>
          <a:p>
            <a:pPr indent="0" marL="0">
              <a:lnSpc>
                <a:spcPts val="4860"/>
              </a:lnSpc>
              <a:buNone/>
            </a:pPr>
            <a:r>
              <a:rPr lang="en-US" sz="3888" b="1" dirty="0">
                <a:solidFill>
                  <a:srgbClr val="101014"/>
                </a:solidFill>
                <a:latin typeface="Playfair Display" pitchFamily="34" charset="0"/>
                <a:ea typeface="Playfair Display" pitchFamily="34" charset="-122"/>
                <a:cs typeface="Playfair Display" pitchFamily="34" charset="-120"/>
              </a:rPr>
              <a:t>Commonly Used Command Line Tools</a:t>
            </a:r>
            <a:endParaRPr lang="en-US" sz="3888" dirty="0"/>
          </a:p>
        </p:txBody>
      </p:sp>
      <p:sp>
        <p:nvSpPr>
          <p:cNvPr id="5" name="Shape 3"/>
          <p:cNvSpPr/>
          <p:nvPr/>
        </p:nvSpPr>
        <p:spPr>
          <a:xfrm>
            <a:off x="2624376" y="1709380"/>
            <a:ext cx="444341" cy="444341"/>
          </a:xfrm>
          <a:prstGeom prst="roundRect">
            <a:avLst>
              <a:gd name="adj" fmla="val 26670"/>
            </a:avLst>
          </a:prstGeom>
          <a:solidFill>
            <a:srgbClr val="BFBFBF"/>
          </a:solidFill>
          <a:ln/>
        </p:spPr>
      </p:sp>
      <p:sp>
        <p:nvSpPr>
          <p:cNvPr id="6" name="Text 4"/>
          <p:cNvSpPr/>
          <p:nvPr/>
        </p:nvSpPr>
        <p:spPr>
          <a:xfrm>
            <a:off x="2789396" y="1746409"/>
            <a:ext cx="114300" cy="370284"/>
          </a:xfrm>
          <a:prstGeom prst="rect">
            <a:avLst/>
          </a:prstGeom>
          <a:noFill/>
          <a:ln/>
        </p:spPr>
        <p:txBody>
          <a:bodyPr wrap="none" rtlCol="0" anchor="t"/>
          <a:lstStyle/>
          <a:p>
            <a:pPr algn="ctr" indent="0" marL="0">
              <a:lnSpc>
                <a:spcPts val="2916"/>
              </a:lnSpc>
              <a:buNone/>
            </a:pPr>
            <a:r>
              <a:rPr lang="en-US" sz="2333" b="1" dirty="0">
                <a:solidFill>
                  <a:srgbClr val="101014"/>
                </a:solidFill>
                <a:latin typeface="Playfair Display" pitchFamily="34" charset="0"/>
                <a:ea typeface="Playfair Display" pitchFamily="34" charset="-122"/>
                <a:cs typeface="Playfair Display" pitchFamily="34" charset="-120"/>
              </a:rPr>
              <a:t>1</a:t>
            </a:r>
            <a:endParaRPr lang="en-US" sz="2333" dirty="0"/>
          </a:p>
        </p:txBody>
      </p:sp>
      <p:sp>
        <p:nvSpPr>
          <p:cNvPr id="7" name="Text 5"/>
          <p:cNvSpPr/>
          <p:nvPr/>
        </p:nvSpPr>
        <p:spPr>
          <a:xfrm>
            <a:off x="3266123" y="1777246"/>
            <a:ext cx="1975009" cy="308610"/>
          </a:xfrm>
          <a:prstGeom prst="rect">
            <a:avLst/>
          </a:prstGeom>
          <a:noFill/>
          <a:ln/>
        </p:spPr>
        <p:txBody>
          <a:bodyPr wrap="none" rtlCol="0" anchor="t"/>
          <a:lstStyle/>
          <a:p>
            <a:pPr indent="0" marL="0">
              <a:lnSpc>
                <a:spcPts val="2430"/>
              </a:lnSpc>
              <a:buNone/>
            </a:pPr>
            <a:r>
              <a:rPr lang="en-US" sz="1944" b="1" dirty="0">
                <a:solidFill>
                  <a:srgbClr val="101014"/>
                </a:solidFill>
                <a:latin typeface="Playfair Display" pitchFamily="34" charset="0"/>
                <a:ea typeface="Playfair Display" pitchFamily="34" charset="-122"/>
                <a:cs typeface="Playfair Display" pitchFamily="34" charset="-120"/>
              </a:rPr>
              <a:t>paste</a:t>
            </a:r>
            <a:endParaRPr lang="en-US" sz="1944" dirty="0"/>
          </a:p>
        </p:txBody>
      </p:sp>
      <p:sp>
        <p:nvSpPr>
          <p:cNvPr id="8" name="Text 6"/>
          <p:cNvSpPr/>
          <p:nvPr/>
        </p:nvSpPr>
        <p:spPr>
          <a:xfrm>
            <a:off x="3581995" y="2308027"/>
            <a:ext cx="8424029" cy="331232"/>
          </a:xfrm>
          <a:prstGeom prst="rect">
            <a:avLst/>
          </a:prstGeom>
          <a:noFill/>
          <a:ln/>
        </p:spPr>
        <p:txBody>
          <a:bodyPr wrap="none" rtlCol="0" anchor="t"/>
          <a:lstStyle/>
          <a:p>
            <a:pPr algn="l" marL="342900" indent="-342900">
              <a:lnSpc>
                <a:spcPts val="2488"/>
              </a:lnSpc>
              <a:buSzPct val="100000"/>
              <a:buChar char="•"/>
            </a:pPr>
            <a:r>
              <a:rPr lang="en-US" sz="1555" dirty="0">
                <a:solidFill>
                  <a:srgbClr val="39393C"/>
                </a:solidFill>
                <a:latin typeface="Open Sans" pitchFamily="34" charset="0"/>
                <a:ea typeface="Open Sans" pitchFamily="34" charset="-122"/>
                <a:cs typeface="Open Sans" pitchFamily="34" charset="-120"/>
              </a:rPr>
              <a:t>Command: </a:t>
            </a:r>
            <a:pPr algn="l" indent="0" marL="0">
              <a:lnSpc>
                <a:spcPts val="2488"/>
              </a:lnSpc>
              <a:buNone/>
            </a:pPr>
            <a:r>
              <a:rPr lang="en-US" sz="1555" dirty="0">
                <a:solidFill>
                  <a:srgbClr val="39393C"/>
                </a:solidFill>
                <a:highlight>
                  <a:srgbClr val="F1F1F4"/>
                </a:highlight>
                <a:latin typeface="Consolas" pitchFamily="34" charset="0"/>
                <a:ea typeface="Consolas" pitchFamily="34" charset="-122"/>
                <a:cs typeface="Consolas" pitchFamily="34" charset="-120"/>
              </a:rPr>
              <a:t>paste file1 file2</a:t>
            </a:r>
            <a:endParaRPr lang="en-US" sz="1555" dirty="0"/>
          </a:p>
        </p:txBody>
      </p:sp>
      <p:sp>
        <p:nvSpPr>
          <p:cNvPr id="9" name="Text 7"/>
          <p:cNvSpPr/>
          <p:nvPr/>
        </p:nvSpPr>
        <p:spPr>
          <a:xfrm>
            <a:off x="3581995" y="2718197"/>
            <a:ext cx="8424029" cy="315992"/>
          </a:xfrm>
          <a:prstGeom prst="rect">
            <a:avLst/>
          </a:prstGeom>
          <a:noFill/>
          <a:ln/>
        </p:spPr>
        <p:txBody>
          <a:bodyPr wrap="none" rtlCol="0" anchor="t"/>
          <a:lstStyle/>
          <a:p>
            <a:pPr algn="l" marL="342900" indent="-342900">
              <a:lnSpc>
                <a:spcPts val="2488"/>
              </a:lnSpc>
              <a:buSzPct val="100000"/>
              <a:buChar char="•"/>
            </a:pPr>
            <a:r>
              <a:rPr lang="en-US" sz="1555" dirty="0">
                <a:solidFill>
                  <a:srgbClr val="39393C"/>
                </a:solidFill>
                <a:latin typeface="Open Sans" pitchFamily="34" charset="0"/>
                <a:ea typeface="Open Sans" pitchFamily="34" charset="-122"/>
                <a:cs typeface="Open Sans" pitchFamily="34" charset="-120"/>
              </a:rPr>
              <a:t>Output: Merges lines from "file1" and "file2" side by side.</a:t>
            </a:r>
            <a:endParaRPr lang="en-US" sz="1555" dirty="0"/>
          </a:p>
        </p:txBody>
      </p:sp>
      <p:sp>
        <p:nvSpPr>
          <p:cNvPr id="10" name="Text 8"/>
          <p:cNvSpPr/>
          <p:nvPr/>
        </p:nvSpPr>
        <p:spPr>
          <a:xfrm>
            <a:off x="3581995" y="3113127"/>
            <a:ext cx="8424029" cy="315992"/>
          </a:xfrm>
          <a:prstGeom prst="rect">
            <a:avLst/>
          </a:prstGeom>
          <a:noFill/>
          <a:ln/>
        </p:spPr>
        <p:txBody>
          <a:bodyPr wrap="none" rtlCol="0" anchor="t"/>
          <a:lstStyle/>
          <a:p>
            <a:pPr algn="l" marL="342900" indent="-342900">
              <a:lnSpc>
                <a:spcPts val="2488"/>
              </a:lnSpc>
              <a:buSzPct val="100000"/>
              <a:buChar char="•"/>
            </a:pPr>
            <a:r>
              <a:rPr lang="en-US" sz="1555" dirty="0">
                <a:solidFill>
                  <a:srgbClr val="39393C"/>
                </a:solidFill>
                <a:latin typeface="Open Sans" pitchFamily="34" charset="0"/>
                <a:ea typeface="Open Sans" pitchFamily="34" charset="-122"/>
                <a:cs typeface="Open Sans" pitchFamily="34" charset="-120"/>
              </a:rPr>
              <a:t>Conclusion: Useful for combining data from multiple sources.</a:t>
            </a:r>
            <a:endParaRPr lang="en-US" sz="1555" dirty="0"/>
          </a:p>
        </p:txBody>
      </p:sp>
      <p:sp>
        <p:nvSpPr>
          <p:cNvPr id="11" name="Shape 9"/>
          <p:cNvSpPr/>
          <p:nvPr/>
        </p:nvSpPr>
        <p:spPr>
          <a:xfrm>
            <a:off x="2624376" y="3811667"/>
            <a:ext cx="444341" cy="444341"/>
          </a:xfrm>
          <a:prstGeom prst="roundRect">
            <a:avLst>
              <a:gd name="adj" fmla="val 26670"/>
            </a:avLst>
          </a:prstGeom>
          <a:solidFill>
            <a:srgbClr val="E5E5E5"/>
          </a:solidFill>
          <a:ln/>
        </p:spPr>
      </p:sp>
      <p:sp>
        <p:nvSpPr>
          <p:cNvPr id="12" name="Text 10"/>
          <p:cNvSpPr/>
          <p:nvPr/>
        </p:nvSpPr>
        <p:spPr>
          <a:xfrm>
            <a:off x="2770346" y="3848695"/>
            <a:ext cx="152400" cy="370284"/>
          </a:xfrm>
          <a:prstGeom prst="rect">
            <a:avLst/>
          </a:prstGeom>
          <a:noFill/>
          <a:ln/>
        </p:spPr>
        <p:txBody>
          <a:bodyPr wrap="none" rtlCol="0" anchor="t"/>
          <a:lstStyle/>
          <a:p>
            <a:pPr algn="ctr" indent="0" marL="0">
              <a:lnSpc>
                <a:spcPts val="2916"/>
              </a:lnSpc>
              <a:buNone/>
            </a:pPr>
            <a:r>
              <a:rPr lang="en-US" sz="2333" b="1" dirty="0">
                <a:solidFill>
                  <a:srgbClr val="101014"/>
                </a:solidFill>
                <a:latin typeface="Playfair Display" pitchFamily="34" charset="0"/>
                <a:ea typeface="Playfair Display" pitchFamily="34" charset="-122"/>
                <a:cs typeface="Playfair Display" pitchFamily="34" charset="-120"/>
              </a:rPr>
              <a:t>2</a:t>
            </a:r>
            <a:endParaRPr lang="en-US" sz="2333" dirty="0"/>
          </a:p>
        </p:txBody>
      </p:sp>
      <p:sp>
        <p:nvSpPr>
          <p:cNvPr id="13" name="Text 11"/>
          <p:cNvSpPr/>
          <p:nvPr/>
        </p:nvSpPr>
        <p:spPr>
          <a:xfrm>
            <a:off x="3266123" y="3848695"/>
            <a:ext cx="2370058" cy="370284"/>
          </a:xfrm>
          <a:prstGeom prst="rect">
            <a:avLst/>
          </a:prstGeom>
          <a:noFill/>
          <a:ln/>
        </p:spPr>
        <p:txBody>
          <a:bodyPr wrap="none" rtlCol="0" anchor="t"/>
          <a:lstStyle/>
          <a:p>
            <a:pPr indent="0" marL="0">
              <a:lnSpc>
                <a:spcPts val="2916"/>
              </a:lnSpc>
              <a:buNone/>
            </a:pPr>
            <a:r>
              <a:rPr lang="en-US" sz="2333" b="1" dirty="0">
                <a:solidFill>
                  <a:srgbClr val="101014"/>
                </a:solidFill>
                <a:latin typeface="Playfair Display" pitchFamily="34" charset="0"/>
                <a:ea typeface="Playfair Display" pitchFamily="34" charset="-122"/>
                <a:cs typeface="Playfair Display" pitchFamily="34" charset="-120"/>
              </a:rPr>
              <a:t>wc</a:t>
            </a:r>
            <a:pPr indent="0" marL="0">
              <a:lnSpc>
                <a:spcPts val="2916"/>
              </a:lnSpc>
              <a:buNone/>
            </a:pPr>
            <a:r>
              <a:rPr lang="en-US" sz="2333" b="1" dirty="0">
                <a:solidFill>
                  <a:srgbClr val="101014"/>
                </a:solidFill>
                <a:latin typeface="Playfair Display" pitchFamily="34" charset="0"/>
                <a:ea typeface="Playfair Display" pitchFamily="34" charset="-122"/>
                <a:cs typeface="Playfair Display" pitchFamily="34" charset="-120"/>
              </a:rPr>
              <a:t>:</a:t>
            </a:r>
            <a:endParaRPr lang="en-US" sz="2333" dirty="0"/>
          </a:p>
        </p:txBody>
      </p:sp>
      <p:sp>
        <p:nvSpPr>
          <p:cNvPr id="14" name="Text 12"/>
          <p:cNvSpPr/>
          <p:nvPr/>
        </p:nvSpPr>
        <p:spPr>
          <a:xfrm>
            <a:off x="3581995" y="4441150"/>
            <a:ext cx="8424029" cy="331232"/>
          </a:xfrm>
          <a:prstGeom prst="rect">
            <a:avLst/>
          </a:prstGeom>
          <a:noFill/>
          <a:ln/>
        </p:spPr>
        <p:txBody>
          <a:bodyPr wrap="none" rtlCol="0" anchor="t"/>
          <a:lstStyle/>
          <a:p>
            <a:pPr algn="l" marL="342900" indent="-342900">
              <a:lnSpc>
                <a:spcPts val="2488"/>
              </a:lnSpc>
              <a:buSzPct val="100000"/>
              <a:buChar char="•"/>
            </a:pPr>
            <a:r>
              <a:rPr lang="en-US" sz="1555" dirty="0">
                <a:solidFill>
                  <a:srgbClr val="39393C"/>
                </a:solidFill>
                <a:latin typeface="Open Sans" pitchFamily="34" charset="0"/>
                <a:ea typeface="Open Sans" pitchFamily="34" charset="-122"/>
                <a:cs typeface="Open Sans" pitchFamily="34" charset="-120"/>
              </a:rPr>
              <a:t>Command: </a:t>
            </a:r>
            <a:pPr algn="l" indent="0" marL="0">
              <a:lnSpc>
                <a:spcPts val="2488"/>
              </a:lnSpc>
              <a:buNone/>
            </a:pPr>
            <a:r>
              <a:rPr lang="en-US" sz="1555" dirty="0">
                <a:solidFill>
                  <a:srgbClr val="39393C"/>
                </a:solidFill>
                <a:highlight>
                  <a:srgbClr val="F1F1F4"/>
                </a:highlight>
                <a:latin typeface="Consolas" pitchFamily="34" charset="0"/>
                <a:ea typeface="Consolas" pitchFamily="34" charset="-122"/>
                <a:cs typeface="Consolas" pitchFamily="34" charset="-120"/>
              </a:rPr>
              <a:t>wc -l file</a:t>
            </a:r>
            <a:endParaRPr lang="en-US" sz="1555" dirty="0"/>
          </a:p>
        </p:txBody>
      </p:sp>
      <p:sp>
        <p:nvSpPr>
          <p:cNvPr id="15" name="Text 13"/>
          <p:cNvSpPr/>
          <p:nvPr/>
        </p:nvSpPr>
        <p:spPr>
          <a:xfrm>
            <a:off x="3581995" y="4851321"/>
            <a:ext cx="8424029" cy="315992"/>
          </a:xfrm>
          <a:prstGeom prst="rect">
            <a:avLst/>
          </a:prstGeom>
          <a:noFill/>
          <a:ln/>
        </p:spPr>
        <p:txBody>
          <a:bodyPr wrap="none" rtlCol="0" anchor="t"/>
          <a:lstStyle/>
          <a:p>
            <a:pPr algn="l" marL="342900" indent="-342900">
              <a:lnSpc>
                <a:spcPts val="2488"/>
              </a:lnSpc>
              <a:buSzPct val="100000"/>
              <a:buChar char="•"/>
            </a:pPr>
            <a:r>
              <a:rPr lang="en-US" sz="1555" dirty="0">
                <a:solidFill>
                  <a:srgbClr val="39393C"/>
                </a:solidFill>
                <a:latin typeface="Open Sans" pitchFamily="34" charset="0"/>
                <a:ea typeface="Open Sans" pitchFamily="34" charset="-122"/>
                <a:cs typeface="Open Sans" pitchFamily="34" charset="-120"/>
              </a:rPr>
              <a:t>Output: The number of lines in "file."</a:t>
            </a:r>
            <a:endParaRPr lang="en-US" sz="1555" dirty="0"/>
          </a:p>
        </p:txBody>
      </p:sp>
      <p:sp>
        <p:nvSpPr>
          <p:cNvPr id="16" name="Text 14"/>
          <p:cNvSpPr/>
          <p:nvPr/>
        </p:nvSpPr>
        <p:spPr>
          <a:xfrm>
            <a:off x="3581995" y="5246251"/>
            <a:ext cx="8424029" cy="315992"/>
          </a:xfrm>
          <a:prstGeom prst="rect">
            <a:avLst/>
          </a:prstGeom>
          <a:noFill/>
          <a:ln/>
        </p:spPr>
        <p:txBody>
          <a:bodyPr wrap="none" rtlCol="0" anchor="t"/>
          <a:lstStyle/>
          <a:p>
            <a:pPr algn="l" marL="342900" indent="-342900">
              <a:lnSpc>
                <a:spcPts val="2488"/>
              </a:lnSpc>
              <a:buSzPct val="100000"/>
              <a:buChar char="•"/>
            </a:pPr>
            <a:r>
              <a:rPr lang="en-US" sz="1555" dirty="0">
                <a:solidFill>
                  <a:srgbClr val="39393C"/>
                </a:solidFill>
                <a:latin typeface="Open Sans" pitchFamily="34" charset="0"/>
                <a:ea typeface="Open Sans" pitchFamily="34" charset="-122"/>
                <a:cs typeface="Open Sans" pitchFamily="34" charset="-120"/>
              </a:rPr>
              <a:t>Conclusion: Useful for getting a quick count of lines in a file</a:t>
            </a:r>
            <a:endParaRPr lang="en-US" sz="1555" dirty="0"/>
          </a:p>
        </p:txBody>
      </p:sp>
      <p:sp>
        <p:nvSpPr>
          <p:cNvPr id="17" name="Shape 15"/>
          <p:cNvSpPr/>
          <p:nvPr/>
        </p:nvSpPr>
        <p:spPr>
          <a:xfrm>
            <a:off x="2624376" y="5944791"/>
            <a:ext cx="444341" cy="444341"/>
          </a:xfrm>
          <a:prstGeom prst="roundRect">
            <a:avLst>
              <a:gd name="adj" fmla="val 26670"/>
            </a:avLst>
          </a:prstGeom>
          <a:solidFill>
            <a:srgbClr val="E5E5E5"/>
          </a:solidFill>
          <a:ln/>
        </p:spPr>
      </p:sp>
      <p:sp>
        <p:nvSpPr>
          <p:cNvPr id="18" name="Text 16"/>
          <p:cNvSpPr/>
          <p:nvPr/>
        </p:nvSpPr>
        <p:spPr>
          <a:xfrm>
            <a:off x="2774156" y="5981819"/>
            <a:ext cx="144780" cy="370284"/>
          </a:xfrm>
          <a:prstGeom prst="rect">
            <a:avLst/>
          </a:prstGeom>
          <a:noFill/>
          <a:ln/>
        </p:spPr>
        <p:txBody>
          <a:bodyPr wrap="none" rtlCol="0" anchor="t"/>
          <a:lstStyle/>
          <a:p>
            <a:pPr algn="ctr" indent="0" marL="0">
              <a:lnSpc>
                <a:spcPts val="2916"/>
              </a:lnSpc>
              <a:buNone/>
            </a:pPr>
            <a:r>
              <a:rPr lang="en-US" sz="2333" b="1" dirty="0">
                <a:solidFill>
                  <a:srgbClr val="101014"/>
                </a:solidFill>
                <a:latin typeface="Playfair Display" pitchFamily="34" charset="0"/>
                <a:ea typeface="Playfair Display" pitchFamily="34" charset="-122"/>
                <a:cs typeface="Playfair Display" pitchFamily="34" charset="-120"/>
              </a:rPr>
              <a:t>3</a:t>
            </a:r>
            <a:endParaRPr lang="en-US" sz="2333" dirty="0"/>
          </a:p>
        </p:txBody>
      </p:sp>
      <p:sp>
        <p:nvSpPr>
          <p:cNvPr id="19" name="Text 17"/>
          <p:cNvSpPr/>
          <p:nvPr/>
        </p:nvSpPr>
        <p:spPr>
          <a:xfrm>
            <a:off x="3266123" y="5981819"/>
            <a:ext cx="2370058" cy="370284"/>
          </a:xfrm>
          <a:prstGeom prst="rect">
            <a:avLst/>
          </a:prstGeom>
          <a:noFill/>
          <a:ln/>
        </p:spPr>
        <p:txBody>
          <a:bodyPr wrap="none" rtlCol="0" anchor="t"/>
          <a:lstStyle/>
          <a:p>
            <a:pPr indent="0" marL="0">
              <a:lnSpc>
                <a:spcPts val="2916"/>
              </a:lnSpc>
              <a:buNone/>
            </a:pPr>
            <a:r>
              <a:rPr lang="en-US" sz="2333" b="1" dirty="0">
                <a:solidFill>
                  <a:srgbClr val="101014"/>
                </a:solidFill>
                <a:latin typeface="Playfair Display" pitchFamily="34" charset="0"/>
                <a:ea typeface="Playfair Display" pitchFamily="34" charset="-122"/>
                <a:cs typeface="Playfair Display" pitchFamily="34" charset="-120"/>
              </a:rPr>
              <a:t>grep</a:t>
            </a:r>
            <a:pPr indent="0" marL="0">
              <a:lnSpc>
                <a:spcPts val="2916"/>
              </a:lnSpc>
              <a:buNone/>
            </a:pPr>
            <a:r>
              <a:rPr lang="en-US" sz="2333" b="1" dirty="0">
                <a:solidFill>
                  <a:srgbClr val="101014"/>
                </a:solidFill>
                <a:latin typeface="Playfair Display" pitchFamily="34" charset="0"/>
                <a:ea typeface="Playfair Display" pitchFamily="34" charset="-122"/>
                <a:cs typeface="Playfair Display" pitchFamily="34" charset="-120"/>
              </a:rPr>
              <a:t> and </a:t>
            </a:r>
            <a:pPr indent="0" marL="0">
              <a:lnSpc>
                <a:spcPts val="2916"/>
              </a:lnSpc>
              <a:buNone/>
            </a:pPr>
            <a:r>
              <a:rPr lang="en-US" sz="2333" b="1" dirty="0">
                <a:solidFill>
                  <a:srgbClr val="101014"/>
                </a:solidFill>
                <a:latin typeface="Playfair Display" pitchFamily="34" charset="0"/>
                <a:ea typeface="Playfair Display" pitchFamily="34" charset="-122"/>
                <a:cs typeface="Playfair Display" pitchFamily="34" charset="-120"/>
              </a:rPr>
              <a:t>xargs</a:t>
            </a:r>
            <a:pPr indent="0" marL="0">
              <a:lnSpc>
                <a:spcPts val="2916"/>
              </a:lnSpc>
              <a:buNone/>
            </a:pPr>
            <a:r>
              <a:rPr lang="en-US" sz="2333" b="1" dirty="0">
                <a:solidFill>
                  <a:srgbClr val="101014"/>
                </a:solidFill>
                <a:latin typeface="Playfair Display" pitchFamily="34" charset="0"/>
                <a:ea typeface="Playfair Display" pitchFamily="34" charset="-122"/>
                <a:cs typeface="Playfair Display" pitchFamily="34" charset="-120"/>
              </a:rPr>
              <a:t>:</a:t>
            </a:r>
            <a:endParaRPr lang="en-US" sz="2333" dirty="0"/>
          </a:p>
        </p:txBody>
      </p:sp>
      <p:sp>
        <p:nvSpPr>
          <p:cNvPr id="20" name="Text 18"/>
          <p:cNvSpPr/>
          <p:nvPr/>
        </p:nvSpPr>
        <p:spPr>
          <a:xfrm>
            <a:off x="3581995" y="6574274"/>
            <a:ext cx="8424029" cy="331232"/>
          </a:xfrm>
          <a:prstGeom prst="rect">
            <a:avLst/>
          </a:prstGeom>
          <a:noFill/>
          <a:ln/>
        </p:spPr>
        <p:txBody>
          <a:bodyPr wrap="none" rtlCol="0" anchor="t"/>
          <a:lstStyle/>
          <a:p>
            <a:pPr algn="l" marL="342900" indent="-342900">
              <a:lnSpc>
                <a:spcPts val="2488"/>
              </a:lnSpc>
              <a:buSzPct val="100000"/>
              <a:buChar char="•"/>
            </a:pPr>
            <a:r>
              <a:rPr lang="en-US" sz="1555" dirty="0">
                <a:solidFill>
                  <a:srgbClr val="39393C"/>
                </a:solidFill>
                <a:latin typeface="Open Sans" pitchFamily="34" charset="0"/>
                <a:ea typeface="Open Sans" pitchFamily="34" charset="-122"/>
                <a:cs typeface="Open Sans" pitchFamily="34" charset="-120"/>
              </a:rPr>
              <a:t>Command: </a:t>
            </a:r>
            <a:pPr algn="l" indent="0" marL="0">
              <a:lnSpc>
                <a:spcPts val="2488"/>
              </a:lnSpc>
              <a:buNone/>
            </a:pPr>
            <a:r>
              <a:rPr lang="en-US" sz="1555" dirty="0">
                <a:solidFill>
                  <a:srgbClr val="39393C"/>
                </a:solidFill>
                <a:highlight>
                  <a:srgbClr val="F1F1F4"/>
                </a:highlight>
                <a:latin typeface="Consolas" pitchFamily="34" charset="0"/>
                <a:ea typeface="Consolas" pitchFamily="34" charset="-122"/>
                <a:cs typeface="Consolas" pitchFamily="34" charset="-120"/>
              </a:rPr>
              <a:t>grep -l pattern * | xargs rm</a:t>
            </a:r>
            <a:endParaRPr lang="en-US" sz="1555" dirty="0"/>
          </a:p>
        </p:txBody>
      </p:sp>
      <p:sp>
        <p:nvSpPr>
          <p:cNvPr id="21" name="Text 19"/>
          <p:cNvSpPr/>
          <p:nvPr/>
        </p:nvSpPr>
        <p:spPr>
          <a:xfrm>
            <a:off x="3581995" y="6984444"/>
            <a:ext cx="8424029" cy="315992"/>
          </a:xfrm>
          <a:prstGeom prst="rect">
            <a:avLst/>
          </a:prstGeom>
          <a:noFill/>
          <a:ln/>
        </p:spPr>
        <p:txBody>
          <a:bodyPr wrap="none" rtlCol="0" anchor="t"/>
          <a:lstStyle/>
          <a:p>
            <a:pPr algn="l" marL="342900" indent="-342900">
              <a:lnSpc>
                <a:spcPts val="2488"/>
              </a:lnSpc>
              <a:buSzPct val="100000"/>
              <a:buChar char="•"/>
            </a:pPr>
            <a:r>
              <a:rPr lang="en-US" sz="1555" dirty="0">
                <a:solidFill>
                  <a:srgbClr val="39393C"/>
                </a:solidFill>
                <a:latin typeface="Open Sans" pitchFamily="34" charset="0"/>
                <a:ea typeface="Open Sans" pitchFamily="34" charset="-122"/>
                <a:cs typeface="Open Sans" pitchFamily="34" charset="-120"/>
              </a:rPr>
              <a:t>Output: Deletes files that contain the specified "pattern" in their content.</a:t>
            </a:r>
            <a:endParaRPr lang="en-US" sz="1555" dirty="0"/>
          </a:p>
        </p:txBody>
      </p:sp>
      <p:sp>
        <p:nvSpPr>
          <p:cNvPr id="22" name="Text 20"/>
          <p:cNvSpPr/>
          <p:nvPr/>
        </p:nvSpPr>
        <p:spPr>
          <a:xfrm>
            <a:off x="3581995" y="7379375"/>
            <a:ext cx="8424029" cy="315992"/>
          </a:xfrm>
          <a:prstGeom prst="rect">
            <a:avLst/>
          </a:prstGeom>
          <a:noFill/>
          <a:ln/>
        </p:spPr>
        <p:txBody>
          <a:bodyPr wrap="none" rtlCol="0" anchor="t"/>
          <a:lstStyle/>
          <a:p>
            <a:pPr algn="l" marL="342900" indent="-342900">
              <a:lnSpc>
                <a:spcPts val="2488"/>
              </a:lnSpc>
              <a:buSzPct val="100000"/>
              <a:buChar char="•"/>
            </a:pPr>
            <a:r>
              <a:rPr lang="en-US" sz="1555" dirty="0">
                <a:solidFill>
                  <a:srgbClr val="39393C"/>
                </a:solidFill>
                <a:latin typeface="Open Sans" pitchFamily="34" charset="0"/>
                <a:ea typeface="Open Sans" pitchFamily="34" charset="-122"/>
                <a:cs typeface="Open Sans" pitchFamily="34" charset="-120"/>
              </a:rPr>
              <a:t>Conclusion: Handy for bulk file deletion based on a search pattern.</a:t>
            </a:r>
            <a:endParaRPr lang="en-US" sz="1555" dirty="0"/>
          </a:p>
        </p:txBody>
      </p:sp>
      <p:pic>
        <p:nvPicPr>
          <p:cNvPr id="2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656987"/>
            <a:ext cx="10507980" cy="694373"/>
          </a:xfrm>
          <a:prstGeom prst="rect">
            <a:avLst/>
          </a:prstGeom>
          <a:noFill/>
          <a:ln/>
        </p:spPr>
        <p:txBody>
          <a:bodyPr wrap="non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Outputting Results to the Command Line</a:t>
            </a:r>
            <a:endParaRPr lang="en-US" sz="4374" dirty="0"/>
          </a:p>
        </p:txBody>
      </p:sp>
      <p:sp>
        <p:nvSpPr>
          <p:cNvPr id="5" name="Shape 3"/>
          <p:cNvSpPr/>
          <p:nvPr/>
        </p:nvSpPr>
        <p:spPr>
          <a:xfrm>
            <a:off x="2349103" y="1795701"/>
            <a:ext cx="44410" cy="5776793"/>
          </a:xfrm>
          <a:prstGeom prst="rect">
            <a:avLst/>
          </a:prstGeom>
          <a:solidFill>
            <a:srgbClr val="E4E4ED"/>
          </a:solidFill>
          <a:ln/>
        </p:spPr>
      </p:sp>
      <p:sp>
        <p:nvSpPr>
          <p:cNvPr id="6" name="Shape 4"/>
          <p:cNvSpPr/>
          <p:nvPr/>
        </p:nvSpPr>
        <p:spPr>
          <a:xfrm>
            <a:off x="2621220" y="2197001"/>
            <a:ext cx="777597" cy="44410"/>
          </a:xfrm>
          <a:prstGeom prst="rect">
            <a:avLst/>
          </a:prstGeom>
          <a:solidFill>
            <a:srgbClr val="E4E4ED"/>
          </a:solidFill>
          <a:ln/>
        </p:spPr>
      </p:sp>
      <p:sp>
        <p:nvSpPr>
          <p:cNvPr id="7" name="Shape 5"/>
          <p:cNvSpPr/>
          <p:nvPr/>
        </p:nvSpPr>
        <p:spPr>
          <a:xfrm>
            <a:off x="2121277" y="1969294"/>
            <a:ext cx="499943" cy="499943"/>
          </a:xfrm>
          <a:prstGeom prst="roundRect">
            <a:avLst>
              <a:gd name="adj" fmla="val 26667"/>
            </a:avLst>
          </a:prstGeom>
          <a:solidFill>
            <a:srgbClr val="E4E4ED"/>
          </a:solidFill>
          <a:ln/>
        </p:spPr>
      </p:sp>
      <p:sp>
        <p:nvSpPr>
          <p:cNvPr id="8" name="Text 6"/>
          <p:cNvSpPr/>
          <p:nvPr/>
        </p:nvSpPr>
        <p:spPr>
          <a:xfrm>
            <a:off x="2306419" y="2010966"/>
            <a:ext cx="12954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9" name="Text 7"/>
          <p:cNvSpPr/>
          <p:nvPr/>
        </p:nvSpPr>
        <p:spPr>
          <a:xfrm>
            <a:off x="3593306" y="2017871"/>
            <a:ext cx="2221944"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stdout</a:t>
            </a:r>
            <a:endParaRPr lang="en-US" sz="2187" dirty="0"/>
          </a:p>
        </p:txBody>
      </p:sp>
      <p:sp>
        <p:nvSpPr>
          <p:cNvPr id="10" name="Text 8"/>
          <p:cNvSpPr/>
          <p:nvPr/>
        </p:nvSpPr>
        <p:spPr>
          <a:xfrm>
            <a:off x="3593306" y="2587228"/>
            <a:ext cx="8999101" cy="710803"/>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Learn how to display the results of text processing commands directly on the command line.</a:t>
            </a:r>
            <a:endParaRPr lang="en-US" sz="1750" dirty="0"/>
          </a:p>
        </p:txBody>
      </p:sp>
      <p:sp>
        <p:nvSpPr>
          <p:cNvPr id="11" name="Shape 9"/>
          <p:cNvSpPr/>
          <p:nvPr/>
        </p:nvSpPr>
        <p:spPr>
          <a:xfrm>
            <a:off x="2621220" y="4196655"/>
            <a:ext cx="777597" cy="44410"/>
          </a:xfrm>
          <a:prstGeom prst="rect">
            <a:avLst/>
          </a:prstGeom>
          <a:solidFill>
            <a:srgbClr val="E4E4ED"/>
          </a:solidFill>
          <a:ln/>
        </p:spPr>
      </p:sp>
      <p:sp>
        <p:nvSpPr>
          <p:cNvPr id="12" name="Shape 10"/>
          <p:cNvSpPr/>
          <p:nvPr/>
        </p:nvSpPr>
        <p:spPr>
          <a:xfrm>
            <a:off x="2121277" y="3968948"/>
            <a:ext cx="499943" cy="499943"/>
          </a:xfrm>
          <a:prstGeom prst="roundRect">
            <a:avLst>
              <a:gd name="adj" fmla="val 26667"/>
            </a:avLst>
          </a:prstGeom>
          <a:solidFill>
            <a:srgbClr val="E4E4ED"/>
          </a:solidFill>
          <a:ln/>
        </p:spPr>
      </p:sp>
      <p:sp>
        <p:nvSpPr>
          <p:cNvPr id="13" name="Text 11"/>
          <p:cNvSpPr/>
          <p:nvPr/>
        </p:nvSpPr>
        <p:spPr>
          <a:xfrm>
            <a:off x="2283559" y="4010620"/>
            <a:ext cx="17526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4" name="Text 12"/>
          <p:cNvSpPr/>
          <p:nvPr/>
        </p:nvSpPr>
        <p:spPr>
          <a:xfrm>
            <a:off x="3593306" y="4017526"/>
            <a:ext cx="2221944"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stderr</a:t>
            </a:r>
            <a:endParaRPr lang="en-US" sz="2187" dirty="0"/>
          </a:p>
        </p:txBody>
      </p:sp>
      <p:sp>
        <p:nvSpPr>
          <p:cNvPr id="15" name="Text 13"/>
          <p:cNvSpPr/>
          <p:nvPr/>
        </p:nvSpPr>
        <p:spPr>
          <a:xfrm>
            <a:off x="3593306" y="4586883"/>
            <a:ext cx="8999101" cy="710803"/>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Understand how to handle error messages and display them separately from the standard output.</a:t>
            </a:r>
            <a:endParaRPr lang="en-US" sz="1750" dirty="0"/>
          </a:p>
        </p:txBody>
      </p:sp>
      <p:sp>
        <p:nvSpPr>
          <p:cNvPr id="16" name="Shape 14"/>
          <p:cNvSpPr/>
          <p:nvPr/>
        </p:nvSpPr>
        <p:spPr>
          <a:xfrm>
            <a:off x="2621220" y="6196310"/>
            <a:ext cx="777597" cy="44410"/>
          </a:xfrm>
          <a:prstGeom prst="rect">
            <a:avLst/>
          </a:prstGeom>
          <a:solidFill>
            <a:srgbClr val="E4E4ED"/>
          </a:solidFill>
          <a:ln/>
        </p:spPr>
      </p:sp>
      <p:sp>
        <p:nvSpPr>
          <p:cNvPr id="17" name="Shape 15"/>
          <p:cNvSpPr/>
          <p:nvPr/>
        </p:nvSpPr>
        <p:spPr>
          <a:xfrm>
            <a:off x="2121277" y="5968603"/>
            <a:ext cx="499943" cy="499943"/>
          </a:xfrm>
          <a:prstGeom prst="roundRect">
            <a:avLst>
              <a:gd name="adj" fmla="val 26667"/>
            </a:avLst>
          </a:prstGeom>
          <a:solidFill>
            <a:srgbClr val="E4E4ED"/>
          </a:solidFill>
          <a:ln/>
        </p:spPr>
      </p:sp>
      <p:sp>
        <p:nvSpPr>
          <p:cNvPr id="18" name="Text 16"/>
          <p:cNvSpPr/>
          <p:nvPr/>
        </p:nvSpPr>
        <p:spPr>
          <a:xfrm>
            <a:off x="2291179" y="6010275"/>
            <a:ext cx="16002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9" name="Text 17"/>
          <p:cNvSpPr/>
          <p:nvPr/>
        </p:nvSpPr>
        <p:spPr>
          <a:xfrm>
            <a:off x="3593306" y="6017181"/>
            <a:ext cx="2362200"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Formatting output</a:t>
            </a:r>
            <a:endParaRPr lang="en-US" sz="2187" dirty="0"/>
          </a:p>
        </p:txBody>
      </p:sp>
      <p:sp>
        <p:nvSpPr>
          <p:cNvPr id="20" name="Text 18"/>
          <p:cNvSpPr/>
          <p:nvPr/>
        </p:nvSpPr>
        <p:spPr>
          <a:xfrm>
            <a:off x="3593306" y="6586538"/>
            <a:ext cx="8999101" cy="710803"/>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Explore techniques to format and customize the presentation of text processing command results.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1354336"/>
            <a:ext cx="7094220" cy="694373"/>
          </a:xfrm>
          <a:prstGeom prst="rect">
            <a:avLst/>
          </a:prstGeom>
          <a:noFill/>
          <a:ln/>
        </p:spPr>
        <p:txBody>
          <a:bodyPr wrap="non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Redirecting Output to a File</a:t>
            </a:r>
            <a:endParaRPr lang="en-US" sz="4374" dirty="0"/>
          </a:p>
        </p:txBody>
      </p:sp>
      <p:sp>
        <p:nvSpPr>
          <p:cNvPr id="5" name="Shape 3"/>
          <p:cNvSpPr/>
          <p:nvPr/>
        </p:nvSpPr>
        <p:spPr>
          <a:xfrm>
            <a:off x="7293054" y="2493050"/>
            <a:ext cx="44410" cy="4382095"/>
          </a:xfrm>
          <a:prstGeom prst="rect">
            <a:avLst/>
          </a:prstGeom>
          <a:solidFill>
            <a:srgbClr val="E4E4ED"/>
          </a:solidFill>
          <a:ln/>
        </p:spPr>
      </p:sp>
      <p:sp>
        <p:nvSpPr>
          <p:cNvPr id="6" name="Shape 4"/>
          <p:cNvSpPr/>
          <p:nvPr/>
        </p:nvSpPr>
        <p:spPr>
          <a:xfrm>
            <a:off x="7565172" y="2894350"/>
            <a:ext cx="777597" cy="44410"/>
          </a:xfrm>
          <a:prstGeom prst="rect">
            <a:avLst/>
          </a:prstGeom>
          <a:solidFill>
            <a:srgbClr val="E4E4ED"/>
          </a:solidFill>
          <a:ln/>
        </p:spPr>
      </p:sp>
      <p:sp>
        <p:nvSpPr>
          <p:cNvPr id="7" name="Shape 5"/>
          <p:cNvSpPr/>
          <p:nvPr/>
        </p:nvSpPr>
        <p:spPr>
          <a:xfrm>
            <a:off x="7065228" y="2666643"/>
            <a:ext cx="499943" cy="499943"/>
          </a:xfrm>
          <a:prstGeom prst="roundRect">
            <a:avLst>
              <a:gd name="adj" fmla="val 26667"/>
            </a:avLst>
          </a:prstGeom>
          <a:solidFill>
            <a:srgbClr val="E4E4ED"/>
          </a:solidFill>
          <a:ln/>
        </p:spPr>
      </p:sp>
      <p:sp>
        <p:nvSpPr>
          <p:cNvPr id="8" name="Text 6"/>
          <p:cNvSpPr/>
          <p:nvPr/>
        </p:nvSpPr>
        <p:spPr>
          <a:xfrm>
            <a:off x="7250370" y="2708315"/>
            <a:ext cx="12954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9" name="Text 7"/>
          <p:cNvSpPr/>
          <p:nvPr/>
        </p:nvSpPr>
        <p:spPr>
          <a:xfrm>
            <a:off x="8537258" y="2715220"/>
            <a:ext cx="2362200"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Redirecting stdout</a:t>
            </a:r>
            <a:endParaRPr lang="en-US" sz="2187" dirty="0"/>
          </a:p>
        </p:txBody>
      </p:sp>
      <p:sp>
        <p:nvSpPr>
          <p:cNvPr id="10" name="Text 8"/>
          <p:cNvSpPr/>
          <p:nvPr/>
        </p:nvSpPr>
        <p:spPr>
          <a:xfrm>
            <a:off x="8537258" y="3284577"/>
            <a:ext cx="4055150" cy="1066205"/>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Learn how to save the output of text processing commands to a file for later use.</a:t>
            </a:r>
            <a:endParaRPr lang="en-US" sz="1750" dirty="0"/>
          </a:p>
        </p:txBody>
      </p:sp>
      <p:sp>
        <p:nvSpPr>
          <p:cNvPr id="11" name="Shape 9"/>
          <p:cNvSpPr/>
          <p:nvPr/>
        </p:nvSpPr>
        <p:spPr>
          <a:xfrm>
            <a:off x="6287631" y="4005203"/>
            <a:ext cx="777597" cy="44410"/>
          </a:xfrm>
          <a:prstGeom prst="rect">
            <a:avLst/>
          </a:prstGeom>
          <a:solidFill>
            <a:srgbClr val="E4E4ED"/>
          </a:solidFill>
          <a:ln/>
        </p:spPr>
      </p:sp>
      <p:sp>
        <p:nvSpPr>
          <p:cNvPr id="12" name="Shape 10"/>
          <p:cNvSpPr/>
          <p:nvPr/>
        </p:nvSpPr>
        <p:spPr>
          <a:xfrm>
            <a:off x="7065228" y="3777496"/>
            <a:ext cx="499943" cy="499943"/>
          </a:xfrm>
          <a:prstGeom prst="roundRect">
            <a:avLst>
              <a:gd name="adj" fmla="val 26667"/>
            </a:avLst>
          </a:prstGeom>
          <a:solidFill>
            <a:srgbClr val="E4E4ED"/>
          </a:solidFill>
          <a:ln/>
        </p:spPr>
      </p:sp>
      <p:sp>
        <p:nvSpPr>
          <p:cNvPr id="13" name="Text 11"/>
          <p:cNvSpPr/>
          <p:nvPr/>
        </p:nvSpPr>
        <p:spPr>
          <a:xfrm>
            <a:off x="7227510" y="3819168"/>
            <a:ext cx="17526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4" name="Text 12"/>
          <p:cNvSpPr/>
          <p:nvPr/>
        </p:nvSpPr>
        <p:spPr>
          <a:xfrm>
            <a:off x="3708082" y="3826073"/>
            <a:ext cx="2385060" cy="347186"/>
          </a:xfrm>
          <a:prstGeom prst="rect">
            <a:avLst/>
          </a:prstGeom>
          <a:noFill/>
          <a:ln/>
        </p:spPr>
        <p:txBody>
          <a:bodyPr wrap="none" rtlCol="0" anchor="t"/>
          <a:lstStyle/>
          <a:p>
            <a:pPr algn="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Appending to a file</a:t>
            </a:r>
            <a:endParaRPr lang="en-US" sz="2187" dirty="0"/>
          </a:p>
        </p:txBody>
      </p:sp>
      <p:sp>
        <p:nvSpPr>
          <p:cNvPr id="15" name="Text 13"/>
          <p:cNvSpPr/>
          <p:nvPr/>
        </p:nvSpPr>
        <p:spPr>
          <a:xfrm>
            <a:off x="2037993" y="4395430"/>
            <a:ext cx="4055150" cy="1066205"/>
          </a:xfrm>
          <a:prstGeom prst="rect">
            <a:avLst/>
          </a:prstGeom>
          <a:noFill/>
          <a:ln/>
        </p:spPr>
        <p:txBody>
          <a:bodyPr wrap="square" rtlCol="0" anchor="t"/>
          <a:lstStyle/>
          <a:p>
            <a:pPr algn="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Discover how to append new output to an existing file without overwriting the previous content.</a:t>
            </a:r>
            <a:endParaRPr lang="en-US" sz="1750" dirty="0"/>
          </a:p>
        </p:txBody>
      </p:sp>
      <p:sp>
        <p:nvSpPr>
          <p:cNvPr id="16" name="Shape 14"/>
          <p:cNvSpPr/>
          <p:nvPr/>
        </p:nvSpPr>
        <p:spPr>
          <a:xfrm>
            <a:off x="7565172" y="5196423"/>
            <a:ext cx="777597" cy="44410"/>
          </a:xfrm>
          <a:prstGeom prst="rect">
            <a:avLst/>
          </a:prstGeom>
          <a:solidFill>
            <a:srgbClr val="E4E4ED"/>
          </a:solidFill>
          <a:ln/>
        </p:spPr>
      </p:sp>
      <p:sp>
        <p:nvSpPr>
          <p:cNvPr id="17" name="Shape 15"/>
          <p:cNvSpPr/>
          <p:nvPr/>
        </p:nvSpPr>
        <p:spPr>
          <a:xfrm>
            <a:off x="7065228" y="4968716"/>
            <a:ext cx="499943" cy="499943"/>
          </a:xfrm>
          <a:prstGeom prst="roundRect">
            <a:avLst>
              <a:gd name="adj" fmla="val 26667"/>
            </a:avLst>
          </a:prstGeom>
          <a:solidFill>
            <a:srgbClr val="E4E4ED"/>
          </a:solidFill>
          <a:ln/>
        </p:spPr>
      </p:sp>
      <p:sp>
        <p:nvSpPr>
          <p:cNvPr id="18" name="Text 16"/>
          <p:cNvSpPr/>
          <p:nvPr/>
        </p:nvSpPr>
        <p:spPr>
          <a:xfrm>
            <a:off x="7235130" y="5010388"/>
            <a:ext cx="16002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9" name="Text 17"/>
          <p:cNvSpPr/>
          <p:nvPr/>
        </p:nvSpPr>
        <p:spPr>
          <a:xfrm>
            <a:off x="8537258" y="5017294"/>
            <a:ext cx="2331720"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Redirecting stderr</a:t>
            </a:r>
            <a:endParaRPr lang="en-US" sz="2187" dirty="0"/>
          </a:p>
        </p:txBody>
      </p:sp>
      <p:sp>
        <p:nvSpPr>
          <p:cNvPr id="20" name="Text 18"/>
          <p:cNvSpPr/>
          <p:nvPr/>
        </p:nvSpPr>
        <p:spPr>
          <a:xfrm>
            <a:off x="8537258" y="5586651"/>
            <a:ext cx="4055150" cy="1066205"/>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Explore methods to redirect error messages to a file instead of displaying them on the command line.</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1570315"/>
            <a:ext cx="6606540" cy="694373"/>
          </a:xfrm>
          <a:prstGeom prst="rect">
            <a:avLst/>
          </a:prstGeom>
          <a:noFill/>
          <a:ln/>
        </p:spPr>
        <p:txBody>
          <a:bodyPr wrap="non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Sorting and Filtering Text</a:t>
            </a:r>
            <a:endParaRPr lang="en-US" sz="4374" dirty="0"/>
          </a:p>
        </p:txBody>
      </p:sp>
      <p:pic>
        <p:nvPicPr>
          <p:cNvPr id="5" name="Image 0" descr="preencoded.png">    </p:cNvPr>
          <p:cNvPicPr>
            <a:picLocks noChangeAspect="1"/>
          </p:cNvPicPr>
          <p:nvPr/>
        </p:nvPicPr>
        <p:blipFill>
          <a:blip r:embed="rId1"/>
          <a:stretch>
            <a:fillRect/>
          </a:stretch>
        </p:blipFill>
        <p:spPr>
          <a:xfrm>
            <a:off x="2037993" y="2709029"/>
            <a:ext cx="3295888" cy="2036921"/>
          </a:xfrm>
          <a:prstGeom prst="rect">
            <a:avLst/>
          </a:prstGeom>
        </p:spPr>
      </p:pic>
      <p:sp>
        <p:nvSpPr>
          <p:cNvPr id="6" name="Text 3"/>
          <p:cNvSpPr/>
          <p:nvPr/>
        </p:nvSpPr>
        <p:spPr>
          <a:xfrm>
            <a:off x="2037993" y="5023604"/>
            <a:ext cx="2221944"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Sort command</a:t>
            </a:r>
            <a:endParaRPr lang="en-US" sz="2187" dirty="0"/>
          </a:p>
        </p:txBody>
      </p:sp>
      <p:sp>
        <p:nvSpPr>
          <p:cNvPr id="7" name="Text 4"/>
          <p:cNvSpPr/>
          <p:nvPr/>
        </p:nvSpPr>
        <p:spPr>
          <a:xfrm>
            <a:off x="2037993" y="5592961"/>
            <a:ext cx="3295888" cy="1066205"/>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Discover how to sort text data alphabetically or numerically based on columns or fields.</a:t>
            </a:r>
            <a:endParaRPr lang="en-US" sz="1750" dirty="0"/>
          </a:p>
        </p:txBody>
      </p:sp>
      <p:pic>
        <p:nvPicPr>
          <p:cNvPr id="8" name="Image 1" descr="preencoded.png">    </p:cNvPr>
          <p:cNvPicPr>
            <a:picLocks noChangeAspect="1"/>
          </p:cNvPicPr>
          <p:nvPr/>
        </p:nvPicPr>
        <p:blipFill>
          <a:blip r:embed="rId2"/>
          <a:stretch>
            <a:fillRect/>
          </a:stretch>
        </p:blipFill>
        <p:spPr>
          <a:xfrm>
            <a:off x="5667137" y="2709029"/>
            <a:ext cx="3296007" cy="2037040"/>
          </a:xfrm>
          <a:prstGeom prst="rect">
            <a:avLst/>
          </a:prstGeom>
        </p:spPr>
      </p:pic>
      <p:sp>
        <p:nvSpPr>
          <p:cNvPr id="9" name="Text 5"/>
          <p:cNvSpPr/>
          <p:nvPr/>
        </p:nvSpPr>
        <p:spPr>
          <a:xfrm>
            <a:off x="5667137" y="5023723"/>
            <a:ext cx="2221944"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Grep command</a:t>
            </a:r>
            <a:endParaRPr lang="en-US" sz="2187" dirty="0"/>
          </a:p>
        </p:txBody>
      </p:sp>
      <p:sp>
        <p:nvSpPr>
          <p:cNvPr id="10" name="Text 6"/>
          <p:cNvSpPr/>
          <p:nvPr/>
        </p:nvSpPr>
        <p:spPr>
          <a:xfrm>
            <a:off x="5667137" y="5593080"/>
            <a:ext cx="3296007" cy="1066205"/>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Find specific patterns and lines in files based on regular expressions.</a:t>
            </a:r>
            <a:endParaRPr lang="en-US" sz="1750" dirty="0"/>
          </a:p>
        </p:txBody>
      </p:sp>
      <p:pic>
        <p:nvPicPr>
          <p:cNvPr id="11" name="Image 2" descr="preencoded.png">    </p:cNvPr>
          <p:cNvPicPr>
            <a:picLocks noChangeAspect="1"/>
          </p:cNvPicPr>
          <p:nvPr/>
        </p:nvPicPr>
        <p:blipFill>
          <a:blip r:embed="rId3"/>
          <a:stretch>
            <a:fillRect/>
          </a:stretch>
        </p:blipFill>
        <p:spPr>
          <a:xfrm>
            <a:off x="9296400" y="2709029"/>
            <a:ext cx="3296007" cy="2037040"/>
          </a:xfrm>
          <a:prstGeom prst="rect">
            <a:avLst/>
          </a:prstGeom>
        </p:spPr>
      </p:pic>
      <p:sp>
        <p:nvSpPr>
          <p:cNvPr id="12" name="Text 7"/>
          <p:cNvSpPr/>
          <p:nvPr/>
        </p:nvSpPr>
        <p:spPr>
          <a:xfrm>
            <a:off x="9296400" y="5023723"/>
            <a:ext cx="2221944"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Sed command</a:t>
            </a:r>
            <a:endParaRPr lang="en-US" sz="2187" dirty="0"/>
          </a:p>
        </p:txBody>
      </p:sp>
      <p:sp>
        <p:nvSpPr>
          <p:cNvPr id="13" name="Text 8"/>
          <p:cNvSpPr/>
          <p:nvPr/>
        </p:nvSpPr>
        <p:spPr>
          <a:xfrm>
            <a:off x="9296400" y="5593080"/>
            <a:ext cx="3296007" cy="1066205"/>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Filter and transform text by substituting, deleting, or editing specific patterns or lines.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6319599" y="1083588"/>
            <a:ext cx="7477601" cy="1388745"/>
          </a:xfrm>
          <a:prstGeom prst="rect">
            <a:avLst/>
          </a:prstGeom>
          <a:noFill/>
          <a:ln/>
        </p:spPr>
        <p:txBody>
          <a:bodyPr wrap="squar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Regular Expressions for Text Processing</a:t>
            </a:r>
            <a:endParaRPr lang="en-US" sz="4374" dirty="0"/>
          </a:p>
        </p:txBody>
      </p:sp>
      <p:sp>
        <p:nvSpPr>
          <p:cNvPr id="5" name="Shape 3"/>
          <p:cNvSpPr/>
          <p:nvPr/>
        </p:nvSpPr>
        <p:spPr>
          <a:xfrm>
            <a:off x="6319599" y="2979182"/>
            <a:ext cx="499943" cy="499943"/>
          </a:xfrm>
          <a:prstGeom prst="roundRect">
            <a:avLst>
              <a:gd name="adj" fmla="val 26667"/>
            </a:avLst>
          </a:prstGeom>
          <a:solidFill>
            <a:srgbClr val="E4E4ED"/>
          </a:solidFill>
          <a:ln/>
        </p:spPr>
      </p:sp>
      <p:sp>
        <p:nvSpPr>
          <p:cNvPr id="6" name="Text 4"/>
          <p:cNvSpPr/>
          <p:nvPr/>
        </p:nvSpPr>
        <p:spPr>
          <a:xfrm>
            <a:off x="6504742" y="3020854"/>
            <a:ext cx="12954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7" name="Text 5"/>
          <p:cNvSpPr/>
          <p:nvPr/>
        </p:nvSpPr>
        <p:spPr>
          <a:xfrm>
            <a:off x="7041713" y="3055501"/>
            <a:ext cx="2221944"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Basics of regex</a:t>
            </a:r>
            <a:endParaRPr lang="en-US" sz="2187" dirty="0"/>
          </a:p>
        </p:txBody>
      </p:sp>
      <p:sp>
        <p:nvSpPr>
          <p:cNvPr id="8" name="Text 6"/>
          <p:cNvSpPr/>
          <p:nvPr/>
        </p:nvSpPr>
        <p:spPr>
          <a:xfrm>
            <a:off x="7041713" y="3624858"/>
            <a:ext cx="2905601" cy="1421606"/>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Learn the fundamentals of regular expressions to search and manipulate text patterns.</a:t>
            </a:r>
            <a:endParaRPr lang="en-US" sz="1750" dirty="0"/>
          </a:p>
        </p:txBody>
      </p:sp>
      <p:sp>
        <p:nvSpPr>
          <p:cNvPr id="9" name="Shape 7"/>
          <p:cNvSpPr/>
          <p:nvPr/>
        </p:nvSpPr>
        <p:spPr>
          <a:xfrm>
            <a:off x="10169485" y="2979182"/>
            <a:ext cx="499943" cy="499943"/>
          </a:xfrm>
          <a:prstGeom prst="roundRect">
            <a:avLst>
              <a:gd name="adj" fmla="val 26667"/>
            </a:avLst>
          </a:prstGeom>
          <a:solidFill>
            <a:srgbClr val="E4E4ED"/>
          </a:solidFill>
          <a:ln/>
        </p:spPr>
      </p:sp>
      <p:sp>
        <p:nvSpPr>
          <p:cNvPr id="10" name="Text 8"/>
          <p:cNvSpPr/>
          <p:nvPr/>
        </p:nvSpPr>
        <p:spPr>
          <a:xfrm>
            <a:off x="10331768" y="3020854"/>
            <a:ext cx="17526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1" name="Text 9"/>
          <p:cNvSpPr/>
          <p:nvPr/>
        </p:nvSpPr>
        <p:spPr>
          <a:xfrm>
            <a:off x="10891599" y="3055501"/>
            <a:ext cx="2905601" cy="694373"/>
          </a:xfrm>
          <a:prstGeom prst="rect">
            <a:avLst/>
          </a:prstGeom>
          <a:noFill/>
          <a:ln/>
        </p:spPr>
        <p:txBody>
          <a:bodyPr wrap="squar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Common regex metacharacters</a:t>
            </a:r>
            <a:endParaRPr lang="en-US" sz="2187" dirty="0"/>
          </a:p>
        </p:txBody>
      </p:sp>
      <p:sp>
        <p:nvSpPr>
          <p:cNvPr id="12" name="Text 10"/>
          <p:cNvSpPr/>
          <p:nvPr/>
        </p:nvSpPr>
        <p:spPr>
          <a:xfrm>
            <a:off x="10891599" y="3972044"/>
            <a:ext cx="2905601" cy="1421606"/>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Discover commonly used metacharacters and their meanings in regular expressions.</a:t>
            </a:r>
            <a:endParaRPr lang="en-US" sz="1750" dirty="0"/>
          </a:p>
        </p:txBody>
      </p:sp>
      <p:sp>
        <p:nvSpPr>
          <p:cNvPr id="13" name="Shape 11"/>
          <p:cNvSpPr/>
          <p:nvPr/>
        </p:nvSpPr>
        <p:spPr>
          <a:xfrm>
            <a:off x="6319599" y="5789414"/>
            <a:ext cx="499943" cy="499943"/>
          </a:xfrm>
          <a:prstGeom prst="roundRect">
            <a:avLst>
              <a:gd name="adj" fmla="val 26667"/>
            </a:avLst>
          </a:prstGeom>
          <a:solidFill>
            <a:srgbClr val="E4E4ED"/>
          </a:solidFill>
          <a:ln/>
        </p:spPr>
      </p:sp>
      <p:sp>
        <p:nvSpPr>
          <p:cNvPr id="14" name="Text 12"/>
          <p:cNvSpPr/>
          <p:nvPr/>
        </p:nvSpPr>
        <p:spPr>
          <a:xfrm>
            <a:off x="6489502" y="5831086"/>
            <a:ext cx="160020"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5" name="Text 13"/>
          <p:cNvSpPr/>
          <p:nvPr/>
        </p:nvSpPr>
        <p:spPr>
          <a:xfrm>
            <a:off x="7041713" y="5865733"/>
            <a:ext cx="2392680"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Practical examples</a:t>
            </a:r>
            <a:endParaRPr lang="en-US" sz="2187" dirty="0"/>
          </a:p>
        </p:txBody>
      </p:sp>
      <p:sp>
        <p:nvSpPr>
          <p:cNvPr id="16" name="Text 14"/>
          <p:cNvSpPr/>
          <p:nvPr/>
        </p:nvSpPr>
        <p:spPr>
          <a:xfrm>
            <a:off x="7041713" y="6435090"/>
            <a:ext cx="6755487" cy="710803"/>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Explore real-world scenarios where regular expressions are used for advanced text processing.</a:t>
            </a:r>
            <a:endParaRPr lang="en-US" sz="1750" dirty="0"/>
          </a:p>
        </p:txBody>
      </p:sp>
      <p:pic>
        <p:nvPicPr>
          <p:cNvPr id="17"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2012633"/>
            <a:ext cx="10554414" cy="1388745"/>
          </a:xfrm>
          <a:prstGeom prst="rect">
            <a:avLst/>
          </a:prstGeom>
          <a:noFill/>
          <a:ln/>
        </p:spPr>
        <p:txBody>
          <a:bodyPr wrap="squar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Examples of Practical Applications and Use Cases</a:t>
            </a:r>
            <a:endParaRPr lang="en-US" sz="4374" dirty="0"/>
          </a:p>
        </p:txBody>
      </p:sp>
      <p:sp>
        <p:nvSpPr>
          <p:cNvPr id="5" name="Text 3"/>
          <p:cNvSpPr/>
          <p:nvPr/>
        </p:nvSpPr>
        <p:spPr>
          <a:xfrm>
            <a:off x="2037993" y="3956804"/>
            <a:ext cx="2666286" cy="416481"/>
          </a:xfrm>
          <a:prstGeom prst="rect">
            <a:avLst/>
          </a:prstGeom>
          <a:noFill/>
          <a:ln/>
        </p:spPr>
        <p:txBody>
          <a:bodyPr wrap="none" rtlCol="0" anchor="t"/>
          <a:lstStyle/>
          <a:p>
            <a:pP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Data extraction</a:t>
            </a:r>
            <a:endParaRPr lang="en-US" sz="2624" dirty="0"/>
          </a:p>
        </p:txBody>
      </p:sp>
      <p:sp>
        <p:nvSpPr>
          <p:cNvPr id="6" name="Text 4"/>
          <p:cNvSpPr/>
          <p:nvPr/>
        </p:nvSpPr>
        <p:spPr>
          <a:xfrm>
            <a:off x="2037993" y="4595455"/>
            <a:ext cx="3156347" cy="1421606"/>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Learn how to extract specific information from log files and system outputs using text processing commands.</a:t>
            </a:r>
            <a:endParaRPr lang="en-US" sz="1750" dirty="0"/>
          </a:p>
        </p:txBody>
      </p:sp>
      <p:sp>
        <p:nvSpPr>
          <p:cNvPr id="7" name="Text 5"/>
          <p:cNvSpPr/>
          <p:nvPr/>
        </p:nvSpPr>
        <p:spPr>
          <a:xfrm>
            <a:off x="5743932" y="3956804"/>
            <a:ext cx="2666286" cy="416481"/>
          </a:xfrm>
          <a:prstGeom prst="rect">
            <a:avLst/>
          </a:prstGeom>
          <a:noFill/>
          <a:ln/>
        </p:spPr>
        <p:txBody>
          <a:bodyPr wrap="none" rtlCol="0" anchor="t"/>
          <a:lstStyle/>
          <a:p>
            <a:pP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Data cleaning</a:t>
            </a:r>
            <a:endParaRPr lang="en-US" sz="2624" dirty="0"/>
          </a:p>
        </p:txBody>
      </p:sp>
      <p:sp>
        <p:nvSpPr>
          <p:cNvPr id="8" name="Text 6"/>
          <p:cNvSpPr/>
          <p:nvPr/>
        </p:nvSpPr>
        <p:spPr>
          <a:xfrm>
            <a:off x="5743932" y="4595455"/>
            <a:ext cx="3156347" cy="1421606"/>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Discover techniques to clean and transform messy and inconsistent text data for analysis and visualization.</a:t>
            </a:r>
            <a:endParaRPr lang="en-US" sz="1750" dirty="0"/>
          </a:p>
        </p:txBody>
      </p:sp>
      <p:sp>
        <p:nvSpPr>
          <p:cNvPr id="9" name="Text 7"/>
          <p:cNvSpPr/>
          <p:nvPr/>
        </p:nvSpPr>
        <p:spPr>
          <a:xfrm>
            <a:off x="9449872" y="3956804"/>
            <a:ext cx="2674620" cy="416481"/>
          </a:xfrm>
          <a:prstGeom prst="rect">
            <a:avLst/>
          </a:prstGeom>
          <a:noFill/>
          <a:ln/>
        </p:spPr>
        <p:txBody>
          <a:bodyPr wrap="none" rtlCol="0" anchor="t"/>
          <a:lstStyle/>
          <a:p>
            <a:pP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Automating tasks</a:t>
            </a:r>
            <a:endParaRPr lang="en-US" sz="2624" dirty="0"/>
          </a:p>
        </p:txBody>
      </p:sp>
      <p:sp>
        <p:nvSpPr>
          <p:cNvPr id="10" name="Text 8"/>
          <p:cNvSpPr/>
          <p:nvPr/>
        </p:nvSpPr>
        <p:spPr>
          <a:xfrm>
            <a:off x="9449872" y="4595455"/>
            <a:ext cx="3156347" cy="1421606"/>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Explore ways to automate repetitive tasks by creating scripts using text processing commands.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2023-09-29T06:09:48Z</dcterms:created>
  <dcterms:modified xsi:type="dcterms:W3CDTF">2023-09-29T06:09:48Z</dcterms:modified>
</cp:coreProperties>
</file>