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imo Bold" charset="1" panose="020B0704020202020204"/>
      <p:regular r:id="rId20"/>
    </p:embeddedFont>
    <p:embeddedFont>
      <p:font typeface="Times New Roman Bold" charset="1" panose="02030802070405020303"/>
      <p:regular r:id="rId21"/>
    </p:embeddedFont>
    <p:embeddedFont>
      <p:font typeface="Times New Roman" charset="1" panose="020305020704050203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2808" y="-114300"/>
            <a:ext cx="7699859" cy="10675512"/>
          </a:xfrm>
          <a:custGeom>
            <a:avLst/>
            <a:gdLst/>
            <a:ahLst/>
            <a:cxnLst/>
            <a:rect r="r" b="b" t="t" l="l"/>
            <a:pathLst>
              <a:path h="10675512" w="7699859">
                <a:moveTo>
                  <a:pt x="0" y="0"/>
                </a:moveTo>
                <a:lnTo>
                  <a:pt x="7699859" y="0"/>
                </a:lnTo>
                <a:lnTo>
                  <a:pt x="7699859" y="10675512"/>
                </a:lnTo>
                <a:lnTo>
                  <a:pt x="0" y="106755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35" t="-12375" r="-435" b="-21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70173" y="3848100"/>
            <a:ext cx="12355303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FFD966"/>
                </a:solidFill>
                <a:latin typeface="Arimo Bold"/>
                <a:ea typeface="Arimo Bold"/>
                <a:cs typeface="Arimo Bold"/>
                <a:sym typeface="Arimo Bold"/>
              </a:rPr>
              <a:t>DRUGS SIDE EFFECTS AND MEDICAL CONDITIONS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E8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19662" y="0"/>
            <a:ext cx="8450580" cy="1988820"/>
            <a:chOff x="0" y="0"/>
            <a:chExt cx="11267440" cy="26517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67440" cy="2651760"/>
            </a:xfrm>
            <a:custGeom>
              <a:avLst/>
              <a:gdLst/>
              <a:ahLst/>
              <a:cxnLst/>
              <a:rect r="r" b="b" t="t" l="l"/>
              <a:pathLst>
                <a:path h="2651760" w="11267440">
                  <a:moveTo>
                    <a:pt x="0" y="0"/>
                  </a:moveTo>
                  <a:lnTo>
                    <a:pt x="11267440" y="0"/>
                  </a:lnTo>
                  <a:lnTo>
                    <a:pt x="11267440" y="2651760"/>
                  </a:lnTo>
                  <a:lnTo>
                    <a:pt x="0" y="26517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267440" cy="26898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184"/>
                </a:lnSpc>
              </a:pPr>
              <a:r>
                <a:rPr lang="en-US" sz="48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Drug Recommendation System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74407" y="3234690"/>
            <a:ext cx="8014335" cy="5307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4"/>
              </a:lnSpc>
            </a:pPr>
            <a:r>
              <a:rPr lang="en-US" b="true" sz="2550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Name-Based Recommendation</a:t>
            </a:r>
          </a:p>
          <a:p>
            <a:pPr algn="l">
              <a:lnSpc>
                <a:spcPts val="2754"/>
              </a:lnSpc>
            </a:pP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system recommend drugs based on exact or partial matches to the input drug name. It returns the top N similar drugs based on their similarity scores.</a:t>
            </a:r>
          </a:p>
          <a:p>
            <a:pPr algn="l">
              <a:lnSpc>
                <a:spcPts val="2754"/>
              </a:lnSpc>
            </a:pPr>
          </a:p>
          <a:p>
            <a:pPr algn="l">
              <a:lnSpc>
                <a:spcPts val="2754"/>
              </a:lnSpc>
            </a:pPr>
            <a:r>
              <a:rPr lang="en-US" sz="255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Input:</a:t>
            </a: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Drug name (exact/partial)</a:t>
            </a:r>
          </a:p>
          <a:p>
            <a:pPr algn="l">
              <a:lnSpc>
                <a:spcPts val="2754"/>
              </a:lnSpc>
            </a:pPr>
            <a:r>
              <a:rPr lang="en-US" sz="255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Output: </a:t>
            </a: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N similar drugs based on text similarity</a:t>
            </a:r>
          </a:p>
          <a:p>
            <a:pPr algn="l">
              <a:lnSpc>
                <a:spcPts val="2754"/>
              </a:lnSpc>
            </a:pPr>
            <a:r>
              <a:rPr lang="en-US" sz="255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Technique:</a:t>
            </a: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String matching / similarity scoring</a:t>
            </a:r>
          </a:p>
          <a:p>
            <a:pPr algn="l">
              <a:lnSpc>
                <a:spcPts val="2754"/>
              </a:lnSpc>
            </a:pPr>
          </a:p>
          <a:p>
            <a:pPr algn="l">
              <a:lnSpc>
                <a:spcPts val="2754"/>
              </a:lnSpc>
            </a:pPr>
            <a:r>
              <a:rPr lang="en-US" b="true" sz="2550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Purpose:</a:t>
            </a:r>
          </a:p>
          <a:p>
            <a:pPr algn="l">
              <a:lnSpc>
                <a:spcPts val="2754"/>
              </a:lnSpc>
            </a:pP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help find alternative medications with similar purposes.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683115" y="3751897"/>
            <a:ext cx="7789545" cy="3957638"/>
            <a:chOff x="0" y="0"/>
            <a:chExt cx="10386060" cy="52768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386060" cy="5276850"/>
            </a:xfrm>
            <a:custGeom>
              <a:avLst/>
              <a:gdLst/>
              <a:ahLst/>
              <a:cxnLst/>
              <a:rect r="r" b="b" t="t" l="l"/>
              <a:pathLst>
                <a:path h="5276850" w="10386060">
                  <a:moveTo>
                    <a:pt x="0" y="0"/>
                  </a:moveTo>
                  <a:lnTo>
                    <a:pt x="10386060" y="0"/>
                  </a:lnTo>
                  <a:lnTo>
                    <a:pt x="10386060" y="5276850"/>
                  </a:lnTo>
                  <a:lnTo>
                    <a:pt x="0" y="52768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063" t="0" r="-23063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573078" y="1967865"/>
            <a:ext cx="7144702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843C0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System 1: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Focuses on treatment effectiveness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E8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51872" y="0"/>
            <a:ext cx="11184255" cy="1988820"/>
            <a:chOff x="0" y="0"/>
            <a:chExt cx="14912340" cy="26517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12339" cy="2651760"/>
            </a:xfrm>
            <a:custGeom>
              <a:avLst/>
              <a:gdLst/>
              <a:ahLst/>
              <a:cxnLst/>
              <a:rect r="r" b="b" t="t" l="l"/>
              <a:pathLst>
                <a:path h="2651760" w="14912339">
                  <a:moveTo>
                    <a:pt x="0" y="0"/>
                  </a:moveTo>
                  <a:lnTo>
                    <a:pt x="14912339" y="0"/>
                  </a:lnTo>
                  <a:lnTo>
                    <a:pt x="14912339" y="2651760"/>
                  </a:lnTo>
                  <a:lnTo>
                    <a:pt x="0" y="26517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912340" cy="26898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184"/>
                </a:lnSpc>
              </a:pPr>
              <a:r>
                <a:rPr lang="en-US" sz="48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Drug Recommendation for Health Issues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74407" y="3234690"/>
            <a:ext cx="8014335" cy="5307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4"/>
              </a:lnSpc>
            </a:pPr>
            <a:r>
              <a:rPr lang="en-US" b="true" sz="2550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Side-Effect Minimization:</a:t>
            </a:r>
          </a:p>
          <a:p>
            <a:pPr algn="l">
              <a:lnSpc>
                <a:spcPts val="2754"/>
              </a:lnSpc>
            </a:pP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system focuses more on minimizing side effects while ensuring the drug is effective.</a:t>
            </a:r>
          </a:p>
          <a:p>
            <a:pPr algn="l">
              <a:lnSpc>
                <a:spcPts val="2754"/>
              </a:lnSpc>
            </a:pPr>
          </a:p>
          <a:p>
            <a:pPr algn="l">
              <a:lnSpc>
                <a:spcPts val="2754"/>
              </a:lnSpc>
            </a:pPr>
            <a:r>
              <a:rPr lang="en-US" sz="255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Input: </a:t>
            </a: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 health issue / condition</a:t>
            </a:r>
          </a:p>
          <a:p>
            <a:pPr algn="l">
              <a:lnSpc>
                <a:spcPts val="2754"/>
              </a:lnSpc>
            </a:pPr>
            <a:r>
              <a:rPr lang="en-US" sz="255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Output: </a:t>
            </a: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Drug recommendations that are effective but with fewer side effects</a:t>
            </a:r>
          </a:p>
          <a:p>
            <a:pPr algn="l">
              <a:lnSpc>
                <a:spcPts val="2754"/>
              </a:lnSpc>
            </a:pPr>
          </a:p>
          <a:p>
            <a:pPr algn="l">
              <a:lnSpc>
                <a:spcPts val="2754"/>
              </a:lnSpc>
            </a:pPr>
            <a:r>
              <a:rPr lang="en-US" sz="255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Approach:</a:t>
            </a: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Focus on safety and minimal adverse reactions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73078" y="1967865"/>
            <a:ext cx="7144702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843C0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System 2: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Prioritizes minimizing side effects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410825" y="6751320"/>
            <a:ext cx="6897052" cy="2125980"/>
            <a:chOff x="0" y="0"/>
            <a:chExt cx="9196070" cy="28346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96070" cy="2834640"/>
            </a:xfrm>
            <a:custGeom>
              <a:avLst/>
              <a:gdLst/>
              <a:ahLst/>
              <a:cxnLst/>
              <a:rect r="r" b="b" t="t" l="l"/>
              <a:pathLst>
                <a:path h="2834640" w="9196070">
                  <a:moveTo>
                    <a:pt x="0" y="0"/>
                  </a:moveTo>
                  <a:lnTo>
                    <a:pt x="9196070" y="0"/>
                  </a:lnTo>
                  <a:lnTo>
                    <a:pt x="9196070" y="2834640"/>
                  </a:lnTo>
                  <a:lnTo>
                    <a:pt x="0" y="2834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000" t="0" r="-5000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0410825" y="3208020"/>
            <a:ext cx="6898005" cy="3293745"/>
            <a:chOff x="0" y="0"/>
            <a:chExt cx="9197340" cy="439166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197340" cy="4391660"/>
            </a:xfrm>
            <a:custGeom>
              <a:avLst/>
              <a:gdLst/>
              <a:ahLst/>
              <a:cxnLst/>
              <a:rect r="r" b="b" t="t" l="l"/>
              <a:pathLst>
                <a:path h="4391660" w="9197340">
                  <a:moveTo>
                    <a:pt x="0" y="0"/>
                  </a:moveTo>
                  <a:lnTo>
                    <a:pt x="9197340" y="0"/>
                  </a:lnTo>
                  <a:lnTo>
                    <a:pt x="9197340" y="4391660"/>
                  </a:lnTo>
                  <a:lnTo>
                    <a:pt x="0" y="43916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6" t="0" r="-136" b="0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E8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86038" y="1114425"/>
            <a:ext cx="4382453" cy="1988820"/>
            <a:chOff x="0" y="0"/>
            <a:chExt cx="5843270" cy="26517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43270" cy="2651760"/>
            </a:xfrm>
            <a:custGeom>
              <a:avLst/>
              <a:gdLst/>
              <a:ahLst/>
              <a:cxnLst/>
              <a:rect r="r" b="b" t="t" l="l"/>
              <a:pathLst>
                <a:path h="2651760" w="5843270">
                  <a:moveTo>
                    <a:pt x="0" y="0"/>
                  </a:moveTo>
                  <a:lnTo>
                    <a:pt x="5843270" y="0"/>
                  </a:lnTo>
                  <a:lnTo>
                    <a:pt x="5843270" y="2651760"/>
                  </a:lnTo>
                  <a:lnTo>
                    <a:pt x="0" y="26517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843270" cy="269938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My Novelty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129915"/>
            <a:ext cx="7352347" cy="6374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779" indent="-257889" lvl="1">
              <a:lnSpc>
                <a:spcPts val="3078"/>
              </a:lnSpc>
              <a:buFont typeface="Arial"/>
              <a:buChar char="•"/>
            </a:pPr>
            <a:r>
              <a:rPr lang="en-US" b="true" sz="28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Developed two customized drug recommendation systems:</a:t>
            </a:r>
          </a:p>
          <a:p>
            <a:pPr algn="l" marL="515779" indent="-257889" lvl="1">
              <a:lnSpc>
                <a:spcPts val="3078"/>
              </a:lnSpc>
            </a:pPr>
          </a:p>
          <a:p>
            <a:pPr algn="l" marL="1201579" indent="-400526" lvl="2">
              <a:lnSpc>
                <a:spcPts val="3078"/>
              </a:lnSpc>
              <a:buAutoNum type="arabicPeriod" startAt="1"/>
            </a:pPr>
            <a:r>
              <a:rPr lang="en-US" sz="28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for finding similar drugs by name</a:t>
            </a:r>
          </a:p>
          <a:p>
            <a:pPr algn="l" marL="1201579" indent="-400526" lvl="2">
              <a:lnSpc>
                <a:spcPts val="3078"/>
              </a:lnSpc>
            </a:pPr>
          </a:p>
          <a:p>
            <a:pPr algn="l" marL="1201579" indent="-400526" lvl="2">
              <a:lnSpc>
                <a:spcPts val="3078"/>
              </a:lnSpc>
              <a:buAutoNum type="arabicPeriod" startAt="1"/>
            </a:pPr>
            <a:r>
              <a:rPr lang="en-US" sz="28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for minimizing side effects while treating a condition</a:t>
            </a:r>
          </a:p>
          <a:p>
            <a:pPr algn="l" marL="1201579" indent="-400526" lvl="2">
              <a:lnSpc>
                <a:spcPts val="3078"/>
              </a:lnSpc>
            </a:pPr>
          </a:p>
          <a:p>
            <a:pPr algn="l" marL="515779" indent="-257889" lvl="1">
              <a:lnSpc>
                <a:spcPts val="3078"/>
              </a:lnSpc>
              <a:buFont typeface="Arial"/>
              <a:buChar char="•"/>
            </a:pPr>
            <a:r>
              <a:rPr lang="en-US" sz="28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Introduced </a:t>
            </a:r>
            <a:r>
              <a:rPr lang="en-US" b="true" sz="28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Boolean feature engineering</a:t>
            </a:r>
            <a:r>
              <a:rPr lang="en-US" sz="28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analyze specific symptoms, drug classes, and conditions</a:t>
            </a:r>
          </a:p>
          <a:p>
            <a:pPr algn="l" marL="515779" indent="-257889" lvl="1">
              <a:lnSpc>
                <a:spcPts val="3078"/>
              </a:lnSpc>
            </a:pPr>
          </a:p>
          <a:p>
            <a:pPr algn="l" marL="515779" indent="-257889" lvl="1">
              <a:lnSpc>
                <a:spcPts val="3078"/>
              </a:lnSpc>
              <a:buFont typeface="Arial"/>
              <a:buChar char="•"/>
            </a:pPr>
            <a:r>
              <a:rPr lang="en-US" sz="28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Combined data cleaning, NLP, and recommendation logic in a healthcare dataset  (a unique blend rarely explored at student level)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832907" y="1114425"/>
            <a:ext cx="4361497" cy="1988820"/>
            <a:chOff x="0" y="0"/>
            <a:chExt cx="5815330" cy="26517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815330" cy="2651760"/>
            </a:xfrm>
            <a:custGeom>
              <a:avLst/>
              <a:gdLst/>
              <a:ahLst/>
              <a:cxnLst/>
              <a:rect r="r" b="b" t="t" l="l"/>
              <a:pathLst>
                <a:path h="2651760" w="5815330">
                  <a:moveTo>
                    <a:pt x="0" y="0"/>
                  </a:moveTo>
                  <a:lnTo>
                    <a:pt x="5815330" y="0"/>
                  </a:lnTo>
                  <a:lnTo>
                    <a:pt x="5815330" y="2651760"/>
                  </a:lnTo>
                  <a:lnTo>
                    <a:pt x="0" y="26517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815330" cy="269938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Future Scope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410825" y="3091815"/>
            <a:ext cx="7205662" cy="536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779" indent="-257889" lvl="1">
              <a:lnSpc>
                <a:spcPts val="3419"/>
              </a:lnSpc>
              <a:buFont typeface="Arial"/>
              <a:buChar char="•"/>
            </a:pPr>
            <a:r>
              <a:rPr lang="en-US" sz="28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with </a:t>
            </a:r>
            <a:r>
              <a:rPr lang="en-US" b="true" sz="28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real-time medical APIs</a:t>
            </a:r>
            <a:r>
              <a:rPr lang="en-US" sz="28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(e.g., openFDA, DrugBank) for dynamic recommendations</a:t>
            </a:r>
          </a:p>
          <a:p>
            <a:pPr algn="l" marL="515779" indent="-257889" lvl="1">
              <a:lnSpc>
                <a:spcPts val="3419"/>
              </a:lnSpc>
            </a:pPr>
          </a:p>
          <a:p>
            <a:pPr algn="l" marL="515779" indent="-257889" lvl="1">
              <a:lnSpc>
                <a:spcPts val="3419"/>
              </a:lnSpc>
              <a:buFont typeface="Arial"/>
              <a:buChar char="•"/>
            </a:pPr>
            <a:r>
              <a:rPr lang="en-US" sz="28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 </a:t>
            </a:r>
            <a:r>
              <a:rPr lang="en-US" b="true" sz="28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web-based interface</a:t>
            </a:r>
            <a:r>
              <a:rPr lang="en-US" sz="28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b="true" sz="28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chatbot </a:t>
            </a:r>
            <a:r>
              <a:rPr lang="en-US" sz="28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easy user interaction</a:t>
            </a:r>
          </a:p>
          <a:p>
            <a:pPr algn="l" marL="515779" indent="-257889" lvl="1">
              <a:lnSpc>
                <a:spcPts val="3419"/>
              </a:lnSpc>
            </a:pPr>
          </a:p>
          <a:p>
            <a:pPr algn="l" marL="515779" indent="-257889" lvl="1">
              <a:lnSpc>
                <a:spcPts val="3419"/>
              </a:lnSpc>
              <a:buFont typeface="Arial"/>
              <a:buChar char="•"/>
            </a:pPr>
            <a:r>
              <a:rPr lang="en-US" sz="28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</a:t>
            </a:r>
            <a:r>
              <a:rPr lang="en-US" b="true" sz="28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machine learning</a:t>
            </a:r>
            <a:r>
              <a:rPr lang="en-US" sz="28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predict potential side effects for new drug-condition pairs</a:t>
            </a:r>
          </a:p>
          <a:p>
            <a:pPr algn="l" marL="515779" indent="-257889" lvl="1">
              <a:lnSpc>
                <a:spcPts val="3419"/>
              </a:lnSpc>
            </a:pPr>
          </a:p>
          <a:p>
            <a:pPr algn="l" marL="515779" indent="-257889" lvl="1">
              <a:lnSpc>
                <a:spcPts val="3419"/>
              </a:lnSpc>
              <a:buFont typeface="Arial"/>
              <a:buChar char="•"/>
            </a:pPr>
            <a:r>
              <a:rPr lang="en-US" sz="28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the system to include </a:t>
            </a:r>
            <a:r>
              <a:rPr lang="en-US" b="true" sz="28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drug interactions </a:t>
            </a:r>
            <a:r>
              <a:rPr lang="en-US" sz="28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b="true" sz="28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contraindications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584484" y="1763554"/>
            <a:ext cx="688658" cy="688658"/>
            <a:chOff x="0" y="0"/>
            <a:chExt cx="918210" cy="918210"/>
          </a:xfrm>
        </p:grpSpPr>
        <p:sp>
          <p:nvSpPr>
            <p:cNvPr name="Freeform 11" id="11" descr="preencoded.png"/>
            <p:cNvSpPr/>
            <p:nvPr/>
          </p:nvSpPr>
          <p:spPr>
            <a:xfrm flipH="false" flipV="false" rot="0">
              <a:off x="0" y="0"/>
              <a:ext cx="918210" cy="918210"/>
            </a:xfrm>
            <a:custGeom>
              <a:avLst/>
              <a:gdLst/>
              <a:ahLst/>
              <a:cxnLst/>
              <a:rect r="r" b="b" t="t" l="l"/>
              <a:pathLst>
                <a:path h="918210" w="918210">
                  <a:moveTo>
                    <a:pt x="0" y="0"/>
                  </a:moveTo>
                  <a:lnTo>
                    <a:pt x="918210" y="0"/>
                  </a:lnTo>
                  <a:lnTo>
                    <a:pt x="918210" y="918210"/>
                  </a:lnTo>
                  <a:lnTo>
                    <a:pt x="0" y="9182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0894695" y="1764030"/>
            <a:ext cx="687705" cy="687705"/>
            <a:chOff x="0" y="0"/>
            <a:chExt cx="916940" cy="916940"/>
          </a:xfrm>
        </p:grpSpPr>
        <p:sp>
          <p:nvSpPr>
            <p:cNvPr name="Freeform 13" id="13" descr="preencoded.png"/>
            <p:cNvSpPr/>
            <p:nvPr/>
          </p:nvSpPr>
          <p:spPr>
            <a:xfrm flipH="false" flipV="false" rot="0">
              <a:off x="0" y="0"/>
              <a:ext cx="916940" cy="916940"/>
            </a:xfrm>
            <a:custGeom>
              <a:avLst/>
              <a:gdLst/>
              <a:ahLst/>
              <a:cxnLst/>
              <a:rect r="r" b="b" t="t" l="l"/>
              <a:pathLst>
                <a:path h="916940" w="916940">
                  <a:moveTo>
                    <a:pt x="0" y="0"/>
                  </a:moveTo>
                  <a:lnTo>
                    <a:pt x="916940" y="0"/>
                  </a:lnTo>
                  <a:lnTo>
                    <a:pt x="916940" y="916940"/>
                  </a:lnTo>
                  <a:lnTo>
                    <a:pt x="0" y="916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0000"/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CCE8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90410" y="0"/>
            <a:ext cx="4108133" cy="1988820"/>
            <a:chOff x="0" y="0"/>
            <a:chExt cx="5477510" cy="26517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77510" cy="2651760"/>
            </a:xfrm>
            <a:custGeom>
              <a:avLst/>
              <a:gdLst/>
              <a:ahLst/>
              <a:cxnLst/>
              <a:rect r="r" b="b" t="t" l="l"/>
              <a:pathLst>
                <a:path h="2651760" w="5477510">
                  <a:moveTo>
                    <a:pt x="0" y="0"/>
                  </a:moveTo>
                  <a:lnTo>
                    <a:pt x="5477510" y="0"/>
                  </a:lnTo>
                  <a:lnTo>
                    <a:pt x="5477510" y="2651760"/>
                  </a:lnTo>
                  <a:lnTo>
                    <a:pt x="0" y="26517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77510" cy="269938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Conclusion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34540" y="1470660"/>
            <a:ext cx="14219873" cy="773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Successfully analyzed drug-related data to understand </a:t>
            </a:r>
            <a:r>
              <a:rPr lang="en-US" sz="27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side effects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7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medical conditions</a:t>
            </a:r>
          </a:p>
          <a:p>
            <a:pPr algn="ctr">
              <a:lnSpc>
                <a:spcPts val="4860"/>
              </a:lnSpc>
            </a:pPr>
          </a:p>
          <a:p>
            <a:pPr algn="ctr">
              <a:lnSpc>
                <a:spcPts val="486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 two practical drug recommendation systems:</a:t>
            </a:r>
          </a:p>
          <a:p>
            <a:pPr algn="ctr">
              <a:lnSpc>
                <a:spcPts val="4860"/>
              </a:lnSpc>
            </a:pPr>
          </a:p>
          <a:p>
            <a:pPr algn="ctr">
              <a:lnSpc>
                <a:spcPts val="486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focused on effectiveness </a:t>
            </a:r>
            <a:r>
              <a:rPr lang="en-US" sz="27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(similar drugs)</a:t>
            </a:r>
          </a:p>
          <a:p>
            <a:pPr algn="ctr">
              <a:lnSpc>
                <a:spcPts val="4860"/>
              </a:lnSpc>
            </a:pPr>
          </a:p>
          <a:p>
            <a:pPr algn="ctr">
              <a:lnSpc>
                <a:spcPts val="486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focused on safety </a:t>
            </a:r>
            <a:r>
              <a:rPr lang="en-US" sz="27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(minimal side effects)</a:t>
            </a:r>
          </a:p>
          <a:p>
            <a:pPr algn="ctr">
              <a:lnSpc>
                <a:spcPts val="4860"/>
              </a:lnSpc>
            </a:pPr>
          </a:p>
          <a:p>
            <a:pPr algn="ctr">
              <a:lnSpc>
                <a:spcPts val="486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Demonstrated the power of </a:t>
            </a:r>
            <a:r>
              <a:rPr lang="en-US" sz="27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data-driven decision-making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healthcare</a:t>
            </a:r>
          </a:p>
          <a:p>
            <a:pPr algn="ctr">
              <a:lnSpc>
                <a:spcPts val="4860"/>
              </a:lnSpc>
            </a:pPr>
          </a:p>
          <a:p>
            <a:pPr algn="ctr">
              <a:lnSpc>
                <a:spcPts val="486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bridges the gap between </a:t>
            </a:r>
            <a:r>
              <a:rPr lang="en-US" sz="27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science and real-world medical needs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with potential for further development into a clinical support tool</a:t>
            </a: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CCE8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93018" y="3950970"/>
            <a:ext cx="8103870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0"/>
              </a:lnSpc>
            </a:pPr>
            <a:r>
              <a:rPr lang="en-US" sz="99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Thank You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534650" y="2547937"/>
            <a:ext cx="6813232" cy="495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843C0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843C0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Workflow Overview</a:t>
            </a:r>
          </a:p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843C0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Dataset Overview</a:t>
            </a:r>
          </a:p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843C0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Workflow Overview</a:t>
            </a:r>
          </a:p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843C0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Drug Recommendation System</a:t>
            </a:r>
          </a:p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843C0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Drug Recommendation for Health Issues</a:t>
            </a:r>
          </a:p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843C0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My Novelty</a:t>
            </a:r>
          </a:p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843C0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Scope</a:t>
            </a:r>
          </a:p>
          <a:p>
            <a:pPr algn="l" marL="542925" indent="-271462" lvl="1">
              <a:lnSpc>
                <a:spcPts val="5400"/>
              </a:lnSpc>
              <a:buAutoNum type="arabicPeriod" startAt="1"/>
            </a:pPr>
            <a:r>
              <a:rPr lang="en-US" b="true" sz="3000">
                <a:solidFill>
                  <a:srgbClr val="843C0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534650" y="352425"/>
            <a:ext cx="5524500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42"/>
              </a:lnSpc>
            </a:pPr>
            <a:r>
              <a:rPr lang="en-US" b="true" sz="4800" u="sng">
                <a:solidFill>
                  <a:srgbClr val="843C0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Table Of Contents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114300"/>
            <a:ext cx="7517051" cy="10401300"/>
          </a:xfrm>
          <a:custGeom>
            <a:avLst/>
            <a:gdLst/>
            <a:ahLst/>
            <a:cxnLst/>
            <a:rect r="r" b="b" t="t" l="l"/>
            <a:pathLst>
              <a:path h="10401300" w="7517051">
                <a:moveTo>
                  <a:pt x="0" y="0"/>
                </a:moveTo>
                <a:lnTo>
                  <a:pt x="7517051" y="0"/>
                </a:lnTo>
                <a:lnTo>
                  <a:pt x="7517051" y="10401300"/>
                </a:lnTo>
                <a:lnTo>
                  <a:pt x="0" y="10401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606" t="0" r="-79882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CCE8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90322" y="0"/>
            <a:ext cx="5508307" cy="1988820"/>
            <a:chOff x="0" y="0"/>
            <a:chExt cx="7344410" cy="26517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344410" cy="2651760"/>
            </a:xfrm>
            <a:custGeom>
              <a:avLst/>
              <a:gdLst/>
              <a:ahLst/>
              <a:cxnLst/>
              <a:rect r="r" b="b" t="t" l="l"/>
              <a:pathLst>
                <a:path h="2651760" w="7344410">
                  <a:moveTo>
                    <a:pt x="0" y="0"/>
                  </a:moveTo>
                  <a:lnTo>
                    <a:pt x="7344410" y="0"/>
                  </a:lnTo>
                  <a:lnTo>
                    <a:pt x="7344410" y="2651760"/>
                  </a:lnTo>
                  <a:lnTo>
                    <a:pt x="0" y="26517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7344410" cy="269938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Introduction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48740" y="2543175"/>
            <a:ext cx="15590520" cy="5900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b="true" sz="3000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Objective:</a:t>
            </a:r>
          </a:p>
          <a:p>
            <a:pPr algn="l">
              <a:lnSpc>
                <a:spcPts val="324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analyze the side effects of various drugs and identify common medical conditions associated with them.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Why This Topic?</a:t>
            </a:r>
          </a:p>
          <a:p>
            <a:pPr algn="l">
              <a:lnSpc>
                <a:spcPts val="3240"/>
              </a:lnSpc>
            </a:pPr>
          </a:p>
          <a:p>
            <a:pPr algn="l" marL="542925" indent="-271462" lvl="1">
              <a:lnSpc>
                <a:spcPts val="32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Healthcare relevance</a:t>
            </a:r>
          </a:p>
          <a:p>
            <a:pPr algn="l" marL="542925" indent="-271462" lvl="1">
              <a:lnSpc>
                <a:spcPts val="32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better prescription decisions</a:t>
            </a:r>
          </a:p>
          <a:p>
            <a:pPr algn="l" marL="542925" indent="-271462" lvl="1">
              <a:lnSpc>
                <a:spcPts val="32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Data-driven insight into side effects frequency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E8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73992" y="0"/>
            <a:ext cx="8241030" cy="1988820"/>
            <a:chOff x="0" y="0"/>
            <a:chExt cx="10988040" cy="26517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88040" cy="2651760"/>
            </a:xfrm>
            <a:custGeom>
              <a:avLst/>
              <a:gdLst/>
              <a:ahLst/>
              <a:cxnLst/>
              <a:rect r="r" b="b" t="t" l="l"/>
              <a:pathLst>
                <a:path h="2651760" w="10988040">
                  <a:moveTo>
                    <a:pt x="0" y="0"/>
                  </a:moveTo>
                  <a:lnTo>
                    <a:pt x="10988040" y="0"/>
                  </a:lnTo>
                  <a:lnTo>
                    <a:pt x="10988040" y="2651760"/>
                  </a:lnTo>
                  <a:lnTo>
                    <a:pt x="0" y="26517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988040" cy="26898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184"/>
                </a:lnSpc>
              </a:pPr>
              <a:r>
                <a:rPr lang="en-US" sz="48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Project Workflow Overview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492115" y="2336483"/>
            <a:ext cx="6513195" cy="519112"/>
            <a:chOff x="0" y="0"/>
            <a:chExt cx="8684260" cy="6921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84260" cy="692150"/>
            </a:xfrm>
            <a:custGeom>
              <a:avLst/>
              <a:gdLst/>
              <a:ahLst/>
              <a:cxnLst/>
              <a:rect r="r" b="b" t="t" l="l"/>
              <a:pathLst>
                <a:path h="692150" w="8684260">
                  <a:moveTo>
                    <a:pt x="0" y="0"/>
                  </a:moveTo>
                  <a:lnTo>
                    <a:pt x="8684260" y="0"/>
                  </a:lnTo>
                  <a:lnTo>
                    <a:pt x="8684260" y="692150"/>
                  </a:lnTo>
                  <a:lnTo>
                    <a:pt x="0" y="6921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684260" cy="7588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960"/>
                </a:lnSpc>
              </a:pPr>
              <a:r>
                <a:rPr lang="en-US" sz="33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Cleaning &amp; Preprocessing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492115" y="3575685"/>
            <a:ext cx="6513195" cy="519112"/>
            <a:chOff x="0" y="0"/>
            <a:chExt cx="8684260" cy="692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684260" cy="692150"/>
            </a:xfrm>
            <a:custGeom>
              <a:avLst/>
              <a:gdLst/>
              <a:ahLst/>
              <a:cxnLst/>
              <a:rect r="r" b="b" t="t" l="l"/>
              <a:pathLst>
                <a:path h="692150" w="8684260">
                  <a:moveTo>
                    <a:pt x="0" y="0"/>
                  </a:moveTo>
                  <a:lnTo>
                    <a:pt x="8684260" y="0"/>
                  </a:lnTo>
                  <a:lnTo>
                    <a:pt x="8684260" y="692150"/>
                  </a:lnTo>
                  <a:lnTo>
                    <a:pt x="0" y="6921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684260" cy="7588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960"/>
                </a:lnSpc>
              </a:pPr>
              <a:r>
                <a:rPr lang="en-US" sz="33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Categorical Data Handling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92115" y="4867275"/>
            <a:ext cx="6513195" cy="519112"/>
            <a:chOff x="0" y="0"/>
            <a:chExt cx="8684260" cy="6921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84260" cy="692150"/>
            </a:xfrm>
            <a:custGeom>
              <a:avLst/>
              <a:gdLst/>
              <a:ahLst/>
              <a:cxnLst/>
              <a:rect r="r" b="b" t="t" l="l"/>
              <a:pathLst>
                <a:path h="692150" w="8684260">
                  <a:moveTo>
                    <a:pt x="0" y="0"/>
                  </a:moveTo>
                  <a:lnTo>
                    <a:pt x="8684260" y="0"/>
                  </a:lnTo>
                  <a:lnTo>
                    <a:pt x="8684260" y="692150"/>
                  </a:lnTo>
                  <a:lnTo>
                    <a:pt x="0" y="6921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684260" cy="7588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960"/>
                </a:lnSpc>
              </a:pPr>
              <a:r>
                <a:rPr lang="en-US" sz="33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Feature Engineering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492115" y="6158865"/>
            <a:ext cx="8202930" cy="519112"/>
            <a:chOff x="0" y="0"/>
            <a:chExt cx="10937240" cy="6921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937240" cy="692150"/>
            </a:xfrm>
            <a:custGeom>
              <a:avLst/>
              <a:gdLst/>
              <a:ahLst/>
              <a:cxnLst/>
              <a:rect r="r" b="b" t="t" l="l"/>
              <a:pathLst>
                <a:path h="692150" w="10937240">
                  <a:moveTo>
                    <a:pt x="0" y="0"/>
                  </a:moveTo>
                  <a:lnTo>
                    <a:pt x="10937240" y="0"/>
                  </a:lnTo>
                  <a:lnTo>
                    <a:pt x="10937240" y="692150"/>
                  </a:lnTo>
                  <a:lnTo>
                    <a:pt x="0" y="6921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10937240" cy="7588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960"/>
                </a:lnSpc>
              </a:pPr>
              <a:r>
                <a:rPr lang="en-US" sz="33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Visualization &amp; Analyzing Relationships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492115" y="7450455"/>
            <a:ext cx="6513195" cy="519112"/>
            <a:chOff x="0" y="0"/>
            <a:chExt cx="8684260" cy="6921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684260" cy="692150"/>
            </a:xfrm>
            <a:custGeom>
              <a:avLst/>
              <a:gdLst/>
              <a:ahLst/>
              <a:cxnLst/>
              <a:rect r="r" b="b" t="t" l="l"/>
              <a:pathLst>
                <a:path h="692150" w="8684260">
                  <a:moveTo>
                    <a:pt x="0" y="0"/>
                  </a:moveTo>
                  <a:lnTo>
                    <a:pt x="8684260" y="0"/>
                  </a:lnTo>
                  <a:lnTo>
                    <a:pt x="8684260" y="692150"/>
                  </a:lnTo>
                  <a:lnTo>
                    <a:pt x="0" y="6921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684260" cy="7588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960"/>
                </a:lnSpc>
              </a:pPr>
              <a:r>
                <a:rPr lang="en-US" sz="33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Drug Recommendation System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492115" y="8742045"/>
            <a:ext cx="8953500" cy="519112"/>
            <a:chOff x="0" y="0"/>
            <a:chExt cx="11938000" cy="6921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938000" cy="692150"/>
            </a:xfrm>
            <a:custGeom>
              <a:avLst/>
              <a:gdLst/>
              <a:ahLst/>
              <a:cxnLst/>
              <a:rect r="r" b="b" t="t" l="l"/>
              <a:pathLst>
                <a:path h="692150" w="11938000">
                  <a:moveTo>
                    <a:pt x="0" y="0"/>
                  </a:moveTo>
                  <a:lnTo>
                    <a:pt x="11938000" y="0"/>
                  </a:lnTo>
                  <a:lnTo>
                    <a:pt x="11938000" y="692150"/>
                  </a:lnTo>
                  <a:lnTo>
                    <a:pt x="0" y="6921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11938000" cy="7588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960"/>
                </a:lnSpc>
              </a:pPr>
              <a:r>
                <a:rPr lang="en-US" sz="33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Drug Recommendation for Health Issues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5341952" y="2120872"/>
            <a:ext cx="7604096" cy="6045256"/>
          </a:xfrm>
          <a:custGeom>
            <a:avLst/>
            <a:gdLst/>
            <a:ahLst/>
            <a:cxnLst/>
            <a:rect r="r" b="b" t="t" l="l"/>
            <a:pathLst>
              <a:path h="6045256" w="7604096">
                <a:moveTo>
                  <a:pt x="0" y="0"/>
                </a:moveTo>
                <a:lnTo>
                  <a:pt x="7604096" y="0"/>
                </a:lnTo>
                <a:lnTo>
                  <a:pt x="7604096" y="6045256"/>
                </a:lnTo>
                <a:lnTo>
                  <a:pt x="0" y="60452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E8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85547" y="0"/>
            <a:ext cx="5716905" cy="1988820"/>
            <a:chOff x="0" y="0"/>
            <a:chExt cx="7622540" cy="26517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622540" cy="2651760"/>
            </a:xfrm>
            <a:custGeom>
              <a:avLst/>
              <a:gdLst/>
              <a:ahLst/>
              <a:cxnLst/>
              <a:rect r="r" b="b" t="t" l="l"/>
              <a:pathLst>
                <a:path h="2651760" w="7622540">
                  <a:moveTo>
                    <a:pt x="0" y="0"/>
                  </a:moveTo>
                  <a:lnTo>
                    <a:pt x="7622540" y="0"/>
                  </a:lnTo>
                  <a:lnTo>
                    <a:pt x="7622540" y="2651760"/>
                  </a:lnTo>
                  <a:lnTo>
                    <a:pt x="0" y="26517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7622540" cy="269938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Dataset Overview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50545" y="1508760"/>
            <a:ext cx="17093565" cy="1458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ontains drug names, associated side effects, medical conditions, and drug classes</a:t>
            </a:r>
          </a:p>
          <a:p>
            <a:pPr algn="l">
              <a:lnSpc>
                <a:spcPts val="2916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includes multiple entries per drug, with side effects and classes stored as text lists </a:t>
            </a:r>
          </a:p>
          <a:p>
            <a:pPr algn="l">
              <a:lnSpc>
                <a:spcPts val="2592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cleaning, splitting, and feature extraction for analysis and modeling</a:t>
            </a:r>
          </a:p>
          <a:p>
            <a:pPr algn="l">
              <a:lnSpc>
                <a:spcPts val="2916"/>
              </a:lnSpc>
            </a:pPr>
          </a:p>
          <a:p>
            <a:pPr algn="l">
              <a:lnSpc>
                <a:spcPts val="2916"/>
              </a:lnSpc>
            </a:pPr>
          </a:p>
          <a:p>
            <a:pPr algn="l">
              <a:lnSpc>
                <a:spcPts val="2916"/>
              </a:lnSpc>
            </a:pPr>
          </a:p>
          <a:p>
            <a:pPr algn="l">
              <a:lnSpc>
                <a:spcPts val="2916"/>
              </a:lnSpc>
            </a:pPr>
          </a:p>
          <a:p>
            <a:pPr algn="l">
              <a:lnSpc>
                <a:spcPts val="2916"/>
              </a:lnSpc>
            </a:pPr>
          </a:p>
          <a:p>
            <a:pPr algn="l">
              <a:lnSpc>
                <a:spcPts val="2916"/>
              </a:lnSpc>
            </a:pPr>
          </a:p>
          <a:p>
            <a:pPr algn="l">
              <a:lnSpc>
                <a:spcPts val="2916"/>
              </a:lnSpc>
            </a:pPr>
          </a:p>
          <a:p>
            <a:pPr algn="l">
              <a:lnSpc>
                <a:spcPts val="2916"/>
              </a:lnSpc>
            </a:pPr>
          </a:p>
          <a:p>
            <a:pPr algn="l">
              <a:lnSpc>
                <a:spcPts val="2916"/>
              </a:lnSpc>
            </a:pP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59105" y="3939540"/>
            <a:ext cx="17454562" cy="5829300"/>
            <a:chOff x="0" y="0"/>
            <a:chExt cx="23272750" cy="7772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272750" cy="7772400"/>
            </a:xfrm>
            <a:custGeom>
              <a:avLst/>
              <a:gdLst/>
              <a:ahLst/>
              <a:cxnLst/>
              <a:rect r="r" b="b" t="t" l="l"/>
              <a:pathLst>
                <a:path h="7772400" w="23272750">
                  <a:moveTo>
                    <a:pt x="0" y="0"/>
                  </a:moveTo>
                  <a:lnTo>
                    <a:pt x="23272750" y="0"/>
                  </a:lnTo>
                  <a:lnTo>
                    <a:pt x="23272750" y="7772400"/>
                  </a:lnTo>
                  <a:lnTo>
                    <a:pt x="0" y="7772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87" t="0" r="-2387" b="0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E8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46320" y="0"/>
            <a:ext cx="8595360" cy="1988820"/>
            <a:chOff x="0" y="0"/>
            <a:chExt cx="11460480" cy="26517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0480" cy="2651760"/>
            </a:xfrm>
            <a:custGeom>
              <a:avLst/>
              <a:gdLst/>
              <a:ahLst/>
              <a:cxnLst/>
              <a:rect r="r" b="b" t="t" l="l"/>
              <a:pathLst>
                <a:path h="2651760" w="11460480">
                  <a:moveTo>
                    <a:pt x="0" y="0"/>
                  </a:moveTo>
                  <a:lnTo>
                    <a:pt x="11460480" y="0"/>
                  </a:lnTo>
                  <a:lnTo>
                    <a:pt x="11460480" y="2651760"/>
                  </a:lnTo>
                  <a:lnTo>
                    <a:pt x="0" y="26517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460480" cy="26898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184"/>
                </a:lnSpc>
              </a:pPr>
              <a:r>
                <a:rPr lang="en-US" sz="48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Data Cleaning &amp; Preprocessing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43902" y="1874520"/>
            <a:ext cx="8474392" cy="5307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1486" indent="-230743" lvl="1">
              <a:lnSpc>
                <a:spcPts val="2754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Checked and handled missing values</a:t>
            </a:r>
          </a:p>
          <a:p>
            <a:pPr algn="l" marL="461486" indent="-230743" lvl="1">
              <a:lnSpc>
                <a:spcPts val="2754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Verified and transformed categorical values</a:t>
            </a:r>
          </a:p>
          <a:p>
            <a:pPr algn="l" marL="461486" indent="-230743" lvl="1">
              <a:lnSpc>
                <a:spcPts val="2754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data cleaning using:</a:t>
            </a:r>
          </a:p>
          <a:p>
            <a:pPr algn="l" marL="1080778" indent="-360259" lvl="2">
              <a:lnSpc>
                <a:spcPts val="2357"/>
              </a:lnSpc>
              <a:buFont typeface="Arial"/>
              <a:buChar char="⚬"/>
            </a:pPr>
            <a:r>
              <a:rPr lang="en-US" sz="21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Splitting text by semicolons (;)</a:t>
            </a:r>
          </a:p>
          <a:p>
            <a:pPr algn="l" marL="1080778" indent="-360259" lvl="2">
              <a:lnSpc>
                <a:spcPts val="2357"/>
              </a:lnSpc>
              <a:buFont typeface="Arial"/>
              <a:buChar char="⚬"/>
            </a:pPr>
            <a:r>
              <a:rPr lang="en-US" sz="21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Stripping whitespaces</a:t>
            </a:r>
          </a:p>
          <a:p>
            <a:pPr algn="l" marL="461486" indent="-230743" lvl="1">
              <a:lnSpc>
                <a:spcPts val="2754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Converted structured lists into DataFrame format</a:t>
            </a:r>
          </a:p>
          <a:p>
            <a:pPr algn="l" marL="461486" indent="-230743" lvl="1">
              <a:lnSpc>
                <a:spcPts val="2754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Saved the cleaned data as a new CSV file for analysis</a:t>
            </a:r>
          </a:p>
          <a:p>
            <a:pPr algn="l" marL="461486" indent="-230743" lvl="1">
              <a:lnSpc>
                <a:spcPts val="2754"/>
              </a:lnSpc>
            </a:pPr>
          </a:p>
          <a:p>
            <a:pPr algn="l" marL="461486" indent="-230743" lvl="1">
              <a:lnSpc>
                <a:spcPts val="2754"/>
              </a:lnSpc>
            </a:pPr>
            <a:r>
              <a:rPr lang="en-US" b="true" sz="2550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Outcome:</a:t>
            </a:r>
          </a:p>
          <a:p>
            <a:pPr algn="l" marL="461486" indent="-230743" lvl="1">
              <a:lnSpc>
                <a:spcPts val="2754"/>
              </a:lnSpc>
            </a:pP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clean, structured dataset ready for analysis and modeling.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52462" y="7226618"/>
            <a:ext cx="17248823" cy="2782253"/>
            <a:chOff x="0" y="0"/>
            <a:chExt cx="22998430" cy="37096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998430" cy="3709670"/>
            </a:xfrm>
            <a:custGeom>
              <a:avLst/>
              <a:gdLst/>
              <a:ahLst/>
              <a:cxnLst/>
              <a:rect r="r" b="b" t="t" l="l"/>
              <a:pathLst>
                <a:path h="3709670" w="22998430">
                  <a:moveTo>
                    <a:pt x="0" y="0"/>
                  </a:moveTo>
                  <a:lnTo>
                    <a:pt x="22998430" y="0"/>
                  </a:lnTo>
                  <a:lnTo>
                    <a:pt x="22998430" y="3709670"/>
                  </a:lnTo>
                  <a:lnTo>
                    <a:pt x="0" y="3709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5142" t="0" r="-25142" b="0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E8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46320" y="0"/>
            <a:ext cx="8595360" cy="1988820"/>
            <a:chOff x="0" y="0"/>
            <a:chExt cx="11460480" cy="26517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0480" cy="2651760"/>
            </a:xfrm>
            <a:custGeom>
              <a:avLst/>
              <a:gdLst/>
              <a:ahLst/>
              <a:cxnLst/>
              <a:rect r="r" b="b" t="t" l="l"/>
              <a:pathLst>
                <a:path h="2651760" w="11460480">
                  <a:moveTo>
                    <a:pt x="0" y="0"/>
                  </a:moveTo>
                  <a:lnTo>
                    <a:pt x="11460480" y="0"/>
                  </a:lnTo>
                  <a:lnTo>
                    <a:pt x="11460480" y="2651760"/>
                  </a:lnTo>
                  <a:lnTo>
                    <a:pt x="0" y="26517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460480" cy="26898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184"/>
                </a:lnSpc>
              </a:pPr>
              <a:r>
                <a:rPr lang="en-US" sz="48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Categorical Data Handling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22948" y="2474595"/>
            <a:ext cx="6911340" cy="5307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1486" indent="-230743" lvl="1">
              <a:lnSpc>
                <a:spcPts val="2754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Converted categorical data into numerical format using encoding techniques </a:t>
            </a:r>
          </a:p>
          <a:p>
            <a:pPr algn="l" marL="461486" indent="-230743" lvl="1">
              <a:lnSpc>
                <a:spcPts val="2754"/>
              </a:lnSpc>
            </a:pP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(Label encoding / one-hot encoding)</a:t>
            </a:r>
          </a:p>
          <a:p>
            <a:pPr algn="l" marL="461486" indent="-230743" lvl="1">
              <a:lnSpc>
                <a:spcPts val="2754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Extracted drug classes from raw text</a:t>
            </a:r>
          </a:p>
          <a:p>
            <a:pPr algn="l" marL="461486" indent="-230743" lvl="1">
              <a:lnSpc>
                <a:spcPts val="2754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using commas </a:t>
            </a:r>
          </a:p>
          <a:p>
            <a:pPr algn="l" marL="461486" indent="-230743" lvl="1">
              <a:lnSpc>
                <a:spcPts val="2754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Normalized and stored as separate columns</a:t>
            </a:r>
          </a:p>
          <a:p>
            <a:pPr algn="l" marL="461486" indent="-230743" lvl="1">
              <a:lnSpc>
                <a:spcPts val="2754"/>
              </a:lnSpc>
            </a:pPr>
          </a:p>
          <a:p>
            <a:pPr algn="l" marL="461486" indent="-230743" lvl="1">
              <a:lnSpc>
                <a:spcPts val="2754"/>
              </a:lnSpc>
            </a:pPr>
            <a:r>
              <a:rPr lang="en-US" b="true" sz="2550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Purpose:</a:t>
            </a:r>
          </a:p>
          <a:p>
            <a:pPr algn="l" marL="461486" indent="-230743" lvl="1">
              <a:lnSpc>
                <a:spcPts val="2754"/>
              </a:lnSpc>
            </a:pP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the dataset machine-learning ready and structurally analyzable.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721180" y="1647825"/>
            <a:ext cx="8401050" cy="3266122"/>
            <a:chOff x="0" y="0"/>
            <a:chExt cx="11201400" cy="43548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01400" cy="4354830"/>
            </a:xfrm>
            <a:custGeom>
              <a:avLst/>
              <a:gdLst/>
              <a:ahLst/>
              <a:cxnLst/>
              <a:rect r="r" b="b" t="t" l="l"/>
              <a:pathLst>
                <a:path h="4354830" w="11201400">
                  <a:moveTo>
                    <a:pt x="0" y="0"/>
                  </a:moveTo>
                  <a:lnTo>
                    <a:pt x="11201400" y="0"/>
                  </a:lnTo>
                  <a:lnTo>
                    <a:pt x="11201400" y="4354830"/>
                  </a:lnTo>
                  <a:lnTo>
                    <a:pt x="0" y="43548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515" r="0" b="-284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8638317" y="5324475"/>
            <a:ext cx="8402002" cy="4914900"/>
            <a:chOff x="0" y="0"/>
            <a:chExt cx="11202670" cy="6553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202670" cy="6553200"/>
            </a:xfrm>
            <a:custGeom>
              <a:avLst/>
              <a:gdLst/>
              <a:ahLst/>
              <a:cxnLst/>
              <a:rect r="r" b="b" t="t" l="l"/>
              <a:pathLst>
                <a:path h="6553200" w="11202670">
                  <a:moveTo>
                    <a:pt x="0" y="0"/>
                  </a:moveTo>
                  <a:lnTo>
                    <a:pt x="11202670" y="0"/>
                  </a:lnTo>
                  <a:lnTo>
                    <a:pt x="11202670" y="6553200"/>
                  </a:lnTo>
                  <a:lnTo>
                    <a:pt x="0" y="655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3097" r="0" b="-13097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CCE8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06503" y="0"/>
            <a:ext cx="5674043" cy="1988820"/>
            <a:chOff x="0" y="0"/>
            <a:chExt cx="7565390" cy="26517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565390" cy="2651760"/>
            </a:xfrm>
            <a:custGeom>
              <a:avLst/>
              <a:gdLst/>
              <a:ahLst/>
              <a:cxnLst/>
              <a:rect r="r" b="b" t="t" l="l"/>
              <a:pathLst>
                <a:path h="2651760" w="7565390">
                  <a:moveTo>
                    <a:pt x="0" y="0"/>
                  </a:moveTo>
                  <a:lnTo>
                    <a:pt x="7565390" y="0"/>
                  </a:lnTo>
                  <a:lnTo>
                    <a:pt x="7565390" y="2651760"/>
                  </a:lnTo>
                  <a:lnTo>
                    <a:pt x="0" y="26517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565390" cy="26898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184"/>
                </a:lnSpc>
              </a:pPr>
              <a:r>
                <a:rPr lang="en-US" sz="48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Feature Engineering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832860" y="2729865"/>
            <a:ext cx="10623233" cy="5307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61486" indent="-230743" lvl="1">
              <a:lnSpc>
                <a:spcPts val="2754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Checked for specific values within text fields:</a:t>
            </a:r>
          </a:p>
          <a:p>
            <a:pPr algn="ctr" marL="1080778" indent="-360259" lvl="2">
              <a:lnSpc>
                <a:spcPts val="2357"/>
              </a:lnSpc>
              <a:buFont typeface="Arial"/>
              <a:buChar char="⚬"/>
            </a:pPr>
            <a:r>
              <a:rPr lang="en-US" sz="21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Side Effects</a:t>
            </a:r>
          </a:p>
          <a:p>
            <a:pPr algn="ctr" marL="1080778" indent="-360259" lvl="2">
              <a:lnSpc>
                <a:spcPts val="2357"/>
              </a:lnSpc>
              <a:buFont typeface="Arial"/>
              <a:buChar char="⚬"/>
            </a:pPr>
            <a:r>
              <a:rPr lang="en-US" sz="21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Conditions</a:t>
            </a:r>
          </a:p>
          <a:p>
            <a:pPr algn="ctr" marL="1080778" indent="-360259" lvl="2">
              <a:lnSpc>
                <a:spcPts val="2357"/>
              </a:lnSpc>
              <a:buFont typeface="Arial"/>
              <a:buChar char="⚬"/>
            </a:pPr>
            <a:r>
              <a:rPr lang="en-US" sz="21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Drug Classes</a:t>
            </a:r>
          </a:p>
          <a:p>
            <a:pPr algn="ctr" marL="1262765" indent="-420922" lvl="2">
              <a:lnSpc>
                <a:spcPts val="2754"/>
              </a:lnSpc>
            </a:pPr>
          </a:p>
          <a:p>
            <a:pPr algn="ctr" marL="461486" indent="-230743" lvl="1">
              <a:lnSpc>
                <a:spcPts val="2754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Boolean columns like:</a:t>
            </a:r>
          </a:p>
          <a:p>
            <a:pPr algn="ctr" marL="1080778" indent="-360259" lvl="2">
              <a:lnSpc>
                <a:spcPts val="2357"/>
              </a:lnSpc>
              <a:buFont typeface="Arial"/>
              <a:buChar char="⚬"/>
            </a:pPr>
            <a:r>
              <a:rPr lang="en-US" sz="21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has_dizziness, has_hives, is_painkiller, etc.</a:t>
            </a:r>
          </a:p>
          <a:p>
            <a:pPr algn="ctr" marL="1262765" indent="-420922" lvl="2">
              <a:lnSpc>
                <a:spcPts val="2754"/>
              </a:lnSpc>
            </a:pPr>
          </a:p>
          <a:p>
            <a:pPr algn="ctr" marL="461486" indent="-230743" lvl="1">
              <a:lnSpc>
                <a:spcPts val="2754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Enabled filtering, grouping, and analysis based on critical indicators.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E8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43212" y="0"/>
            <a:ext cx="12602528" cy="1988820"/>
            <a:chOff x="0" y="0"/>
            <a:chExt cx="16803370" cy="26517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803370" cy="2651760"/>
            </a:xfrm>
            <a:custGeom>
              <a:avLst/>
              <a:gdLst/>
              <a:ahLst/>
              <a:cxnLst/>
              <a:rect r="r" b="b" t="t" l="l"/>
              <a:pathLst>
                <a:path h="2651760" w="16803370">
                  <a:moveTo>
                    <a:pt x="0" y="0"/>
                  </a:moveTo>
                  <a:lnTo>
                    <a:pt x="16803370" y="0"/>
                  </a:lnTo>
                  <a:lnTo>
                    <a:pt x="16803370" y="2651760"/>
                  </a:lnTo>
                  <a:lnTo>
                    <a:pt x="0" y="26517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803370" cy="26898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184"/>
                </a:lnSpc>
              </a:pPr>
              <a:r>
                <a:rPr lang="en-US" sz="48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Data Visualization &amp; Analyzing Relationships</a:t>
              </a: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97243" y="1932623"/>
            <a:ext cx="4569142" cy="3480435"/>
            <a:chOff x="0" y="0"/>
            <a:chExt cx="6092190" cy="46405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092190" cy="4640580"/>
            </a:xfrm>
            <a:custGeom>
              <a:avLst/>
              <a:gdLst/>
              <a:ahLst/>
              <a:cxnLst/>
              <a:rect r="r" b="b" t="t" l="l"/>
              <a:pathLst>
                <a:path h="4640580" w="6092190">
                  <a:moveTo>
                    <a:pt x="0" y="0"/>
                  </a:moveTo>
                  <a:lnTo>
                    <a:pt x="6092190" y="0"/>
                  </a:lnTo>
                  <a:lnTo>
                    <a:pt x="6092190" y="4640580"/>
                  </a:lnTo>
                  <a:lnTo>
                    <a:pt x="0" y="4640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148765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6828472" y="1988820"/>
            <a:ext cx="4402455" cy="3423285"/>
            <a:chOff x="0" y="0"/>
            <a:chExt cx="5869940" cy="45643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869940" cy="4564380"/>
            </a:xfrm>
            <a:custGeom>
              <a:avLst/>
              <a:gdLst/>
              <a:ahLst/>
              <a:cxnLst/>
              <a:rect r="r" b="b" t="t" l="l"/>
              <a:pathLst>
                <a:path h="4564380" w="5869940">
                  <a:moveTo>
                    <a:pt x="0" y="0"/>
                  </a:moveTo>
                  <a:lnTo>
                    <a:pt x="5869940" y="0"/>
                  </a:lnTo>
                  <a:lnTo>
                    <a:pt x="5869940" y="4564380"/>
                  </a:lnTo>
                  <a:lnTo>
                    <a:pt x="0" y="45643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8373" r="-1920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2693015" y="1988820"/>
            <a:ext cx="4271962" cy="3422333"/>
            <a:chOff x="0" y="0"/>
            <a:chExt cx="5695950" cy="45631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695950" cy="4563110"/>
            </a:xfrm>
            <a:custGeom>
              <a:avLst/>
              <a:gdLst/>
              <a:ahLst/>
              <a:cxnLst/>
              <a:rect r="r" b="b" t="t" l="l"/>
              <a:pathLst>
                <a:path h="4563110" w="5695950">
                  <a:moveTo>
                    <a:pt x="0" y="0"/>
                  </a:moveTo>
                  <a:lnTo>
                    <a:pt x="5695950" y="0"/>
                  </a:lnTo>
                  <a:lnTo>
                    <a:pt x="5695950" y="4563110"/>
                  </a:lnTo>
                  <a:lnTo>
                    <a:pt x="0" y="4563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7543" b="-149177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797243" y="6113145"/>
            <a:ext cx="4569142" cy="3540443"/>
            <a:chOff x="0" y="0"/>
            <a:chExt cx="6092190" cy="47205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92190" cy="4720590"/>
            </a:xfrm>
            <a:custGeom>
              <a:avLst/>
              <a:gdLst/>
              <a:ahLst/>
              <a:cxnLst/>
              <a:rect r="r" b="b" t="t" l="l"/>
              <a:pathLst>
                <a:path h="4720590" w="6092190">
                  <a:moveTo>
                    <a:pt x="0" y="0"/>
                  </a:moveTo>
                  <a:lnTo>
                    <a:pt x="6092190" y="0"/>
                  </a:lnTo>
                  <a:lnTo>
                    <a:pt x="6092190" y="4720590"/>
                  </a:lnTo>
                  <a:lnTo>
                    <a:pt x="0" y="47205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45718" r="-2574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6827520" y="6113145"/>
            <a:ext cx="4403408" cy="3540443"/>
            <a:chOff x="0" y="0"/>
            <a:chExt cx="5871210" cy="47205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871210" cy="4720590"/>
            </a:xfrm>
            <a:custGeom>
              <a:avLst/>
              <a:gdLst/>
              <a:ahLst/>
              <a:cxnLst/>
              <a:rect r="r" b="b" t="t" l="l"/>
              <a:pathLst>
                <a:path h="4720590" w="5871210">
                  <a:moveTo>
                    <a:pt x="0" y="0"/>
                  </a:moveTo>
                  <a:lnTo>
                    <a:pt x="5871210" y="0"/>
                  </a:lnTo>
                  <a:lnTo>
                    <a:pt x="5871210" y="4720590"/>
                  </a:lnTo>
                  <a:lnTo>
                    <a:pt x="0" y="47205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764" t="0" r="-2764" b="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1729085" y="5738812"/>
            <a:ext cx="6200775" cy="3914775"/>
            <a:chOff x="0" y="0"/>
            <a:chExt cx="8267700" cy="52197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267700" cy="5219700"/>
            </a:xfrm>
            <a:custGeom>
              <a:avLst/>
              <a:gdLst/>
              <a:ahLst/>
              <a:cxnLst/>
              <a:rect r="r" b="b" t="t" l="l"/>
              <a:pathLst>
                <a:path h="5219700" w="8267700">
                  <a:moveTo>
                    <a:pt x="0" y="0"/>
                  </a:moveTo>
                  <a:lnTo>
                    <a:pt x="8267700" y="0"/>
                  </a:lnTo>
                  <a:lnTo>
                    <a:pt x="8267700" y="5219700"/>
                  </a:lnTo>
                  <a:lnTo>
                    <a:pt x="0" y="5219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DAGr2ERcpJ4</dc:identifier>
  <dcterms:modified xsi:type="dcterms:W3CDTF">2011-08-01T06:04:30Z</dcterms:modified>
  <cp:revision>1</cp:revision>
  <dc:title>drug recommendation.pptx</dc:title>
</cp:coreProperties>
</file>