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44"/>
  </p:notesMasterIdLst>
  <p:sldIdLst>
    <p:sldId id="256" r:id="rId2"/>
    <p:sldId id="259" r:id="rId3"/>
    <p:sldId id="309" r:id="rId4"/>
    <p:sldId id="304" r:id="rId5"/>
    <p:sldId id="307" r:id="rId6"/>
    <p:sldId id="308" r:id="rId7"/>
    <p:sldId id="310" r:id="rId8"/>
    <p:sldId id="312" r:id="rId9"/>
    <p:sldId id="350" r:id="rId10"/>
    <p:sldId id="313" r:id="rId11"/>
    <p:sldId id="351" r:id="rId12"/>
    <p:sldId id="260" r:id="rId13"/>
    <p:sldId id="315" r:id="rId14"/>
    <p:sldId id="257" r:id="rId15"/>
    <p:sldId id="317" r:id="rId16"/>
    <p:sldId id="318" r:id="rId17"/>
    <p:sldId id="319" r:id="rId18"/>
    <p:sldId id="321" r:id="rId19"/>
    <p:sldId id="330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36" r:id="rId28"/>
    <p:sldId id="329" r:id="rId29"/>
    <p:sldId id="352" r:id="rId30"/>
    <p:sldId id="332" r:id="rId31"/>
    <p:sldId id="333" r:id="rId32"/>
    <p:sldId id="334" r:id="rId33"/>
    <p:sldId id="335" r:id="rId34"/>
    <p:sldId id="337" r:id="rId35"/>
    <p:sldId id="338" r:id="rId36"/>
    <p:sldId id="339" r:id="rId37"/>
    <p:sldId id="340" r:id="rId38"/>
    <p:sldId id="353" r:id="rId39"/>
    <p:sldId id="354" r:id="rId40"/>
    <p:sldId id="347" r:id="rId41"/>
    <p:sldId id="348" r:id="rId42"/>
    <p:sldId id="349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7956B-681D-49EA-8A43-54E400074F38}">
  <a:tblStyle styleId="{F537956B-681D-49EA-8A43-54E400074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44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16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83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8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024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364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18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717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570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53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02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449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480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126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604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186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28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694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37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246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370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511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693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14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634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9889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63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30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e1d9017b4e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e1d9017b4e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7276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0777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294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27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36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00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5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31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55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5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avLst/>
              <a:gdLst/>
              <a:ahLst/>
              <a:cxnLst/>
              <a:rect l="l" t="t" r="r" b="b"/>
              <a:pathLst>
                <a:path w="37946" h="16738" extrusionOk="0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avLst/>
              <a:gdLst/>
              <a:ahLst/>
              <a:cxnLst/>
              <a:rect l="l" t="t" r="r" b="b"/>
              <a:pathLst>
                <a:path w="5156" h="5512" extrusionOk="0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avLst/>
              <a:gdLst/>
              <a:ahLst/>
              <a:cxnLst/>
              <a:rect l="l" t="t" r="r" b="b"/>
              <a:pathLst>
                <a:path w="5155" h="5496" extrusionOk="0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avLst/>
              <a:gdLst/>
              <a:ahLst/>
              <a:cxnLst/>
              <a:rect l="l" t="t" r="r" b="b"/>
              <a:pathLst>
                <a:path w="1947" h="1708" extrusionOk="0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avLst/>
              <a:gdLst/>
              <a:ahLst/>
              <a:cxnLst/>
              <a:rect l="l" t="t" r="r" b="b"/>
              <a:pathLst>
                <a:path w="1947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avLst/>
              <a:gdLst/>
              <a:ahLst/>
              <a:cxnLst/>
              <a:rect l="l" t="t" r="r" b="b"/>
              <a:pathLst>
                <a:path w="1946" h="1710" extrusionOk="0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avLst/>
              <a:gdLst/>
              <a:ahLst/>
              <a:cxnLst/>
              <a:rect l="l" t="t" r="r" b="b"/>
              <a:pathLst>
                <a:path w="1390" h="1220" extrusionOk="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avLst/>
              <a:gdLst/>
              <a:ahLst/>
              <a:cxnLst/>
              <a:rect l="l" t="t" r="r" b="b"/>
              <a:pathLst>
                <a:path w="1950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avLst/>
              <a:gdLst/>
              <a:ahLst/>
              <a:cxnLst/>
              <a:rect l="l" t="t" r="r" b="b"/>
              <a:pathLst>
                <a:path w="11220" h="30334" extrusionOk="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avLst/>
              <a:gdLst/>
              <a:ahLst/>
              <a:cxnLst/>
              <a:rect l="l" t="t" r="r" b="b"/>
              <a:pathLst>
                <a:path w="6868" h="16144" extrusionOk="0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avLst/>
              <a:gdLst/>
              <a:ahLst/>
              <a:cxnLst/>
              <a:rect l="l" t="t" r="r" b="b"/>
              <a:pathLst>
                <a:path w="9599" h="17201" extrusionOk="0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avLst/>
              <a:gdLst/>
              <a:ahLst/>
              <a:cxnLst/>
              <a:rect l="l" t="t" r="r" b="b"/>
              <a:pathLst>
                <a:path w="4012" h="6399" extrusionOk="0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avLst/>
              <a:gdLst/>
              <a:ahLst/>
              <a:cxnLst/>
              <a:rect l="l" t="t" r="r" b="b"/>
              <a:pathLst>
                <a:path w="25295" h="19316" extrusionOk="0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avLst/>
              <a:gdLst/>
              <a:ahLst/>
              <a:cxnLst/>
              <a:rect l="l" t="t" r="r" b="b"/>
              <a:pathLst>
                <a:path w="17858" h="24722" extrusionOk="0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avLst/>
              <a:gdLst/>
              <a:ahLst/>
              <a:cxnLst/>
              <a:rect l="l" t="t" r="r" b="b"/>
              <a:pathLst>
                <a:path w="15553" h="7596" extrusionOk="0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avLst/>
              <a:gdLst/>
              <a:ahLst/>
              <a:cxnLst/>
              <a:rect l="l" t="t" r="r" b="b"/>
              <a:pathLst>
                <a:path w="7360" h="6039" extrusionOk="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avLst/>
              <a:gdLst/>
              <a:ahLst/>
              <a:cxnLst/>
              <a:rect l="l" t="t" r="r" b="b"/>
              <a:pathLst>
                <a:path w="1146" h="3945" extrusionOk="0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avLst/>
              <a:gdLst/>
              <a:ahLst/>
              <a:cxnLst/>
              <a:rect l="l" t="t" r="r" b="b"/>
              <a:pathLst>
                <a:path w="1168" h="5178" extrusionOk="0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avLst/>
              <a:gdLst/>
              <a:ahLst/>
              <a:cxnLst/>
              <a:rect l="l" t="t" r="r" b="b"/>
              <a:pathLst>
                <a:path w="1297" h="16068" extrusionOk="0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avLst/>
              <a:gdLst/>
              <a:ahLst/>
              <a:cxnLst/>
              <a:rect l="l" t="t" r="r" b="b"/>
              <a:pathLst>
                <a:path w="21624" h="20183" extrusionOk="0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avLst/>
              <a:gdLst/>
              <a:ahLst/>
              <a:cxnLst/>
              <a:rect l="l" t="t" r="r" b="b"/>
              <a:pathLst>
                <a:path w="24450" h="27869" extrusionOk="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avLst/>
              <a:gdLst/>
              <a:ahLst/>
              <a:cxnLst/>
              <a:rect l="l" t="t" r="r" b="b"/>
              <a:pathLst>
                <a:path w="23839" h="7177" extrusionOk="0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avLst/>
              <a:gdLst/>
              <a:ahLst/>
              <a:cxnLst/>
              <a:rect l="l" t="t" r="r" b="b"/>
              <a:pathLst>
                <a:path w="8250" h="14394" extrusionOk="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avLst/>
              <a:gdLst/>
              <a:ahLst/>
              <a:cxnLst/>
              <a:rect l="l" t="t" r="r" b="b"/>
              <a:pathLst>
                <a:path w="13203" h="7499" extrusionOk="0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avLst/>
              <a:gdLst/>
              <a:ahLst/>
              <a:cxnLst/>
              <a:rect l="l" t="t" r="r" b="b"/>
              <a:pathLst>
                <a:path w="10659" h="9101" extrusionOk="0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avLst/>
              <a:gdLst/>
              <a:ahLst/>
              <a:cxnLst/>
              <a:rect l="l" t="t" r="r" b="b"/>
              <a:pathLst>
                <a:path w="6844" h="6845" extrusionOk="0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avLst/>
              <a:gdLst/>
              <a:ahLst/>
              <a:cxnLst/>
              <a:rect l="l" t="t" r="r" b="b"/>
              <a:pathLst>
                <a:path w="3720" h="3720" extrusionOk="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avLst/>
              <a:gdLst/>
              <a:ahLst/>
              <a:cxnLst/>
              <a:rect l="l" t="t" r="r" b="b"/>
              <a:pathLst>
                <a:path w="3150" h="3150" extrusionOk="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avLst/>
              <a:gdLst/>
              <a:ahLst/>
              <a:cxnLst/>
              <a:rect l="l" t="t" r="r" b="b"/>
              <a:pathLst>
                <a:path w="12733" h="12733" extrusionOk="0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avLst/>
              <a:gdLst/>
              <a:ahLst/>
              <a:cxnLst/>
              <a:rect l="l" t="t" r="r" b="b"/>
              <a:pathLst>
                <a:path w="5719" h="5719" extrusionOk="0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avLst/>
              <a:gdLst/>
              <a:ahLst/>
              <a:cxnLst/>
              <a:rect l="l" t="t" r="r" b="b"/>
              <a:pathLst>
                <a:path w="3130" h="3130" extrusionOk="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avLst/>
              <a:gdLst/>
              <a:ahLst/>
              <a:cxnLst/>
              <a:rect l="l" t="t" r="r" b="b"/>
              <a:pathLst>
                <a:path w="1012" h="1011" extrusionOk="0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avLst/>
              <a:gdLst/>
              <a:ahLst/>
              <a:cxnLst/>
              <a:rect l="l" t="t" r="r" b="b"/>
              <a:pathLst>
                <a:path w="6693" h="6198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avLst/>
              <a:gdLst/>
              <a:ahLst/>
              <a:cxnLst/>
              <a:rect l="l" t="t" r="r" b="b"/>
              <a:pathLst>
                <a:path w="3654" h="3600" extrusionOk="0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avLst/>
              <a:gdLst/>
              <a:ahLst/>
              <a:cxnLst/>
              <a:rect l="l" t="t" r="r" b="b"/>
              <a:pathLst>
                <a:path w="2538" h="3102" extrusionOk="0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avLst/>
              <a:gdLst/>
              <a:ahLst/>
              <a:cxnLst/>
              <a:rect l="l" t="t" r="r" b="b"/>
              <a:pathLst>
                <a:path w="2983" h="2735" extrusionOk="0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avLst/>
              <a:gdLst/>
              <a:ahLst/>
              <a:cxnLst/>
              <a:rect l="l" t="t" r="r" b="b"/>
              <a:pathLst>
                <a:path w="2130" h="2130" extrusionOk="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196" h="4196" extrusionOk="0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avLst/>
              <a:gdLst/>
              <a:ahLst/>
              <a:cxnLst/>
              <a:rect l="l" t="t" r="r" b="b"/>
              <a:pathLst>
                <a:path w="11414" h="12655" extrusionOk="0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avLst/>
              <a:gdLst/>
              <a:ahLst/>
              <a:cxnLst/>
              <a:rect l="l" t="t" r="r" b="b"/>
              <a:pathLst>
                <a:path w="4887" h="5487" extrusionOk="0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avLst/>
              <a:gdLst/>
              <a:ahLst/>
              <a:cxnLst/>
              <a:rect l="l" t="t" r="r" b="b"/>
              <a:pathLst>
                <a:path w="1448" h="1808" extrusionOk="0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avLst/>
              <a:gdLst/>
              <a:ahLst/>
              <a:cxnLst/>
              <a:rect l="l" t="t" r="r" b="b"/>
              <a:pathLst>
                <a:path w="1754" h="2075" extrusionOk="0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avLst/>
              <a:gdLst/>
              <a:ahLst/>
              <a:cxnLst/>
              <a:rect l="l" t="t" r="r" b="b"/>
              <a:pathLst>
                <a:path w="3791" h="3894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avLst/>
              <a:gdLst/>
              <a:ahLst/>
              <a:cxnLst/>
              <a:rect l="l" t="t" r="r" b="b"/>
              <a:pathLst>
                <a:path w="831" h="933" extrusionOk="0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avLst/>
              <a:gdLst/>
              <a:ahLst/>
              <a:cxnLst/>
              <a:rect l="l" t="t" r="r" b="b"/>
              <a:pathLst>
                <a:path w="2701" h="3210" extrusionOk="0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avLst/>
              <a:gdLst/>
              <a:ahLst/>
              <a:cxnLst/>
              <a:rect l="l" t="t" r="r" b="b"/>
              <a:pathLst>
                <a:path w="1338" h="528" extrusionOk="0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avLst/>
              <a:gdLst/>
              <a:ahLst/>
              <a:cxnLst/>
              <a:rect l="l" t="t" r="r" b="b"/>
              <a:pathLst>
                <a:path w="657" h="887" extrusionOk="0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avLst/>
              <a:gdLst/>
              <a:ahLst/>
              <a:cxnLst/>
              <a:rect l="l" t="t" r="r" b="b"/>
              <a:pathLst>
                <a:path w="1168" h="1664" extrusionOk="0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avLst/>
              <a:gdLst/>
              <a:ahLst/>
              <a:cxnLst/>
              <a:rect l="l" t="t" r="r" b="b"/>
              <a:pathLst>
                <a:path w="1982" h="2557" extrusionOk="0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14"/>
          <p:cNvSpPr txBox="1">
            <a:spLocks noGrp="1"/>
          </p:cNvSpPr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3" name="Google Shape;713;p14"/>
          <p:cNvSpPr txBox="1">
            <a:spLocks noGrp="1"/>
          </p:cNvSpPr>
          <p:nvPr>
            <p:ph type="subTitle" idx="1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60" r:id="rId8"/>
    <p:sldLayoutId id="2147483661" r:id="rId9"/>
    <p:sldLayoutId id="2147483663" r:id="rId10"/>
    <p:sldLayoutId id="2147483664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6200" b="1" dirty="0">
                <a:latin typeface="Zen Dots"/>
                <a:ea typeface="Zen Dots"/>
                <a:cs typeface="Zen Dots"/>
                <a:sym typeface="Zen Dots"/>
              </a:rPr>
              <a:t>BOOLEAN</a:t>
            </a:r>
            <a:r>
              <a:rPr lang="en" sz="6200" b="1" dirty="0"/>
              <a:t> SATISFIABILITY</a:t>
            </a:r>
            <a:br>
              <a:rPr lang="en" dirty="0"/>
            </a:br>
            <a:r>
              <a:rPr lang="en" sz="2800" dirty="0">
                <a:solidFill>
                  <a:schemeClr val="dk2"/>
                </a:solidFill>
              </a:rPr>
              <a:t>Logic: </a:t>
            </a:r>
            <a:r>
              <a:rPr lang="en" sz="28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Propositional Logic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my presentation begins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Satisfiability</a:t>
            </a:r>
            <a:r>
              <a:rPr lang="en" dirty="0"/>
              <a:t> of a Boolean Formula</a:t>
            </a:r>
            <a:endParaRPr dirty="0"/>
          </a:p>
        </p:txBody>
      </p:sp>
      <p:sp>
        <p:nvSpPr>
          <p:cNvPr id="86" name="Google Shape;1508;p40">
            <a:extLst>
              <a:ext uri="{FF2B5EF4-FFF2-40B4-BE49-F238E27FC236}">
                <a16:creationId xmlns:a16="http://schemas.microsoft.com/office/drawing/2014/main" id="{A460B9C0-A46C-46C8-8B0B-ABCF7435D1F4}"/>
              </a:ext>
            </a:extLst>
          </p:cNvPr>
          <p:cNvSpPr/>
          <p:nvPr/>
        </p:nvSpPr>
        <p:spPr>
          <a:xfrm>
            <a:off x="2464572" y="3195516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510;p40">
            <a:extLst>
              <a:ext uri="{FF2B5EF4-FFF2-40B4-BE49-F238E27FC236}">
                <a16:creationId xmlns:a16="http://schemas.microsoft.com/office/drawing/2014/main" id="{66C07BA1-EC93-4111-85F7-9CFA8B148471}"/>
              </a:ext>
            </a:extLst>
          </p:cNvPr>
          <p:cNvSpPr txBox="1">
            <a:spLocks/>
          </p:cNvSpPr>
          <p:nvPr/>
        </p:nvSpPr>
        <p:spPr>
          <a:xfrm>
            <a:off x="2464570" y="3195514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Unsatisfiable</a:t>
            </a:r>
            <a:endParaRPr lang="en-US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8" name="Google Shape;1513;p40">
            <a:extLst>
              <a:ext uri="{FF2B5EF4-FFF2-40B4-BE49-F238E27FC236}">
                <a16:creationId xmlns:a16="http://schemas.microsoft.com/office/drawing/2014/main" id="{9B8453FC-8B30-490B-8342-5B504EE88BE5}"/>
              </a:ext>
            </a:extLst>
          </p:cNvPr>
          <p:cNvSpPr/>
          <p:nvPr/>
        </p:nvSpPr>
        <p:spPr>
          <a:xfrm>
            <a:off x="2464573" y="2977413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508;p40">
            <a:extLst>
              <a:ext uri="{FF2B5EF4-FFF2-40B4-BE49-F238E27FC236}">
                <a16:creationId xmlns:a16="http://schemas.microsoft.com/office/drawing/2014/main" id="{58B58B91-BFC0-4508-AEE1-DADDEB205844}"/>
              </a:ext>
            </a:extLst>
          </p:cNvPr>
          <p:cNvSpPr/>
          <p:nvPr/>
        </p:nvSpPr>
        <p:spPr>
          <a:xfrm>
            <a:off x="2464569" y="1691821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510;p40">
            <a:extLst>
              <a:ext uri="{FF2B5EF4-FFF2-40B4-BE49-F238E27FC236}">
                <a16:creationId xmlns:a16="http://schemas.microsoft.com/office/drawing/2014/main" id="{106571DE-14F3-4372-B295-9D300BA78B97}"/>
              </a:ext>
            </a:extLst>
          </p:cNvPr>
          <p:cNvSpPr txBox="1">
            <a:spLocks/>
          </p:cNvSpPr>
          <p:nvPr/>
        </p:nvSpPr>
        <p:spPr>
          <a:xfrm>
            <a:off x="2464567" y="1691819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Satisfiable</a:t>
            </a:r>
            <a:endParaRPr lang="en-US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91" name="Google Shape;1513;p40">
            <a:extLst>
              <a:ext uri="{FF2B5EF4-FFF2-40B4-BE49-F238E27FC236}">
                <a16:creationId xmlns:a16="http://schemas.microsoft.com/office/drawing/2014/main" id="{65D9F404-8E70-4DCE-81B1-1820CA9C62FF}"/>
              </a:ext>
            </a:extLst>
          </p:cNvPr>
          <p:cNvSpPr/>
          <p:nvPr/>
        </p:nvSpPr>
        <p:spPr>
          <a:xfrm>
            <a:off x="2464570" y="1473718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508;p40">
            <a:extLst>
              <a:ext uri="{FF2B5EF4-FFF2-40B4-BE49-F238E27FC236}">
                <a16:creationId xmlns:a16="http://schemas.microsoft.com/office/drawing/2014/main" id="{79C6E004-91D6-4FD6-99E3-87B506E6985D}"/>
              </a:ext>
            </a:extLst>
          </p:cNvPr>
          <p:cNvSpPr/>
          <p:nvPr/>
        </p:nvSpPr>
        <p:spPr>
          <a:xfrm>
            <a:off x="766809" y="1688693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510;p40">
            <a:extLst>
              <a:ext uri="{FF2B5EF4-FFF2-40B4-BE49-F238E27FC236}">
                <a16:creationId xmlns:a16="http://schemas.microsoft.com/office/drawing/2014/main" id="{6694CB54-1E93-4E11-8324-258017F357AF}"/>
              </a:ext>
            </a:extLst>
          </p:cNvPr>
          <p:cNvSpPr txBox="1">
            <a:spLocks/>
          </p:cNvSpPr>
          <p:nvPr/>
        </p:nvSpPr>
        <p:spPr>
          <a:xfrm>
            <a:off x="766807" y="1688691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a * b</a:t>
            </a:r>
          </a:p>
        </p:txBody>
      </p:sp>
      <p:sp>
        <p:nvSpPr>
          <p:cNvPr id="96" name="Google Shape;1513;p40">
            <a:extLst>
              <a:ext uri="{FF2B5EF4-FFF2-40B4-BE49-F238E27FC236}">
                <a16:creationId xmlns:a16="http://schemas.microsoft.com/office/drawing/2014/main" id="{EF6C9864-C0DF-4895-AB4D-2487B71D32ED}"/>
              </a:ext>
            </a:extLst>
          </p:cNvPr>
          <p:cNvSpPr/>
          <p:nvPr/>
        </p:nvSpPr>
        <p:spPr>
          <a:xfrm>
            <a:off x="766810" y="1470590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508;p40">
            <a:extLst>
              <a:ext uri="{FF2B5EF4-FFF2-40B4-BE49-F238E27FC236}">
                <a16:creationId xmlns:a16="http://schemas.microsoft.com/office/drawing/2014/main" id="{AC432521-8F24-4393-B881-9B9331F06B9F}"/>
              </a:ext>
            </a:extLst>
          </p:cNvPr>
          <p:cNvSpPr/>
          <p:nvPr/>
        </p:nvSpPr>
        <p:spPr>
          <a:xfrm>
            <a:off x="766809" y="3189448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510;p40">
            <a:extLst>
              <a:ext uri="{FF2B5EF4-FFF2-40B4-BE49-F238E27FC236}">
                <a16:creationId xmlns:a16="http://schemas.microsoft.com/office/drawing/2014/main" id="{57CF1305-E91D-4FFC-9228-86CAD5C4D5EF}"/>
              </a:ext>
            </a:extLst>
          </p:cNvPr>
          <p:cNvSpPr txBox="1">
            <a:spLocks/>
          </p:cNvSpPr>
          <p:nvPr/>
        </p:nvSpPr>
        <p:spPr>
          <a:xfrm>
            <a:off x="766807" y="3189446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a * ‘a</a:t>
            </a:r>
          </a:p>
        </p:txBody>
      </p:sp>
      <p:sp>
        <p:nvSpPr>
          <p:cNvPr id="99" name="Google Shape;1513;p40">
            <a:extLst>
              <a:ext uri="{FF2B5EF4-FFF2-40B4-BE49-F238E27FC236}">
                <a16:creationId xmlns:a16="http://schemas.microsoft.com/office/drawing/2014/main" id="{609F1FED-2F0F-4CD4-ACBE-0C584B5B7811}"/>
              </a:ext>
            </a:extLst>
          </p:cNvPr>
          <p:cNvSpPr/>
          <p:nvPr/>
        </p:nvSpPr>
        <p:spPr>
          <a:xfrm>
            <a:off x="766810" y="2971345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523;p40">
            <a:extLst>
              <a:ext uri="{FF2B5EF4-FFF2-40B4-BE49-F238E27FC236}">
                <a16:creationId xmlns:a16="http://schemas.microsoft.com/office/drawing/2014/main" id="{DBCA63C3-179A-4D6F-9594-3F52470E9F5F}"/>
              </a:ext>
            </a:extLst>
          </p:cNvPr>
          <p:cNvCxnSpPr>
            <a:cxnSpLocks/>
            <a:stCxn id="98" idx="3"/>
            <a:endCxn id="87" idx="1"/>
          </p:cNvCxnSpPr>
          <p:nvPr/>
        </p:nvCxnSpPr>
        <p:spPr>
          <a:xfrm>
            <a:off x="1898648" y="3378037"/>
            <a:ext cx="565922" cy="6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523;p40">
            <a:extLst>
              <a:ext uri="{FF2B5EF4-FFF2-40B4-BE49-F238E27FC236}">
                <a16:creationId xmlns:a16="http://schemas.microsoft.com/office/drawing/2014/main" id="{4178315C-7921-45E3-983D-18C6BDF92198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>
            <a:off x="1898648" y="1877282"/>
            <a:ext cx="565919" cy="31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7FDC88C-3A94-47AB-8C7D-A74DA606F1F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rot="428171">
            <a:off x="4096409" y="2349633"/>
            <a:ext cx="1054672" cy="416998"/>
          </a:xfrm>
        </p:spPr>
        <p:txBody>
          <a:bodyPr/>
          <a:lstStyle/>
          <a:p>
            <a:r>
              <a:rPr lang="en-US" dirty="0"/>
              <a:t>WHY???</a:t>
            </a:r>
          </a:p>
        </p:txBody>
      </p:sp>
    </p:spTree>
    <p:extLst>
      <p:ext uri="{BB962C8B-B14F-4D97-AF65-F5344CB8AC3E}">
        <p14:creationId xmlns:p14="http://schemas.microsoft.com/office/powerpoint/2010/main" val="362006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/>
          <p:nvPr/>
        </p:nvSpPr>
        <p:spPr>
          <a:xfrm>
            <a:off x="5670706" y="3413614"/>
            <a:ext cx="1131839" cy="8637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0"/>
          <p:cNvSpPr txBox="1">
            <a:spLocks noGrp="1"/>
          </p:cNvSpPr>
          <p:nvPr>
            <p:ph type="subTitle" idx="2"/>
          </p:nvPr>
        </p:nvSpPr>
        <p:spPr>
          <a:xfrm>
            <a:off x="5670706" y="3413613"/>
            <a:ext cx="1131839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a | a * ‘a</a:t>
            </a:r>
          </a:p>
          <a:p>
            <a:pPr marL="0" lvl="0" indent="0" algn="l" rtl="0">
              <a:spcBef>
                <a:spcPts val="0"/>
              </a:spcBef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T | F</a:t>
            </a:r>
          </a:p>
          <a:p>
            <a:pPr marL="0" lvl="0" indent="0" algn="l" rtl="0">
              <a:spcBef>
                <a:spcPts val="0"/>
              </a:spcBef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F | F</a:t>
            </a:r>
          </a:p>
        </p:txBody>
      </p:sp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Satisfiability</a:t>
            </a:r>
            <a:r>
              <a:rPr lang="en" dirty="0"/>
              <a:t> of a Boolean Formula</a:t>
            </a:r>
            <a:endParaRPr dirty="0"/>
          </a:p>
        </p:txBody>
      </p:sp>
      <p:sp>
        <p:nvSpPr>
          <p:cNvPr id="1514" name="Google Shape;1514;p40"/>
          <p:cNvSpPr/>
          <p:nvPr/>
        </p:nvSpPr>
        <p:spPr>
          <a:xfrm>
            <a:off x="5670706" y="3195513"/>
            <a:ext cx="1131839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3" name="Google Shape;1523;p40"/>
          <p:cNvCxnSpPr>
            <a:cxnSpLocks/>
            <a:stCxn id="87" idx="3"/>
            <a:endCxn id="1511" idx="1"/>
          </p:cNvCxnSpPr>
          <p:nvPr/>
        </p:nvCxnSpPr>
        <p:spPr>
          <a:xfrm>
            <a:off x="3596411" y="3384105"/>
            <a:ext cx="2074295" cy="4613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1508;p40">
            <a:extLst>
              <a:ext uri="{FF2B5EF4-FFF2-40B4-BE49-F238E27FC236}">
                <a16:creationId xmlns:a16="http://schemas.microsoft.com/office/drawing/2014/main" id="{A460B9C0-A46C-46C8-8B0B-ABCF7435D1F4}"/>
              </a:ext>
            </a:extLst>
          </p:cNvPr>
          <p:cNvSpPr/>
          <p:nvPr/>
        </p:nvSpPr>
        <p:spPr>
          <a:xfrm>
            <a:off x="2464572" y="3195516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510;p40">
            <a:extLst>
              <a:ext uri="{FF2B5EF4-FFF2-40B4-BE49-F238E27FC236}">
                <a16:creationId xmlns:a16="http://schemas.microsoft.com/office/drawing/2014/main" id="{66C07BA1-EC93-4111-85F7-9CFA8B148471}"/>
              </a:ext>
            </a:extLst>
          </p:cNvPr>
          <p:cNvSpPr txBox="1">
            <a:spLocks/>
          </p:cNvSpPr>
          <p:nvPr/>
        </p:nvSpPr>
        <p:spPr>
          <a:xfrm>
            <a:off x="2464570" y="3195514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Unsatisfiable</a:t>
            </a:r>
            <a:endParaRPr lang="en-US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8" name="Google Shape;1513;p40">
            <a:extLst>
              <a:ext uri="{FF2B5EF4-FFF2-40B4-BE49-F238E27FC236}">
                <a16:creationId xmlns:a16="http://schemas.microsoft.com/office/drawing/2014/main" id="{9B8453FC-8B30-490B-8342-5B504EE88BE5}"/>
              </a:ext>
            </a:extLst>
          </p:cNvPr>
          <p:cNvSpPr/>
          <p:nvPr/>
        </p:nvSpPr>
        <p:spPr>
          <a:xfrm>
            <a:off x="2464573" y="2977413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508;p40">
            <a:extLst>
              <a:ext uri="{FF2B5EF4-FFF2-40B4-BE49-F238E27FC236}">
                <a16:creationId xmlns:a16="http://schemas.microsoft.com/office/drawing/2014/main" id="{58B58B91-BFC0-4508-AEE1-DADDEB205844}"/>
              </a:ext>
            </a:extLst>
          </p:cNvPr>
          <p:cNvSpPr/>
          <p:nvPr/>
        </p:nvSpPr>
        <p:spPr>
          <a:xfrm>
            <a:off x="2464569" y="1691821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510;p40">
            <a:extLst>
              <a:ext uri="{FF2B5EF4-FFF2-40B4-BE49-F238E27FC236}">
                <a16:creationId xmlns:a16="http://schemas.microsoft.com/office/drawing/2014/main" id="{106571DE-14F3-4372-B295-9D300BA78B97}"/>
              </a:ext>
            </a:extLst>
          </p:cNvPr>
          <p:cNvSpPr txBox="1">
            <a:spLocks/>
          </p:cNvSpPr>
          <p:nvPr/>
        </p:nvSpPr>
        <p:spPr>
          <a:xfrm>
            <a:off x="2464567" y="1691819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Satisfiable</a:t>
            </a:r>
            <a:endParaRPr lang="en-US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91" name="Google Shape;1513;p40">
            <a:extLst>
              <a:ext uri="{FF2B5EF4-FFF2-40B4-BE49-F238E27FC236}">
                <a16:creationId xmlns:a16="http://schemas.microsoft.com/office/drawing/2014/main" id="{65D9F404-8E70-4DCE-81B1-1820CA9C62FF}"/>
              </a:ext>
            </a:extLst>
          </p:cNvPr>
          <p:cNvSpPr/>
          <p:nvPr/>
        </p:nvSpPr>
        <p:spPr>
          <a:xfrm>
            <a:off x="2464570" y="1473718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508;p40">
            <a:extLst>
              <a:ext uri="{FF2B5EF4-FFF2-40B4-BE49-F238E27FC236}">
                <a16:creationId xmlns:a16="http://schemas.microsoft.com/office/drawing/2014/main" id="{79C6E004-91D6-4FD6-99E3-87B506E6985D}"/>
              </a:ext>
            </a:extLst>
          </p:cNvPr>
          <p:cNvSpPr/>
          <p:nvPr/>
        </p:nvSpPr>
        <p:spPr>
          <a:xfrm>
            <a:off x="766809" y="1688693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510;p40">
            <a:extLst>
              <a:ext uri="{FF2B5EF4-FFF2-40B4-BE49-F238E27FC236}">
                <a16:creationId xmlns:a16="http://schemas.microsoft.com/office/drawing/2014/main" id="{6694CB54-1E93-4E11-8324-258017F357AF}"/>
              </a:ext>
            </a:extLst>
          </p:cNvPr>
          <p:cNvSpPr txBox="1">
            <a:spLocks/>
          </p:cNvSpPr>
          <p:nvPr/>
        </p:nvSpPr>
        <p:spPr>
          <a:xfrm>
            <a:off x="766807" y="1688691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a * b</a:t>
            </a:r>
          </a:p>
        </p:txBody>
      </p:sp>
      <p:sp>
        <p:nvSpPr>
          <p:cNvPr id="96" name="Google Shape;1513;p40">
            <a:extLst>
              <a:ext uri="{FF2B5EF4-FFF2-40B4-BE49-F238E27FC236}">
                <a16:creationId xmlns:a16="http://schemas.microsoft.com/office/drawing/2014/main" id="{EF6C9864-C0DF-4895-AB4D-2487B71D32ED}"/>
              </a:ext>
            </a:extLst>
          </p:cNvPr>
          <p:cNvSpPr/>
          <p:nvPr/>
        </p:nvSpPr>
        <p:spPr>
          <a:xfrm>
            <a:off x="766810" y="1470590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508;p40">
            <a:extLst>
              <a:ext uri="{FF2B5EF4-FFF2-40B4-BE49-F238E27FC236}">
                <a16:creationId xmlns:a16="http://schemas.microsoft.com/office/drawing/2014/main" id="{AC432521-8F24-4393-B881-9B9331F06B9F}"/>
              </a:ext>
            </a:extLst>
          </p:cNvPr>
          <p:cNvSpPr/>
          <p:nvPr/>
        </p:nvSpPr>
        <p:spPr>
          <a:xfrm>
            <a:off x="766809" y="3189448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510;p40">
            <a:extLst>
              <a:ext uri="{FF2B5EF4-FFF2-40B4-BE49-F238E27FC236}">
                <a16:creationId xmlns:a16="http://schemas.microsoft.com/office/drawing/2014/main" id="{57CF1305-E91D-4FFC-9228-86CAD5C4D5EF}"/>
              </a:ext>
            </a:extLst>
          </p:cNvPr>
          <p:cNvSpPr txBox="1">
            <a:spLocks/>
          </p:cNvSpPr>
          <p:nvPr/>
        </p:nvSpPr>
        <p:spPr>
          <a:xfrm>
            <a:off x="766807" y="3189446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a * ‘a</a:t>
            </a:r>
          </a:p>
        </p:txBody>
      </p:sp>
      <p:sp>
        <p:nvSpPr>
          <p:cNvPr id="99" name="Google Shape;1513;p40">
            <a:extLst>
              <a:ext uri="{FF2B5EF4-FFF2-40B4-BE49-F238E27FC236}">
                <a16:creationId xmlns:a16="http://schemas.microsoft.com/office/drawing/2014/main" id="{609F1FED-2F0F-4CD4-ACBE-0C584B5B7811}"/>
              </a:ext>
            </a:extLst>
          </p:cNvPr>
          <p:cNvSpPr/>
          <p:nvPr/>
        </p:nvSpPr>
        <p:spPr>
          <a:xfrm>
            <a:off x="766810" y="2971345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509;p40">
            <a:extLst>
              <a:ext uri="{FF2B5EF4-FFF2-40B4-BE49-F238E27FC236}">
                <a16:creationId xmlns:a16="http://schemas.microsoft.com/office/drawing/2014/main" id="{ADFA0090-CC36-4852-8E33-B97A979C939A}"/>
              </a:ext>
            </a:extLst>
          </p:cNvPr>
          <p:cNvSpPr/>
          <p:nvPr/>
        </p:nvSpPr>
        <p:spPr>
          <a:xfrm>
            <a:off x="5670706" y="1612644"/>
            <a:ext cx="1131839" cy="117654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511;p40">
            <a:extLst>
              <a:ext uri="{FF2B5EF4-FFF2-40B4-BE49-F238E27FC236}">
                <a16:creationId xmlns:a16="http://schemas.microsoft.com/office/drawing/2014/main" id="{D808BE61-DCED-4499-944E-EBD8DD5B7022}"/>
              </a:ext>
            </a:extLst>
          </p:cNvPr>
          <p:cNvSpPr txBox="1">
            <a:spLocks/>
          </p:cNvSpPr>
          <p:nvPr/>
        </p:nvSpPr>
        <p:spPr>
          <a:xfrm>
            <a:off x="5670706" y="1612643"/>
            <a:ext cx="1131839" cy="11765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a | b | a * b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T | T | </a:t>
            </a:r>
            <a:r>
              <a:rPr lang="en" dirty="0">
                <a:solidFill>
                  <a:schemeClr val="lt2"/>
                </a:solidFill>
              </a:rPr>
              <a:t>T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T | F | F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F | T | F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F | F | F</a:t>
            </a:r>
          </a:p>
        </p:txBody>
      </p:sp>
      <p:sp>
        <p:nvSpPr>
          <p:cNvPr id="110" name="Google Shape;1514;p40">
            <a:extLst>
              <a:ext uri="{FF2B5EF4-FFF2-40B4-BE49-F238E27FC236}">
                <a16:creationId xmlns:a16="http://schemas.microsoft.com/office/drawing/2014/main" id="{A5F1149E-1D73-446A-9CAE-15F281B48ACA}"/>
              </a:ext>
            </a:extLst>
          </p:cNvPr>
          <p:cNvSpPr/>
          <p:nvPr/>
        </p:nvSpPr>
        <p:spPr>
          <a:xfrm>
            <a:off x="5670706" y="1394543"/>
            <a:ext cx="1131839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523;p40">
            <a:extLst>
              <a:ext uri="{FF2B5EF4-FFF2-40B4-BE49-F238E27FC236}">
                <a16:creationId xmlns:a16="http://schemas.microsoft.com/office/drawing/2014/main" id="{B182B9BF-188F-444E-B09D-43DCB521809A}"/>
              </a:ext>
            </a:extLst>
          </p:cNvPr>
          <p:cNvCxnSpPr>
            <a:cxnSpLocks/>
            <a:stCxn id="90" idx="3"/>
            <a:endCxn id="109" idx="1"/>
          </p:cNvCxnSpPr>
          <p:nvPr/>
        </p:nvCxnSpPr>
        <p:spPr>
          <a:xfrm>
            <a:off x="3596408" y="1880410"/>
            <a:ext cx="2074298" cy="3205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523;p40">
            <a:extLst>
              <a:ext uri="{FF2B5EF4-FFF2-40B4-BE49-F238E27FC236}">
                <a16:creationId xmlns:a16="http://schemas.microsoft.com/office/drawing/2014/main" id="{DBCA63C3-179A-4D6F-9594-3F52470E9F5F}"/>
              </a:ext>
            </a:extLst>
          </p:cNvPr>
          <p:cNvCxnSpPr>
            <a:cxnSpLocks/>
            <a:stCxn id="98" idx="3"/>
            <a:endCxn id="87" idx="1"/>
          </p:cNvCxnSpPr>
          <p:nvPr/>
        </p:nvCxnSpPr>
        <p:spPr>
          <a:xfrm>
            <a:off x="1898648" y="3378037"/>
            <a:ext cx="565922" cy="6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523;p40">
            <a:extLst>
              <a:ext uri="{FF2B5EF4-FFF2-40B4-BE49-F238E27FC236}">
                <a16:creationId xmlns:a16="http://schemas.microsoft.com/office/drawing/2014/main" id="{4178315C-7921-45E3-983D-18C6BDF92198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>
            <a:off x="1898648" y="1877282"/>
            <a:ext cx="565919" cy="31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548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4000" dirty="0"/>
              <a:t>Is the formula satisfiable?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(‘b + c) * (‘c) * (a + ‘b + e) * (d + b) * (e + a + ‘c)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2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/>
              <a:t>TRUTH TABLE</a:t>
            </a:r>
            <a:endParaRPr dirty="0"/>
          </a:p>
        </p:txBody>
      </p:sp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1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Truth Table</a:t>
            </a:r>
            <a:r>
              <a:rPr lang="en" dirty="0"/>
              <a:t> (Brute Force)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/>
              <a:t>Generate every possible combination of values (T and F) for all literals in the Boolean formula F.</a:t>
            </a:r>
          </a:p>
          <a:p>
            <a:pPr marL="285750" indent="-285750"/>
            <a:r>
              <a:rPr lang="en-US" sz="1400" dirty="0"/>
              <a:t>If F becomes true, then F is satisfiable.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Worst case?</a:t>
            </a:r>
          </a:p>
          <a:p>
            <a:pPr marL="171450" indent="-171450"/>
            <a:r>
              <a:rPr lang="en-US" sz="1400" dirty="0"/>
              <a:t>When F is not satisfiable, the whole truth table would be generated.</a:t>
            </a:r>
          </a:p>
          <a:p>
            <a:pPr marL="171450" indent="-171450"/>
            <a:r>
              <a:rPr lang="en-US" sz="1400" dirty="0"/>
              <a:t>The whole truth table with n literals contains 2^n rows.</a:t>
            </a:r>
          </a:p>
          <a:p>
            <a:pPr marL="171450" indent="-171450"/>
            <a:r>
              <a:rPr lang="en-US" sz="1400" dirty="0"/>
              <a:t>Truth Table generation has exponential time O(2^n).</a:t>
            </a:r>
          </a:p>
          <a:p>
            <a:pPr marL="171450" indent="-171450"/>
            <a:endParaRPr lang="en-US" sz="1400" dirty="0"/>
          </a:p>
          <a:p>
            <a:pPr marL="0" indent="0">
              <a:buNone/>
            </a:pPr>
            <a:r>
              <a:rPr lang="en-US" sz="1400" dirty="0"/>
              <a:t>Given </a:t>
            </a:r>
            <a:r>
              <a:rPr lang="pt-BR" sz="1400" dirty="0"/>
              <a:t>(‘b + c) * (‘c) * (a + ‘b + e) * (d + b) * (e + a + ‘c):</a:t>
            </a:r>
          </a:p>
          <a:p>
            <a:pPr marL="285750" indent="-285750"/>
            <a:r>
              <a:rPr lang="pt-BR" sz="1400" dirty="0"/>
              <a:t>Contains 5 literals.</a:t>
            </a:r>
          </a:p>
          <a:p>
            <a:pPr marL="285750" indent="-285750"/>
            <a:r>
              <a:rPr lang="pt-BR" sz="1400" dirty="0"/>
              <a:t>Worst  case would generate 32 combinations.</a:t>
            </a:r>
          </a:p>
          <a:p>
            <a:pPr marL="0" indent="0"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438948" y="788458"/>
            <a:ext cx="5727600" cy="1981439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438948" y="1031391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Conjunctive Normal Form (CNF)</a:t>
            </a:r>
            <a:endParaRPr sz="3200"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438948" y="1875931"/>
            <a:ext cx="5727600" cy="1630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Clauses</a:t>
            </a:r>
            <a:r>
              <a:rPr lang="en-US" dirty="0"/>
              <a:t> which are joined by the </a:t>
            </a: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and</a:t>
            </a:r>
            <a:r>
              <a:rPr lang="en-US" dirty="0"/>
              <a:t> operator.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Literals</a:t>
            </a:r>
            <a:r>
              <a:rPr lang="en-US" dirty="0"/>
              <a:t> are joined by the </a:t>
            </a: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or</a:t>
            </a:r>
            <a:r>
              <a:rPr lang="en-US" dirty="0"/>
              <a:t> operator and makes up </a:t>
            </a: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clauses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Not</a:t>
            </a:r>
            <a:r>
              <a:rPr lang="en-US" dirty="0"/>
              <a:t> operators are only directly applied to </a:t>
            </a: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literals</a:t>
            </a:r>
            <a:r>
              <a:rPr lang="en-US" dirty="0"/>
              <a:t> inside </a:t>
            </a: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clauses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Why CNF?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Most SAT solvers use CNF.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Every Boolean formula has their equivalent CNF.</a:t>
            </a:r>
          </a:p>
        </p:txBody>
      </p:sp>
      <p:sp>
        <p:nvSpPr>
          <p:cNvPr id="10" name="Google Shape;1345;p36">
            <a:extLst>
              <a:ext uri="{FF2B5EF4-FFF2-40B4-BE49-F238E27FC236}">
                <a16:creationId xmlns:a16="http://schemas.microsoft.com/office/drawing/2014/main" id="{FB611473-A895-48D2-8163-F9F103EA8D43}"/>
              </a:ext>
            </a:extLst>
          </p:cNvPr>
          <p:cNvSpPr txBox="1">
            <a:spLocks/>
          </p:cNvSpPr>
          <p:nvPr/>
        </p:nvSpPr>
        <p:spPr>
          <a:xfrm>
            <a:off x="1438948" y="3502718"/>
            <a:ext cx="5727600" cy="422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pt-BR" sz="1400" dirty="0"/>
              <a:t>(‘b + c) * (‘c) * (a + ‘b + e) * (d + b) * (e + a + ‘c)</a:t>
            </a:r>
          </a:p>
        </p:txBody>
      </p:sp>
      <p:sp>
        <p:nvSpPr>
          <p:cNvPr id="11" name="Google Shape;1345;p36">
            <a:extLst>
              <a:ext uri="{FF2B5EF4-FFF2-40B4-BE49-F238E27FC236}">
                <a16:creationId xmlns:a16="http://schemas.microsoft.com/office/drawing/2014/main" id="{47E03AA6-F7DD-4493-B069-5C0600E6B162}"/>
              </a:ext>
            </a:extLst>
          </p:cNvPr>
          <p:cNvSpPr txBox="1">
            <a:spLocks/>
          </p:cNvSpPr>
          <p:nvPr/>
        </p:nvSpPr>
        <p:spPr>
          <a:xfrm>
            <a:off x="3673777" y="3600363"/>
            <a:ext cx="782509" cy="215503"/>
          </a:xfrm>
          <a:prstGeom prst="rect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2" name="Google Shape;1345;p36">
            <a:extLst>
              <a:ext uri="{FF2B5EF4-FFF2-40B4-BE49-F238E27FC236}">
                <a16:creationId xmlns:a16="http://schemas.microsoft.com/office/drawing/2014/main" id="{BC6B63BB-80B9-4E44-9DFB-2827A5BD2195}"/>
              </a:ext>
            </a:extLst>
          </p:cNvPr>
          <p:cNvSpPr txBox="1">
            <a:spLocks/>
          </p:cNvSpPr>
          <p:nvPr/>
        </p:nvSpPr>
        <p:spPr>
          <a:xfrm>
            <a:off x="2564706" y="3591625"/>
            <a:ext cx="583388" cy="215503"/>
          </a:xfrm>
          <a:prstGeom prst="rect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3" name="Google Shape;1345;p36">
            <a:extLst>
              <a:ext uri="{FF2B5EF4-FFF2-40B4-BE49-F238E27FC236}">
                <a16:creationId xmlns:a16="http://schemas.microsoft.com/office/drawing/2014/main" id="{A4873D3D-81E9-433A-9048-2A0611EC9B19}"/>
              </a:ext>
            </a:extLst>
          </p:cNvPr>
          <p:cNvSpPr txBox="1">
            <a:spLocks/>
          </p:cNvSpPr>
          <p:nvPr/>
        </p:nvSpPr>
        <p:spPr>
          <a:xfrm>
            <a:off x="3284018" y="3591625"/>
            <a:ext cx="253835" cy="215503"/>
          </a:xfrm>
          <a:prstGeom prst="rect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4" name="Google Shape;1345;p36">
            <a:extLst>
              <a:ext uri="{FF2B5EF4-FFF2-40B4-BE49-F238E27FC236}">
                <a16:creationId xmlns:a16="http://schemas.microsoft.com/office/drawing/2014/main" id="{60C5345B-5B19-4567-A6FE-C2CA9B29939D}"/>
              </a:ext>
            </a:extLst>
          </p:cNvPr>
          <p:cNvSpPr txBox="1">
            <a:spLocks/>
          </p:cNvSpPr>
          <p:nvPr/>
        </p:nvSpPr>
        <p:spPr>
          <a:xfrm>
            <a:off x="4589934" y="3600362"/>
            <a:ext cx="477762" cy="215503"/>
          </a:xfrm>
          <a:prstGeom prst="rect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5" name="Google Shape;1345;p36">
            <a:extLst>
              <a:ext uri="{FF2B5EF4-FFF2-40B4-BE49-F238E27FC236}">
                <a16:creationId xmlns:a16="http://schemas.microsoft.com/office/drawing/2014/main" id="{C468CD6E-C79C-4DE5-8574-D062997AE3B5}"/>
              </a:ext>
            </a:extLst>
          </p:cNvPr>
          <p:cNvSpPr txBox="1">
            <a:spLocks/>
          </p:cNvSpPr>
          <p:nvPr/>
        </p:nvSpPr>
        <p:spPr>
          <a:xfrm>
            <a:off x="5201344" y="3603862"/>
            <a:ext cx="782509" cy="215503"/>
          </a:xfrm>
          <a:prstGeom prst="rect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2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/>
              <a:t>DPLL</a:t>
            </a:r>
            <a:endParaRPr dirty="0"/>
          </a:p>
        </p:txBody>
      </p:sp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97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(Backtracking)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/>
              <a:t>Davis-Putnam-</a:t>
            </a:r>
            <a:r>
              <a:rPr lang="en-US" sz="1400" dirty="0" err="1"/>
              <a:t>Logemann</a:t>
            </a:r>
            <a:r>
              <a:rPr lang="en-US" sz="1400" dirty="0"/>
              <a:t>-Loveland algorithm</a:t>
            </a:r>
          </a:p>
          <a:p>
            <a:pPr marL="285750" indent="-285750"/>
            <a:r>
              <a:rPr lang="en-US" sz="1400" dirty="0"/>
              <a:t>Determines if CNF-SAT problems are satisfiable.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Let l be a literal of formula F.</a:t>
            </a:r>
          </a:p>
          <a:p>
            <a:pPr marL="0" indent="0">
              <a:buNone/>
            </a:pPr>
            <a:r>
              <a:rPr lang="en-US" sz="1400" dirty="0"/>
              <a:t>Algorithm:</a:t>
            </a:r>
          </a:p>
          <a:p>
            <a:pPr marL="0" indent="0">
              <a:buNone/>
            </a:pPr>
            <a:r>
              <a:rPr lang="en-US" sz="1400" dirty="0"/>
              <a:t>Function dpll_v1(F){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(F is false) return 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(F is true) return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Choose l from F.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If(dpll_v1(F with l=false)) return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return dpll_v1(F with l=true)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4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4000" dirty="0"/>
              <a:t>Is the formula satisfiable?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(‘b + c) * (‘c) * (a + ‘b + e) * (d + b) * (e + a + ‘c)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6910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(Backtracking)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dpll_v1(F){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false)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false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true)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Choose l from F.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(dpll_v1(F with l=false))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dpll_v1(F with l=true)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(‘b + 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(‘c)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(a + ‘b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 + b)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a + ‘c)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86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5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SAT and its applications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(Backtracking)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dpll_v1(F){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false)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false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true)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Choose l from F.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(dpll_v1(F with l=false))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dpll_v1(F with l=true)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(‘b + 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(‘c)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‘b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 + b)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‘c)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8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(Backtracking)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dpll_v1(F){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false)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false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true)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Choose l from F.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(dpll_v1(F with l=false))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dpll_v1(F with l=true)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F22F43-F11B-4B8D-BB4F-7B3F6A67806E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EECD5-1C74-4014-BAA3-430A3445E991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2273702" y="2146194"/>
            <a:ext cx="276000" cy="312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350;p37">
            <a:extLst>
              <a:ext uri="{FF2B5EF4-FFF2-40B4-BE49-F238E27FC236}">
                <a16:creationId xmlns:a16="http://schemas.microsoft.com/office/drawing/2014/main" id="{9903EBC9-05DA-4189-AAD3-536728EEE9BE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355;p37">
            <a:extLst>
              <a:ext uri="{FF2B5EF4-FFF2-40B4-BE49-F238E27FC236}">
                <a16:creationId xmlns:a16="http://schemas.microsoft.com/office/drawing/2014/main" id="{7DC24F2A-756E-4FB0-A8B1-066A9A1B402C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(‘c)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‘c)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3" name="Google Shape;1362;p37">
            <a:extLst>
              <a:ext uri="{FF2B5EF4-FFF2-40B4-BE49-F238E27FC236}">
                <a16:creationId xmlns:a16="http://schemas.microsoft.com/office/drawing/2014/main" id="{05FE99FC-B7B8-4E43-9B40-775121F8E9FD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35" name="Google Shape;1363;p37">
              <a:extLst>
                <a:ext uri="{FF2B5EF4-FFF2-40B4-BE49-F238E27FC236}">
                  <a16:creationId xmlns:a16="http://schemas.microsoft.com/office/drawing/2014/main" id="{41ABF361-8D8A-4D49-8741-151CAAC63B04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4;p37">
              <a:extLst>
                <a:ext uri="{FF2B5EF4-FFF2-40B4-BE49-F238E27FC236}">
                  <a16:creationId xmlns:a16="http://schemas.microsoft.com/office/drawing/2014/main" id="{42722D77-36DA-4A77-B425-7F46DD848FA8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65;p37">
              <a:extLst>
                <a:ext uri="{FF2B5EF4-FFF2-40B4-BE49-F238E27FC236}">
                  <a16:creationId xmlns:a16="http://schemas.microsoft.com/office/drawing/2014/main" id="{A8CF1E71-5B98-4A59-BD07-BD49D428B768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66;p37">
              <a:extLst>
                <a:ext uri="{FF2B5EF4-FFF2-40B4-BE49-F238E27FC236}">
                  <a16:creationId xmlns:a16="http://schemas.microsoft.com/office/drawing/2014/main" id="{6B992301-ED4C-4E62-BF64-595BE7E06F0C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961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(Backtracking)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dpll_v1(F){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false)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false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true)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Choose l from F.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(dpll_v1(F with l=false))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dpll_v1(F with l=true)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F22F43-F11B-4B8D-BB4F-7B3F6A67806E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253767-96D4-40F5-84ED-3F7719154E39}"/>
              </a:ext>
            </a:extLst>
          </p:cNvPr>
          <p:cNvSpPr/>
          <p:nvPr/>
        </p:nvSpPr>
        <p:spPr>
          <a:xfrm>
            <a:off x="1994549" y="241162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EECD5-1C74-4014-BAA3-430A3445E991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2273702" y="2146194"/>
            <a:ext cx="276000" cy="312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F4D914-D3FB-4C17-B43F-16C0E149AB7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1739745" y="2684974"/>
            <a:ext cx="302699" cy="327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350;p37">
            <a:extLst>
              <a:ext uri="{FF2B5EF4-FFF2-40B4-BE49-F238E27FC236}">
                <a16:creationId xmlns:a16="http://schemas.microsoft.com/office/drawing/2014/main" id="{57F42725-F1C6-49E8-89F3-8EE7E2A968B3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355;p37">
            <a:extLst>
              <a:ext uri="{FF2B5EF4-FFF2-40B4-BE49-F238E27FC236}">
                <a16:creationId xmlns:a16="http://schemas.microsoft.com/office/drawing/2014/main" id="{5EEC76A4-F891-4312-BACD-EA8F25338F73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3" name="Google Shape;1362;p37">
            <a:extLst>
              <a:ext uri="{FF2B5EF4-FFF2-40B4-BE49-F238E27FC236}">
                <a16:creationId xmlns:a16="http://schemas.microsoft.com/office/drawing/2014/main" id="{C0E691F4-59E7-49ED-B233-784C8B5A6E43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35" name="Google Shape;1363;p37">
              <a:extLst>
                <a:ext uri="{FF2B5EF4-FFF2-40B4-BE49-F238E27FC236}">
                  <a16:creationId xmlns:a16="http://schemas.microsoft.com/office/drawing/2014/main" id="{249471B2-A97A-4EB8-AD0D-66D73C6BD6E4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4;p37">
              <a:extLst>
                <a:ext uri="{FF2B5EF4-FFF2-40B4-BE49-F238E27FC236}">
                  <a16:creationId xmlns:a16="http://schemas.microsoft.com/office/drawing/2014/main" id="{15688FFB-ABDE-4285-9C36-D9F6A57FB6EC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65;p37">
              <a:extLst>
                <a:ext uri="{FF2B5EF4-FFF2-40B4-BE49-F238E27FC236}">
                  <a16:creationId xmlns:a16="http://schemas.microsoft.com/office/drawing/2014/main" id="{874E1CCE-3DF3-4160-9FFE-FC966F877CED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66;p37">
              <a:extLst>
                <a:ext uri="{FF2B5EF4-FFF2-40B4-BE49-F238E27FC236}">
                  <a16:creationId xmlns:a16="http://schemas.microsoft.com/office/drawing/2014/main" id="{FD33C35E-6188-43FF-96D0-91B767B97EBE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470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(Backtracking)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dpll_v1(F){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false)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false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true)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Choose l from F.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(dpll_v1(F with l=false))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dpll_v1(F with l=true)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F22F43-F11B-4B8D-BB4F-7B3F6A67806E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253767-96D4-40F5-84ED-3F7719154E39}"/>
              </a:ext>
            </a:extLst>
          </p:cNvPr>
          <p:cNvSpPr/>
          <p:nvPr/>
        </p:nvSpPr>
        <p:spPr>
          <a:xfrm>
            <a:off x="1994549" y="241162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20A145-19ED-4EB4-89D3-0BA4CE7003CC}"/>
              </a:ext>
            </a:extLst>
          </p:cNvPr>
          <p:cNvSpPr/>
          <p:nvPr/>
        </p:nvSpPr>
        <p:spPr>
          <a:xfrm>
            <a:off x="1460592" y="2965377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11B23A-061B-45C6-9872-4BFEE898C752}"/>
              </a:ext>
            </a:extLst>
          </p:cNvPr>
          <p:cNvSpPr/>
          <p:nvPr/>
        </p:nvSpPr>
        <p:spPr>
          <a:xfrm>
            <a:off x="898764" y="3538684"/>
            <a:ext cx="327048" cy="3202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EECD5-1C74-4014-BAA3-430A3445E991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2273702" y="2146194"/>
            <a:ext cx="276000" cy="312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F4D914-D3FB-4C17-B43F-16C0E149AB78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1739745" y="2684974"/>
            <a:ext cx="302699" cy="327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0ACB50-C192-41B9-8EC8-7737297F658C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>
          <a:xfrm flipH="1">
            <a:off x="1177917" y="3238725"/>
            <a:ext cx="330570" cy="346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350;p37">
            <a:extLst>
              <a:ext uri="{FF2B5EF4-FFF2-40B4-BE49-F238E27FC236}">
                <a16:creationId xmlns:a16="http://schemas.microsoft.com/office/drawing/2014/main" id="{E8F431C6-B2A4-46E2-87DA-65DC6430BB14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355;p37">
            <a:extLst>
              <a:ext uri="{FF2B5EF4-FFF2-40B4-BE49-F238E27FC236}">
                <a16:creationId xmlns:a16="http://schemas.microsoft.com/office/drawing/2014/main" id="{95D5F516-728E-4663-834E-4DA1E44453FE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3" name="Google Shape;1362;p37">
            <a:extLst>
              <a:ext uri="{FF2B5EF4-FFF2-40B4-BE49-F238E27FC236}">
                <a16:creationId xmlns:a16="http://schemas.microsoft.com/office/drawing/2014/main" id="{07FCE20E-4BC0-4242-8139-63E4A9D2D680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35" name="Google Shape;1363;p37">
              <a:extLst>
                <a:ext uri="{FF2B5EF4-FFF2-40B4-BE49-F238E27FC236}">
                  <a16:creationId xmlns:a16="http://schemas.microsoft.com/office/drawing/2014/main" id="{B52DA5FA-A507-45FC-81D0-89F9C914E7CF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4;p37">
              <a:extLst>
                <a:ext uri="{FF2B5EF4-FFF2-40B4-BE49-F238E27FC236}">
                  <a16:creationId xmlns:a16="http://schemas.microsoft.com/office/drawing/2014/main" id="{EA1F8358-631C-484F-806D-9DCD9F583E3C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65;p37">
              <a:extLst>
                <a:ext uri="{FF2B5EF4-FFF2-40B4-BE49-F238E27FC236}">
                  <a16:creationId xmlns:a16="http://schemas.microsoft.com/office/drawing/2014/main" id="{1F4A386C-727F-4314-9B2F-BD5DEBB93B59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66;p37">
              <a:extLst>
                <a:ext uri="{FF2B5EF4-FFF2-40B4-BE49-F238E27FC236}">
                  <a16:creationId xmlns:a16="http://schemas.microsoft.com/office/drawing/2014/main" id="{1CF4AE7A-16B4-4B4B-BA7B-390D848CA723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354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(Backtracking)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dpll_v1(F){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false)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false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true)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Choose l from F.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(dpll_v1(F with l=false))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dpll_v1(F with l=true)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F22F43-F11B-4B8D-BB4F-7B3F6A67806E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253767-96D4-40F5-84ED-3F7719154E39}"/>
              </a:ext>
            </a:extLst>
          </p:cNvPr>
          <p:cNvSpPr/>
          <p:nvPr/>
        </p:nvSpPr>
        <p:spPr>
          <a:xfrm>
            <a:off x="1994549" y="241162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20A145-19ED-4EB4-89D3-0BA4CE7003CC}"/>
              </a:ext>
            </a:extLst>
          </p:cNvPr>
          <p:cNvSpPr/>
          <p:nvPr/>
        </p:nvSpPr>
        <p:spPr>
          <a:xfrm>
            <a:off x="1460592" y="2965377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11B23A-061B-45C6-9872-4BFEE898C752}"/>
              </a:ext>
            </a:extLst>
          </p:cNvPr>
          <p:cNvSpPr/>
          <p:nvPr/>
        </p:nvSpPr>
        <p:spPr>
          <a:xfrm>
            <a:off x="898764" y="3538684"/>
            <a:ext cx="327048" cy="3202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EECD5-1C74-4014-BAA3-430A3445E991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2273702" y="2146194"/>
            <a:ext cx="276000" cy="312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F4D914-D3FB-4C17-B43F-16C0E149AB78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1739745" y="2684974"/>
            <a:ext cx="302699" cy="327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0ACB50-C192-41B9-8EC8-7737297F658C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>
          <a:xfrm flipH="1">
            <a:off x="1177917" y="3238725"/>
            <a:ext cx="330570" cy="346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0E3690-2ED2-4761-86AC-4841F4A5595E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739745" y="3238725"/>
            <a:ext cx="199244" cy="3937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350;p37">
            <a:extLst>
              <a:ext uri="{FF2B5EF4-FFF2-40B4-BE49-F238E27FC236}">
                <a16:creationId xmlns:a16="http://schemas.microsoft.com/office/drawing/2014/main" id="{94AAEBD6-5F6B-4FF4-A5AF-957AC512E140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1355;p37">
            <a:extLst>
              <a:ext uri="{FF2B5EF4-FFF2-40B4-BE49-F238E27FC236}">
                <a16:creationId xmlns:a16="http://schemas.microsoft.com/office/drawing/2014/main" id="{8D3C26F8-FC87-43A9-8B7A-1D562973C563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2" name="Google Shape;1362;p37">
            <a:extLst>
              <a:ext uri="{FF2B5EF4-FFF2-40B4-BE49-F238E27FC236}">
                <a16:creationId xmlns:a16="http://schemas.microsoft.com/office/drawing/2014/main" id="{0EE97ADF-E542-452B-9E38-7ACB8C5A36B8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44" name="Google Shape;1363;p37">
              <a:extLst>
                <a:ext uri="{FF2B5EF4-FFF2-40B4-BE49-F238E27FC236}">
                  <a16:creationId xmlns:a16="http://schemas.microsoft.com/office/drawing/2014/main" id="{9746F1C1-BBBD-4145-9784-51C6EA4F1A97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4;p37">
              <a:extLst>
                <a:ext uri="{FF2B5EF4-FFF2-40B4-BE49-F238E27FC236}">
                  <a16:creationId xmlns:a16="http://schemas.microsoft.com/office/drawing/2014/main" id="{7D17F66B-739B-4A70-AA3E-F98A43227AB4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5;p37">
              <a:extLst>
                <a:ext uri="{FF2B5EF4-FFF2-40B4-BE49-F238E27FC236}">
                  <a16:creationId xmlns:a16="http://schemas.microsoft.com/office/drawing/2014/main" id="{B55FDDB8-2D42-44B2-92E4-72F68101FA9D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6;p37">
              <a:extLst>
                <a:ext uri="{FF2B5EF4-FFF2-40B4-BE49-F238E27FC236}">
                  <a16:creationId xmlns:a16="http://schemas.microsoft.com/office/drawing/2014/main" id="{65BD3BD8-E433-49E8-96C9-59836EF2575A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329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(Backtracking)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dpll_v1(F){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false)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false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 (F is true)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Choose l from F.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bg1"/>
                </a:solidFill>
              </a:rPr>
              <a:t>(dpll_v1(F with l=false))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true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dpll_v1(F with l=true)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F22F43-F11B-4B8D-BB4F-7B3F6A67806E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253767-96D4-40F5-84ED-3F7719154E39}"/>
              </a:ext>
            </a:extLst>
          </p:cNvPr>
          <p:cNvSpPr/>
          <p:nvPr/>
        </p:nvSpPr>
        <p:spPr>
          <a:xfrm>
            <a:off x="1994549" y="241162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20A145-19ED-4EB4-89D3-0BA4CE7003CC}"/>
              </a:ext>
            </a:extLst>
          </p:cNvPr>
          <p:cNvSpPr/>
          <p:nvPr/>
        </p:nvSpPr>
        <p:spPr>
          <a:xfrm>
            <a:off x="1460592" y="2965377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11B23A-061B-45C6-9872-4BFEE898C752}"/>
              </a:ext>
            </a:extLst>
          </p:cNvPr>
          <p:cNvSpPr/>
          <p:nvPr/>
        </p:nvSpPr>
        <p:spPr>
          <a:xfrm>
            <a:off x="898764" y="3538684"/>
            <a:ext cx="327048" cy="3202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985EF-E4F3-4D09-B41E-C50960F079F5}"/>
              </a:ext>
            </a:extLst>
          </p:cNvPr>
          <p:cNvSpPr/>
          <p:nvPr/>
        </p:nvSpPr>
        <p:spPr>
          <a:xfrm>
            <a:off x="1891094" y="358558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428793-5595-47E1-A756-5397B24FCE01}"/>
              </a:ext>
            </a:extLst>
          </p:cNvPr>
          <p:cNvSpPr/>
          <p:nvPr/>
        </p:nvSpPr>
        <p:spPr>
          <a:xfrm>
            <a:off x="1438282" y="4083188"/>
            <a:ext cx="327048" cy="3202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EECD5-1C74-4014-BAA3-430A3445E991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2273702" y="2146194"/>
            <a:ext cx="276000" cy="312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F4D914-D3FB-4C17-B43F-16C0E149AB78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1739745" y="2684974"/>
            <a:ext cx="302699" cy="327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0ACB50-C192-41B9-8EC8-7737297F658C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>
          <a:xfrm flipH="1">
            <a:off x="1177917" y="3238725"/>
            <a:ext cx="330570" cy="346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E7956A-9520-4611-A602-D09A6AEE4656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1717435" y="3858931"/>
            <a:ext cx="221554" cy="271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0E3690-2ED2-4761-86AC-4841F4A5595E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1739745" y="3238725"/>
            <a:ext cx="199244" cy="3937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350;p37">
            <a:extLst>
              <a:ext uri="{FF2B5EF4-FFF2-40B4-BE49-F238E27FC236}">
                <a16:creationId xmlns:a16="http://schemas.microsoft.com/office/drawing/2014/main" id="{BAB4EA8C-7825-4C01-8642-E020E7024AFA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355;p37">
            <a:extLst>
              <a:ext uri="{FF2B5EF4-FFF2-40B4-BE49-F238E27FC236}">
                <a16:creationId xmlns:a16="http://schemas.microsoft.com/office/drawing/2014/main" id="{32AF493D-5178-45AB-90EB-092886ED9AA9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" sz="1600" dirty="0">
                <a:solidFill>
                  <a:schemeClr val="bg1"/>
                </a:solidFill>
              </a:rPr>
              <a:t> + </a:t>
            </a:r>
            <a:r>
              <a:rPr lang="en" sz="1600" dirty="0">
                <a:solidFill>
                  <a:srgbClr val="00B050"/>
                </a:solidFill>
              </a:rPr>
              <a:t>T</a:t>
            </a:r>
            <a:r>
              <a:rPr lang="e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3" name="Google Shape;1362;p37">
            <a:extLst>
              <a:ext uri="{FF2B5EF4-FFF2-40B4-BE49-F238E27FC236}">
                <a16:creationId xmlns:a16="http://schemas.microsoft.com/office/drawing/2014/main" id="{2BDCB7A1-C8E0-43C5-8812-06A85A606E63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35" name="Google Shape;1363;p37">
              <a:extLst>
                <a:ext uri="{FF2B5EF4-FFF2-40B4-BE49-F238E27FC236}">
                  <a16:creationId xmlns:a16="http://schemas.microsoft.com/office/drawing/2014/main" id="{49D007B4-C909-4997-88DD-D3D07AF62EDD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4;p37">
              <a:extLst>
                <a:ext uri="{FF2B5EF4-FFF2-40B4-BE49-F238E27FC236}">
                  <a16:creationId xmlns:a16="http://schemas.microsoft.com/office/drawing/2014/main" id="{E6B97297-D655-47A0-A192-9FBA25B2151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65;p37">
              <a:extLst>
                <a:ext uri="{FF2B5EF4-FFF2-40B4-BE49-F238E27FC236}">
                  <a16:creationId xmlns:a16="http://schemas.microsoft.com/office/drawing/2014/main" id="{B7AA85CF-226E-4089-B885-3FD06539C86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66;p37">
              <a:extLst>
                <a:ext uri="{FF2B5EF4-FFF2-40B4-BE49-F238E27FC236}">
                  <a16:creationId xmlns:a16="http://schemas.microsoft.com/office/drawing/2014/main" id="{97BE88BA-87EE-467A-8D42-20FA9E0BA75E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1070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version 2 </a:t>
            </a:r>
            <a:r>
              <a:rPr lang="en" dirty="0"/>
              <a:t>(Improvement)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/>
              <a:t>Input CNF: (l1 + l2 + l3) * (l4 + l5)</a:t>
            </a:r>
          </a:p>
          <a:p>
            <a:pPr marL="285750" indent="-285750"/>
            <a:r>
              <a:rPr lang="en-US" sz="1400" dirty="0"/>
              <a:t>If a literal in a clause is true, then the whole clause is true. (ex. l4=true =&gt; (l4 + l5)=true)</a:t>
            </a:r>
          </a:p>
          <a:p>
            <a:pPr marL="0" indent="0">
              <a:buNone/>
            </a:pPr>
            <a:r>
              <a:rPr lang="en-US" sz="1400" dirty="0"/>
              <a:t>       (we can then remove clauses that contain true literals)</a:t>
            </a:r>
          </a:p>
          <a:p>
            <a:pPr marL="285750" indent="-285750"/>
            <a:r>
              <a:rPr lang="en-US" sz="1400" dirty="0"/>
              <a:t>If a literal in a clause is false, then the clause is the same without that literal.</a:t>
            </a:r>
          </a:p>
          <a:p>
            <a:pPr marL="0" indent="0">
              <a:buNone/>
            </a:pPr>
            <a:r>
              <a:rPr lang="en-US" sz="1400" dirty="0"/>
              <a:t>       ex. l1=false =&gt; (l1 + l2 + l3) = (l2 + l3)    (we can then remove false literals in clauses)</a:t>
            </a:r>
          </a:p>
          <a:p>
            <a:pPr marL="0" indent="0">
              <a:buNone/>
            </a:pPr>
            <a:r>
              <a:rPr lang="en-US" sz="1400" dirty="0"/>
              <a:t>Algorithm:</a:t>
            </a:r>
          </a:p>
          <a:p>
            <a:pPr marL="0" indent="0">
              <a:buNone/>
            </a:pPr>
            <a:r>
              <a:rPr lang="en-US" sz="1200" dirty="0"/>
              <a:t>Function dpll_v2(F, literal){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Remove clauses containing literal.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If (F has no clauses) return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Shorten clauses containing ‘literal.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If (F has empty clauses) return 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Choose l in 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If(dpll_v2(F, ‘l)) return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return dpll_v2(F, l)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591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4000" dirty="0"/>
              <a:t>Is the formula satisfiable?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(‘b + c) * (‘c) * (a + ‘b + e) * (d + b) * (e + a + ‘c)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80382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(Version 2)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dpll_v2(F,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(dpll_v2(F,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dpll_v2(F,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(‘b + 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(‘c)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(a + ‘b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 + b)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a + ‘c)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6374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(Version 2)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dpll_v2(F,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(dpll_v2(F,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dpll_v2(F,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(‘b + 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(‘c)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(‘b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 + b)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‘c)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8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Satisfiability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 known as </a:t>
            </a: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SATISFIABILITY</a:t>
            </a:r>
            <a:r>
              <a:rPr lang="en" dirty="0"/>
              <a:t>, </a:t>
            </a: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SAT</a:t>
            </a:r>
            <a:r>
              <a:rPr lang="en" dirty="0"/>
              <a:t> or </a:t>
            </a:r>
            <a:r>
              <a:rPr lang="en" b="1" dirty="0">
                <a:solidFill>
                  <a:schemeClr val="accent6"/>
                </a:solidFill>
                <a:highlight>
                  <a:schemeClr val="accent1"/>
                </a:highlight>
              </a:rPr>
              <a:t>B-SAT </a:t>
            </a: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698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(Version 2)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dpll_v2(F,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(dpll_v2(F,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dpll_v2(F,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(‘c)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‘c)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33600BA-D168-40FA-8EE7-78B81BB7FAD9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F110C0-E574-4FBB-9681-A43AAE836E04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2239217" y="2146194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0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(Version 2)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dpll_v2(F,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(dpll_v2(F,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dpll_v2(F,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33600BA-D168-40FA-8EE7-78B81BB7FAD9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F110C0-E574-4FBB-9681-A43AAE836E04}"/>
              </a:ext>
            </a:extLst>
          </p:cNvPr>
          <p:cNvCxnSpPr>
            <a:cxnSpLocks/>
            <a:stCxn id="20" idx="3"/>
            <a:endCxn id="22" idx="7"/>
          </p:cNvCxnSpPr>
          <p:nvPr/>
        </p:nvCxnSpPr>
        <p:spPr>
          <a:xfrm flipH="1">
            <a:off x="2246576" y="2146194"/>
            <a:ext cx="303126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AB891EE-6D92-4F6E-9E52-3FBB927854E8}"/>
              </a:ext>
            </a:extLst>
          </p:cNvPr>
          <p:cNvSpPr/>
          <p:nvPr/>
        </p:nvSpPr>
        <p:spPr>
          <a:xfrm>
            <a:off x="1967423" y="2450659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95662-1FD7-4EE5-8317-D8810A829401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1704833" y="2724007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15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(Version 2)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dpll_v2(F,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(dpll_v2(F,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dpll_v2(F,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A3EFC4-C151-4DF0-B10B-4DF96BBEE9DE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7C5A17-CDEB-4183-9B04-60566B510F13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33600BA-D168-40FA-8EE7-78B81BB7FAD9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F110C0-E574-4FBB-9681-A43AAE836E04}"/>
              </a:ext>
            </a:extLst>
          </p:cNvPr>
          <p:cNvCxnSpPr>
            <a:cxnSpLocks/>
            <a:stCxn id="20" idx="3"/>
            <a:endCxn id="22" idx="7"/>
          </p:cNvCxnSpPr>
          <p:nvPr/>
        </p:nvCxnSpPr>
        <p:spPr>
          <a:xfrm flipH="1">
            <a:off x="2246576" y="2146194"/>
            <a:ext cx="303126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AB891EE-6D92-4F6E-9E52-3FBB927854E8}"/>
              </a:ext>
            </a:extLst>
          </p:cNvPr>
          <p:cNvSpPr/>
          <p:nvPr/>
        </p:nvSpPr>
        <p:spPr>
          <a:xfrm>
            <a:off x="1967423" y="2450659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95662-1FD7-4EE5-8317-D8810A829401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1712192" y="2724007"/>
            <a:ext cx="303126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4144B05-B239-44E1-9FFC-40100CDE4995}"/>
              </a:ext>
            </a:extLst>
          </p:cNvPr>
          <p:cNvSpPr/>
          <p:nvPr/>
        </p:nvSpPr>
        <p:spPr>
          <a:xfrm>
            <a:off x="1433039" y="3028472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BFE4F4-446E-48B1-9226-69159FB0FC92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1170449" y="3301820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91EDF49-635B-4997-AC7C-5442C4E6BC65}"/>
              </a:ext>
            </a:extLst>
          </p:cNvPr>
          <p:cNvSpPr/>
          <p:nvPr/>
        </p:nvSpPr>
        <p:spPr>
          <a:xfrm>
            <a:off x="891296" y="3606285"/>
            <a:ext cx="327048" cy="3202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34C848-1CD2-4D39-A33F-BA458DF3AE7E}"/>
              </a:ext>
            </a:extLst>
          </p:cNvPr>
          <p:cNvCxnSpPr>
            <a:cxnSpLocks/>
            <a:stCxn id="24" idx="5"/>
            <a:endCxn id="31" idx="1"/>
          </p:cNvCxnSpPr>
          <p:nvPr/>
        </p:nvCxnSpPr>
        <p:spPr>
          <a:xfrm>
            <a:off x="1712192" y="3301820"/>
            <a:ext cx="255231" cy="3513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7CA17A4-BB39-476A-9228-A02EB788528F}"/>
              </a:ext>
            </a:extLst>
          </p:cNvPr>
          <p:cNvSpPr/>
          <p:nvPr/>
        </p:nvSpPr>
        <p:spPr>
          <a:xfrm>
            <a:off x="1919528" y="3606284"/>
            <a:ext cx="327048" cy="3202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35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 </a:t>
            </a:r>
            <a:r>
              <a:rPr lang="en" dirty="0"/>
              <a:t>(Final Improvement)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/>
              <a:t>Improving on what to choose...</a:t>
            </a:r>
          </a:p>
          <a:p>
            <a:pPr marL="285750" indent="-285750"/>
            <a:r>
              <a:rPr lang="en-US" sz="1400" dirty="0"/>
              <a:t>Input CNF: </a:t>
            </a:r>
            <a:r>
              <a:rPr lang="pt-BR" sz="1400" dirty="0"/>
              <a:t>(‘b + c) * (‘c) * (a + ‘b + e) * (d + b) * (e + a + ‘c)</a:t>
            </a:r>
            <a:endParaRPr lang="en-US" sz="1400" dirty="0"/>
          </a:p>
          <a:p>
            <a:pPr marL="285750" indent="-285750"/>
            <a:endParaRPr lang="en-US" sz="1400" dirty="0"/>
          </a:p>
          <a:p>
            <a:pPr marL="0" indent="0">
              <a:buNone/>
            </a:pPr>
            <a:r>
              <a:rPr lang="en-US" sz="1400" dirty="0"/>
              <a:t>Unit clauses: clauses containing only 1 literal.</a:t>
            </a:r>
          </a:p>
          <a:p>
            <a:pPr marL="285750" indent="-285750"/>
            <a:r>
              <a:rPr lang="pt-BR" sz="1400" dirty="0"/>
              <a:t>Making (‘c)=true: (‘b) * (a + ‘b + e) * (d + b)</a:t>
            </a:r>
          </a:p>
          <a:p>
            <a:pPr marL="285750" indent="-285750"/>
            <a:endParaRPr lang="pt-BR" sz="1400" dirty="0"/>
          </a:p>
          <a:p>
            <a:pPr marL="0" indent="0">
              <a:buNone/>
            </a:pPr>
            <a:r>
              <a:rPr lang="pt-BR" sz="1400" dirty="0"/>
              <a:t>Pure literals: literals appearing in only one form. (not appearing with its negation)</a:t>
            </a:r>
          </a:p>
          <a:p>
            <a:pPr marL="285750" indent="-285750"/>
            <a:r>
              <a:rPr lang="pt-BR" sz="1400" dirty="0"/>
              <a:t>Making d=true: (‘b + c) * (‘c) * (a + ‘b + e) * (e + a + ‘c)</a:t>
            </a:r>
          </a:p>
          <a:p>
            <a:pPr marL="285750" indent="-285750"/>
            <a:r>
              <a:rPr lang="pt-BR" sz="1400" dirty="0"/>
              <a:t>Making a=true: (‘b + c) * (‘c) * (d + b)</a:t>
            </a:r>
          </a:p>
          <a:p>
            <a:pPr marL="285750" indent="-285750"/>
            <a:r>
              <a:rPr lang="pt-BR" sz="1400" dirty="0"/>
              <a:t>Making e=true: (‘b + c) * (‘c) * (d + b)</a:t>
            </a:r>
          </a:p>
        </p:txBody>
      </p:sp>
    </p:spTree>
    <p:extLst>
      <p:ext uri="{BB962C8B-B14F-4D97-AF65-F5344CB8AC3E}">
        <p14:creationId xmlns:p14="http://schemas.microsoft.com/office/powerpoint/2010/main" val="2438176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DPLL </a:t>
            </a:r>
            <a:r>
              <a:rPr lang="en-US" dirty="0"/>
              <a:t>(Real)</a:t>
            </a:r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400" dirty="0"/>
              <a:t>Algorithm: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dpll</a:t>
            </a:r>
            <a:r>
              <a:rPr lang="en-US" sz="1400" dirty="0"/>
              <a:t>(F, literal){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Remove clauses containing literal.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(F has no clauses) return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Shorten clauses containing ‘literal.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(F has empty clauses) return 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(F contains unit or pure L) return </a:t>
            </a:r>
            <a:r>
              <a:rPr lang="en-US" sz="1400" dirty="0" err="1"/>
              <a:t>dpll</a:t>
            </a:r>
            <a:r>
              <a:rPr lang="en-US" sz="1400" dirty="0"/>
              <a:t>(F, 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Choose l in 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If(</a:t>
            </a:r>
            <a:r>
              <a:rPr lang="en-US" sz="1400" dirty="0" err="1"/>
              <a:t>dpll</a:t>
            </a:r>
            <a:r>
              <a:rPr lang="en-US" sz="1400" dirty="0"/>
              <a:t>(F, ‘l)) return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return </a:t>
            </a:r>
            <a:r>
              <a:rPr lang="en-US" sz="1400" dirty="0" err="1"/>
              <a:t>dpll</a:t>
            </a:r>
            <a:r>
              <a:rPr lang="en-US" sz="1400" dirty="0"/>
              <a:t>(F, l)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5780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4000" dirty="0"/>
              <a:t>Is the formula satisfiable?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(‘b + c) * (‘c) * (a + ‘b + e) * (d + b) * (e + a + ‘c)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776224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contains unit or pure L)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(‘b + 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(‘c)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(a + ‘b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 + b)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(e + a + ‘c)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6830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contains unit or pure L)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(‘b)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(a + ‘b + e)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 + b)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192FEBC-C7CC-426C-BCFC-B7161C7BC14A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F291AB-93A0-4CE3-8A61-5F2DD3997E0B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89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contains unit or pure L)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(d)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192FEBC-C7CC-426C-BCFC-B7161C7BC14A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F291AB-93A0-4CE3-8A61-5F2DD3997E0B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9DEC695-427D-47AC-90BB-414326948358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9CBFA2-C483-492D-BC58-866E2F1DA955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2239217" y="2146194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42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DPLL</a:t>
            </a:r>
            <a:endParaRPr dirty="0"/>
          </a:p>
        </p:txBody>
      </p:sp>
      <p:sp>
        <p:nvSpPr>
          <p:cNvPr id="4" name="Google Shape;1350;p37">
            <a:extLst>
              <a:ext uri="{FF2B5EF4-FFF2-40B4-BE49-F238E27FC236}">
                <a16:creationId xmlns:a16="http://schemas.microsoft.com/office/drawing/2014/main" id="{3797D52E-E52B-46B2-A716-8FEA45BDF126}"/>
              </a:ext>
            </a:extLst>
          </p:cNvPr>
          <p:cNvSpPr/>
          <p:nvPr/>
        </p:nvSpPr>
        <p:spPr>
          <a:xfrm>
            <a:off x="5864694" y="1237083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6D7F173D-4620-42AB-BD98-16B06E1183A1}"/>
              </a:ext>
            </a:extLst>
          </p:cNvPr>
          <p:cNvSpPr txBox="1">
            <a:spLocks/>
          </p:cNvSpPr>
          <p:nvPr/>
        </p:nvSpPr>
        <p:spPr>
          <a:xfrm>
            <a:off x="5864693" y="1455157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literal){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Remove clauses containing 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no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Shorten clauses containing ‘literal.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has empty clauses)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false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 (F contains unit or pure L)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Choose l in F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900" dirty="0">
                <a:solidFill>
                  <a:schemeClr val="bg1"/>
                </a:solidFill>
              </a:rPr>
              <a:t>(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‘l))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true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dpll</a:t>
            </a:r>
            <a:r>
              <a:rPr lang="en-US" sz="900" dirty="0">
                <a:solidFill>
                  <a:schemeClr val="bg1"/>
                </a:solidFill>
              </a:rPr>
              <a:t>(F, l)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oogle Shape;1362;p37">
            <a:extLst>
              <a:ext uri="{FF2B5EF4-FFF2-40B4-BE49-F238E27FC236}">
                <a16:creationId xmlns:a16="http://schemas.microsoft.com/office/drawing/2014/main" id="{0F96D9F1-0AA9-46B2-ACB9-11C9083B38C9}"/>
              </a:ext>
            </a:extLst>
          </p:cNvPr>
          <p:cNvGrpSpPr/>
          <p:nvPr/>
        </p:nvGrpSpPr>
        <p:grpSpPr>
          <a:xfrm>
            <a:off x="5864694" y="1237108"/>
            <a:ext cx="2765373" cy="218100"/>
            <a:chOff x="1290775" y="3209000"/>
            <a:chExt cx="2907600" cy="218100"/>
          </a:xfrm>
        </p:grpSpPr>
        <p:sp>
          <p:nvSpPr>
            <p:cNvPr id="8" name="Google Shape;1363;p37">
              <a:extLst>
                <a:ext uri="{FF2B5EF4-FFF2-40B4-BE49-F238E27FC236}">
                  <a16:creationId xmlns:a16="http://schemas.microsoft.com/office/drawing/2014/main" id="{DC2D03F7-ADAC-447D-90E0-F47CB71439AA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37">
              <a:extLst>
                <a:ext uri="{FF2B5EF4-FFF2-40B4-BE49-F238E27FC236}">
                  <a16:creationId xmlns:a16="http://schemas.microsoft.com/office/drawing/2014/main" id="{85E09416-59FC-4827-B230-96E5456E64A7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37">
              <a:extLst>
                <a:ext uri="{FF2B5EF4-FFF2-40B4-BE49-F238E27FC236}">
                  <a16:creationId xmlns:a16="http://schemas.microsoft.com/office/drawing/2014/main" id="{F5F3F162-0A70-4CA1-89D3-33999EEB8026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;p37">
              <a:extLst>
                <a:ext uri="{FF2B5EF4-FFF2-40B4-BE49-F238E27FC236}">
                  <a16:creationId xmlns:a16="http://schemas.microsoft.com/office/drawing/2014/main" id="{CC899377-24DA-41E1-A756-2C78998CD55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50;p37">
            <a:extLst>
              <a:ext uri="{FF2B5EF4-FFF2-40B4-BE49-F238E27FC236}">
                <a16:creationId xmlns:a16="http://schemas.microsoft.com/office/drawing/2014/main" id="{61BFF0DC-AFFA-40AA-8E1A-8AEEA6512A71}"/>
              </a:ext>
            </a:extLst>
          </p:cNvPr>
          <p:cNvSpPr/>
          <p:nvPr/>
        </p:nvSpPr>
        <p:spPr>
          <a:xfrm>
            <a:off x="5864694" y="2961640"/>
            <a:ext cx="2765373" cy="166563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55;p37">
            <a:extLst>
              <a:ext uri="{FF2B5EF4-FFF2-40B4-BE49-F238E27FC236}">
                <a16:creationId xmlns:a16="http://schemas.microsoft.com/office/drawing/2014/main" id="{175F3577-D8A1-4443-B5B4-1385CC277782}"/>
              </a:ext>
            </a:extLst>
          </p:cNvPr>
          <p:cNvSpPr txBox="1">
            <a:spLocks/>
          </p:cNvSpPr>
          <p:nvPr/>
        </p:nvSpPr>
        <p:spPr>
          <a:xfrm>
            <a:off x="5864693" y="3179714"/>
            <a:ext cx="2765373" cy="14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oogle Shape;1362;p37">
            <a:extLst>
              <a:ext uri="{FF2B5EF4-FFF2-40B4-BE49-F238E27FC236}">
                <a16:creationId xmlns:a16="http://schemas.microsoft.com/office/drawing/2014/main" id="{B7BA319A-B8D8-42B9-A3D2-DB299138DFB5}"/>
              </a:ext>
            </a:extLst>
          </p:cNvPr>
          <p:cNvGrpSpPr/>
          <p:nvPr/>
        </p:nvGrpSpPr>
        <p:grpSpPr>
          <a:xfrm>
            <a:off x="5864694" y="2961665"/>
            <a:ext cx="2765373" cy="218100"/>
            <a:chOff x="1290775" y="3209000"/>
            <a:chExt cx="2907600" cy="218100"/>
          </a:xfrm>
        </p:grpSpPr>
        <p:sp>
          <p:nvSpPr>
            <p:cNvPr id="15" name="Google Shape;1363;p37">
              <a:extLst>
                <a:ext uri="{FF2B5EF4-FFF2-40B4-BE49-F238E27FC236}">
                  <a16:creationId xmlns:a16="http://schemas.microsoft.com/office/drawing/2014/main" id="{6893620A-A807-449C-9F34-30FE8B8E9160}"/>
                </a:ext>
              </a:extLst>
            </p:cNvPr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37">
              <a:extLst>
                <a:ext uri="{FF2B5EF4-FFF2-40B4-BE49-F238E27FC236}">
                  <a16:creationId xmlns:a16="http://schemas.microsoft.com/office/drawing/2014/main" id="{0FF7B1EA-5189-40CF-B5A5-E16FD1D562FD}"/>
                </a:ext>
              </a:extLst>
            </p:cNvPr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37">
              <a:extLst>
                <a:ext uri="{FF2B5EF4-FFF2-40B4-BE49-F238E27FC236}">
                  <a16:creationId xmlns:a16="http://schemas.microsoft.com/office/drawing/2014/main" id="{8F1A7697-3A08-4EFE-98B3-1A6E23A9E4C2}"/>
                </a:ext>
              </a:extLst>
            </p:cNvPr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37">
              <a:extLst>
                <a:ext uri="{FF2B5EF4-FFF2-40B4-BE49-F238E27FC236}">
                  <a16:creationId xmlns:a16="http://schemas.microsoft.com/office/drawing/2014/main" id="{67BBB790-7DAC-41A5-9F7B-7AA3B3F6EBA7}"/>
                </a:ext>
              </a:extLst>
            </p:cNvPr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192FEBC-C7CC-426C-BCFC-B7161C7BC14A}"/>
              </a:ext>
            </a:extLst>
          </p:cNvPr>
          <p:cNvSpPr/>
          <p:nvPr/>
        </p:nvSpPr>
        <p:spPr>
          <a:xfrm>
            <a:off x="3043550" y="1295033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F291AB-93A0-4CE3-8A61-5F2DD3997E0B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flipH="1">
            <a:off x="2780960" y="1568381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9DEC695-427D-47AC-90BB-414326948358}"/>
              </a:ext>
            </a:extLst>
          </p:cNvPr>
          <p:cNvSpPr/>
          <p:nvPr/>
        </p:nvSpPr>
        <p:spPr>
          <a:xfrm>
            <a:off x="2501807" y="1872846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9CBFA2-C483-492D-BC58-866E2F1DA955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2239217" y="2146194"/>
            <a:ext cx="310485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0543710-514F-4BAD-AD6B-ABD61FC425D5}"/>
              </a:ext>
            </a:extLst>
          </p:cNvPr>
          <p:cNvSpPr/>
          <p:nvPr/>
        </p:nvSpPr>
        <p:spPr>
          <a:xfrm>
            <a:off x="1960064" y="2450659"/>
            <a:ext cx="327048" cy="32024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D2072-F77C-445C-A826-FD3F853DB5D5}"/>
              </a:ext>
            </a:extLst>
          </p:cNvPr>
          <p:cNvCxnSpPr>
            <a:cxnSpLocks/>
            <a:stCxn id="23" idx="5"/>
            <a:endCxn id="29" idx="1"/>
          </p:cNvCxnSpPr>
          <p:nvPr/>
        </p:nvCxnSpPr>
        <p:spPr>
          <a:xfrm>
            <a:off x="2239217" y="2724007"/>
            <a:ext cx="255231" cy="3543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93EA143-7C8D-4D2B-822B-19B9D71946FD}"/>
              </a:ext>
            </a:extLst>
          </p:cNvPr>
          <p:cNvSpPr/>
          <p:nvPr/>
        </p:nvSpPr>
        <p:spPr>
          <a:xfrm>
            <a:off x="2446553" y="3031498"/>
            <a:ext cx="327048" cy="3202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54"/>
          <p:cNvSpPr txBox="1">
            <a:spLocks noGrp="1"/>
          </p:cNvSpPr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—Cook, 1971</a:t>
            </a:r>
            <a:endParaRPr dirty="0"/>
          </a:p>
        </p:txBody>
      </p:sp>
      <p:sp>
        <p:nvSpPr>
          <p:cNvPr id="2524" name="Google Shape;2524;p54"/>
          <p:cNvSpPr txBox="1">
            <a:spLocks noGrp="1"/>
          </p:cNvSpPr>
          <p:nvPr>
            <p:ph type="subTitle" idx="1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“First NP-complete problem.”</a:t>
            </a:r>
            <a:endParaRPr dirty="0"/>
          </a:p>
        </p:txBody>
      </p:sp>
      <p:sp>
        <p:nvSpPr>
          <p:cNvPr id="2525" name="Google Shape;2525;p54"/>
          <p:cNvSpPr/>
          <p:nvPr/>
        </p:nvSpPr>
        <p:spPr>
          <a:xfrm>
            <a:off x="5662050" y="5070900"/>
            <a:ext cx="34750" cy="30525"/>
          </a:xfrm>
          <a:custGeom>
            <a:avLst/>
            <a:gdLst/>
            <a:ahLst/>
            <a:cxnLst/>
            <a:rect l="l" t="t" r="r" b="b"/>
            <a:pathLst>
              <a:path w="1390" h="1221" extrusionOk="0">
                <a:moveTo>
                  <a:pt x="695" y="1"/>
                </a:moveTo>
                <a:cubicBezTo>
                  <a:pt x="584" y="1"/>
                  <a:pt x="471" y="31"/>
                  <a:pt x="370" y="95"/>
                </a:cubicBezTo>
                <a:cubicBezTo>
                  <a:pt x="84" y="274"/>
                  <a:pt x="0" y="651"/>
                  <a:pt x="179" y="936"/>
                </a:cubicBezTo>
                <a:cubicBezTo>
                  <a:pt x="295" y="1119"/>
                  <a:pt x="493" y="1220"/>
                  <a:pt x="695" y="1220"/>
                </a:cubicBezTo>
                <a:cubicBezTo>
                  <a:pt x="807" y="1220"/>
                  <a:pt x="919" y="1190"/>
                  <a:pt x="1020" y="1126"/>
                </a:cubicBezTo>
                <a:cubicBezTo>
                  <a:pt x="1305" y="947"/>
                  <a:pt x="1390" y="569"/>
                  <a:pt x="1209" y="285"/>
                </a:cubicBezTo>
                <a:cubicBezTo>
                  <a:pt x="1094" y="101"/>
                  <a:pt x="897" y="1"/>
                  <a:pt x="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4"/>
          <p:cNvSpPr/>
          <p:nvPr/>
        </p:nvSpPr>
        <p:spPr>
          <a:xfrm>
            <a:off x="5542700" y="5071450"/>
            <a:ext cx="48725" cy="42700"/>
          </a:xfrm>
          <a:custGeom>
            <a:avLst/>
            <a:gdLst/>
            <a:ahLst/>
            <a:cxnLst/>
            <a:rect l="l" t="t" r="r" b="b"/>
            <a:pathLst>
              <a:path w="1949" h="1708" extrusionOk="0">
                <a:moveTo>
                  <a:pt x="974" y="0"/>
                </a:moveTo>
                <a:cubicBezTo>
                  <a:pt x="819" y="0"/>
                  <a:pt x="661" y="43"/>
                  <a:pt x="520" y="132"/>
                </a:cubicBezTo>
                <a:cubicBezTo>
                  <a:pt x="121" y="383"/>
                  <a:pt x="1" y="911"/>
                  <a:pt x="253" y="1309"/>
                </a:cubicBezTo>
                <a:cubicBezTo>
                  <a:pt x="415" y="1567"/>
                  <a:pt x="692" y="1708"/>
                  <a:pt x="975" y="1708"/>
                </a:cubicBezTo>
                <a:cubicBezTo>
                  <a:pt x="1131" y="1708"/>
                  <a:pt x="1288" y="1665"/>
                  <a:pt x="1430" y="1576"/>
                </a:cubicBezTo>
                <a:cubicBezTo>
                  <a:pt x="1829" y="1324"/>
                  <a:pt x="1949" y="797"/>
                  <a:pt x="1697" y="399"/>
                </a:cubicBezTo>
                <a:cubicBezTo>
                  <a:pt x="1535" y="141"/>
                  <a:pt x="1258" y="0"/>
                  <a:pt x="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96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many SAT solving algorithms and </a:t>
            </a:r>
            <a:r>
              <a:rPr lang="en-US" dirty="0"/>
              <a:t>I</a:t>
            </a:r>
            <a:r>
              <a:rPr lang="en" dirty="0"/>
              <a:t> have only presented some well-known ones.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488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/>
          <p:cNvSpPr/>
          <p:nvPr/>
        </p:nvSpPr>
        <p:spPr>
          <a:xfrm>
            <a:off x="1383650" y="2639600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/>
          <p:cNvGrpSpPr/>
          <p:nvPr/>
        </p:nvGrpSpPr>
        <p:grpSpPr>
          <a:xfrm>
            <a:off x="5017137" y="1998050"/>
            <a:ext cx="2813400" cy="2227800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 satisfiable</a:t>
            </a:r>
            <a:r>
              <a:rPr lang="en" dirty="0"/>
              <a:t> gampeplay</a:t>
            </a:r>
            <a:endParaRPr dirty="0"/>
          </a:p>
        </p:txBody>
      </p:sp>
      <p:sp>
        <p:nvSpPr>
          <p:cNvPr id="1927" name="Google Shape;1927;p45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Suppose we created a new level in Super Mario, how would we know if this level can be finished?</a:t>
            </a:r>
            <a:endParaRPr dirty="0"/>
          </a:p>
        </p:txBody>
      </p:sp>
      <p:grpSp>
        <p:nvGrpSpPr>
          <p:cNvPr id="1929" name="Google Shape;1929;p45"/>
          <p:cNvGrpSpPr/>
          <p:nvPr/>
        </p:nvGrpSpPr>
        <p:grpSpPr>
          <a:xfrm>
            <a:off x="5185350" y="1833725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/>
          <p:cNvSpPr/>
          <p:nvPr/>
        </p:nvSpPr>
        <p:spPr>
          <a:xfrm>
            <a:off x="1383650" y="2421500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uper Mario Run&amp;#39; Made by Shigeru Miyamoto, Original Mario Creators">
            <a:extLst>
              <a:ext uri="{FF2B5EF4-FFF2-40B4-BE49-F238E27FC236}">
                <a16:creationId xmlns:a16="http://schemas.microsoft.com/office/drawing/2014/main" id="{CA6C043E-42C4-4ACD-A86F-C182846C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50" y="2051775"/>
            <a:ext cx="2813400" cy="20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00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/>
          <p:cNvSpPr/>
          <p:nvPr/>
        </p:nvSpPr>
        <p:spPr>
          <a:xfrm>
            <a:off x="1383650" y="2639600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/>
          <p:cNvGrpSpPr/>
          <p:nvPr/>
        </p:nvGrpSpPr>
        <p:grpSpPr>
          <a:xfrm>
            <a:off x="5017137" y="1998050"/>
            <a:ext cx="2813400" cy="2227800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 satisfiable</a:t>
            </a:r>
            <a:r>
              <a:rPr lang="en" dirty="0"/>
              <a:t> gampeplay</a:t>
            </a:r>
            <a:endParaRPr dirty="0"/>
          </a:p>
        </p:txBody>
      </p:sp>
      <p:sp>
        <p:nvSpPr>
          <p:cNvPr id="1927" name="Google Shape;1927;p45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Suppose we created a new level in Super Mario, how would we know if this level can be finished?</a:t>
            </a:r>
            <a:endParaRPr dirty="0"/>
          </a:p>
        </p:txBody>
      </p:sp>
      <p:grpSp>
        <p:nvGrpSpPr>
          <p:cNvPr id="1929" name="Google Shape;1929;p45"/>
          <p:cNvGrpSpPr/>
          <p:nvPr/>
        </p:nvGrpSpPr>
        <p:grpSpPr>
          <a:xfrm>
            <a:off x="5185350" y="1833725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/>
          <p:cNvSpPr/>
          <p:nvPr/>
        </p:nvSpPr>
        <p:spPr>
          <a:xfrm>
            <a:off x="1383650" y="2421500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uper Mario Run&amp;#39; Made by Shigeru Miyamoto, Original Mario Creators">
            <a:extLst>
              <a:ext uri="{FF2B5EF4-FFF2-40B4-BE49-F238E27FC236}">
                <a16:creationId xmlns:a16="http://schemas.microsoft.com/office/drawing/2014/main" id="{CA6C043E-42C4-4ACD-A86F-C182846C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50" y="2051775"/>
            <a:ext cx="2813400" cy="20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4D0591-A7B9-4E49-9A18-58337E9100C1}"/>
              </a:ext>
            </a:extLst>
          </p:cNvPr>
          <p:cNvSpPr/>
          <p:nvPr/>
        </p:nvSpPr>
        <p:spPr>
          <a:xfrm rot="20125787">
            <a:off x="2339713" y="2297888"/>
            <a:ext cx="3465118" cy="806256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USE SAT SOLVERS!!!</a:t>
            </a:r>
          </a:p>
        </p:txBody>
      </p:sp>
    </p:spTree>
    <p:extLst>
      <p:ext uri="{BB962C8B-B14F-4D97-AF65-F5344CB8AC3E}">
        <p14:creationId xmlns:p14="http://schemas.microsoft.com/office/powerpoint/2010/main" val="364148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7"/>
          <p:cNvSpPr/>
          <p:nvPr/>
        </p:nvSpPr>
        <p:spPr>
          <a:xfrm>
            <a:off x="593950" y="1268715"/>
            <a:ext cx="2907600" cy="69532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587063" y="1500838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Planning in AI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Practical</a:t>
            </a:r>
            <a:r>
              <a:rPr lang="en" dirty="0"/>
              <a:t> Applications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587063" y="1282738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234852" y="1217550"/>
            <a:ext cx="1130400" cy="746488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cxnSpLocks/>
          </p:cNvCxnSpPr>
          <p:nvPr/>
        </p:nvCxnSpPr>
        <p:spPr>
          <a:xfrm>
            <a:off x="3494663" y="1511647"/>
            <a:ext cx="726966" cy="2931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1351;p37">
            <a:extLst>
              <a:ext uri="{FF2B5EF4-FFF2-40B4-BE49-F238E27FC236}">
                <a16:creationId xmlns:a16="http://schemas.microsoft.com/office/drawing/2014/main" id="{C3B82E47-C8EB-4E8F-BC41-C740993384AD}"/>
              </a:ext>
            </a:extLst>
          </p:cNvPr>
          <p:cNvSpPr/>
          <p:nvPr/>
        </p:nvSpPr>
        <p:spPr>
          <a:xfrm>
            <a:off x="600837" y="2107110"/>
            <a:ext cx="2907600" cy="69532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352;p37">
            <a:extLst>
              <a:ext uri="{FF2B5EF4-FFF2-40B4-BE49-F238E27FC236}">
                <a16:creationId xmlns:a16="http://schemas.microsoft.com/office/drawing/2014/main" id="{78CDF078-1C36-45C9-B83A-843C8C4557ED}"/>
              </a:ext>
            </a:extLst>
          </p:cNvPr>
          <p:cNvSpPr txBox="1">
            <a:spLocks/>
          </p:cNvSpPr>
          <p:nvPr/>
        </p:nvSpPr>
        <p:spPr>
          <a:xfrm>
            <a:off x="593950" y="2339233"/>
            <a:ext cx="2907600" cy="46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Model Checking</a:t>
            </a:r>
          </a:p>
        </p:txBody>
      </p:sp>
      <p:grpSp>
        <p:nvGrpSpPr>
          <p:cNvPr id="84" name="Google Shape;1357;p37">
            <a:extLst>
              <a:ext uri="{FF2B5EF4-FFF2-40B4-BE49-F238E27FC236}">
                <a16:creationId xmlns:a16="http://schemas.microsoft.com/office/drawing/2014/main" id="{CA4B9E7A-5938-4D4C-96CD-B4BE71FD03B0}"/>
              </a:ext>
            </a:extLst>
          </p:cNvPr>
          <p:cNvGrpSpPr/>
          <p:nvPr/>
        </p:nvGrpSpPr>
        <p:grpSpPr>
          <a:xfrm>
            <a:off x="593950" y="2121133"/>
            <a:ext cx="2907600" cy="218100"/>
            <a:chOff x="1290775" y="1427525"/>
            <a:chExt cx="2907600" cy="218100"/>
          </a:xfrm>
        </p:grpSpPr>
        <p:sp>
          <p:nvSpPr>
            <p:cNvPr id="85" name="Google Shape;1358;p37">
              <a:extLst>
                <a:ext uri="{FF2B5EF4-FFF2-40B4-BE49-F238E27FC236}">
                  <a16:creationId xmlns:a16="http://schemas.microsoft.com/office/drawing/2014/main" id="{1568407B-092D-45BE-AF89-3F05E0E4328A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59;p37">
              <a:extLst>
                <a:ext uri="{FF2B5EF4-FFF2-40B4-BE49-F238E27FC236}">
                  <a16:creationId xmlns:a16="http://schemas.microsoft.com/office/drawing/2014/main" id="{58CD8E35-EB4D-4A74-BEBD-EA01F6C73315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60;p37">
              <a:extLst>
                <a:ext uri="{FF2B5EF4-FFF2-40B4-BE49-F238E27FC236}">
                  <a16:creationId xmlns:a16="http://schemas.microsoft.com/office/drawing/2014/main" id="{98DE2F24-81BD-4782-9AB6-9A355D1DE60F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61;p37">
              <a:extLst>
                <a:ext uri="{FF2B5EF4-FFF2-40B4-BE49-F238E27FC236}">
                  <a16:creationId xmlns:a16="http://schemas.microsoft.com/office/drawing/2014/main" id="{70CD5CF4-9FD3-46F3-9768-7C64770E07F7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1367;p37">
            <a:extLst>
              <a:ext uri="{FF2B5EF4-FFF2-40B4-BE49-F238E27FC236}">
                <a16:creationId xmlns:a16="http://schemas.microsoft.com/office/drawing/2014/main" id="{F3FAFF2A-7A6D-44A2-B801-C1E2CB4BFDB4}"/>
              </a:ext>
            </a:extLst>
          </p:cNvPr>
          <p:cNvGrpSpPr/>
          <p:nvPr/>
        </p:nvGrpSpPr>
        <p:grpSpPr>
          <a:xfrm>
            <a:off x="4241739" y="2055945"/>
            <a:ext cx="1130400" cy="746488"/>
            <a:chOff x="4876875" y="1427500"/>
            <a:chExt cx="1130400" cy="1319125"/>
          </a:xfrm>
        </p:grpSpPr>
        <p:sp>
          <p:nvSpPr>
            <p:cNvPr id="90" name="Google Shape;1368;p37">
              <a:extLst>
                <a:ext uri="{FF2B5EF4-FFF2-40B4-BE49-F238E27FC236}">
                  <a16:creationId xmlns:a16="http://schemas.microsoft.com/office/drawing/2014/main" id="{71BF6EC8-F3D0-4CCB-91CC-95B49C367752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69;p37">
              <a:extLst>
                <a:ext uri="{FF2B5EF4-FFF2-40B4-BE49-F238E27FC236}">
                  <a16:creationId xmlns:a16="http://schemas.microsoft.com/office/drawing/2014/main" id="{AC67559D-D614-4C94-BE33-D5BE9F6EC754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419;p37">
            <a:extLst>
              <a:ext uri="{FF2B5EF4-FFF2-40B4-BE49-F238E27FC236}">
                <a16:creationId xmlns:a16="http://schemas.microsoft.com/office/drawing/2014/main" id="{2AC88C63-98CE-4EA5-85E4-A26776B4447B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01550" y="2317101"/>
            <a:ext cx="744133" cy="2537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367;p37">
            <a:extLst>
              <a:ext uri="{FF2B5EF4-FFF2-40B4-BE49-F238E27FC236}">
                <a16:creationId xmlns:a16="http://schemas.microsoft.com/office/drawing/2014/main" id="{08013222-0DD1-4A0B-A189-0F6EEE82BACA}"/>
              </a:ext>
            </a:extLst>
          </p:cNvPr>
          <p:cNvGrpSpPr/>
          <p:nvPr/>
        </p:nvGrpSpPr>
        <p:grpSpPr>
          <a:xfrm>
            <a:off x="3111339" y="3128297"/>
            <a:ext cx="1130400" cy="746488"/>
            <a:chOff x="4876875" y="1427500"/>
            <a:chExt cx="1130400" cy="1319125"/>
          </a:xfrm>
        </p:grpSpPr>
        <p:sp>
          <p:nvSpPr>
            <p:cNvPr id="127" name="Google Shape;1368;p37">
              <a:extLst>
                <a:ext uri="{FF2B5EF4-FFF2-40B4-BE49-F238E27FC236}">
                  <a16:creationId xmlns:a16="http://schemas.microsoft.com/office/drawing/2014/main" id="{6D53AD7A-CF5E-4CB6-B4BE-FDB34CB76E7D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69;p37">
              <a:extLst>
                <a:ext uri="{FF2B5EF4-FFF2-40B4-BE49-F238E27FC236}">
                  <a16:creationId xmlns:a16="http://schemas.microsoft.com/office/drawing/2014/main" id="{728BBF12-AAB5-4BE2-8E04-A1398B80A903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367;p37">
            <a:extLst>
              <a:ext uri="{FF2B5EF4-FFF2-40B4-BE49-F238E27FC236}">
                <a16:creationId xmlns:a16="http://schemas.microsoft.com/office/drawing/2014/main" id="{FF1FED30-D1D4-4166-A3BD-1795CC813AF5}"/>
              </a:ext>
            </a:extLst>
          </p:cNvPr>
          <p:cNvGrpSpPr/>
          <p:nvPr/>
        </p:nvGrpSpPr>
        <p:grpSpPr>
          <a:xfrm>
            <a:off x="3112342" y="3996092"/>
            <a:ext cx="1130400" cy="746488"/>
            <a:chOff x="4876875" y="1427500"/>
            <a:chExt cx="1130400" cy="1319125"/>
          </a:xfrm>
        </p:grpSpPr>
        <p:sp>
          <p:nvSpPr>
            <p:cNvPr id="156" name="Google Shape;1368;p37">
              <a:extLst>
                <a:ext uri="{FF2B5EF4-FFF2-40B4-BE49-F238E27FC236}">
                  <a16:creationId xmlns:a16="http://schemas.microsoft.com/office/drawing/2014/main" id="{E113B987-BFD4-47C8-B902-1B38ED2F6206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69;p37">
              <a:extLst>
                <a:ext uri="{FF2B5EF4-FFF2-40B4-BE49-F238E27FC236}">
                  <a16:creationId xmlns:a16="http://schemas.microsoft.com/office/drawing/2014/main" id="{11EE7C7E-CA4B-45F5-8E7E-B3E2837C1BC7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393;p37">
            <a:extLst>
              <a:ext uri="{FF2B5EF4-FFF2-40B4-BE49-F238E27FC236}">
                <a16:creationId xmlns:a16="http://schemas.microsoft.com/office/drawing/2014/main" id="{5DA519A6-EC6A-4544-8201-EDDEE81BF087}"/>
              </a:ext>
            </a:extLst>
          </p:cNvPr>
          <p:cNvGrpSpPr/>
          <p:nvPr/>
        </p:nvGrpSpPr>
        <p:grpSpPr>
          <a:xfrm>
            <a:off x="3359076" y="4257248"/>
            <a:ext cx="609914" cy="421922"/>
            <a:chOff x="4732210" y="3668507"/>
            <a:chExt cx="327049" cy="226231"/>
          </a:xfrm>
        </p:grpSpPr>
        <p:sp>
          <p:nvSpPr>
            <p:cNvPr id="159" name="Google Shape;1394;p37">
              <a:extLst>
                <a:ext uri="{FF2B5EF4-FFF2-40B4-BE49-F238E27FC236}">
                  <a16:creationId xmlns:a16="http://schemas.microsoft.com/office/drawing/2014/main" id="{3D4864D1-9D9D-4793-A258-1AEFD3BFEE17}"/>
                </a:ext>
              </a:extLst>
            </p:cNvPr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95;p37">
              <a:extLst>
                <a:ext uri="{FF2B5EF4-FFF2-40B4-BE49-F238E27FC236}">
                  <a16:creationId xmlns:a16="http://schemas.microsoft.com/office/drawing/2014/main" id="{D7943888-E24F-488E-8280-5146B68B2408}"/>
                </a:ext>
              </a:extLst>
            </p:cNvPr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96;p37">
              <a:extLst>
                <a:ext uri="{FF2B5EF4-FFF2-40B4-BE49-F238E27FC236}">
                  <a16:creationId xmlns:a16="http://schemas.microsoft.com/office/drawing/2014/main" id="{C3F00620-1282-4074-9B72-626DFB0239F8}"/>
                </a:ext>
              </a:extLst>
            </p:cNvPr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97;p37">
              <a:extLst>
                <a:ext uri="{FF2B5EF4-FFF2-40B4-BE49-F238E27FC236}">
                  <a16:creationId xmlns:a16="http://schemas.microsoft.com/office/drawing/2014/main" id="{3E647F1E-F768-4EBD-A5FF-F015084505E0}"/>
                </a:ext>
              </a:extLst>
            </p:cNvPr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98;p37">
              <a:extLst>
                <a:ext uri="{FF2B5EF4-FFF2-40B4-BE49-F238E27FC236}">
                  <a16:creationId xmlns:a16="http://schemas.microsoft.com/office/drawing/2014/main" id="{B9A9BBB7-5950-4BBE-9BB4-49FBC7D7991B}"/>
                </a:ext>
              </a:extLst>
            </p:cNvPr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399;p37">
              <a:extLst>
                <a:ext uri="{FF2B5EF4-FFF2-40B4-BE49-F238E27FC236}">
                  <a16:creationId xmlns:a16="http://schemas.microsoft.com/office/drawing/2014/main" id="{985EBBFB-3BE1-4940-ADA1-096D5D39C851}"/>
                </a:ext>
              </a:extLst>
            </p:cNvPr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00;p37">
              <a:extLst>
                <a:ext uri="{FF2B5EF4-FFF2-40B4-BE49-F238E27FC236}">
                  <a16:creationId xmlns:a16="http://schemas.microsoft.com/office/drawing/2014/main" id="{42AD426F-524D-4E2E-BA40-0F5BDDC8D5E4}"/>
                </a:ext>
              </a:extLst>
            </p:cNvPr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01;p37">
              <a:extLst>
                <a:ext uri="{FF2B5EF4-FFF2-40B4-BE49-F238E27FC236}">
                  <a16:creationId xmlns:a16="http://schemas.microsoft.com/office/drawing/2014/main" id="{97B5F21C-F660-4BA7-8B22-D641B7620748}"/>
                </a:ext>
              </a:extLst>
            </p:cNvPr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02;p37">
              <a:extLst>
                <a:ext uri="{FF2B5EF4-FFF2-40B4-BE49-F238E27FC236}">
                  <a16:creationId xmlns:a16="http://schemas.microsoft.com/office/drawing/2014/main" id="{E3915923-371B-4FE8-8D6E-D685FC129DBB}"/>
                </a:ext>
              </a:extLst>
            </p:cNvPr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03;p37">
              <a:extLst>
                <a:ext uri="{FF2B5EF4-FFF2-40B4-BE49-F238E27FC236}">
                  <a16:creationId xmlns:a16="http://schemas.microsoft.com/office/drawing/2014/main" id="{A6993777-40A1-481D-99F1-59AB0B7EC6A4}"/>
                </a:ext>
              </a:extLst>
            </p:cNvPr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04;p37">
              <a:extLst>
                <a:ext uri="{FF2B5EF4-FFF2-40B4-BE49-F238E27FC236}">
                  <a16:creationId xmlns:a16="http://schemas.microsoft.com/office/drawing/2014/main" id="{9AB21D8B-7CE8-4D39-B6D4-523F9939B1CB}"/>
                </a:ext>
              </a:extLst>
            </p:cNvPr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05;p37">
              <a:extLst>
                <a:ext uri="{FF2B5EF4-FFF2-40B4-BE49-F238E27FC236}">
                  <a16:creationId xmlns:a16="http://schemas.microsoft.com/office/drawing/2014/main" id="{0EA9E1B2-6C43-431B-B192-04BE11D87D63}"/>
                </a:ext>
              </a:extLst>
            </p:cNvPr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06;p37">
              <a:extLst>
                <a:ext uri="{FF2B5EF4-FFF2-40B4-BE49-F238E27FC236}">
                  <a16:creationId xmlns:a16="http://schemas.microsoft.com/office/drawing/2014/main" id="{D2F2E31E-377C-465B-BDB7-D4EB76B0DEAB}"/>
                </a:ext>
              </a:extLst>
            </p:cNvPr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07;p37">
              <a:extLst>
                <a:ext uri="{FF2B5EF4-FFF2-40B4-BE49-F238E27FC236}">
                  <a16:creationId xmlns:a16="http://schemas.microsoft.com/office/drawing/2014/main" id="{CFFD9687-B88D-482D-9D57-7A77EF991B04}"/>
                </a:ext>
              </a:extLst>
            </p:cNvPr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08;p37">
              <a:extLst>
                <a:ext uri="{FF2B5EF4-FFF2-40B4-BE49-F238E27FC236}">
                  <a16:creationId xmlns:a16="http://schemas.microsoft.com/office/drawing/2014/main" id="{3B01D408-E910-4584-86E3-E07D9101B290}"/>
                </a:ext>
              </a:extLst>
            </p:cNvPr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09;p37">
              <a:extLst>
                <a:ext uri="{FF2B5EF4-FFF2-40B4-BE49-F238E27FC236}">
                  <a16:creationId xmlns:a16="http://schemas.microsoft.com/office/drawing/2014/main" id="{0375AFBD-1E41-46C7-B599-ED68EB8F29F3}"/>
                </a:ext>
              </a:extLst>
            </p:cNvPr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10;p37">
              <a:extLst>
                <a:ext uri="{FF2B5EF4-FFF2-40B4-BE49-F238E27FC236}">
                  <a16:creationId xmlns:a16="http://schemas.microsoft.com/office/drawing/2014/main" id="{229B26B0-9864-41C2-8B98-B901E024A19D}"/>
                </a:ext>
              </a:extLst>
            </p:cNvPr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11;p37">
              <a:extLst>
                <a:ext uri="{FF2B5EF4-FFF2-40B4-BE49-F238E27FC236}">
                  <a16:creationId xmlns:a16="http://schemas.microsoft.com/office/drawing/2014/main" id="{24D9CECC-AD44-4A73-9AB3-4FAAD28A26EC}"/>
                </a:ext>
              </a:extLst>
            </p:cNvPr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12;p37">
              <a:extLst>
                <a:ext uri="{FF2B5EF4-FFF2-40B4-BE49-F238E27FC236}">
                  <a16:creationId xmlns:a16="http://schemas.microsoft.com/office/drawing/2014/main" id="{9209D48C-B618-4061-9804-90486CE1023B}"/>
                </a:ext>
              </a:extLst>
            </p:cNvPr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13;p37">
              <a:extLst>
                <a:ext uri="{FF2B5EF4-FFF2-40B4-BE49-F238E27FC236}">
                  <a16:creationId xmlns:a16="http://schemas.microsoft.com/office/drawing/2014/main" id="{4A8AB74B-4583-487C-A7FB-CEE05FB9B62E}"/>
                </a:ext>
              </a:extLst>
            </p:cNvPr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14;p37">
              <a:extLst>
                <a:ext uri="{FF2B5EF4-FFF2-40B4-BE49-F238E27FC236}">
                  <a16:creationId xmlns:a16="http://schemas.microsoft.com/office/drawing/2014/main" id="{6673BA8E-C954-4478-B11C-6D86591C8298}"/>
                </a:ext>
              </a:extLst>
            </p:cNvPr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15;p37">
              <a:extLst>
                <a:ext uri="{FF2B5EF4-FFF2-40B4-BE49-F238E27FC236}">
                  <a16:creationId xmlns:a16="http://schemas.microsoft.com/office/drawing/2014/main" id="{90D0EC03-A5F6-4A2F-B3C1-E628BAB457C1}"/>
                </a:ext>
              </a:extLst>
            </p:cNvPr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16;p37">
              <a:extLst>
                <a:ext uri="{FF2B5EF4-FFF2-40B4-BE49-F238E27FC236}">
                  <a16:creationId xmlns:a16="http://schemas.microsoft.com/office/drawing/2014/main" id="{AC0104EA-E414-4622-BCA6-BF9D71B366B6}"/>
                </a:ext>
              </a:extLst>
            </p:cNvPr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17;p37">
              <a:extLst>
                <a:ext uri="{FF2B5EF4-FFF2-40B4-BE49-F238E27FC236}">
                  <a16:creationId xmlns:a16="http://schemas.microsoft.com/office/drawing/2014/main" id="{20D97D07-BD68-4378-89C8-8519A187282E}"/>
                </a:ext>
              </a:extLst>
            </p:cNvPr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18;p37">
              <a:extLst>
                <a:ext uri="{FF2B5EF4-FFF2-40B4-BE49-F238E27FC236}">
                  <a16:creationId xmlns:a16="http://schemas.microsoft.com/office/drawing/2014/main" id="{9846D7DA-9FCC-4F52-A448-05AABF1D573A}"/>
                </a:ext>
              </a:extLst>
            </p:cNvPr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4" name="Google Shape;1419;p37">
            <a:extLst>
              <a:ext uri="{FF2B5EF4-FFF2-40B4-BE49-F238E27FC236}">
                <a16:creationId xmlns:a16="http://schemas.microsoft.com/office/drawing/2014/main" id="{C0A71831-3A51-4B5B-86DF-082DBEB25A92}"/>
              </a:ext>
            </a:extLst>
          </p:cNvPr>
          <p:cNvCxnSpPr>
            <a:cxnSpLocks/>
          </p:cNvCxnSpPr>
          <p:nvPr/>
        </p:nvCxnSpPr>
        <p:spPr>
          <a:xfrm>
            <a:off x="4248175" y="3453173"/>
            <a:ext cx="751020" cy="2931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419;p37">
            <a:extLst>
              <a:ext uri="{FF2B5EF4-FFF2-40B4-BE49-F238E27FC236}">
                <a16:creationId xmlns:a16="http://schemas.microsoft.com/office/drawing/2014/main" id="{3756EF3D-68A7-48F9-99FE-DAFA1F3D4006}"/>
              </a:ext>
            </a:extLst>
          </p:cNvPr>
          <p:cNvCxnSpPr>
            <a:cxnSpLocks/>
          </p:cNvCxnSpPr>
          <p:nvPr/>
        </p:nvCxnSpPr>
        <p:spPr>
          <a:xfrm flipV="1">
            <a:off x="4255062" y="4258627"/>
            <a:ext cx="744133" cy="2537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351;p37">
            <a:extLst>
              <a:ext uri="{FF2B5EF4-FFF2-40B4-BE49-F238E27FC236}">
                <a16:creationId xmlns:a16="http://schemas.microsoft.com/office/drawing/2014/main" id="{7AA831C0-61B0-4227-81BA-AEC0504475AF}"/>
              </a:ext>
            </a:extLst>
          </p:cNvPr>
          <p:cNvSpPr/>
          <p:nvPr/>
        </p:nvSpPr>
        <p:spPr>
          <a:xfrm>
            <a:off x="5005631" y="3273344"/>
            <a:ext cx="2907600" cy="69532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352;p37">
            <a:extLst>
              <a:ext uri="{FF2B5EF4-FFF2-40B4-BE49-F238E27FC236}">
                <a16:creationId xmlns:a16="http://schemas.microsoft.com/office/drawing/2014/main" id="{B3E378A1-EC77-434D-BDE2-41810E450F36}"/>
              </a:ext>
            </a:extLst>
          </p:cNvPr>
          <p:cNvSpPr txBox="1">
            <a:spLocks/>
          </p:cNvSpPr>
          <p:nvPr/>
        </p:nvSpPr>
        <p:spPr>
          <a:xfrm>
            <a:off x="4998744" y="3505467"/>
            <a:ext cx="2907600" cy="46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Automated Theorem Proving</a:t>
            </a:r>
          </a:p>
        </p:txBody>
      </p:sp>
      <p:grpSp>
        <p:nvGrpSpPr>
          <p:cNvPr id="189" name="Google Shape;1357;p37">
            <a:extLst>
              <a:ext uri="{FF2B5EF4-FFF2-40B4-BE49-F238E27FC236}">
                <a16:creationId xmlns:a16="http://schemas.microsoft.com/office/drawing/2014/main" id="{CBEEF1E9-A83F-40CE-8D63-C696EF4E9AEB}"/>
              </a:ext>
            </a:extLst>
          </p:cNvPr>
          <p:cNvGrpSpPr/>
          <p:nvPr/>
        </p:nvGrpSpPr>
        <p:grpSpPr>
          <a:xfrm>
            <a:off x="4998744" y="3287367"/>
            <a:ext cx="2907600" cy="218100"/>
            <a:chOff x="1290775" y="1427525"/>
            <a:chExt cx="2907600" cy="218100"/>
          </a:xfrm>
        </p:grpSpPr>
        <p:sp>
          <p:nvSpPr>
            <p:cNvPr id="190" name="Google Shape;1358;p37">
              <a:extLst>
                <a:ext uri="{FF2B5EF4-FFF2-40B4-BE49-F238E27FC236}">
                  <a16:creationId xmlns:a16="http://schemas.microsoft.com/office/drawing/2014/main" id="{A4F6ADE3-1A1C-4A9C-911F-EB60DD074BE0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59;p37">
              <a:extLst>
                <a:ext uri="{FF2B5EF4-FFF2-40B4-BE49-F238E27FC236}">
                  <a16:creationId xmlns:a16="http://schemas.microsoft.com/office/drawing/2014/main" id="{F08575D8-685D-480B-B064-634FE11D8DA1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60;p37">
              <a:extLst>
                <a:ext uri="{FF2B5EF4-FFF2-40B4-BE49-F238E27FC236}">
                  <a16:creationId xmlns:a16="http://schemas.microsoft.com/office/drawing/2014/main" id="{E61477E5-2244-4D21-9894-13D419FC0E99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61;p37">
              <a:extLst>
                <a:ext uri="{FF2B5EF4-FFF2-40B4-BE49-F238E27FC236}">
                  <a16:creationId xmlns:a16="http://schemas.microsoft.com/office/drawing/2014/main" id="{E73FABC3-FE5C-443B-A2FB-19AF667E1826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351;p37">
            <a:extLst>
              <a:ext uri="{FF2B5EF4-FFF2-40B4-BE49-F238E27FC236}">
                <a16:creationId xmlns:a16="http://schemas.microsoft.com/office/drawing/2014/main" id="{135AA677-9372-42F7-A918-ADD4A3F397D8}"/>
              </a:ext>
            </a:extLst>
          </p:cNvPr>
          <p:cNvSpPr/>
          <p:nvPr/>
        </p:nvSpPr>
        <p:spPr>
          <a:xfrm>
            <a:off x="5005631" y="4058497"/>
            <a:ext cx="2907600" cy="69532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352;p37">
            <a:extLst>
              <a:ext uri="{FF2B5EF4-FFF2-40B4-BE49-F238E27FC236}">
                <a16:creationId xmlns:a16="http://schemas.microsoft.com/office/drawing/2014/main" id="{B2D32EC3-730C-4DA3-9EF6-6A0555037575}"/>
              </a:ext>
            </a:extLst>
          </p:cNvPr>
          <p:cNvSpPr txBox="1">
            <a:spLocks/>
          </p:cNvSpPr>
          <p:nvPr/>
        </p:nvSpPr>
        <p:spPr>
          <a:xfrm>
            <a:off x="4998744" y="4290620"/>
            <a:ext cx="2907600" cy="46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Software Verification</a:t>
            </a:r>
          </a:p>
        </p:txBody>
      </p:sp>
      <p:grpSp>
        <p:nvGrpSpPr>
          <p:cNvPr id="196" name="Google Shape;1357;p37">
            <a:extLst>
              <a:ext uri="{FF2B5EF4-FFF2-40B4-BE49-F238E27FC236}">
                <a16:creationId xmlns:a16="http://schemas.microsoft.com/office/drawing/2014/main" id="{1AF02F39-243A-4A70-8934-74C3BA42B986}"/>
              </a:ext>
            </a:extLst>
          </p:cNvPr>
          <p:cNvGrpSpPr/>
          <p:nvPr/>
        </p:nvGrpSpPr>
        <p:grpSpPr>
          <a:xfrm>
            <a:off x="4998744" y="4072520"/>
            <a:ext cx="2907600" cy="218100"/>
            <a:chOff x="1290775" y="1427525"/>
            <a:chExt cx="2907600" cy="218100"/>
          </a:xfrm>
        </p:grpSpPr>
        <p:sp>
          <p:nvSpPr>
            <p:cNvPr id="197" name="Google Shape;1358;p37">
              <a:extLst>
                <a:ext uri="{FF2B5EF4-FFF2-40B4-BE49-F238E27FC236}">
                  <a16:creationId xmlns:a16="http://schemas.microsoft.com/office/drawing/2014/main" id="{AB5F2296-F089-4AB6-8145-1CE698E999A4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59;p37">
              <a:extLst>
                <a:ext uri="{FF2B5EF4-FFF2-40B4-BE49-F238E27FC236}">
                  <a16:creationId xmlns:a16="http://schemas.microsoft.com/office/drawing/2014/main" id="{F3CAECEE-4B82-443C-986A-A4FFF2E0BC77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60;p37">
              <a:extLst>
                <a:ext uri="{FF2B5EF4-FFF2-40B4-BE49-F238E27FC236}">
                  <a16:creationId xmlns:a16="http://schemas.microsoft.com/office/drawing/2014/main" id="{902B34B2-55E1-49CA-ADBD-4F14F7D445DA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61;p37">
              <a:extLst>
                <a:ext uri="{FF2B5EF4-FFF2-40B4-BE49-F238E27FC236}">
                  <a16:creationId xmlns:a16="http://schemas.microsoft.com/office/drawing/2014/main" id="{63ABDD3D-A76C-492E-95FB-900F0BA1AB6F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9230;p70">
            <a:extLst>
              <a:ext uri="{FF2B5EF4-FFF2-40B4-BE49-F238E27FC236}">
                <a16:creationId xmlns:a16="http://schemas.microsoft.com/office/drawing/2014/main" id="{BF3C6D0A-64EE-4BB3-98BE-16081B66BAE0}"/>
              </a:ext>
            </a:extLst>
          </p:cNvPr>
          <p:cNvGrpSpPr/>
          <p:nvPr/>
        </p:nvGrpSpPr>
        <p:grpSpPr>
          <a:xfrm>
            <a:off x="4480841" y="1417945"/>
            <a:ext cx="625958" cy="487966"/>
            <a:chOff x="7617850" y="2063282"/>
            <a:chExt cx="799565" cy="670282"/>
          </a:xfrm>
        </p:grpSpPr>
        <p:cxnSp>
          <p:nvCxnSpPr>
            <p:cNvPr id="202" name="Google Shape;9231;p70">
              <a:extLst>
                <a:ext uri="{FF2B5EF4-FFF2-40B4-BE49-F238E27FC236}">
                  <a16:creationId xmlns:a16="http://schemas.microsoft.com/office/drawing/2014/main" id="{CEA7FAC5-D65A-4EBF-B18F-4D9C83B68D1B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9232;p70">
              <a:extLst>
                <a:ext uri="{FF2B5EF4-FFF2-40B4-BE49-F238E27FC236}">
                  <a16:creationId xmlns:a16="http://schemas.microsoft.com/office/drawing/2014/main" id="{DFD1FF1E-E701-40F6-A53C-4E1F7D226F43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9233;p70">
              <a:extLst>
                <a:ext uri="{FF2B5EF4-FFF2-40B4-BE49-F238E27FC236}">
                  <a16:creationId xmlns:a16="http://schemas.microsoft.com/office/drawing/2014/main" id="{283EE89E-C526-4293-8043-E5BB31D55A77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9234;p70">
              <a:extLst>
                <a:ext uri="{FF2B5EF4-FFF2-40B4-BE49-F238E27FC236}">
                  <a16:creationId xmlns:a16="http://schemas.microsoft.com/office/drawing/2014/main" id="{E8FE1583-3586-4969-BF5C-BA296514A1A0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9235;p70">
              <a:extLst>
                <a:ext uri="{FF2B5EF4-FFF2-40B4-BE49-F238E27FC236}">
                  <a16:creationId xmlns:a16="http://schemas.microsoft.com/office/drawing/2014/main" id="{5E6F012F-084E-4DD2-A956-99DDF1A616E5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9236;p70">
              <a:extLst>
                <a:ext uri="{FF2B5EF4-FFF2-40B4-BE49-F238E27FC236}">
                  <a16:creationId xmlns:a16="http://schemas.microsoft.com/office/drawing/2014/main" id="{C021B91E-D61C-4369-9783-6D9F71AE8B2C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8" name="Google Shape;9237;p70">
              <a:extLst>
                <a:ext uri="{FF2B5EF4-FFF2-40B4-BE49-F238E27FC236}">
                  <a16:creationId xmlns:a16="http://schemas.microsoft.com/office/drawing/2014/main" id="{14D3B0B0-CA03-4A8E-8DFA-1AF9678BCF4D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209" name="Google Shape;9238;p70">
                <a:extLst>
                  <a:ext uri="{FF2B5EF4-FFF2-40B4-BE49-F238E27FC236}">
                    <a16:creationId xmlns:a16="http://schemas.microsoft.com/office/drawing/2014/main" id="{2F04A796-2FB7-47D7-9DDD-9EE015005D97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215" name="Google Shape;9239;p70">
                  <a:extLst>
                    <a:ext uri="{FF2B5EF4-FFF2-40B4-BE49-F238E27FC236}">
                      <a16:creationId xmlns:a16="http://schemas.microsoft.com/office/drawing/2014/main" id="{FA2B0169-0A50-42B6-B429-19A5596317FF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9240;p70">
                  <a:extLst>
                    <a:ext uri="{FF2B5EF4-FFF2-40B4-BE49-F238E27FC236}">
                      <a16:creationId xmlns:a16="http://schemas.microsoft.com/office/drawing/2014/main" id="{AC07F888-901B-47F2-B87E-47E8B97F7596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9241;p70">
                  <a:extLst>
                    <a:ext uri="{FF2B5EF4-FFF2-40B4-BE49-F238E27FC236}">
                      <a16:creationId xmlns:a16="http://schemas.microsoft.com/office/drawing/2014/main" id="{635D99ED-54F4-4CC5-82B1-F3D534AAE796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9242;p70">
                  <a:extLst>
                    <a:ext uri="{FF2B5EF4-FFF2-40B4-BE49-F238E27FC236}">
                      <a16:creationId xmlns:a16="http://schemas.microsoft.com/office/drawing/2014/main" id="{F8106196-8F3D-47C6-859C-EBB5239FC156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" name="Google Shape;9243;p70">
                <a:extLst>
                  <a:ext uri="{FF2B5EF4-FFF2-40B4-BE49-F238E27FC236}">
                    <a16:creationId xmlns:a16="http://schemas.microsoft.com/office/drawing/2014/main" id="{1766EA5B-DDC0-4663-913C-7E7DED3C33AC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211" name="Google Shape;9244;p70">
                  <a:extLst>
                    <a:ext uri="{FF2B5EF4-FFF2-40B4-BE49-F238E27FC236}">
                      <a16:creationId xmlns:a16="http://schemas.microsoft.com/office/drawing/2014/main" id="{32D760F2-EB10-4956-9A38-46797DFACC65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9245;p70">
                  <a:extLst>
                    <a:ext uri="{FF2B5EF4-FFF2-40B4-BE49-F238E27FC236}">
                      <a16:creationId xmlns:a16="http://schemas.microsoft.com/office/drawing/2014/main" id="{4B6B703B-52A2-48D8-ABFB-9F55D6FE027C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9246;p70">
                  <a:extLst>
                    <a:ext uri="{FF2B5EF4-FFF2-40B4-BE49-F238E27FC236}">
                      <a16:creationId xmlns:a16="http://schemas.microsoft.com/office/drawing/2014/main" id="{DF73CB0D-9A0C-454F-B45E-23F75DF6D66F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9247;p70">
                  <a:extLst>
                    <a:ext uri="{FF2B5EF4-FFF2-40B4-BE49-F238E27FC236}">
                      <a16:creationId xmlns:a16="http://schemas.microsoft.com/office/drawing/2014/main" id="{A5D125AC-46DD-4830-AA63-ACF85CE5DBE1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9" name="Google Shape;8462;p68">
            <a:extLst>
              <a:ext uri="{FF2B5EF4-FFF2-40B4-BE49-F238E27FC236}">
                <a16:creationId xmlns:a16="http://schemas.microsoft.com/office/drawing/2014/main" id="{DC45FD45-49B6-45EE-BCA3-B0D45FEAF6FA}"/>
              </a:ext>
            </a:extLst>
          </p:cNvPr>
          <p:cNvGrpSpPr/>
          <p:nvPr/>
        </p:nvGrpSpPr>
        <p:grpSpPr>
          <a:xfrm>
            <a:off x="4361389" y="2260554"/>
            <a:ext cx="935230" cy="477612"/>
            <a:chOff x="3530532" y="1496185"/>
            <a:chExt cx="1562000" cy="706730"/>
          </a:xfrm>
        </p:grpSpPr>
        <p:cxnSp>
          <p:nvCxnSpPr>
            <p:cNvPr id="220" name="Google Shape;8463;p68">
              <a:extLst>
                <a:ext uri="{FF2B5EF4-FFF2-40B4-BE49-F238E27FC236}">
                  <a16:creationId xmlns:a16="http://schemas.microsoft.com/office/drawing/2014/main" id="{1FEB1AA4-D71E-48C5-B3F8-06440E06BCB8}"/>
                </a:ext>
              </a:extLst>
            </p:cNvPr>
            <p:cNvCxnSpPr/>
            <p:nvPr/>
          </p:nvCxnSpPr>
          <p:spPr>
            <a:xfrm>
              <a:off x="3583832" y="1857562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A5B7C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21" name="Google Shape;8464;p68">
              <a:extLst>
                <a:ext uri="{FF2B5EF4-FFF2-40B4-BE49-F238E27FC236}">
                  <a16:creationId xmlns:a16="http://schemas.microsoft.com/office/drawing/2014/main" id="{40AF00DC-0EDC-4F95-864F-B6C0F72C5E30}"/>
                </a:ext>
              </a:extLst>
            </p:cNvPr>
            <p:cNvGrpSpPr/>
            <p:nvPr/>
          </p:nvGrpSpPr>
          <p:grpSpPr>
            <a:xfrm>
              <a:off x="3530532" y="1496185"/>
              <a:ext cx="323430" cy="463587"/>
              <a:chOff x="3530532" y="1496185"/>
              <a:chExt cx="323430" cy="463587"/>
            </a:xfrm>
          </p:grpSpPr>
          <p:grpSp>
            <p:nvGrpSpPr>
              <p:cNvPr id="237" name="Google Shape;8465;p68">
                <a:extLst>
                  <a:ext uri="{FF2B5EF4-FFF2-40B4-BE49-F238E27FC236}">
                    <a16:creationId xmlns:a16="http://schemas.microsoft.com/office/drawing/2014/main" id="{EA03AA08-36C0-40FF-B679-11EA68918CB3}"/>
                  </a:ext>
                </a:extLst>
              </p:cNvPr>
              <p:cNvGrpSpPr/>
              <p:nvPr/>
            </p:nvGrpSpPr>
            <p:grpSpPr>
              <a:xfrm>
                <a:off x="3567462" y="1496185"/>
                <a:ext cx="286500" cy="361376"/>
                <a:chOff x="3567462" y="1496185"/>
                <a:chExt cx="286500" cy="361376"/>
              </a:xfrm>
            </p:grpSpPr>
            <p:cxnSp>
              <p:nvCxnSpPr>
                <p:cNvPr id="239" name="Google Shape;8466;p68">
                  <a:extLst>
                    <a:ext uri="{FF2B5EF4-FFF2-40B4-BE49-F238E27FC236}">
                      <a16:creationId xmlns:a16="http://schemas.microsoft.com/office/drawing/2014/main" id="{8AA97F95-D192-4422-A129-81AC6F1F918A}"/>
                    </a:ext>
                  </a:extLst>
                </p:cNvPr>
                <p:cNvCxnSpPr/>
                <p:nvPr/>
              </p:nvCxnSpPr>
              <p:spPr>
                <a:xfrm rot="10800000">
                  <a:off x="3626630" y="1565661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0" name="Google Shape;8467;p68">
                  <a:extLst>
                    <a:ext uri="{FF2B5EF4-FFF2-40B4-BE49-F238E27FC236}">
                      <a16:creationId xmlns:a16="http://schemas.microsoft.com/office/drawing/2014/main" id="{AE763F67-2E5F-405C-8E00-A6C45A2EDACD}"/>
                    </a:ext>
                  </a:extLst>
                </p:cNvPr>
                <p:cNvSpPr/>
                <p:nvPr/>
              </p:nvSpPr>
              <p:spPr>
                <a:xfrm>
                  <a:off x="3567462" y="1496185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8" name="Google Shape;8468;p68">
                <a:extLst>
                  <a:ext uri="{FF2B5EF4-FFF2-40B4-BE49-F238E27FC236}">
                    <a16:creationId xmlns:a16="http://schemas.microsoft.com/office/drawing/2014/main" id="{8C1886BF-CBF8-4B9A-919B-DE3BDEE39383}"/>
                  </a:ext>
                </a:extLst>
              </p:cNvPr>
              <p:cNvSpPr/>
              <p:nvPr/>
            </p:nvSpPr>
            <p:spPr>
              <a:xfrm>
                <a:off x="3530532" y="1771972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8469;p68">
              <a:extLst>
                <a:ext uri="{FF2B5EF4-FFF2-40B4-BE49-F238E27FC236}">
                  <a16:creationId xmlns:a16="http://schemas.microsoft.com/office/drawing/2014/main" id="{AFB26325-8252-4FE5-89EC-056BF3BD2D0C}"/>
                </a:ext>
              </a:extLst>
            </p:cNvPr>
            <p:cNvGrpSpPr/>
            <p:nvPr/>
          </p:nvGrpSpPr>
          <p:grpSpPr>
            <a:xfrm>
              <a:off x="3891569" y="1779209"/>
              <a:ext cx="323945" cy="423706"/>
              <a:chOff x="3891569" y="1779209"/>
              <a:chExt cx="323945" cy="423706"/>
            </a:xfrm>
          </p:grpSpPr>
          <p:grpSp>
            <p:nvGrpSpPr>
              <p:cNvPr id="233" name="Google Shape;8470;p68">
                <a:extLst>
                  <a:ext uri="{FF2B5EF4-FFF2-40B4-BE49-F238E27FC236}">
                    <a16:creationId xmlns:a16="http://schemas.microsoft.com/office/drawing/2014/main" id="{0AB5F157-3D1E-4219-8789-31F96195A441}"/>
                  </a:ext>
                </a:extLst>
              </p:cNvPr>
              <p:cNvGrpSpPr/>
              <p:nvPr/>
            </p:nvGrpSpPr>
            <p:grpSpPr>
              <a:xfrm>
                <a:off x="3929014" y="1881638"/>
                <a:ext cx="286500" cy="321278"/>
                <a:chOff x="3929014" y="1881638"/>
                <a:chExt cx="286500" cy="321278"/>
              </a:xfrm>
            </p:grpSpPr>
            <p:cxnSp>
              <p:nvCxnSpPr>
                <p:cNvPr id="235" name="Google Shape;8471;p68">
                  <a:extLst>
                    <a:ext uri="{FF2B5EF4-FFF2-40B4-BE49-F238E27FC236}">
                      <a16:creationId xmlns:a16="http://schemas.microsoft.com/office/drawing/2014/main" id="{7254B09A-D506-4E7E-BA31-F5F7F7204F58}"/>
                    </a:ext>
                  </a:extLst>
                </p:cNvPr>
                <p:cNvCxnSpPr/>
                <p:nvPr/>
              </p:nvCxnSpPr>
              <p:spPr>
                <a:xfrm rot="10800000">
                  <a:off x="3988388" y="1881638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6" name="Google Shape;8472;p68">
                  <a:extLst>
                    <a:ext uri="{FF2B5EF4-FFF2-40B4-BE49-F238E27FC236}">
                      <a16:creationId xmlns:a16="http://schemas.microsoft.com/office/drawing/2014/main" id="{0199CC29-57E9-4DAA-AB17-C4B4EE9541D2}"/>
                    </a:ext>
                  </a:extLst>
                </p:cNvPr>
                <p:cNvSpPr/>
                <p:nvPr/>
              </p:nvSpPr>
              <p:spPr>
                <a:xfrm>
                  <a:off x="3929014" y="2103016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4" name="Google Shape;8473;p68">
                <a:extLst>
                  <a:ext uri="{FF2B5EF4-FFF2-40B4-BE49-F238E27FC236}">
                    <a16:creationId xmlns:a16="http://schemas.microsoft.com/office/drawing/2014/main" id="{0C92D0E0-7ECD-42E4-9C2F-52F7D75DAE64}"/>
                  </a:ext>
                </a:extLst>
              </p:cNvPr>
              <p:cNvSpPr/>
              <p:nvPr/>
            </p:nvSpPr>
            <p:spPr>
              <a:xfrm>
                <a:off x="3891569" y="1779209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8474;p68">
              <a:extLst>
                <a:ext uri="{FF2B5EF4-FFF2-40B4-BE49-F238E27FC236}">
                  <a16:creationId xmlns:a16="http://schemas.microsoft.com/office/drawing/2014/main" id="{D5564FFC-5435-40F5-947A-07752CEE1EDF}"/>
                </a:ext>
              </a:extLst>
            </p:cNvPr>
            <p:cNvGrpSpPr/>
            <p:nvPr/>
          </p:nvGrpSpPr>
          <p:grpSpPr>
            <a:xfrm>
              <a:off x="4252606" y="1496185"/>
              <a:ext cx="324721" cy="463587"/>
              <a:chOff x="4252606" y="1496185"/>
              <a:chExt cx="324721" cy="463587"/>
            </a:xfrm>
          </p:grpSpPr>
          <p:grpSp>
            <p:nvGrpSpPr>
              <p:cNvPr id="229" name="Google Shape;8475;p68">
                <a:extLst>
                  <a:ext uri="{FF2B5EF4-FFF2-40B4-BE49-F238E27FC236}">
                    <a16:creationId xmlns:a16="http://schemas.microsoft.com/office/drawing/2014/main" id="{33C193DA-A05C-49D0-89D4-A9C4C4B2286A}"/>
                  </a:ext>
                </a:extLst>
              </p:cNvPr>
              <p:cNvGrpSpPr/>
              <p:nvPr/>
            </p:nvGrpSpPr>
            <p:grpSpPr>
              <a:xfrm>
                <a:off x="4290828" y="1496185"/>
                <a:ext cx="286500" cy="361376"/>
                <a:chOff x="4290828" y="1496185"/>
                <a:chExt cx="286500" cy="361376"/>
              </a:xfrm>
            </p:grpSpPr>
            <p:cxnSp>
              <p:nvCxnSpPr>
                <p:cNvPr id="231" name="Google Shape;8476;p68">
                  <a:extLst>
                    <a:ext uri="{FF2B5EF4-FFF2-40B4-BE49-F238E27FC236}">
                      <a16:creationId xmlns:a16="http://schemas.microsoft.com/office/drawing/2014/main" id="{0EE26A4C-2FFF-4A10-9484-D14D2E5C9E9F}"/>
                    </a:ext>
                  </a:extLst>
                </p:cNvPr>
                <p:cNvCxnSpPr/>
                <p:nvPr/>
              </p:nvCxnSpPr>
              <p:spPr>
                <a:xfrm rot="10800000">
                  <a:off x="4349995" y="1565661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2" name="Google Shape;8477;p68">
                  <a:extLst>
                    <a:ext uri="{FF2B5EF4-FFF2-40B4-BE49-F238E27FC236}">
                      <a16:creationId xmlns:a16="http://schemas.microsoft.com/office/drawing/2014/main" id="{56F1699E-DA97-453B-B25C-1AAD0DDBBFED}"/>
                    </a:ext>
                  </a:extLst>
                </p:cNvPr>
                <p:cNvSpPr/>
                <p:nvPr/>
              </p:nvSpPr>
              <p:spPr>
                <a:xfrm>
                  <a:off x="4290828" y="1496185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" name="Google Shape;8478;p68">
                <a:extLst>
                  <a:ext uri="{FF2B5EF4-FFF2-40B4-BE49-F238E27FC236}">
                    <a16:creationId xmlns:a16="http://schemas.microsoft.com/office/drawing/2014/main" id="{DDBE839F-BEE8-48AB-9863-21824785D606}"/>
                  </a:ext>
                </a:extLst>
              </p:cNvPr>
              <p:cNvSpPr/>
              <p:nvPr/>
            </p:nvSpPr>
            <p:spPr>
              <a:xfrm>
                <a:off x="4252606" y="1771972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8479;p68">
              <a:extLst>
                <a:ext uri="{FF2B5EF4-FFF2-40B4-BE49-F238E27FC236}">
                  <a16:creationId xmlns:a16="http://schemas.microsoft.com/office/drawing/2014/main" id="{E62EDA02-3B20-4194-810C-7C4916ED8604}"/>
                </a:ext>
              </a:extLst>
            </p:cNvPr>
            <p:cNvGrpSpPr/>
            <p:nvPr/>
          </p:nvGrpSpPr>
          <p:grpSpPr>
            <a:xfrm>
              <a:off x="4613643" y="1763716"/>
              <a:ext cx="325308" cy="439200"/>
              <a:chOff x="4613643" y="1763716"/>
              <a:chExt cx="325308" cy="439200"/>
            </a:xfrm>
          </p:grpSpPr>
          <p:grpSp>
            <p:nvGrpSpPr>
              <p:cNvPr id="225" name="Google Shape;8480;p68">
                <a:extLst>
                  <a:ext uri="{FF2B5EF4-FFF2-40B4-BE49-F238E27FC236}">
                    <a16:creationId xmlns:a16="http://schemas.microsoft.com/office/drawing/2014/main" id="{58526F75-04BA-4491-B62E-5692F82C6621}"/>
                  </a:ext>
                </a:extLst>
              </p:cNvPr>
              <p:cNvGrpSpPr/>
              <p:nvPr/>
            </p:nvGrpSpPr>
            <p:grpSpPr>
              <a:xfrm>
                <a:off x="4652451" y="1879538"/>
                <a:ext cx="286500" cy="323378"/>
                <a:chOff x="4652451" y="1879538"/>
                <a:chExt cx="286500" cy="323378"/>
              </a:xfrm>
            </p:grpSpPr>
            <p:cxnSp>
              <p:nvCxnSpPr>
                <p:cNvPr id="227" name="Google Shape;8481;p68">
                  <a:extLst>
                    <a:ext uri="{FF2B5EF4-FFF2-40B4-BE49-F238E27FC236}">
                      <a16:creationId xmlns:a16="http://schemas.microsoft.com/office/drawing/2014/main" id="{D09BB48C-43E0-4B7F-8D5F-425FC0922567}"/>
                    </a:ext>
                  </a:extLst>
                </p:cNvPr>
                <p:cNvCxnSpPr/>
                <p:nvPr/>
              </p:nvCxnSpPr>
              <p:spPr>
                <a:xfrm rot="10800000">
                  <a:off x="4707486" y="1879538"/>
                  <a:ext cx="0" cy="294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8" name="Google Shape;8482;p68">
                  <a:extLst>
                    <a:ext uri="{FF2B5EF4-FFF2-40B4-BE49-F238E27FC236}">
                      <a16:creationId xmlns:a16="http://schemas.microsoft.com/office/drawing/2014/main" id="{FB666A77-5607-491F-9A93-85BE9CB9585D}"/>
                    </a:ext>
                  </a:extLst>
                </p:cNvPr>
                <p:cNvSpPr/>
                <p:nvPr/>
              </p:nvSpPr>
              <p:spPr>
                <a:xfrm>
                  <a:off x="4652451" y="2103016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6" name="Google Shape;8483;p68">
                <a:extLst>
                  <a:ext uri="{FF2B5EF4-FFF2-40B4-BE49-F238E27FC236}">
                    <a16:creationId xmlns:a16="http://schemas.microsoft.com/office/drawing/2014/main" id="{221E884B-46C2-47E2-BD7A-BE76A2A80D96}"/>
                  </a:ext>
                </a:extLst>
              </p:cNvPr>
              <p:cNvSpPr/>
              <p:nvPr/>
            </p:nvSpPr>
            <p:spPr>
              <a:xfrm>
                <a:off x="4613643" y="1763716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" name="Google Shape;9022;p70">
            <a:extLst>
              <a:ext uri="{FF2B5EF4-FFF2-40B4-BE49-F238E27FC236}">
                <a16:creationId xmlns:a16="http://schemas.microsoft.com/office/drawing/2014/main" id="{3191E149-C1FA-4B54-A882-7EFD99997D32}"/>
              </a:ext>
            </a:extLst>
          </p:cNvPr>
          <p:cNvGrpSpPr/>
          <p:nvPr/>
        </p:nvGrpSpPr>
        <p:grpSpPr>
          <a:xfrm>
            <a:off x="3409442" y="3314776"/>
            <a:ext cx="545135" cy="510452"/>
            <a:chOff x="5985650" y="2860025"/>
            <a:chExt cx="1396075" cy="1539775"/>
          </a:xfrm>
        </p:grpSpPr>
        <p:sp>
          <p:nvSpPr>
            <p:cNvPr id="242" name="Google Shape;9023;p70">
              <a:extLst>
                <a:ext uri="{FF2B5EF4-FFF2-40B4-BE49-F238E27FC236}">
                  <a16:creationId xmlns:a16="http://schemas.microsoft.com/office/drawing/2014/main" id="{17F136EC-778A-4914-989E-71D418C1105A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024;p70">
              <a:extLst>
                <a:ext uri="{FF2B5EF4-FFF2-40B4-BE49-F238E27FC236}">
                  <a16:creationId xmlns:a16="http://schemas.microsoft.com/office/drawing/2014/main" id="{6C5696DD-E3A8-4832-87DA-B9D48967BBD5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025;p70">
              <a:extLst>
                <a:ext uri="{FF2B5EF4-FFF2-40B4-BE49-F238E27FC236}">
                  <a16:creationId xmlns:a16="http://schemas.microsoft.com/office/drawing/2014/main" id="{E584F995-A2A7-4EDE-9C11-3A76782EB9CC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026;p70">
              <a:extLst>
                <a:ext uri="{FF2B5EF4-FFF2-40B4-BE49-F238E27FC236}">
                  <a16:creationId xmlns:a16="http://schemas.microsoft.com/office/drawing/2014/main" id="{AB11237F-6A96-4839-A368-58EF1509A0C1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027;p70">
              <a:extLst>
                <a:ext uri="{FF2B5EF4-FFF2-40B4-BE49-F238E27FC236}">
                  <a16:creationId xmlns:a16="http://schemas.microsoft.com/office/drawing/2014/main" id="{9355079D-6EBF-4C97-9E79-6999371B380F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028;p70">
              <a:extLst>
                <a:ext uri="{FF2B5EF4-FFF2-40B4-BE49-F238E27FC236}">
                  <a16:creationId xmlns:a16="http://schemas.microsoft.com/office/drawing/2014/main" id="{B1C6240E-2354-4852-B7DF-58882AD62591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029;p70">
              <a:extLst>
                <a:ext uri="{FF2B5EF4-FFF2-40B4-BE49-F238E27FC236}">
                  <a16:creationId xmlns:a16="http://schemas.microsoft.com/office/drawing/2014/main" id="{BDA957BC-3C4F-43D1-B65F-DF28964B272D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030;p70">
              <a:extLst>
                <a:ext uri="{FF2B5EF4-FFF2-40B4-BE49-F238E27FC236}">
                  <a16:creationId xmlns:a16="http://schemas.microsoft.com/office/drawing/2014/main" id="{ACE4ADFC-B686-450B-BA1D-650DEBA5AA5E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031;p70">
              <a:extLst>
                <a:ext uri="{FF2B5EF4-FFF2-40B4-BE49-F238E27FC236}">
                  <a16:creationId xmlns:a16="http://schemas.microsoft.com/office/drawing/2014/main" id="{5EFD1A05-039E-46BA-9C66-0BE22D423545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032;p70">
              <a:extLst>
                <a:ext uri="{FF2B5EF4-FFF2-40B4-BE49-F238E27FC236}">
                  <a16:creationId xmlns:a16="http://schemas.microsoft.com/office/drawing/2014/main" id="{E4BE25E3-94F7-4FBD-A19D-5884736BEA18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033;p70">
              <a:extLst>
                <a:ext uri="{FF2B5EF4-FFF2-40B4-BE49-F238E27FC236}">
                  <a16:creationId xmlns:a16="http://schemas.microsoft.com/office/drawing/2014/main" id="{18009286-0785-495E-A09C-35298DB1A597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034;p70">
              <a:extLst>
                <a:ext uri="{FF2B5EF4-FFF2-40B4-BE49-F238E27FC236}">
                  <a16:creationId xmlns:a16="http://schemas.microsoft.com/office/drawing/2014/main" id="{266F5239-CBFC-4201-8172-74DCB78893F4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035;p70">
              <a:extLst>
                <a:ext uri="{FF2B5EF4-FFF2-40B4-BE49-F238E27FC236}">
                  <a16:creationId xmlns:a16="http://schemas.microsoft.com/office/drawing/2014/main" id="{7FBE5628-7BC8-4B0A-8AEE-E905FC494096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036;p70">
              <a:extLst>
                <a:ext uri="{FF2B5EF4-FFF2-40B4-BE49-F238E27FC236}">
                  <a16:creationId xmlns:a16="http://schemas.microsoft.com/office/drawing/2014/main" id="{00E4C139-DC7C-4BDE-9DC9-3745DCDCD4DD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037;p70">
              <a:extLst>
                <a:ext uri="{FF2B5EF4-FFF2-40B4-BE49-F238E27FC236}">
                  <a16:creationId xmlns:a16="http://schemas.microsoft.com/office/drawing/2014/main" id="{DC423A2F-03D7-4CE0-9C59-554B51CE472B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038;p70">
              <a:extLst>
                <a:ext uri="{FF2B5EF4-FFF2-40B4-BE49-F238E27FC236}">
                  <a16:creationId xmlns:a16="http://schemas.microsoft.com/office/drawing/2014/main" id="{AE182813-1726-494F-8C23-11C055A6A466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039;p70">
              <a:extLst>
                <a:ext uri="{FF2B5EF4-FFF2-40B4-BE49-F238E27FC236}">
                  <a16:creationId xmlns:a16="http://schemas.microsoft.com/office/drawing/2014/main" id="{27011C3B-EFC7-45E1-A58B-036AC6371310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040;p70">
              <a:extLst>
                <a:ext uri="{FF2B5EF4-FFF2-40B4-BE49-F238E27FC236}">
                  <a16:creationId xmlns:a16="http://schemas.microsoft.com/office/drawing/2014/main" id="{8788C090-45AD-4737-85D6-214942BF9270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041;p70">
              <a:extLst>
                <a:ext uri="{FF2B5EF4-FFF2-40B4-BE49-F238E27FC236}">
                  <a16:creationId xmlns:a16="http://schemas.microsoft.com/office/drawing/2014/main" id="{C70698C7-2865-4DB0-87CC-6F103D1AE612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042;p70">
              <a:extLst>
                <a:ext uri="{FF2B5EF4-FFF2-40B4-BE49-F238E27FC236}">
                  <a16:creationId xmlns:a16="http://schemas.microsoft.com/office/drawing/2014/main" id="{6CF45B0D-1869-4F52-B18F-E06E431F5C80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043;p70">
              <a:extLst>
                <a:ext uri="{FF2B5EF4-FFF2-40B4-BE49-F238E27FC236}">
                  <a16:creationId xmlns:a16="http://schemas.microsoft.com/office/drawing/2014/main" id="{F9535272-A069-4845-95C1-05B35D23C9D5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044;p70">
              <a:extLst>
                <a:ext uri="{FF2B5EF4-FFF2-40B4-BE49-F238E27FC236}">
                  <a16:creationId xmlns:a16="http://schemas.microsoft.com/office/drawing/2014/main" id="{06AA9502-1E92-4749-8D2F-FD9ED3E44DE7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045;p70">
              <a:extLst>
                <a:ext uri="{FF2B5EF4-FFF2-40B4-BE49-F238E27FC236}">
                  <a16:creationId xmlns:a16="http://schemas.microsoft.com/office/drawing/2014/main" id="{78AAC40A-C4E9-4B87-9F34-A043D499D140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046;p70">
              <a:extLst>
                <a:ext uri="{FF2B5EF4-FFF2-40B4-BE49-F238E27FC236}">
                  <a16:creationId xmlns:a16="http://schemas.microsoft.com/office/drawing/2014/main" id="{E581B654-FDD2-418A-9CFE-C93A5C2B161C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047;p70">
              <a:extLst>
                <a:ext uri="{FF2B5EF4-FFF2-40B4-BE49-F238E27FC236}">
                  <a16:creationId xmlns:a16="http://schemas.microsoft.com/office/drawing/2014/main" id="{7C0BF405-225C-4D78-B4F9-4549BA9002EF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048;p70">
              <a:extLst>
                <a:ext uri="{FF2B5EF4-FFF2-40B4-BE49-F238E27FC236}">
                  <a16:creationId xmlns:a16="http://schemas.microsoft.com/office/drawing/2014/main" id="{491061EE-E2E9-41E2-B30D-3D0DC5ABF758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049;p70">
              <a:extLst>
                <a:ext uri="{FF2B5EF4-FFF2-40B4-BE49-F238E27FC236}">
                  <a16:creationId xmlns:a16="http://schemas.microsoft.com/office/drawing/2014/main" id="{047C867B-C100-493B-8517-8FE444E0107C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050;p70">
              <a:extLst>
                <a:ext uri="{FF2B5EF4-FFF2-40B4-BE49-F238E27FC236}">
                  <a16:creationId xmlns:a16="http://schemas.microsoft.com/office/drawing/2014/main" id="{3E2D15F5-4FFC-4B6A-B6D8-19CE2F18334C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051;p70">
              <a:extLst>
                <a:ext uri="{FF2B5EF4-FFF2-40B4-BE49-F238E27FC236}">
                  <a16:creationId xmlns:a16="http://schemas.microsoft.com/office/drawing/2014/main" id="{906F0A91-16D2-4F3D-9BD2-BD171AF3A7A4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052;p70">
              <a:extLst>
                <a:ext uri="{FF2B5EF4-FFF2-40B4-BE49-F238E27FC236}">
                  <a16:creationId xmlns:a16="http://schemas.microsoft.com/office/drawing/2014/main" id="{3AD5D9A5-2FE1-4207-9777-1E281A4FCBF0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053;p70">
              <a:extLst>
                <a:ext uri="{FF2B5EF4-FFF2-40B4-BE49-F238E27FC236}">
                  <a16:creationId xmlns:a16="http://schemas.microsoft.com/office/drawing/2014/main" id="{63FF8919-1ADB-4FEE-BFC9-4917DA6CABB8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054;p70">
              <a:extLst>
                <a:ext uri="{FF2B5EF4-FFF2-40B4-BE49-F238E27FC236}">
                  <a16:creationId xmlns:a16="http://schemas.microsoft.com/office/drawing/2014/main" id="{0A69D6DA-F2B4-4133-855A-ABD06A4E10B3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062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/>
          <p:cNvSpPr/>
          <p:nvPr/>
        </p:nvSpPr>
        <p:spPr>
          <a:xfrm>
            <a:off x="1383650" y="2639600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/>
          <p:cNvGrpSpPr/>
          <p:nvPr/>
        </p:nvGrpSpPr>
        <p:grpSpPr>
          <a:xfrm>
            <a:off x="5017137" y="1998050"/>
            <a:ext cx="2813400" cy="2227800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 satisfiable</a:t>
            </a:r>
            <a:r>
              <a:rPr lang="en" dirty="0"/>
              <a:t> gameplay</a:t>
            </a:r>
            <a:endParaRPr dirty="0"/>
          </a:p>
        </p:txBody>
      </p:sp>
      <p:sp>
        <p:nvSpPr>
          <p:cNvPr id="1927" name="Google Shape;1927;p45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Suppose we created a new level in Super Mario, how would we know if this level can be finished?</a:t>
            </a:r>
            <a:endParaRPr dirty="0"/>
          </a:p>
        </p:txBody>
      </p:sp>
      <p:grpSp>
        <p:nvGrpSpPr>
          <p:cNvPr id="1929" name="Google Shape;1929;p45"/>
          <p:cNvGrpSpPr/>
          <p:nvPr/>
        </p:nvGrpSpPr>
        <p:grpSpPr>
          <a:xfrm>
            <a:off x="5185350" y="1833725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/>
          <p:cNvSpPr/>
          <p:nvPr/>
        </p:nvSpPr>
        <p:spPr>
          <a:xfrm>
            <a:off x="1383650" y="2421500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uper Mario Run&amp;#39; Made by Shigeru Miyamoto, Original Mario Creators">
            <a:extLst>
              <a:ext uri="{FF2B5EF4-FFF2-40B4-BE49-F238E27FC236}">
                <a16:creationId xmlns:a16="http://schemas.microsoft.com/office/drawing/2014/main" id="{CA6C043E-42C4-4ACD-A86F-C182846C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50" y="2051775"/>
            <a:ext cx="2813400" cy="20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32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2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Boolean algebra and different parts’ definitions</a:t>
            </a:r>
            <a:endParaRPr dirty="0"/>
          </a:p>
        </p:txBody>
      </p:sp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37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1"/>
          <p:cNvSpPr/>
          <p:nvPr/>
        </p:nvSpPr>
        <p:spPr>
          <a:xfrm>
            <a:off x="2077839" y="1561403"/>
            <a:ext cx="2352900" cy="90449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41"/>
          <p:cNvGrpSpPr/>
          <p:nvPr/>
        </p:nvGrpSpPr>
        <p:grpSpPr>
          <a:xfrm>
            <a:off x="2086089" y="1343265"/>
            <a:ext cx="2336400" cy="218100"/>
            <a:chOff x="1290775" y="1427525"/>
            <a:chExt cx="2336400" cy="218100"/>
          </a:xfrm>
        </p:grpSpPr>
        <p:sp>
          <p:nvSpPr>
            <p:cNvPr id="1588" name="Google Shape;1588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Boolean</a:t>
            </a:r>
            <a:r>
              <a:rPr lang="en" dirty="0"/>
              <a:t> algebra</a:t>
            </a:r>
            <a:endParaRPr dirty="0"/>
          </a:p>
        </p:txBody>
      </p:sp>
      <p:sp>
        <p:nvSpPr>
          <p:cNvPr id="1605" name="Google Shape;1605;p41"/>
          <p:cNvSpPr txBox="1">
            <a:spLocks noGrp="1"/>
          </p:cNvSpPr>
          <p:nvPr>
            <p:ph type="title" idx="2"/>
          </p:nvPr>
        </p:nvSpPr>
        <p:spPr>
          <a:xfrm>
            <a:off x="2086089" y="1561390"/>
            <a:ext cx="2336400" cy="247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Literals (T or F values)</a:t>
            </a:r>
            <a:endParaRPr dirty="0"/>
          </a:p>
        </p:txBody>
      </p:sp>
      <p:sp>
        <p:nvSpPr>
          <p:cNvPr id="1606" name="Google Shape;1606;p41"/>
          <p:cNvSpPr txBox="1">
            <a:spLocks noGrp="1"/>
          </p:cNvSpPr>
          <p:nvPr>
            <p:ph type="subTitle" idx="1"/>
          </p:nvPr>
        </p:nvSpPr>
        <p:spPr>
          <a:xfrm>
            <a:off x="2086018" y="1808594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Represented as </a:t>
            </a:r>
            <a:r>
              <a:rPr lang="en" b="1" dirty="0">
                <a:solidFill>
                  <a:schemeClr val="accent6"/>
                </a:solidFill>
                <a:highlight>
                  <a:schemeClr val="accent3"/>
                </a:highlight>
              </a:rPr>
              <a:t>letters</a:t>
            </a:r>
            <a:r>
              <a:rPr lang="en" dirty="0"/>
              <a:t>.      (ex. </a:t>
            </a:r>
            <a:r>
              <a:rPr lang="en-US" dirty="0"/>
              <a:t>a=T, b=F, c=T…</a:t>
            </a:r>
            <a:r>
              <a:rPr lang="en" dirty="0"/>
              <a:t>)</a:t>
            </a:r>
            <a:endParaRPr lang="en"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  <p:sp>
        <p:nvSpPr>
          <p:cNvPr id="130" name="Google Shape;1586;p41">
            <a:extLst>
              <a:ext uri="{FF2B5EF4-FFF2-40B4-BE49-F238E27FC236}">
                <a16:creationId xmlns:a16="http://schemas.microsoft.com/office/drawing/2014/main" id="{D2DEDC9E-B39B-46CD-AD88-DDA5404F75F6}"/>
              </a:ext>
            </a:extLst>
          </p:cNvPr>
          <p:cNvSpPr/>
          <p:nvPr/>
        </p:nvSpPr>
        <p:spPr>
          <a:xfrm>
            <a:off x="2089255" y="2893679"/>
            <a:ext cx="2352900" cy="90449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587;p41">
            <a:extLst>
              <a:ext uri="{FF2B5EF4-FFF2-40B4-BE49-F238E27FC236}">
                <a16:creationId xmlns:a16="http://schemas.microsoft.com/office/drawing/2014/main" id="{D95EC080-0A25-437E-A1A7-1450E3CABC72}"/>
              </a:ext>
            </a:extLst>
          </p:cNvPr>
          <p:cNvGrpSpPr/>
          <p:nvPr/>
        </p:nvGrpSpPr>
        <p:grpSpPr>
          <a:xfrm>
            <a:off x="2097505" y="2675541"/>
            <a:ext cx="2336400" cy="218100"/>
            <a:chOff x="1290775" y="1427525"/>
            <a:chExt cx="2336400" cy="218100"/>
          </a:xfrm>
        </p:grpSpPr>
        <p:sp>
          <p:nvSpPr>
            <p:cNvPr id="132" name="Google Shape;1588;p41">
              <a:extLst>
                <a:ext uri="{FF2B5EF4-FFF2-40B4-BE49-F238E27FC236}">
                  <a16:creationId xmlns:a16="http://schemas.microsoft.com/office/drawing/2014/main" id="{E68DBF68-7ECB-4976-94B3-34C817BBA40D}"/>
                </a:ext>
              </a:extLst>
            </p:cNvPr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89;p41">
              <a:extLst>
                <a:ext uri="{FF2B5EF4-FFF2-40B4-BE49-F238E27FC236}">
                  <a16:creationId xmlns:a16="http://schemas.microsoft.com/office/drawing/2014/main" id="{674330B6-8483-4D8A-9404-F4D58BDEFE58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90;p41">
              <a:extLst>
                <a:ext uri="{FF2B5EF4-FFF2-40B4-BE49-F238E27FC236}">
                  <a16:creationId xmlns:a16="http://schemas.microsoft.com/office/drawing/2014/main" id="{44AFAA7D-B5E5-4DFB-BC79-F121C8632433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91;p41">
              <a:extLst>
                <a:ext uri="{FF2B5EF4-FFF2-40B4-BE49-F238E27FC236}">
                  <a16:creationId xmlns:a16="http://schemas.microsoft.com/office/drawing/2014/main" id="{F94FAA00-3A89-423C-BC09-FD5707D8972A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605;p41">
            <a:extLst>
              <a:ext uri="{FF2B5EF4-FFF2-40B4-BE49-F238E27FC236}">
                <a16:creationId xmlns:a16="http://schemas.microsoft.com/office/drawing/2014/main" id="{F3306B0D-C5E1-4052-AAB3-EDE17BB9AE44}"/>
              </a:ext>
            </a:extLst>
          </p:cNvPr>
          <p:cNvSpPr txBox="1">
            <a:spLocks/>
          </p:cNvSpPr>
          <p:nvPr/>
        </p:nvSpPr>
        <p:spPr>
          <a:xfrm>
            <a:off x="2097505" y="2893666"/>
            <a:ext cx="2336400" cy="2472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NOT (‘)</a:t>
            </a:r>
          </a:p>
        </p:txBody>
      </p:sp>
      <p:sp>
        <p:nvSpPr>
          <p:cNvPr id="137" name="Google Shape;1606;p41">
            <a:extLst>
              <a:ext uri="{FF2B5EF4-FFF2-40B4-BE49-F238E27FC236}">
                <a16:creationId xmlns:a16="http://schemas.microsoft.com/office/drawing/2014/main" id="{CD7BDE09-2DEE-40D4-8965-CB7C9621EF68}"/>
              </a:ext>
            </a:extLst>
          </p:cNvPr>
          <p:cNvSpPr txBox="1">
            <a:spLocks/>
          </p:cNvSpPr>
          <p:nvPr/>
        </p:nvSpPr>
        <p:spPr>
          <a:xfrm>
            <a:off x="2097434" y="3140870"/>
            <a:ext cx="2336400" cy="65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b="1" dirty="0">
                <a:solidFill>
                  <a:schemeClr val="accent6"/>
                </a:solidFill>
                <a:highlight>
                  <a:schemeClr val="accent3"/>
                </a:highlight>
              </a:rPr>
              <a:t>Negation</a:t>
            </a:r>
            <a:r>
              <a:rPr lang="en" dirty="0"/>
              <a:t> </a:t>
            </a:r>
            <a:r>
              <a:rPr lang="en-US" dirty="0"/>
              <a:t>of a literal’s value. </a:t>
            </a:r>
            <a:r>
              <a:rPr lang="en" dirty="0"/>
              <a:t>(ex. </a:t>
            </a:r>
            <a:r>
              <a:rPr lang="en-US" dirty="0"/>
              <a:t>a=T =&gt; ‘a=F</a:t>
            </a:r>
            <a:r>
              <a:rPr lang="en" dirty="0"/>
              <a:t>)</a:t>
            </a:r>
            <a:endParaRPr lang="en"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  <p:sp>
        <p:nvSpPr>
          <p:cNvPr id="146" name="Google Shape;1586;p41">
            <a:extLst>
              <a:ext uri="{FF2B5EF4-FFF2-40B4-BE49-F238E27FC236}">
                <a16:creationId xmlns:a16="http://schemas.microsoft.com/office/drawing/2014/main" id="{9A7803D5-8B49-40E7-971A-411E89620CD6}"/>
              </a:ext>
            </a:extLst>
          </p:cNvPr>
          <p:cNvSpPr/>
          <p:nvPr/>
        </p:nvSpPr>
        <p:spPr>
          <a:xfrm>
            <a:off x="4729763" y="2412637"/>
            <a:ext cx="2352900" cy="90449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587;p41">
            <a:extLst>
              <a:ext uri="{FF2B5EF4-FFF2-40B4-BE49-F238E27FC236}">
                <a16:creationId xmlns:a16="http://schemas.microsoft.com/office/drawing/2014/main" id="{60B60E0C-7364-4D03-AD56-11011E081E86}"/>
              </a:ext>
            </a:extLst>
          </p:cNvPr>
          <p:cNvGrpSpPr/>
          <p:nvPr/>
        </p:nvGrpSpPr>
        <p:grpSpPr>
          <a:xfrm>
            <a:off x="4738013" y="2194499"/>
            <a:ext cx="2336400" cy="218100"/>
            <a:chOff x="1290775" y="1427525"/>
            <a:chExt cx="2336400" cy="218100"/>
          </a:xfrm>
        </p:grpSpPr>
        <p:sp>
          <p:nvSpPr>
            <p:cNvPr id="148" name="Google Shape;1588;p41">
              <a:extLst>
                <a:ext uri="{FF2B5EF4-FFF2-40B4-BE49-F238E27FC236}">
                  <a16:creationId xmlns:a16="http://schemas.microsoft.com/office/drawing/2014/main" id="{00421DFB-D381-496E-B639-329C1A730ABE}"/>
                </a:ext>
              </a:extLst>
            </p:cNvPr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89;p41">
              <a:extLst>
                <a:ext uri="{FF2B5EF4-FFF2-40B4-BE49-F238E27FC236}">
                  <a16:creationId xmlns:a16="http://schemas.microsoft.com/office/drawing/2014/main" id="{6198947E-95C0-4784-B83A-E94F492486CC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90;p41">
              <a:extLst>
                <a:ext uri="{FF2B5EF4-FFF2-40B4-BE49-F238E27FC236}">
                  <a16:creationId xmlns:a16="http://schemas.microsoft.com/office/drawing/2014/main" id="{70C9BD56-2A4E-4BB6-89E5-875719064D15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91;p41">
              <a:extLst>
                <a:ext uri="{FF2B5EF4-FFF2-40B4-BE49-F238E27FC236}">
                  <a16:creationId xmlns:a16="http://schemas.microsoft.com/office/drawing/2014/main" id="{301C0EAC-2628-45DC-A7A0-2C984C989002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605;p41">
            <a:extLst>
              <a:ext uri="{FF2B5EF4-FFF2-40B4-BE49-F238E27FC236}">
                <a16:creationId xmlns:a16="http://schemas.microsoft.com/office/drawing/2014/main" id="{0767F589-B807-4FAD-A413-C41CEA29C01A}"/>
              </a:ext>
            </a:extLst>
          </p:cNvPr>
          <p:cNvSpPr txBox="1">
            <a:spLocks/>
          </p:cNvSpPr>
          <p:nvPr/>
        </p:nvSpPr>
        <p:spPr>
          <a:xfrm>
            <a:off x="4738013" y="2412624"/>
            <a:ext cx="2336400" cy="2472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AND (*)</a:t>
            </a:r>
          </a:p>
        </p:txBody>
      </p:sp>
      <p:sp>
        <p:nvSpPr>
          <p:cNvPr id="153" name="Google Shape;1606;p41">
            <a:extLst>
              <a:ext uri="{FF2B5EF4-FFF2-40B4-BE49-F238E27FC236}">
                <a16:creationId xmlns:a16="http://schemas.microsoft.com/office/drawing/2014/main" id="{85061FE4-E139-4127-9C21-8706AB1BD922}"/>
              </a:ext>
            </a:extLst>
          </p:cNvPr>
          <p:cNvSpPr txBox="1">
            <a:spLocks/>
          </p:cNvSpPr>
          <p:nvPr/>
        </p:nvSpPr>
        <p:spPr>
          <a:xfrm>
            <a:off x="4737942" y="2659828"/>
            <a:ext cx="2336400" cy="65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b="1" dirty="0">
                <a:solidFill>
                  <a:schemeClr val="accent6"/>
                </a:solidFill>
                <a:highlight>
                  <a:schemeClr val="accent3"/>
                </a:highlight>
              </a:rPr>
              <a:t>Both 1s</a:t>
            </a:r>
            <a:r>
              <a:rPr lang="en-US" dirty="0"/>
              <a:t> w</a:t>
            </a:r>
            <a:r>
              <a:rPr lang="en" dirty="0"/>
              <a:t>ould result to 1, any other values would be 0.</a:t>
            </a:r>
            <a:endParaRPr lang="en"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  <p:sp>
        <p:nvSpPr>
          <p:cNvPr id="154" name="Google Shape;1586;p41">
            <a:extLst>
              <a:ext uri="{FF2B5EF4-FFF2-40B4-BE49-F238E27FC236}">
                <a16:creationId xmlns:a16="http://schemas.microsoft.com/office/drawing/2014/main" id="{B926CF7E-39A3-4625-805D-419383F5FC75}"/>
              </a:ext>
            </a:extLst>
          </p:cNvPr>
          <p:cNvSpPr/>
          <p:nvPr/>
        </p:nvSpPr>
        <p:spPr>
          <a:xfrm>
            <a:off x="4721584" y="3699009"/>
            <a:ext cx="2352900" cy="90449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87;p41">
            <a:extLst>
              <a:ext uri="{FF2B5EF4-FFF2-40B4-BE49-F238E27FC236}">
                <a16:creationId xmlns:a16="http://schemas.microsoft.com/office/drawing/2014/main" id="{12F81AF5-BB41-4B46-82EB-A3BA6CAA1486}"/>
              </a:ext>
            </a:extLst>
          </p:cNvPr>
          <p:cNvGrpSpPr/>
          <p:nvPr/>
        </p:nvGrpSpPr>
        <p:grpSpPr>
          <a:xfrm>
            <a:off x="4729834" y="3480871"/>
            <a:ext cx="2336400" cy="218100"/>
            <a:chOff x="1290775" y="1427525"/>
            <a:chExt cx="2336400" cy="218100"/>
          </a:xfrm>
        </p:grpSpPr>
        <p:sp>
          <p:nvSpPr>
            <p:cNvPr id="156" name="Google Shape;1588;p41">
              <a:extLst>
                <a:ext uri="{FF2B5EF4-FFF2-40B4-BE49-F238E27FC236}">
                  <a16:creationId xmlns:a16="http://schemas.microsoft.com/office/drawing/2014/main" id="{A7856473-83B6-4EAA-ADE6-8652AC93D836}"/>
                </a:ext>
              </a:extLst>
            </p:cNvPr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89;p41">
              <a:extLst>
                <a:ext uri="{FF2B5EF4-FFF2-40B4-BE49-F238E27FC236}">
                  <a16:creationId xmlns:a16="http://schemas.microsoft.com/office/drawing/2014/main" id="{29A4843E-7466-4995-A789-5FF759F8C108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90;p41">
              <a:extLst>
                <a:ext uri="{FF2B5EF4-FFF2-40B4-BE49-F238E27FC236}">
                  <a16:creationId xmlns:a16="http://schemas.microsoft.com/office/drawing/2014/main" id="{1B0D570D-5EE7-4F34-ADC8-6C04688608D8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1;p41">
              <a:extLst>
                <a:ext uri="{FF2B5EF4-FFF2-40B4-BE49-F238E27FC236}">
                  <a16:creationId xmlns:a16="http://schemas.microsoft.com/office/drawing/2014/main" id="{96FAD0D7-A15C-4433-A69E-FDBAB708D616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5;p41">
            <a:extLst>
              <a:ext uri="{FF2B5EF4-FFF2-40B4-BE49-F238E27FC236}">
                <a16:creationId xmlns:a16="http://schemas.microsoft.com/office/drawing/2014/main" id="{F61DD1BA-D797-4D10-8ED9-9A5CAB62B99B}"/>
              </a:ext>
            </a:extLst>
          </p:cNvPr>
          <p:cNvSpPr txBox="1">
            <a:spLocks/>
          </p:cNvSpPr>
          <p:nvPr/>
        </p:nvSpPr>
        <p:spPr>
          <a:xfrm>
            <a:off x="4729834" y="3698996"/>
            <a:ext cx="2336400" cy="2472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OR (+)</a:t>
            </a:r>
          </a:p>
        </p:txBody>
      </p:sp>
      <p:sp>
        <p:nvSpPr>
          <p:cNvPr id="161" name="Google Shape;1606;p41">
            <a:extLst>
              <a:ext uri="{FF2B5EF4-FFF2-40B4-BE49-F238E27FC236}">
                <a16:creationId xmlns:a16="http://schemas.microsoft.com/office/drawing/2014/main" id="{7D2BB41C-3EC3-4CCF-AB28-7F21C2E17896}"/>
              </a:ext>
            </a:extLst>
          </p:cNvPr>
          <p:cNvSpPr txBox="1">
            <a:spLocks/>
          </p:cNvSpPr>
          <p:nvPr/>
        </p:nvSpPr>
        <p:spPr>
          <a:xfrm>
            <a:off x="4729763" y="3946200"/>
            <a:ext cx="2336400" cy="65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b="1" dirty="0">
                <a:solidFill>
                  <a:schemeClr val="accent6"/>
                </a:solidFill>
                <a:highlight>
                  <a:schemeClr val="accent3"/>
                </a:highlight>
              </a:rPr>
              <a:t>Both 0s</a:t>
            </a:r>
            <a:r>
              <a:rPr lang="en-US" dirty="0"/>
              <a:t> w</a:t>
            </a:r>
            <a:r>
              <a:rPr lang="en" dirty="0"/>
              <a:t>ould result to 0, any other values would be 1.</a:t>
            </a:r>
            <a:endParaRPr lang="en"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75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Satisfiability</a:t>
            </a:r>
            <a:r>
              <a:rPr lang="en" dirty="0"/>
              <a:t> of a Boolean Formula</a:t>
            </a:r>
            <a:endParaRPr dirty="0"/>
          </a:p>
        </p:txBody>
      </p:sp>
      <p:sp>
        <p:nvSpPr>
          <p:cNvPr id="94" name="Google Shape;1508;p40">
            <a:extLst>
              <a:ext uri="{FF2B5EF4-FFF2-40B4-BE49-F238E27FC236}">
                <a16:creationId xmlns:a16="http://schemas.microsoft.com/office/drawing/2014/main" id="{79C6E004-91D6-4FD6-99E3-87B506E6985D}"/>
              </a:ext>
            </a:extLst>
          </p:cNvPr>
          <p:cNvSpPr/>
          <p:nvPr/>
        </p:nvSpPr>
        <p:spPr>
          <a:xfrm>
            <a:off x="766809" y="1688693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510;p40">
            <a:extLst>
              <a:ext uri="{FF2B5EF4-FFF2-40B4-BE49-F238E27FC236}">
                <a16:creationId xmlns:a16="http://schemas.microsoft.com/office/drawing/2014/main" id="{6694CB54-1E93-4E11-8324-258017F357AF}"/>
              </a:ext>
            </a:extLst>
          </p:cNvPr>
          <p:cNvSpPr txBox="1">
            <a:spLocks/>
          </p:cNvSpPr>
          <p:nvPr/>
        </p:nvSpPr>
        <p:spPr>
          <a:xfrm>
            <a:off x="766807" y="1688691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a * b</a:t>
            </a:r>
          </a:p>
        </p:txBody>
      </p:sp>
      <p:sp>
        <p:nvSpPr>
          <p:cNvPr id="96" name="Google Shape;1513;p40">
            <a:extLst>
              <a:ext uri="{FF2B5EF4-FFF2-40B4-BE49-F238E27FC236}">
                <a16:creationId xmlns:a16="http://schemas.microsoft.com/office/drawing/2014/main" id="{EF6C9864-C0DF-4895-AB4D-2487B71D32ED}"/>
              </a:ext>
            </a:extLst>
          </p:cNvPr>
          <p:cNvSpPr/>
          <p:nvPr/>
        </p:nvSpPr>
        <p:spPr>
          <a:xfrm>
            <a:off x="766810" y="1470590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508;p40">
            <a:extLst>
              <a:ext uri="{FF2B5EF4-FFF2-40B4-BE49-F238E27FC236}">
                <a16:creationId xmlns:a16="http://schemas.microsoft.com/office/drawing/2014/main" id="{AC432521-8F24-4393-B881-9B9331F06B9F}"/>
              </a:ext>
            </a:extLst>
          </p:cNvPr>
          <p:cNvSpPr/>
          <p:nvPr/>
        </p:nvSpPr>
        <p:spPr>
          <a:xfrm>
            <a:off x="766809" y="3189448"/>
            <a:ext cx="1131839" cy="37717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510;p40">
            <a:extLst>
              <a:ext uri="{FF2B5EF4-FFF2-40B4-BE49-F238E27FC236}">
                <a16:creationId xmlns:a16="http://schemas.microsoft.com/office/drawing/2014/main" id="{57CF1305-E91D-4FFC-9228-86CAD5C4D5EF}"/>
              </a:ext>
            </a:extLst>
          </p:cNvPr>
          <p:cNvSpPr txBox="1">
            <a:spLocks/>
          </p:cNvSpPr>
          <p:nvPr/>
        </p:nvSpPr>
        <p:spPr>
          <a:xfrm>
            <a:off x="766807" y="3189446"/>
            <a:ext cx="1131841" cy="377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a * ‘a</a:t>
            </a:r>
          </a:p>
        </p:txBody>
      </p:sp>
      <p:sp>
        <p:nvSpPr>
          <p:cNvPr id="99" name="Google Shape;1513;p40">
            <a:extLst>
              <a:ext uri="{FF2B5EF4-FFF2-40B4-BE49-F238E27FC236}">
                <a16:creationId xmlns:a16="http://schemas.microsoft.com/office/drawing/2014/main" id="{609F1FED-2F0F-4CD4-ACBE-0C584B5B7811}"/>
              </a:ext>
            </a:extLst>
          </p:cNvPr>
          <p:cNvSpPr/>
          <p:nvPr/>
        </p:nvSpPr>
        <p:spPr>
          <a:xfrm>
            <a:off x="766810" y="2971345"/>
            <a:ext cx="113184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254805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2726</Words>
  <Application>Microsoft Office PowerPoint</Application>
  <PresentationFormat>On-screen Show (16:9)</PresentationFormat>
  <Paragraphs>406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Anaheim</vt:lpstr>
      <vt:lpstr>Arial</vt:lpstr>
      <vt:lpstr>Zen Dots</vt:lpstr>
      <vt:lpstr> Computer Science Degree for College by Slidesgo</vt:lpstr>
      <vt:lpstr> BOOLEAN SATISFIABILITY Logic: Propositional Logic</vt:lpstr>
      <vt:lpstr>INTRODUCTION</vt:lpstr>
      <vt:lpstr>Boolean Satisfiability</vt:lpstr>
      <vt:lpstr>—Cook, 1971</vt:lpstr>
      <vt:lpstr>Practical Applications</vt:lpstr>
      <vt:lpstr>A satisfiable gameplay</vt:lpstr>
      <vt:lpstr>Operations</vt:lpstr>
      <vt:lpstr>Boolean algebra</vt:lpstr>
      <vt:lpstr>Satisfiability of a Boolean Formula</vt:lpstr>
      <vt:lpstr>Satisfiability of a Boolean Formula</vt:lpstr>
      <vt:lpstr>Satisfiability of a Boolean Formula</vt:lpstr>
      <vt:lpstr> Is the formula satisfiable?</vt:lpstr>
      <vt:lpstr>Method 1</vt:lpstr>
      <vt:lpstr>Truth Table (Brute Force)</vt:lpstr>
      <vt:lpstr>Conjunctive Normal Form (CNF)</vt:lpstr>
      <vt:lpstr>Method 2</vt:lpstr>
      <vt:lpstr>DPLL (Backtracking)</vt:lpstr>
      <vt:lpstr> Is the formula satisfiable?</vt:lpstr>
      <vt:lpstr>DPLL (Backtracking)</vt:lpstr>
      <vt:lpstr>DPLL (Backtracking)</vt:lpstr>
      <vt:lpstr>DPLL (Backtracking)</vt:lpstr>
      <vt:lpstr>DPLL (Backtracking)</vt:lpstr>
      <vt:lpstr>DPLL (Backtracking)</vt:lpstr>
      <vt:lpstr>DPLL (Backtracking)</vt:lpstr>
      <vt:lpstr>DPLL (Backtracking)</vt:lpstr>
      <vt:lpstr>DPLL version 2 (Improvement)</vt:lpstr>
      <vt:lpstr> Is the formula satisfiable?</vt:lpstr>
      <vt:lpstr>DPLL (Version 2)</vt:lpstr>
      <vt:lpstr>DPLL (Version 2)</vt:lpstr>
      <vt:lpstr>DPLL (Version 2)</vt:lpstr>
      <vt:lpstr>DPLL (Version 2)</vt:lpstr>
      <vt:lpstr>DPLL (Version 2)</vt:lpstr>
      <vt:lpstr>DPLL (Final Improvement)</vt:lpstr>
      <vt:lpstr>DPLL (Real)</vt:lpstr>
      <vt:lpstr> Is the formula satisfiable?</vt:lpstr>
      <vt:lpstr>DPLL</vt:lpstr>
      <vt:lpstr>DPLL</vt:lpstr>
      <vt:lpstr>DPLL</vt:lpstr>
      <vt:lpstr>DPLL</vt:lpstr>
      <vt:lpstr>End</vt:lpstr>
      <vt:lpstr>A satisfiable gampeplay</vt:lpstr>
      <vt:lpstr>A satisfiable gampeplay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BOOLEAN SATISFIABILITY Logic: Propositional Logic</dc:title>
  <cp:lastModifiedBy>PAGUIRIGAN, DANELLE JANE M.</cp:lastModifiedBy>
  <cp:revision>28</cp:revision>
  <dcterms:modified xsi:type="dcterms:W3CDTF">2021-12-14T02:49:47Z</dcterms:modified>
</cp:coreProperties>
</file>