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68" r:id="rId4"/>
    <p:sldId id="267" r:id="rId5"/>
    <p:sldId id="261" r:id="rId6"/>
    <p:sldId id="269" r:id="rId7"/>
    <p:sldId id="262" r:id="rId8"/>
    <p:sldId id="266" r:id="rId9"/>
    <p:sldId id="258" r:id="rId10"/>
    <p:sldId id="259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87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3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3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1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6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8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9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0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9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2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88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10927-Reston-UiPath/Yu_T-P1-website/settings/pages" TargetMode="External"/><Relationship Id="rId2" Type="http://schemas.openxmlformats.org/officeDocument/2006/relationships/hyperlink" Target="https://210927-reston-uipath.github.io/Yu_T-P1-websit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hutterstock.com/" TargetMode="External"/><Relationship Id="rId5" Type="http://schemas.openxmlformats.org/officeDocument/2006/relationships/hyperlink" Target="https://github.com/210927-Reston-UiPath/TindahanNiAlingNena" TargetMode="External"/><Relationship Id="rId4" Type="http://schemas.openxmlformats.org/officeDocument/2006/relationships/hyperlink" Target="https://getbootstrap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23D3-E7C2-4036-B774-6C01D8D6C2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180F7-2839-4BB5-9CB1-5D305F511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Timothy Yu</a:t>
            </a:r>
          </a:p>
          <a:p>
            <a:r>
              <a:rPr lang="en-US" dirty="0"/>
              <a:t>10/20/21</a:t>
            </a:r>
          </a:p>
        </p:txBody>
      </p:sp>
    </p:spTree>
    <p:extLst>
      <p:ext uri="{BB962C8B-B14F-4D97-AF65-F5344CB8AC3E}">
        <p14:creationId xmlns:p14="http://schemas.microsoft.com/office/powerpoint/2010/main" val="131567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CB9A958-AEDA-470C-AB64-69CBC762D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" y="104944"/>
            <a:ext cx="3494428" cy="210387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Feature: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View Subtotals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159E9E-BB50-49C4-B976-0F3D58B93E30}"/>
              </a:ext>
            </a:extLst>
          </p:cNvPr>
          <p:cNvSpPr txBox="1"/>
          <p:nvPr/>
        </p:nvSpPr>
        <p:spPr>
          <a:xfrm>
            <a:off x="6093157" y="50198"/>
            <a:ext cx="16985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SQL</a:t>
            </a:r>
          </a:p>
          <a:p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CE5BCA-33D8-4189-9E0F-FDAF3C7358AB}"/>
              </a:ext>
            </a:extLst>
          </p:cNvPr>
          <p:cNvSpPr txBox="1"/>
          <p:nvPr/>
        </p:nvSpPr>
        <p:spPr>
          <a:xfrm>
            <a:off x="6064072" y="3308129"/>
            <a:ext cx="2298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UiPath Output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3769150-044B-4E69-9F0B-233BF8BFA682}"/>
              </a:ext>
            </a:extLst>
          </p:cNvPr>
          <p:cNvCxnSpPr/>
          <p:nvPr/>
        </p:nvCxnSpPr>
        <p:spPr>
          <a:xfrm>
            <a:off x="4566130" y="3523906"/>
            <a:ext cx="12954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DDD439-3FC7-4D2D-8AF4-9BD220B88AA6}"/>
              </a:ext>
            </a:extLst>
          </p:cNvPr>
          <p:cNvSpPr txBox="1"/>
          <p:nvPr/>
        </p:nvSpPr>
        <p:spPr>
          <a:xfrm>
            <a:off x="6093157" y="566678"/>
            <a:ext cx="560647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"select </a:t>
            </a:r>
            <a:r>
              <a:rPr lang="en-US" dirty="0" err="1"/>
              <a:t>orders.ordernumber,clients.clientname</a:t>
            </a:r>
            <a:r>
              <a:rPr lang="en-US" dirty="0"/>
              <a:t>, shoppinglist.clientorder,shoppingexpense.price,shoppinglist.clientquantity,shoppingexpense.subtotal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inner join clients on </a:t>
            </a:r>
            <a:r>
              <a:rPr lang="en-US" dirty="0" err="1"/>
              <a:t>orders.clientid</a:t>
            </a:r>
            <a:r>
              <a:rPr lang="en-US" dirty="0"/>
              <a:t> = </a:t>
            </a:r>
            <a:r>
              <a:rPr lang="en-US" dirty="0" err="1"/>
              <a:t>clients.clientid</a:t>
            </a:r>
            <a:endParaRPr lang="en-US" dirty="0"/>
          </a:p>
          <a:p>
            <a:r>
              <a:rPr lang="en-US" dirty="0"/>
              <a:t>inner join </a:t>
            </a:r>
            <a:r>
              <a:rPr lang="en-US" dirty="0" err="1"/>
              <a:t>shoppingexpense</a:t>
            </a:r>
            <a:r>
              <a:rPr lang="en-US" dirty="0"/>
              <a:t> on </a:t>
            </a:r>
            <a:r>
              <a:rPr lang="en-US" dirty="0" err="1"/>
              <a:t>shoppingexpense.ordernumber</a:t>
            </a:r>
            <a:r>
              <a:rPr lang="en-US" dirty="0"/>
              <a:t> = </a:t>
            </a:r>
            <a:r>
              <a:rPr lang="en-US" dirty="0" err="1"/>
              <a:t>orders.ordernumber</a:t>
            </a:r>
            <a:endParaRPr lang="en-US" dirty="0"/>
          </a:p>
          <a:p>
            <a:r>
              <a:rPr lang="en-US" dirty="0"/>
              <a:t>inner join </a:t>
            </a:r>
            <a:r>
              <a:rPr lang="en-US" dirty="0" err="1"/>
              <a:t>shoppinglist</a:t>
            </a:r>
            <a:r>
              <a:rPr lang="en-US" dirty="0"/>
              <a:t> on </a:t>
            </a:r>
            <a:r>
              <a:rPr lang="en-US" dirty="0" err="1"/>
              <a:t>shoppinglist.itemID</a:t>
            </a:r>
            <a:r>
              <a:rPr lang="en-US" dirty="0"/>
              <a:t> = </a:t>
            </a:r>
            <a:r>
              <a:rPr lang="en-US" dirty="0" err="1"/>
              <a:t>shoppingexpense.itemID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ordernumber</a:t>
            </a:r>
            <a:r>
              <a:rPr lang="en-US" dirty="0"/>
              <a:t> </a:t>
            </a:r>
            <a:r>
              <a:rPr lang="en-US" dirty="0" err="1"/>
              <a:t>asc</a:t>
            </a:r>
            <a:r>
              <a:rPr lang="en-US" dirty="0"/>
              <a:t>;"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1EE854-8AA8-4DD7-B0BD-16B90DCED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157" y="3945480"/>
            <a:ext cx="5857599" cy="20743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08DDB26-7F71-425C-8FFF-639F9EF1B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2" y="2320068"/>
            <a:ext cx="4363588" cy="4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59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C75B-D6B8-4AC2-AE80-EC0583D6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Other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62A46-CCF8-4890-96C5-84D4EF7F9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731520"/>
            <a:ext cx="716788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Delete clients, orders, vendor inventory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View client info, totals, subtotals, items not found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Read in excel clients to database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Read in test excel vendor to database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Error handling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000" dirty="0"/>
              <a:t>For adding clients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Dedicated sequence to handle an edge case to send out of stock emails to clients whose entire order was out of stock/unavailable. 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49571-F8BB-44E8-BF9D-25BA19AF6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01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79D91-055E-4AC2-8FF4-FD45C27A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 dirty="0"/>
              <a:t>References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7CF5AF49-09C8-407A-8300-E0D8F41369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35563" y="1442725"/>
            <a:ext cx="6734870" cy="3980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Website and website repository: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https://210927-reston-uipath.github.io/Yu_T-P1-website/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https://github.com/210927-Reston-UiPath/Yu_T-P1-website/settings/pages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Website uses Bootstrap for template and layout: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https://getbootstrap.com/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Website references the following repository for html/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js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code for adding items to cart: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https://github.com/210927-Reston-UiPath/TindahanNiAlingNena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Website uses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shutterstock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for royalty-free stock images: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https://www.shutterstock.com/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87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8022E-3FE7-4F10-9BA2-AD63709DC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Feature: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Menu Options for UX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58E021-F9DA-4F99-89D4-1C0CECA6C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9388754-8921-4104-BB59-2728FEE22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902" y="352788"/>
            <a:ext cx="5986463" cy="6152424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AFDED37-D9B3-42DF-A79F-679BB7D8D822}"/>
              </a:ext>
            </a:extLst>
          </p:cNvPr>
          <p:cNvSpPr txBox="1">
            <a:spLocks/>
          </p:cNvSpPr>
          <p:nvPr/>
        </p:nvSpPr>
        <p:spPr>
          <a:xfrm>
            <a:off x="477622" y="2653800"/>
            <a:ext cx="3084844" cy="3975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solidFill>
                  <a:srgbClr val="FFFFFF"/>
                </a:solidFill>
              </a:rPr>
              <a:t>Goal: 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Be able to do everything within UiPath instead of having to use external SQL queries</a:t>
            </a:r>
          </a:p>
          <a:p>
            <a:endParaRPr lang="en-US" sz="3200" dirty="0">
              <a:solidFill>
                <a:srgbClr val="FFFFFF"/>
              </a:solidFill>
            </a:endParaRPr>
          </a:p>
          <a:p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644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2DE1C9-B330-4700-B04C-AF998B622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0294" y="2290764"/>
            <a:ext cx="7443262" cy="2514168"/>
          </a:xfr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07D9DD3-D4D5-4BB4-9FC1-88DD4908F5EF}"/>
              </a:ext>
            </a:extLst>
          </p:cNvPr>
          <p:cNvSpPr txBox="1">
            <a:spLocks/>
          </p:cNvSpPr>
          <p:nvPr/>
        </p:nvSpPr>
        <p:spPr>
          <a:xfrm>
            <a:off x="492370" y="516835"/>
            <a:ext cx="3084844" cy="2103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FFFFFF"/>
                </a:solidFill>
              </a:rPr>
              <a:t>Client Shopping List Input Format</a:t>
            </a:r>
          </a:p>
          <a:p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F9D9F810-1908-4B86-889B-69F9B8B9494D}"/>
              </a:ext>
            </a:extLst>
          </p:cNvPr>
          <p:cNvSpPr txBox="1">
            <a:spLocks/>
          </p:cNvSpPr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0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6F57A035-D6E4-4A41-90F3-0180BEAFBB76}"/>
              </a:ext>
            </a:extLst>
          </p:cNvPr>
          <p:cNvSpPr txBox="1">
            <a:spLocks/>
          </p:cNvSpPr>
          <p:nvPr/>
        </p:nvSpPr>
        <p:spPr>
          <a:xfrm>
            <a:off x="273558" y="2124076"/>
            <a:ext cx="3456057" cy="40176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Clients must have their own labeled excel sheet with: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 their name,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 email,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 the item they want,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 and the quantity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AA088F-44CA-4CCA-A99A-DF89E8101C5E}"/>
              </a:ext>
            </a:extLst>
          </p:cNvPr>
          <p:cNvSpPr txBox="1"/>
          <p:nvPr/>
        </p:nvSpPr>
        <p:spPr>
          <a:xfrm>
            <a:off x="4650701" y="1653244"/>
            <a:ext cx="1053494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07BB74-9045-476E-B9D6-628B0F903721}"/>
              </a:ext>
            </a:extLst>
          </p:cNvPr>
          <p:cNvSpPr txBox="1"/>
          <p:nvPr/>
        </p:nvSpPr>
        <p:spPr>
          <a:xfrm>
            <a:off x="6093157" y="20996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C1ADD-7B96-407E-B3C7-EF8DCE77A4C4}"/>
              </a:ext>
            </a:extLst>
          </p:cNvPr>
          <p:cNvSpPr txBox="1"/>
          <p:nvPr/>
        </p:nvSpPr>
        <p:spPr>
          <a:xfrm>
            <a:off x="5926259" y="1644972"/>
            <a:ext cx="981359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Email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06D7C-03E5-4F50-9FFB-16A94E483043}"/>
              </a:ext>
            </a:extLst>
          </p:cNvPr>
          <p:cNvSpPr txBox="1"/>
          <p:nvPr/>
        </p:nvSpPr>
        <p:spPr>
          <a:xfrm>
            <a:off x="9161489" y="1653244"/>
            <a:ext cx="855683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BCDF6-9DE9-453A-84F9-81B58687B0CB}"/>
              </a:ext>
            </a:extLst>
          </p:cNvPr>
          <p:cNvSpPr txBox="1"/>
          <p:nvPr/>
        </p:nvSpPr>
        <p:spPr>
          <a:xfrm>
            <a:off x="10373082" y="1644972"/>
            <a:ext cx="145732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Quantity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3D1F68-47FB-4F1E-9B09-6F2A54CB2527}"/>
              </a:ext>
            </a:extLst>
          </p:cNvPr>
          <p:cNvSpPr/>
          <p:nvPr/>
        </p:nvSpPr>
        <p:spPr>
          <a:xfrm>
            <a:off x="6515100" y="4419600"/>
            <a:ext cx="857250" cy="507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9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 animBg="1"/>
      <p:bldP spid="15" grpId="0" animBg="1"/>
      <p:bldP spid="16" grpId="0" animBg="1"/>
      <p:bldP spid="17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AE36-2843-417D-B1AA-2081FD059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08D0F-A5A5-4DF0-8794-2FA38BC47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Tables are already created: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/>
              <a:t>Client database already populated with 3 customers (Alex, John, Shawn)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u="sng" dirty="0"/>
              <a:t>What we’re going to do: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3400" dirty="0"/>
              <a:t>We’re going to </a:t>
            </a:r>
            <a:r>
              <a:rPr lang="en-US" sz="3400" b="1" dirty="0"/>
              <a:t>add</a:t>
            </a:r>
            <a:r>
              <a:rPr lang="en-US" sz="3400" dirty="0"/>
              <a:t> two clients (Mike, Sam) 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3400" dirty="0"/>
              <a:t>Scrape </a:t>
            </a:r>
            <a:r>
              <a:rPr lang="en-US" sz="3400" dirty="0" err="1"/>
              <a:t>pega</a:t>
            </a:r>
            <a:r>
              <a:rPr lang="en-US" sz="3400" dirty="0"/>
              <a:t> and three shopping vendors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3400" dirty="0"/>
              <a:t>And </a:t>
            </a:r>
            <a:r>
              <a:rPr lang="en-US" sz="3400" b="1" dirty="0"/>
              <a:t>run the expense reports </a:t>
            </a:r>
            <a:r>
              <a:rPr lang="en-US" sz="3400" dirty="0"/>
              <a:t>for all clients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14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D919-1802-4746-89AE-FAEAEBC1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E8724C-BEC8-49E5-8B14-2E92AA59F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513833"/>
              </p:ext>
            </p:extLst>
          </p:nvPr>
        </p:nvGraphicFramePr>
        <p:xfrm>
          <a:off x="708025" y="2758016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Ipoh Coffee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Green Tea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E9E9EA-0E34-4E87-9145-E570829A3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055068"/>
              </p:ext>
            </p:extLst>
          </p:nvPr>
        </p:nvGraphicFramePr>
        <p:xfrm>
          <a:off x="2832100" y="2758016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Veggie Spread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Sushi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319140E-A49B-4B12-A7D8-085B43727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11737"/>
              </p:ext>
            </p:extLst>
          </p:nvPr>
        </p:nvGraphicFramePr>
        <p:xfrm>
          <a:off x="4956175" y="2763096"/>
          <a:ext cx="153035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290406">
                <a:tc>
                  <a:txBody>
                    <a:bodyPr/>
                    <a:lstStyle/>
                    <a:p>
                      <a:r>
                        <a:rPr lang="en-US" dirty="0"/>
                        <a:t>Shawn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Paperclip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Eraser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299F771-80BE-4E96-82A8-502CD6D00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336864"/>
              </p:ext>
            </p:extLst>
          </p:nvPr>
        </p:nvGraphicFramePr>
        <p:xfrm>
          <a:off x="7080250" y="2763096"/>
          <a:ext cx="153035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47556">
                <a:tc>
                  <a:txBody>
                    <a:bodyPr/>
                    <a:lstStyle/>
                    <a:p>
                      <a:r>
                        <a:rPr lang="en-US" dirty="0"/>
                        <a:t>Mike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Tablet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Watch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AAE1044-5652-4586-93A7-7F86D58CC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61932"/>
              </p:ext>
            </p:extLst>
          </p:nvPr>
        </p:nvGraphicFramePr>
        <p:xfrm>
          <a:off x="9204325" y="2758016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Car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Bike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Bicycle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D589F4E-81F3-4939-B9DB-DE8B0675591C}"/>
              </a:ext>
            </a:extLst>
          </p:cNvPr>
          <p:cNvSpPr txBox="1"/>
          <p:nvPr/>
        </p:nvSpPr>
        <p:spPr>
          <a:xfrm>
            <a:off x="708025" y="4477201"/>
            <a:ext cx="176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Alex:</a:t>
            </a:r>
          </a:p>
          <a:p>
            <a:r>
              <a:rPr lang="en-US" sz="2400" dirty="0"/>
              <a:t>Wants beverages</a:t>
            </a:r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AD0626-5821-458C-84FC-4C060FDFE998}"/>
              </a:ext>
            </a:extLst>
          </p:cNvPr>
          <p:cNvSpPr txBox="1"/>
          <p:nvPr/>
        </p:nvSpPr>
        <p:spPr>
          <a:xfrm>
            <a:off x="2832100" y="4477202"/>
            <a:ext cx="1769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John:</a:t>
            </a:r>
          </a:p>
          <a:p>
            <a:r>
              <a:rPr lang="en-US" sz="2400" dirty="0"/>
              <a:t>Wants food</a:t>
            </a:r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0E5E05-2269-42CA-9013-2365BA1507AF}"/>
              </a:ext>
            </a:extLst>
          </p:cNvPr>
          <p:cNvSpPr txBox="1"/>
          <p:nvPr/>
        </p:nvSpPr>
        <p:spPr>
          <a:xfrm>
            <a:off x="4956175" y="4477201"/>
            <a:ext cx="176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Shawn:</a:t>
            </a:r>
          </a:p>
          <a:p>
            <a:r>
              <a:rPr lang="en-US" sz="2400" dirty="0"/>
              <a:t>Wants stationery</a:t>
            </a:r>
          </a:p>
          <a:p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F33D38-6C26-4852-8AC2-88A5D9172A72}"/>
              </a:ext>
            </a:extLst>
          </p:cNvPr>
          <p:cNvSpPr txBox="1"/>
          <p:nvPr/>
        </p:nvSpPr>
        <p:spPr>
          <a:xfrm>
            <a:off x="7080250" y="4477201"/>
            <a:ext cx="176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Mike: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Wants technology</a:t>
            </a:r>
          </a:p>
          <a:p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E6A0E0-3666-48EC-A3BA-0529A2C28FF6}"/>
              </a:ext>
            </a:extLst>
          </p:cNvPr>
          <p:cNvSpPr txBox="1"/>
          <p:nvPr/>
        </p:nvSpPr>
        <p:spPr>
          <a:xfrm>
            <a:off x="9153525" y="4477201"/>
            <a:ext cx="176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Shawn: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Wants vehicles</a:t>
            </a:r>
          </a:p>
          <a:p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31031-5218-4BD7-A99C-86D2622A5241}"/>
              </a:ext>
            </a:extLst>
          </p:cNvPr>
          <p:cNvSpPr txBox="1"/>
          <p:nvPr/>
        </p:nvSpPr>
        <p:spPr>
          <a:xfrm>
            <a:off x="1097280" y="1973185"/>
            <a:ext cx="9793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solidFill>
                  <a:srgbClr val="FF0000"/>
                </a:solidFill>
              </a:rPr>
              <a:t>Red Items </a:t>
            </a:r>
            <a:r>
              <a:rPr lang="en-US" sz="3200" u="sng" dirty="0"/>
              <a:t>aren’t available from </a:t>
            </a:r>
            <a:r>
              <a:rPr lang="en-US" sz="3200" u="sng" dirty="0" err="1"/>
              <a:t>Pega</a:t>
            </a:r>
            <a:r>
              <a:rPr lang="en-US" sz="3200" u="sng" dirty="0"/>
              <a:t> or the three vendors</a:t>
            </a:r>
          </a:p>
        </p:txBody>
      </p:sp>
    </p:spTree>
    <p:extLst>
      <p:ext uri="{BB962C8B-B14F-4D97-AF65-F5344CB8AC3E}">
        <p14:creationId xmlns:p14="http://schemas.microsoft.com/office/powerpoint/2010/main" val="1199257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9EF850-96DD-4C47-B4E3-DC13D8D23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3939" y="307864"/>
            <a:ext cx="7633101" cy="6390722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3599635-B4E6-4532-B2C8-DC1FBAA5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" y="104944"/>
            <a:ext cx="3494428" cy="210387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Three vendors</a:t>
            </a:r>
            <a:br>
              <a:rPr lang="en-US" sz="4400" dirty="0">
                <a:solidFill>
                  <a:srgbClr val="FFFFFF"/>
                </a:solidFill>
              </a:rPr>
            </a:br>
            <a:br>
              <a:rPr lang="en-US" sz="4400" dirty="0">
                <a:solidFill>
                  <a:srgbClr val="FFFFFF"/>
                </a:solidFill>
              </a:rPr>
            </a:b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3B7F96D-ED44-43DF-8408-09F40283FE9A}"/>
              </a:ext>
            </a:extLst>
          </p:cNvPr>
          <p:cNvSpPr txBox="1">
            <a:spLocks/>
          </p:cNvSpPr>
          <p:nvPr/>
        </p:nvSpPr>
        <p:spPr>
          <a:xfrm>
            <a:off x="562301" y="389713"/>
            <a:ext cx="3494428" cy="2103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Tx/>
              <a:buChar char="-"/>
            </a:pPr>
            <a:r>
              <a:rPr lang="en-US" sz="3600" dirty="0">
                <a:solidFill>
                  <a:srgbClr val="FFFFFF"/>
                </a:solidFill>
              </a:rPr>
              <a:t>Stationery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solidFill>
                  <a:srgbClr val="FFFFFF"/>
                </a:solidFill>
              </a:rPr>
              <a:t>Food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solidFill>
                  <a:srgbClr val="FFFFFF"/>
                </a:solidFill>
              </a:rPr>
              <a:t>Beverages</a:t>
            </a:r>
          </a:p>
        </p:txBody>
      </p:sp>
    </p:spTree>
    <p:extLst>
      <p:ext uri="{BB962C8B-B14F-4D97-AF65-F5344CB8AC3E}">
        <p14:creationId xmlns:p14="http://schemas.microsoft.com/office/powerpoint/2010/main" val="613049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1A10-9C8B-4055-8287-EF3D913A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Pega</a:t>
            </a:r>
            <a:r>
              <a:rPr lang="en-US" dirty="0"/>
              <a:t> and Vendors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BF9BF1-EF0A-4F4F-84B7-520F25AFF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919057"/>
              </p:ext>
            </p:extLst>
          </p:nvPr>
        </p:nvGraphicFramePr>
        <p:xfrm>
          <a:off x="1860547" y="2536190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Pega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74AC02-05CD-4D43-87F5-98A31A74B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667095"/>
              </p:ext>
            </p:extLst>
          </p:nvPr>
        </p:nvGraphicFramePr>
        <p:xfrm>
          <a:off x="7569199" y="2536190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Food 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30A380-35B9-494D-A567-C85040DD1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486969"/>
              </p:ext>
            </p:extLst>
          </p:nvPr>
        </p:nvGraphicFramePr>
        <p:xfrm>
          <a:off x="9337675" y="2536190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Beverage 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1DF379-09E9-4F99-A53C-A4FAF72A1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589786"/>
              </p:ext>
            </p:extLst>
          </p:nvPr>
        </p:nvGraphicFramePr>
        <p:xfrm>
          <a:off x="5800723" y="2541275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Stationery 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E88BBC7C-2210-4E63-877F-C74D724A0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72"/>
          <a:stretch/>
        </p:blipFill>
        <p:spPr>
          <a:xfrm>
            <a:off x="1860548" y="4858458"/>
            <a:ext cx="1530349" cy="1351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6B7C654-9264-48AF-9DE8-DD34FDFBD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797" y="4858458"/>
            <a:ext cx="5455154" cy="8527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BABA69-47F4-46F8-8575-3F6355124F1B}"/>
              </a:ext>
            </a:extLst>
          </p:cNvPr>
          <p:cNvSpPr txBox="1"/>
          <p:nvPr/>
        </p:nvSpPr>
        <p:spPr>
          <a:xfrm>
            <a:off x="230033" y="2536190"/>
            <a:ext cx="157427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Vendor </a:t>
            </a:r>
          </a:p>
          <a:p>
            <a:r>
              <a:rPr lang="en-US" sz="2800" dirty="0"/>
              <a:t>Inventory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0812F3-A11E-415C-914B-A4AF091A7644}"/>
              </a:ext>
            </a:extLst>
          </p:cNvPr>
          <p:cNvSpPr txBox="1"/>
          <p:nvPr/>
        </p:nvSpPr>
        <p:spPr>
          <a:xfrm>
            <a:off x="230033" y="4772035"/>
            <a:ext cx="151073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Vendor </a:t>
            </a:r>
          </a:p>
          <a:p>
            <a:r>
              <a:rPr lang="en-US" sz="2800" dirty="0"/>
              <a:t>Offerings</a:t>
            </a:r>
          </a:p>
          <a:p>
            <a:endParaRPr lang="en-US" sz="2800" dirty="0"/>
          </a:p>
          <a:p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6EC0DB-0247-47F3-8808-A394EC966D67}"/>
              </a:ext>
            </a:extLst>
          </p:cNvPr>
          <p:cNvCxnSpPr/>
          <p:nvPr/>
        </p:nvCxnSpPr>
        <p:spPr>
          <a:xfrm>
            <a:off x="4490720" y="1828800"/>
            <a:ext cx="0" cy="41148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7C1529-184B-4184-B81E-82148366C2FA}"/>
              </a:ext>
            </a:extLst>
          </p:cNvPr>
          <p:cNvSpPr txBox="1"/>
          <p:nvPr/>
        </p:nvSpPr>
        <p:spPr>
          <a:xfrm>
            <a:off x="1640842" y="4280060"/>
            <a:ext cx="211461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HTML/CSS/JS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326B47-F7D1-42EC-B446-3B0903314BC3}"/>
              </a:ext>
            </a:extLst>
          </p:cNvPr>
          <p:cNvSpPr txBox="1"/>
          <p:nvPr/>
        </p:nvSpPr>
        <p:spPr>
          <a:xfrm>
            <a:off x="7405731" y="4280060"/>
            <a:ext cx="211461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HTML/CSS/JS</a:t>
            </a:r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7149860B-77D8-4CC8-8970-DD9E34257805}"/>
              </a:ext>
            </a:extLst>
          </p:cNvPr>
          <p:cNvSpPr/>
          <p:nvPr/>
        </p:nvSpPr>
        <p:spPr>
          <a:xfrm rot="16200000">
            <a:off x="8143406" y="-196502"/>
            <a:ext cx="443159" cy="5548884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428D8FA9-3DD2-401D-B323-BE42A97D05A1}"/>
              </a:ext>
            </a:extLst>
          </p:cNvPr>
          <p:cNvSpPr/>
          <p:nvPr/>
        </p:nvSpPr>
        <p:spPr>
          <a:xfrm rot="16200000">
            <a:off x="2415689" y="1681440"/>
            <a:ext cx="443159" cy="1793000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AE2783-6EF0-4394-AFD8-57F89DFF8E60}"/>
              </a:ext>
            </a:extLst>
          </p:cNvPr>
          <p:cNvSpPr txBox="1"/>
          <p:nvPr/>
        </p:nvSpPr>
        <p:spPr>
          <a:xfrm>
            <a:off x="7788006" y="1796613"/>
            <a:ext cx="109273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Tables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5AFB20-2E1E-426C-A7E2-B30EE94C3255}"/>
              </a:ext>
            </a:extLst>
          </p:cNvPr>
          <p:cNvSpPr txBox="1"/>
          <p:nvPr/>
        </p:nvSpPr>
        <p:spPr>
          <a:xfrm>
            <a:off x="2151783" y="1833140"/>
            <a:ext cx="951671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Table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585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12" grpId="0" animBg="1"/>
      <p:bldP spid="14" grpId="0" animBg="1"/>
      <p:bldP spid="8" grpId="0" animBg="1"/>
      <p:bldP spid="16" grpId="0" animBg="1"/>
      <p:bldP spid="18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2CA3-5C41-46B9-B0D5-E2764684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Feature: Email Clients Total Expenses and Items Not Found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8BCA0-FFAC-4AE4-AF13-6BCEC7A03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025" y="1934499"/>
            <a:ext cx="5986550" cy="1436220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C4B279-B767-4B5A-BFE6-5AF4889E06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29"/>
          <a:stretch/>
        </p:blipFill>
        <p:spPr>
          <a:xfrm>
            <a:off x="171843" y="3599986"/>
            <a:ext cx="3457181" cy="309345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A19257-DB47-4999-92D5-2B27882B5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141" y="3599986"/>
            <a:ext cx="4124606" cy="309345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365CE-6E35-4492-B44B-EA5A9FBD1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5343" y="3567858"/>
            <a:ext cx="1796483" cy="288056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A520E6-F4BB-4268-8C0A-95097649CC81}"/>
              </a:ext>
            </a:extLst>
          </p:cNvPr>
          <p:cNvCxnSpPr>
            <a:cxnSpLocks/>
          </p:cNvCxnSpPr>
          <p:nvPr/>
        </p:nvCxnSpPr>
        <p:spPr>
          <a:xfrm>
            <a:off x="9752444" y="2047203"/>
            <a:ext cx="0" cy="15206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E48CBB-8848-4FF6-A017-7A940F65AD06}"/>
              </a:ext>
            </a:extLst>
          </p:cNvPr>
          <p:cNvCxnSpPr>
            <a:cxnSpLocks/>
          </p:cNvCxnSpPr>
          <p:nvPr/>
        </p:nvCxnSpPr>
        <p:spPr>
          <a:xfrm>
            <a:off x="1333501" y="3258014"/>
            <a:ext cx="0" cy="3098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78B033-DAD9-44D6-A782-567D0EC7FE1C}"/>
              </a:ext>
            </a:extLst>
          </p:cNvPr>
          <p:cNvCxnSpPr>
            <a:cxnSpLocks/>
          </p:cNvCxnSpPr>
          <p:nvPr/>
        </p:nvCxnSpPr>
        <p:spPr>
          <a:xfrm>
            <a:off x="1333501" y="3258014"/>
            <a:ext cx="14715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B48976A-0AB6-4A11-B976-CF2D67549703}"/>
              </a:ext>
            </a:extLst>
          </p:cNvPr>
          <p:cNvCxnSpPr>
            <a:cxnSpLocks/>
          </p:cNvCxnSpPr>
          <p:nvPr/>
        </p:nvCxnSpPr>
        <p:spPr>
          <a:xfrm>
            <a:off x="8696325" y="2032630"/>
            <a:ext cx="105611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8E3E3A5E-E80C-474B-9335-981814A561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319"/>
          <a:stretch/>
        </p:blipFill>
        <p:spPr>
          <a:xfrm>
            <a:off x="5859069" y="3607984"/>
            <a:ext cx="1622214" cy="310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12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856E-5B5F-456C-AB3F-29FC932D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Feature: Client Expense Report and Items Not Found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0B75D8-AB77-4FF8-ACFE-7290D6C42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03" y="2896386"/>
            <a:ext cx="6596494" cy="1908213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BF3FC7-FECB-49C0-B089-5798CDF2C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5" y="2896386"/>
            <a:ext cx="4327572" cy="3432211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F865C0-D0E0-42FB-AA21-8EDC0715C619}"/>
              </a:ext>
            </a:extLst>
          </p:cNvPr>
          <p:cNvSpPr txBox="1"/>
          <p:nvPr/>
        </p:nvSpPr>
        <p:spPr>
          <a:xfrm>
            <a:off x="2339927" y="2266948"/>
            <a:ext cx="3136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Expense Report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509ED7-E818-4E1F-8417-840C5DC853F6}"/>
              </a:ext>
            </a:extLst>
          </p:cNvPr>
          <p:cNvSpPr txBox="1"/>
          <p:nvPr/>
        </p:nvSpPr>
        <p:spPr>
          <a:xfrm>
            <a:off x="8018733" y="2266949"/>
            <a:ext cx="3136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Items Not Found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0B349F-6B8D-40E1-9182-D05D8E6FE900}"/>
              </a:ext>
            </a:extLst>
          </p:cNvPr>
          <p:cNvSpPr txBox="1"/>
          <p:nvPr/>
        </p:nvSpPr>
        <p:spPr>
          <a:xfrm>
            <a:off x="9550765" y="5125113"/>
            <a:ext cx="2576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No Technology or Vehicle Vendor</a:t>
            </a:r>
          </a:p>
          <a:p>
            <a:r>
              <a:rPr lang="en-US" sz="2400" u="sng" dirty="0"/>
              <a:t>for Mike and Sam</a:t>
            </a:r>
          </a:p>
          <a:p>
            <a:endParaRPr lang="en-US" sz="2400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4BD9F8-6310-4C90-B5C1-8BA50A22BB25}"/>
              </a:ext>
            </a:extLst>
          </p:cNvPr>
          <p:cNvSpPr txBox="1"/>
          <p:nvPr/>
        </p:nvSpPr>
        <p:spPr>
          <a:xfrm>
            <a:off x="9550765" y="3164364"/>
            <a:ext cx="24506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0000"/>
                </a:solidFill>
              </a:rPr>
              <a:t>No Tea, Sushi, or Pen </a:t>
            </a:r>
          </a:p>
          <a:p>
            <a:r>
              <a:rPr lang="en-US" sz="2000" u="sng" dirty="0">
                <a:solidFill>
                  <a:srgbClr val="FF0000"/>
                </a:solidFill>
              </a:rPr>
              <a:t>From the combination of vendors</a:t>
            </a:r>
            <a:endParaRPr lang="en-US" sz="2000" u="sng" dirty="0"/>
          </a:p>
          <a:p>
            <a:endParaRPr lang="en-US" sz="2400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3860BC-F7ED-4815-A95D-0E754BC926F4}"/>
              </a:ext>
            </a:extLst>
          </p:cNvPr>
          <p:cNvSpPr txBox="1"/>
          <p:nvPr/>
        </p:nvSpPr>
        <p:spPr>
          <a:xfrm>
            <a:off x="331558" y="4940447"/>
            <a:ext cx="61087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FF0000"/>
                </a:solidFill>
              </a:rPr>
              <a:t>Clients that had </a:t>
            </a:r>
            <a:r>
              <a:rPr lang="en-US" sz="2800" b="1" u="sng" dirty="0">
                <a:solidFill>
                  <a:srgbClr val="FF0000"/>
                </a:solidFill>
              </a:rPr>
              <a:t>entire carts </a:t>
            </a:r>
            <a:r>
              <a:rPr lang="en-US" sz="2800" u="sng" dirty="0">
                <a:solidFill>
                  <a:srgbClr val="FF0000"/>
                </a:solidFill>
              </a:rPr>
              <a:t>of </a:t>
            </a:r>
            <a:r>
              <a:rPr lang="en-US" sz="2800" b="1" u="sng" dirty="0">
                <a:solidFill>
                  <a:srgbClr val="FF0000"/>
                </a:solidFill>
              </a:rPr>
              <a:t>unavailable</a:t>
            </a:r>
            <a:r>
              <a:rPr lang="en-US" sz="2800" u="sng" dirty="0">
                <a:solidFill>
                  <a:srgbClr val="FF0000"/>
                </a:solidFill>
              </a:rPr>
              <a:t> </a:t>
            </a:r>
            <a:r>
              <a:rPr lang="en-US" sz="2800" b="1" u="sng" dirty="0">
                <a:solidFill>
                  <a:srgbClr val="FF0000"/>
                </a:solidFill>
              </a:rPr>
              <a:t>items</a:t>
            </a:r>
            <a:r>
              <a:rPr lang="en-US" sz="2800" u="sng" dirty="0">
                <a:solidFill>
                  <a:srgbClr val="FF0000"/>
                </a:solidFill>
              </a:rPr>
              <a:t> are </a:t>
            </a:r>
            <a:r>
              <a:rPr lang="en-US" sz="2800" b="1" u="sng" dirty="0">
                <a:solidFill>
                  <a:srgbClr val="FF0000"/>
                </a:solidFill>
              </a:rPr>
              <a:t>not added </a:t>
            </a:r>
            <a:r>
              <a:rPr lang="en-US" sz="2800" u="sng" dirty="0">
                <a:solidFill>
                  <a:srgbClr val="FF0000"/>
                </a:solidFill>
              </a:rPr>
              <a:t>to the expense report</a:t>
            </a:r>
            <a:endParaRPr lang="en-US" sz="2800" u="sng" dirty="0"/>
          </a:p>
          <a:p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552852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9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311</TotalTime>
  <Words>503</Words>
  <Application>Microsoft Office PowerPoint</Application>
  <PresentationFormat>Widescreen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Wingdings</vt:lpstr>
      <vt:lpstr>Retrospect</vt:lpstr>
      <vt:lpstr>Project 1</vt:lpstr>
      <vt:lpstr>Feature:  Menu Options for UX</vt:lpstr>
      <vt:lpstr>PowerPoint Presentation</vt:lpstr>
      <vt:lpstr>Live Demo</vt:lpstr>
      <vt:lpstr>Customers</vt:lpstr>
      <vt:lpstr>Three vendors  </vt:lpstr>
      <vt:lpstr>Pega and Vendors</vt:lpstr>
      <vt:lpstr>Feature: Email Clients Total Expenses and Items Not Found</vt:lpstr>
      <vt:lpstr>Feature: Client Expense Report and Items Not Found</vt:lpstr>
      <vt:lpstr>Feature:  View Subtotals</vt:lpstr>
      <vt:lpstr>Other Features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Yu</dc:creator>
  <cp:lastModifiedBy>Timothy Yu</cp:lastModifiedBy>
  <cp:revision>41</cp:revision>
  <dcterms:created xsi:type="dcterms:W3CDTF">2021-10-20T15:58:31Z</dcterms:created>
  <dcterms:modified xsi:type="dcterms:W3CDTF">2021-10-22T18:35:49Z</dcterms:modified>
</cp:coreProperties>
</file>