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aleway"/>
      <p:regular r:id="rId54"/>
      <p:bold r:id="rId55"/>
      <p:italic r:id="rId56"/>
      <p:boldItalic r:id="rId57"/>
    </p:embeddedFont>
    <p:embeddedFont>
      <p:font typeface="Lato"/>
      <p:regular r:id="rId58"/>
      <p:bold r:id="rId59"/>
      <p:italic r:id="rId60"/>
      <p:boldItalic r:id="rId61"/>
    </p:embeddedFont>
    <p:embeddedFont>
      <p:font typeface="Bree Serif"/>
      <p:regular r:id="rId62"/>
    </p:embeddedFont>
    <p:embeddedFont>
      <p:font typeface="Roboto Mon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CFCF04-815D-49ED-8DE6-3659FFA9F4DD}">
  <a:tblStyle styleId="{51CFCF04-815D-49ED-8DE6-3659FFA9F4D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reeSerif-regular.fntdata"/><Relationship Id="rId61" Type="http://schemas.openxmlformats.org/officeDocument/2006/relationships/font" Target="fonts/Lato-boldItalic.fntdata"/><Relationship Id="rId20" Type="http://schemas.openxmlformats.org/officeDocument/2006/relationships/slide" Target="slides/slide14.xml"/><Relationship Id="rId64" Type="http://schemas.openxmlformats.org/officeDocument/2006/relationships/font" Target="fonts/RobotoMono-bold.fntdata"/><Relationship Id="rId63" Type="http://schemas.openxmlformats.org/officeDocument/2006/relationships/font" Target="fonts/RobotoMono-regular.fntdata"/><Relationship Id="rId22" Type="http://schemas.openxmlformats.org/officeDocument/2006/relationships/slide" Target="slides/slide16.xml"/><Relationship Id="rId66" Type="http://schemas.openxmlformats.org/officeDocument/2006/relationships/font" Target="fonts/RobotoMono-boldItalic.fntdata"/><Relationship Id="rId21" Type="http://schemas.openxmlformats.org/officeDocument/2006/relationships/slide" Target="slides/slide15.xml"/><Relationship Id="rId65"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aleway-bold.fntdata"/><Relationship Id="rId10" Type="http://schemas.openxmlformats.org/officeDocument/2006/relationships/slide" Target="slides/slide4.xml"/><Relationship Id="rId54" Type="http://schemas.openxmlformats.org/officeDocument/2006/relationships/font" Target="fonts/Raleway-regular.fntdata"/><Relationship Id="rId13" Type="http://schemas.openxmlformats.org/officeDocument/2006/relationships/slide" Target="slides/slide7.xml"/><Relationship Id="rId57" Type="http://schemas.openxmlformats.org/officeDocument/2006/relationships/font" Target="fonts/Raleway-boldItalic.fntdata"/><Relationship Id="rId12" Type="http://schemas.openxmlformats.org/officeDocument/2006/relationships/slide" Target="slides/slide6.xml"/><Relationship Id="rId56" Type="http://schemas.openxmlformats.org/officeDocument/2006/relationships/font" Target="fonts/Raleway-italic.fntdata"/><Relationship Id="rId15" Type="http://schemas.openxmlformats.org/officeDocument/2006/relationships/slide" Target="slides/slide9.xml"/><Relationship Id="rId59" Type="http://schemas.openxmlformats.org/officeDocument/2006/relationships/font" Target="fonts/Lato-bold.fntdata"/><Relationship Id="rId14" Type="http://schemas.openxmlformats.org/officeDocument/2006/relationships/slide" Target="slides/slide8.xml"/><Relationship Id="rId58" Type="http://schemas.openxmlformats.org/officeDocument/2006/relationships/font" Target="fonts/Lat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94be390a9_0_1:notes"/>
          <p:cNvSpPr txBox="1"/>
          <p:nvPr/>
        </p:nvSpPr>
        <p:spPr>
          <a:xfrm>
            <a:off x="3886200" y="8687049"/>
            <a:ext cx="2971800" cy="456900"/>
          </a:xfrm>
          <a:prstGeom prst="rect">
            <a:avLst/>
          </a:prstGeom>
          <a:noFill/>
          <a:ln>
            <a:noFill/>
          </a:ln>
        </p:spPr>
        <p:txBody>
          <a:bodyPr anchorCtr="0" anchor="b" bIns="45800" lIns="91625" spcFirstLastPara="1" rIns="91625" wrap="square" tIns="45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1" i="0" lang="e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9" name="Google Shape;89;g1094be390a9_0_1:notes"/>
          <p:cNvSpPr/>
          <p:nvPr>
            <p:ph idx="2" type="sldImg"/>
          </p:nvPr>
        </p:nvSpPr>
        <p:spPr>
          <a:xfrm>
            <a:off x="370412" y="686236"/>
            <a:ext cx="6117300" cy="342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g1094be390a9_0_1:notes"/>
          <p:cNvSpPr txBox="1"/>
          <p:nvPr>
            <p:ph idx="1" type="body"/>
          </p:nvPr>
        </p:nvSpPr>
        <p:spPr>
          <a:xfrm>
            <a:off x="914400" y="4343524"/>
            <a:ext cx="5029200" cy="4114200"/>
          </a:xfrm>
          <a:prstGeom prst="rect">
            <a:avLst/>
          </a:prstGeom>
          <a:noFill/>
          <a:ln>
            <a:noFill/>
          </a:ln>
        </p:spPr>
        <p:txBody>
          <a:bodyPr anchorCtr="0" anchor="t" bIns="45800" lIns="91625" spcFirstLastPara="1" rIns="91625" wrap="square" tIns="45800">
            <a:noAutofit/>
          </a:bodyPr>
          <a:lstStyle/>
          <a:p>
            <a:pPr indent="0" lvl="0" marL="0" marR="0" rtl="0" algn="l">
              <a:lnSpc>
                <a:spcPct val="100000"/>
              </a:lnSpc>
              <a:spcBef>
                <a:spcPts val="0"/>
              </a:spcBef>
              <a:spcAft>
                <a:spcPts val="0"/>
              </a:spcAft>
              <a:buSzPts val="1100"/>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a5bbcee6d_0_24: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10a5bbcee6d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a5bbcee6d_0_1: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10a5bbcee6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a0a42777b_0_70: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10a0a42777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8: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1: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2: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a0a42777b_0_12: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10a0a42777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a0a42777b_0_22: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g10a0a42777b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8e6e14347_0_0: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g108e6e1434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4: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5: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6: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4" name="Google Shape;44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7: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8: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0a0a42777b_0_41: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g10a0a42777b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a0a42777b_0_47: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3" name="Google Shape;473;g10a0a42777b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a0a42777b_0_62: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0" name="Google Shape;480;g10a0a42777b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a0a42777b_0_35: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7" name="Google Shape;487;g10a0a42777b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914400" y="4343524"/>
            <a:ext cx="5029200" cy="41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11"/>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7" name="Google Shape;77;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8" name="Shape 78"/>
        <p:cNvGrpSpPr/>
        <p:nvPr/>
      </p:nvGrpSpPr>
      <p:grpSpPr>
        <a:xfrm>
          <a:off x="0" y="0"/>
          <a:ext cx="0" cy="0"/>
          <a:chOff x="0" y="0"/>
          <a:chExt cx="0" cy="0"/>
        </a:xfrm>
      </p:grpSpPr>
      <p:grpSp>
        <p:nvGrpSpPr>
          <p:cNvPr id="79" name="Google Shape;79;p12"/>
          <p:cNvGrpSpPr/>
          <p:nvPr/>
        </p:nvGrpSpPr>
        <p:grpSpPr>
          <a:xfrm>
            <a:off x="830392" y="4169130"/>
            <a:ext cx="745763" cy="45826"/>
            <a:chOff x="4580561" y="2589004"/>
            <a:chExt cx="1064464" cy="25200"/>
          </a:xfrm>
        </p:grpSpPr>
        <p:sp>
          <p:nvSpPr>
            <p:cNvPr id="80" name="Google Shape;80;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1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3" name="Google Shape;83;p1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4" name="Google Shape;84;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1116012" y="503634"/>
            <a:ext cx="344400" cy="404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2800"/>
              <a:buNone/>
              <a:defRPr b="0" i="0" sz="2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2800"/>
              <a:buNone/>
              <a:defRPr b="0" i="0" sz="20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2800"/>
              <a:buNone/>
              <a:defRPr b="0" i="0" sz="20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2800"/>
              <a:buNone/>
              <a:defRPr b="0" i="0" sz="20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2800"/>
              <a:buNone/>
              <a:defRPr b="0" i="0" sz="20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2800"/>
              <a:buNone/>
              <a:defRPr b="0" i="0" sz="20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2800"/>
              <a:buNone/>
              <a:defRPr b="0" i="0" sz="20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2800"/>
              <a:buNone/>
              <a:defRPr b="0" i="0" sz="20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2800"/>
              <a:buNone/>
              <a:defRPr b="0" i="0" sz="2000" u="none" cap="none" strike="noStrike">
                <a:solidFill>
                  <a:schemeClr val="dk1"/>
                </a:solidFill>
                <a:latin typeface="Arial"/>
                <a:ea typeface="Arial"/>
                <a:cs typeface="Arial"/>
                <a:sym typeface="Arial"/>
              </a:defRPr>
            </a:lvl9pPr>
          </a:lstStyle>
          <a:p/>
        </p:txBody>
      </p:sp>
      <p:sp>
        <p:nvSpPr>
          <p:cNvPr id="19" name="Google Shape;19;p3"/>
          <p:cNvSpPr txBox="1"/>
          <p:nvPr>
            <p:ph idx="1" type="body"/>
          </p:nvPr>
        </p:nvSpPr>
        <p:spPr>
          <a:xfrm>
            <a:off x="1000125" y="1078706"/>
            <a:ext cx="7456500" cy="35088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2600"/>
              </a:spcBef>
              <a:spcAft>
                <a:spcPts val="0"/>
              </a:spcAft>
              <a:buSzPts val="1300"/>
              <a:buNone/>
              <a:defRPr b="0" i="0" sz="2600" u="none" cap="none" strike="noStrike">
                <a:solidFill>
                  <a:schemeClr val="accent2"/>
                </a:solidFill>
                <a:latin typeface="Arial"/>
                <a:ea typeface="Arial"/>
                <a:cs typeface="Arial"/>
                <a:sym typeface="Arial"/>
              </a:defRPr>
            </a:lvl1pPr>
            <a:lvl2pPr indent="-368300" lvl="1" marL="914400" marR="0" algn="l">
              <a:lnSpc>
                <a:spcPct val="115000"/>
              </a:lnSpc>
              <a:spcBef>
                <a:spcPts val="440"/>
              </a:spcBef>
              <a:spcAft>
                <a:spcPts val="0"/>
              </a:spcAft>
              <a:buClr>
                <a:schemeClr val="lt2"/>
              </a:buClr>
              <a:buSzPts val="2200"/>
              <a:buFont typeface="Arial"/>
              <a:buChar char="•"/>
              <a:defRPr b="0" i="0" sz="2200" u="none" cap="none" strike="noStrike">
                <a:solidFill>
                  <a:schemeClr val="lt2"/>
                </a:solidFill>
                <a:latin typeface="Arial"/>
                <a:ea typeface="Arial"/>
                <a:cs typeface="Arial"/>
                <a:sym typeface="Arial"/>
              </a:defRPr>
            </a:lvl2pPr>
            <a:lvl3pPr indent="-355600" lvl="2" marL="1371600" marR="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15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 name="Google Shape;20;p3"/>
          <p:cNvSpPr txBox="1"/>
          <p:nvPr>
            <p:ph idx="11" type="ftr"/>
          </p:nvPr>
        </p:nvSpPr>
        <p:spPr>
          <a:xfrm>
            <a:off x="992187" y="4723209"/>
            <a:ext cx="2041500" cy="1845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0" sz="1800" u="none" cap="none" strike="noStrike">
                <a:solidFill>
                  <a:schemeClr val="lt1"/>
                </a:solidFill>
                <a:latin typeface="Arial"/>
                <a:ea typeface="Arial"/>
                <a:cs typeface="Arial"/>
                <a:sym typeface="Arial"/>
              </a:defRPr>
            </a:lvl9pPr>
          </a:lstStyle>
          <a:p/>
        </p:txBody>
      </p:sp>
      <p:sp>
        <p:nvSpPr>
          <p:cNvPr id="21" name="Google Shape;21;p3"/>
          <p:cNvSpPr txBox="1"/>
          <p:nvPr>
            <p:ph idx="12" type="sldNum"/>
          </p:nvPr>
        </p:nvSpPr>
        <p:spPr>
          <a:xfrm>
            <a:off x="0" y="4723209"/>
            <a:ext cx="457200" cy="1857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b="0" sz="1000">
              <a:solidFill>
                <a:schemeClr val="accent1"/>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2" name="Shape 22"/>
        <p:cNvGrpSpPr/>
        <p:nvPr/>
      </p:nvGrpSpPr>
      <p:grpSpPr>
        <a:xfrm>
          <a:off x="0" y="0"/>
          <a:ext cx="0" cy="0"/>
          <a:chOff x="0" y="0"/>
          <a:chExt cx="0" cy="0"/>
        </a:xfrm>
      </p:grpSpPr>
      <p:grpSp>
        <p:nvGrpSpPr>
          <p:cNvPr id="23" name="Google Shape;23;p4"/>
          <p:cNvGrpSpPr/>
          <p:nvPr/>
        </p:nvGrpSpPr>
        <p:grpSpPr>
          <a:xfrm>
            <a:off x="830392" y="1191256"/>
            <a:ext cx="745763" cy="45826"/>
            <a:chOff x="4580561" y="2589004"/>
            <a:chExt cx="1064464" cy="25200"/>
          </a:xfrm>
        </p:grpSpPr>
        <p:sp>
          <p:nvSpPr>
            <p:cNvPr id="24" name="Google Shape;24;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7" name="Google Shape;27;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 name="Google Shape;30;p5"/>
          <p:cNvGrpSpPr/>
          <p:nvPr/>
        </p:nvGrpSpPr>
        <p:grpSpPr>
          <a:xfrm>
            <a:off x="830392" y="1191256"/>
            <a:ext cx="745763" cy="45826"/>
            <a:chOff x="4580561" y="2589004"/>
            <a:chExt cx="1064464" cy="25200"/>
          </a:xfrm>
        </p:grpSpPr>
        <p:sp>
          <p:nvSpPr>
            <p:cNvPr id="31" name="Google Shape;31;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4" name="Google Shape;34;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 name="Google Shape;38;p6"/>
          <p:cNvGrpSpPr/>
          <p:nvPr/>
        </p:nvGrpSpPr>
        <p:grpSpPr>
          <a:xfrm>
            <a:off x="830392" y="1191256"/>
            <a:ext cx="745763" cy="45826"/>
            <a:chOff x="4580561" y="2589004"/>
            <a:chExt cx="1064464" cy="25200"/>
          </a:xfrm>
        </p:grpSpPr>
        <p:sp>
          <p:nvSpPr>
            <p:cNvPr id="39" name="Google Shape;39;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2" name="Google Shape;42;p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4" name="Google Shape;44;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7"/>
          <p:cNvGrpSpPr/>
          <p:nvPr/>
        </p:nvGrpSpPr>
        <p:grpSpPr>
          <a:xfrm>
            <a:off x="830392" y="1191256"/>
            <a:ext cx="745763" cy="45826"/>
            <a:chOff x="4580561" y="2589004"/>
            <a:chExt cx="1064464" cy="25200"/>
          </a:xfrm>
        </p:grpSpPr>
        <p:sp>
          <p:nvSpPr>
            <p:cNvPr id="48" name="Google Shape;48;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1" name="Google Shape;51;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8"/>
          <p:cNvGrpSpPr/>
          <p:nvPr/>
        </p:nvGrpSpPr>
        <p:grpSpPr>
          <a:xfrm>
            <a:off x="830392" y="1191256"/>
            <a:ext cx="745763" cy="45826"/>
            <a:chOff x="4580561" y="2589004"/>
            <a:chExt cx="1064464" cy="25200"/>
          </a:xfrm>
        </p:grpSpPr>
        <p:sp>
          <p:nvSpPr>
            <p:cNvPr id="55" name="Google Shape;55;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8" name="Google Shape;58;p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9" name="Google Shape;59;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0" name="Shape 60"/>
        <p:cNvGrpSpPr/>
        <p:nvPr/>
      </p:nvGrpSpPr>
      <p:grpSpPr>
        <a:xfrm>
          <a:off x="0" y="0"/>
          <a:ext cx="0" cy="0"/>
          <a:chOff x="0" y="0"/>
          <a:chExt cx="0" cy="0"/>
        </a:xfrm>
      </p:grpSpPr>
      <p:grpSp>
        <p:nvGrpSpPr>
          <p:cNvPr id="61" name="Google Shape;61;p9"/>
          <p:cNvGrpSpPr/>
          <p:nvPr/>
        </p:nvGrpSpPr>
        <p:grpSpPr>
          <a:xfrm>
            <a:off x="830392" y="4169130"/>
            <a:ext cx="745763" cy="45826"/>
            <a:chOff x="4580561" y="2589004"/>
            <a:chExt cx="1064464" cy="25200"/>
          </a:xfrm>
        </p:grpSpPr>
        <p:sp>
          <p:nvSpPr>
            <p:cNvPr id="62" name="Google Shape;62;p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5" name="Google Shape;65;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1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10"/>
          <p:cNvGrpSpPr/>
          <p:nvPr/>
        </p:nvGrpSpPr>
        <p:grpSpPr>
          <a:xfrm>
            <a:off x="830392" y="1191256"/>
            <a:ext cx="745763" cy="45826"/>
            <a:chOff x="4580561" y="2589004"/>
            <a:chExt cx="1064464" cy="25200"/>
          </a:xfrm>
        </p:grpSpPr>
        <p:sp>
          <p:nvSpPr>
            <p:cNvPr id="69" name="Google Shape;69;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1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2" name="Google Shape;72;p1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3" name="Google Shape;73;p1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4" name="Google Shape;74;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20" Type="http://schemas.openxmlformats.org/officeDocument/2006/relationships/hyperlink" Target="https://www.w3schools.com/xml/schema_facets.asp" TargetMode="External"/><Relationship Id="rId22" Type="http://schemas.openxmlformats.org/officeDocument/2006/relationships/hyperlink" Target="https://www.w3schools.com/xml/schema_facets.asp" TargetMode="External"/><Relationship Id="rId21" Type="http://schemas.openxmlformats.org/officeDocument/2006/relationships/hyperlink" Target="https://www.w3schools.com/xml/schema_facets.asp" TargetMode="External"/><Relationship Id="rId24" Type="http://schemas.openxmlformats.org/officeDocument/2006/relationships/image" Target="../media/image31.png"/><Relationship Id="rId23" Type="http://schemas.openxmlformats.org/officeDocument/2006/relationships/hyperlink" Target="https://www.w3schools.com/xml/schema_facets.asp"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w3schools.com/xml/schema_facets.asp" TargetMode="External"/><Relationship Id="rId4" Type="http://schemas.openxmlformats.org/officeDocument/2006/relationships/hyperlink" Target="https://www.w3schools.com/xml/schema_facets.asp" TargetMode="External"/><Relationship Id="rId9" Type="http://schemas.openxmlformats.org/officeDocument/2006/relationships/hyperlink" Target="https://www.w3schools.com/xml/schema_facets.asp" TargetMode="External"/><Relationship Id="rId25" Type="http://schemas.openxmlformats.org/officeDocument/2006/relationships/image" Target="../media/image25.png"/><Relationship Id="rId5" Type="http://schemas.openxmlformats.org/officeDocument/2006/relationships/hyperlink" Target="https://www.w3schools.com/xml/schema_facets.asp" TargetMode="External"/><Relationship Id="rId6" Type="http://schemas.openxmlformats.org/officeDocument/2006/relationships/hyperlink" Target="https://www.w3schools.com/xml/schema_facets.asp" TargetMode="External"/><Relationship Id="rId7" Type="http://schemas.openxmlformats.org/officeDocument/2006/relationships/hyperlink" Target="https://www.w3schools.com/xml/schema_facets.asp" TargetMode="External"/><Relationship Id="rId8" Type="http://schemas.openxmlformats.org/officeDocument/2006/relationships/hyperlink" Target="https://www.w3schools.com/xml/schema_facets.asp" TargetMode="External"/><Relationship Id="rId11" Type="http://schemas.openxmlformats.org/officeDocument/2006/relationships/hyperlink" Target="https://www.w3schools.com/xml/schema_facets.asp" TargetMode="External"/><Relationship Id="rId10" Type="http://schemas.openxmlformats.org/officeDocument/2006/relationships/hyperlink" Target="https://www.w3schools.com/xml/schema_facets.asp" TargetMode="External"/><Relationship Id="rId13" Type="http://schemas.openxmlformats.org/officeDocument/2006/relationships/hyperlink" Target="https://www.w3schools.com/xml/schema_facets.asp" TargetMode="External"/><Relationship Id="rId12" Type="http://schemas.openxmlformats.org/officeDocument/2006/relationships/hyperlink" Target="https://www.w3schools.com/xml/schema_facets.asp" TargetMode="External"/><Relationship Id="rId15" Type="http://schemas.openxmlformats.org/officeDocument/2006/relationships/hyperlink" Target="https://www.w3schools.com/xml/schema_facets.asp" TargetMode="External"/><Relationship Id="rId14" Type="http://schemas.openxmlformats.org/officeDocument/2006/relationships/hyperlink" Target="https://www.w3schools.com/xml/schema_facets.asp" TargetMode="External"/><Relationship Id="rId17" Type="http://schemas.openxmlformats.org/officeDocument/2006/relationships/hyperlink" Target="https://www.w3schools.com/xml/schema_facets.asp" TargetMode="External"/><Relationship Id="rId16" Type="http://schemas.openxmlformats.org/officeDocument/2006/relationships/hyperlink" Target="https://www.w3schools.com/xml/schema_facets.asp" TargetMode="External"/><Relationship Id="rId19" Type="http://schemas.openxmlformats.org/officeDocument/2006/relationships/hyperlink" Target="https://www.w3schools.com/xml/schema_facets.asp" TargetMode="External"/><Relationship Id="rId18" Type="http://schemas.openxmlformats.org/officeDocument/2006/relationships/hyperlink" Target="https://www.w3schools.com/xml/schema_facets.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w3.org/2001/XMLSchema-instance" TargetMode="External"/><Relationship Id="rId4" Type="http://schemas.openxmlformats.org/officeDocument/2006/relationships/image" Target="../media/image39.png"/><Relationship Id="rId5"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4"/>
          <p:cNvSpPr/>
          <p:nvPr/>
        </p:nvSpPr>
        <p:spPr>
          <a:xfrm>
            <a:off x="640525" y="1035319"/>
            <a:ext cx="1126500" cy="30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txBox="1"/>
          <p:nvPr>
            <p:ph idx="1" type="subTitle"/>
          </p:nvPr>
        </p:nvSpPr>
        <p:spPr>
          <a:xfrm>
            <a:off x="1211750" y="914122"/>
            <a:ext cx="6896700" cy="548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lang="es" sz="3400">
                <a:solidFill>
                  <a:srgbClr val="B7B7B7"/>
                </a:solidFill>
                <a:latin typeface="Bree Serif"/>
                <a:ea typeface="Bree Serif"/>
                <a:cs typeface="Bree Serif"/>
                <a:sym typeface="Bree Serif"/>
              </a:rPr>
              <a:t>UD6 - XSD</a:t>
            </a:r>
            <a:endParaRPr b="1" sz="4600">
              <a:solidFill>
                <a:srgbClr val="B7B7B7"/>
              </a:solidFill>
              <a:latin typeface="Bree Serif"/>
              <a:ea typeface="Bree Serif"/>
              <a:cs typeface="Bree Serif"/>
              <a:sym typeface="Bree Serif"/>
            </a:endParaRPr>
          </a:p>
          <a:p>
            <a:pPr indent="0" lvl="0" marL="0" marR="0" rtl="0" algn="ctr">
              <a:lnSpc>
                <a:spcPct val="100000"/>
              </a:lnSpc>
              <a:spcBef>
                <a:spcPts val="0"/>
              </a:spcBef>
              <a:spcAft>
                <a:spcPts val="0"/>
              </a:spcAft>
              <a:buClr>
                <a:srgbClr val="000000"/>
              </a:buClr>
              <a:buSzPts val="1600"/>
              <a:buFont typeface="Arial"/>
              <a:buNone/>
            </a:pPr>
            <a:r>
              <a:t/>
            </a:r>
            <a:endParaRPr b="1" sz="3400">
              <a:solidFill>
                <a:srgbClr val="B7B7B7"/>
              </a:solidFill>
              <a:latin typeface="Bree Serif"/>
              <a:ea typeface="Bree Serif"/>
              <a:cs typeface="Bree Serif"/>
              <a:sym typeface="Bree Serif"/>
            </a:endParaRPr>
          </a:p>
          <a:p>
            <a:pPr indent="0" lvl="0" marL="0" marR="0" rtl="0" algn="ctr">
              <a:lnSpc>
                <a:spcPct val="100000"/>
              </a:lnSpc>
              <a:spcBef>
                <a:spcPts val="0"/>
              </a:spcBef>
              <a:spcAft>
                <a:spcPts val="0"/>
              </a:spcAft>
              <a:buClr>
                <a:srgbClr val="000000"/>
              </a:buClr>
              <a:buSzPts val="1600"/>
              <a:buFont typeface="Arial"/>
              <a:buNone/>
            </a:pPr>
            <a:r>
              <a:t/>
            </a:r>
            <a:endParaRPr b="1" sz="3400">
              <a:solidFill>
                <a:srgbClr val="B7B7B7"/>
              </a:solidFill>
              <a:latin typeface="Bree Serif"/>
              <a:ea typeface="Bree Serif"/>
              <a:cs typeface="Bree Serif"/>
              <a:sym typeface="Bree Serif"/>
            </a:endParaRPr>
          </a:p>
          <a:p>
            <a:pPr indent="0" lvl="0" marL="0" marR="0" rtl="0" algn="ctr">
              <a:lnSpc>
                <a:spcPct val="100000"/>
              </a:lnSpc>
              <a:spcBef>
                <a:spcPts val="0"/>
              </a:spcBef>
              <a:spcAft>
                <a:spcPts val="0"/>
              </a:spcAft>
              <a:buClr>
                <a:srgbClr val="000000"/>
              </a:buClr>
              <a:buSzPts val="1600"/>
              <a:buFont typeface="Arial"/>
              <a:buNone/>
            </a:pPr>
            <a:r>
              <a:t/>
            </a:r>
            <a:endParaRPr b="1" sz="3400">
              <a:solidFill>
                <a:srgbClr val="B7B7B7"/>
              </a:solidFill>
              <a:latin typeface="Bree Serif"/>
              <a:ea typeface="Bree Serif"/>
              <a:cs typeface="Bree Serif"/>
              <a:sym typeface="Bree Serif"/>
            </a:endParaRPr>
          </a:p>
          <a:p>
            <a:pPr indent="0" lvl="0" marL="0" marR="0" rtl="0" algn="ctr">
              <a:lnSpc>
                <a:spcPct val="100000"/>
              </a:lnSpc>
              <a:spcBef>
                <a:spcPts val="0"/>
              </a:spcBef>
              <a:spcAft>
                <a:spcPts val="0"/>
              </a:spcAft>
              <a:buClr>
                <a:srgbClr val="000000"/>
              </a:buClr>
              <a:buSzPts val="1600"/>
              <a:buFont typeface="Arial"/>
              <a:buNone/>
            </a:pPr>
            <a:r>
              <a:t/>
            </a:r>
            <a:endParaRPr b="1" sz="3400">
              <a:solidFill>
                <a:srgbClr val="B7B7B7"/>
              </a:solidFill>
              <a:latin typeface="Bree Serif"/>
              <a:ea typeface="Bree Serif"/>
              <a:cs typeface="Bree Serif"/>
              <a:sym typeface="Bree Serif"/>
            </a:endParaRPr>
          </a:p>
          <a:p>
            <a:pPr indent="0" lvl="0" marL="0" marR="0" rtl="0" algn="ctr">
              <a:lnSpc>
                <a:spcPct val="100000"/>
              </a:lnSpc>
              <a:spcBef>
                <a:spcPts val="0"/>
              </a:spcBef>
              <a:spcAft>
                <a:spcPts val="0"/>
              </a:spcAft>
              <a:buClr>
                <a:srgbClr val="000000"/>
              </a:buClr>
              <a:buSzPts val="1600"/>
              <a:buFont typeface="Arial"/>
              <a:buNone/>
            </a:pPr>
            <a:r>
              <a:t/>
            </a:r>
            <a:endParaRPr b="1" sz="3400">
              <a:solidFill>
                <a:srgbClr val="B7B7B7"/>
              </a:solidFill>
              <a:latin typeface="Bree Serif"/>
              <a:ea typeface="Bree Serif"/>
              <a:cs typeface="Bree Serif"/>
              <a:sym typeface="Bree Serif"/>
            </a:endParaRPr>
          </a:p>
          <a:p>
            <a:pPr indent="457200" lvl="0" marL="0" rtl="0" algn="ctr">
              <a:spcBef>
                <a:spcPts val="0"/>
              </a:spcBef>
              <a:spcAft>
                <a:spcPts val="0"/>
              </a:spcAft>
              <a:buClr>
                <a:srgbClr val="000000"/>
              </a:buClr>
              <a:buSzPts val="1600"/>
              <a:buFont typeface="Arial"/>
              <a:buNone/>
            </a:pPr>
            <a:r>
              <a:rPr b="1" lang="es" sz="2100">
                <a:solidFill>
                  <a:srgbClr val="B7B7B7"/>
                </a:solidFill>
                <a:latin typeface="Bree Serif"/>
                <a:ea typeface="Bree Serif"/>
                <a:cs typeface="Bree Serif"/>
                <a:sym typeface="Bree Serif"/>
              </a:rPr>
              <a:t>Lenguajes de Marcas y Sistemas de Gestión de Información</a:t>
            </a:r>
            <a:endParaRPr b="1" sz="2100">
              <a:solidFill>
                <a:srgbClr val="B7B7B7"/>
              </a:solidFill>
              <a:latin typeface="Bree Serif"/>
              <a:ea typeface="Bree Serif"/>
              <a:cs typeface="Bree Serif"/>
              <a:sym typeface="Bree Serif"/>
            </a:endParaRPr>
          </a:p>
          <a:p>
            <a:pPr indent="0" lvl="0" marL="0" marR="0" rtl="0" algn="ctr">
              <a:lnSpc>
                <a:spcPct val="100000"/>
              </a:lnSpc>
              <a:spcBef>
                <a:spcPts val="0"/>
              </a:spcBef>
              <a:spcAft>
                <a:spcPts val="0"/>
              </a:spcAft>
              <a:buClr>
                <a:srgbClr val="000000"/>
              </a:buClr>
              <a:buSzPts val="1600"/>
              <a:buFont typeface="Arial"/>
              <a:buNone/>
            </a:pPr>
            <a:r>
              <a:t/>
            </a:r>
            <a:endParaRPr b="1" sz="2400">
              <a:solidFill>
                <a:srgbClr val="B7B7B7"/>
              </a:solidFill>
              <a:latin typeface="Bree Serif"/>
              <a:ea typeface="Bree Serif"/>
              <a:cs typeface="Bree Serif"/>
              <a:sym typeface="Bree Serif"/>
            </a:endParaRPr>
          </a:p>
        </p:txBody>
      </p:sp>
      <p:pic>
        <p:nvPicPr>
          <p:cNvPr id="94" name="Google Shape;94;p14"/>
          <p:cNvPicPr preferRelativeResize="0"/>
          <p:nvPr/>
        </p:nvPicPr>
        <p:blipFill rotWithShape="1">
          <a:blip r:embed="rId3">
            <a:alphaModFix amt="50000"/>
          </a:blip>
          <a:srcRect b="0" l="0" r="0" t="0"/>
          <a:stretch/>
        </p:blipFill>
        <p:spPr>
          <a:xfrm>
            <a:off x="2450300" y="1471574"/>
            <a:ext cx="4419599" cy="25016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nvSpPr>
        <p:spPr>
          <a:xfrm>
            <a:off x="292075" y="845389"/>
            <a:ext cx="8453700" cy="411686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Elementos Simples (I)</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XSD nos permite definir tipos para los elementos simples del mismo modo que hacemos en lenguajes como SQL, C/C++ o Java.</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La sintaxis para definir un elemento es la siguiente:</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None/>
            </a:pPr>
            <a:r>
              <a:rPr b="0" i="0" lang="es" sz="1800" u="none" cap="none" strike="noStrike">
                <a:solidFill>
                  <a:srgbClr val="999999"/>
                </a:solidFill>
                <a:latin typeface="Arial"/>
                <a:ea typeface="Arial"/>
                <a:cs typeface="Arial"/>
                <a:sym typeface="Arial"/>
              </a:rPr>
              <a:t>	 &lt;</a:t>
            </a:r>
            <a:r>
              <a:rPr b="1" i="0" lang="es" sz="1800" u="none" cap="none" strike="noStrike">
                <a:solidFill>
                  <a:srgbClr val="4C74D7"/>
                </a:solidFill>
                <a:latin typeface="Arial"/>
                <a:ea typeface="Arial"/>
                <a:cs typeface="Arial"/>
                <a:sym typeface="Arial"/>
              </a:rPr>
              <a:t>xs:element</a:t>
            </a:r>
            <a:r>
              <a:rPr b="0" i="0" lang="es" sz="1800" u="none" cap="none" strike="noStrike">
                <a:solidFill>
                  <a:srgbClr val="999999"/>
                </a:solidFill>
                <a:latin typeface="Arial"/>
                <a:ea typeface="Arial"/>
                <a:cs typeface="Arial"/>
                <a:sym typeface="Arial"/>
              </a:rPr>
              <a:t> </a:t>
            </a:r>
            <a:r>
              <a:rPr b="1" i="0" lang="es" sz="1800" u="none" cap="none" strike="noStrike">
                <a:solidFill>
                  <a:srgbClr val="137266"/>
                </a:solidFill>
                <a:latin typeface="Arial"/>
                <a:ea typeface="Arial"/>
                <a:cs typeface="Arial"/>
                <a:sym typeface="Arial"/>
              </a:rPr>
              <a:t>name</a:t>
            </a:r>
            <a:r>
              <a:rPr b="0" i="0" lang="es" sz="1800" u="none" cap="none" strike="noStrike">
                <a:solidFill>
                  <a:srgbClr val="999999"/>
                </a:solidFill>
                <a:latin typeface="Arial"/>
                <a:ea typeface="Arial"/>
                <a:cs typeface="Arial"/>
                <a:sym typeface="Arial"/>
              </a:rPr>
              <a:t>="nombreElemento" </a:t>
            </a:r>
            <a:r>
              <a:rPr b="1" i="0" lang="es" sz="1800" u="none" cap="none" strike="noStrike">
                <a:solidFill>
                  <a:srgbClr val="137266"/>
                </a:solidFill>
                <a:latin typeface="Arial"/>
                <a:ea typeface="Arial"/>
                <a:cs typeface="Arial"/>
                <a:sym typeface="Arial"/>
              </a:rPr>
              <a:t>type</a:t>
            </a:r>
            <a:r>
              <a:rPr b="0" i="0" lang="es" sz="1800" u="none" cap="none" strike="noStrike">
                <a:solidFill>
                  <a:srgbClr val="999999"/>
                </a:solidFill>
                <a:latin typeface="Arial"/>
                <a:ea typeface="Arial"/>
                <a:cs typeface="Arial"/>
                <a:sym typeface="Arial"/>
              </a:rPr>
              <a:t>="xs:tipoElemento"/&gt;</a:t>
            </a:r>
            <a:endParaRPr b="0" i="0" sz="18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914400" marR="0" rtl="0" algn="just">
              <a:lnSpc>
                <a:spcPct val="100000"/>
              </a:lnSpc>
              <a:spcBef>
                <a:spcPts val="0"/>
              </a:spcBef>
              <a:spcAft>
                <a:spcPts val="0"/>
              </a:spcAft>
              <a:buNone/>
            </a:pPr>
            <a:r>
              <a:rPr b="1" i="0" lang="es" sz="1400" u="none" cap="none" strike="noStrike">
                <a:solidFill>
                  <a:srgbClr val="4A86E8"/>
                </a:solidFill>
                <a:latin typeface="Arial"/>
                <a:ea typeface="Arial"/>
                <a:cs typeface="Arial"/>
                <a:sym typeface="Arial"/>
              </a:rPr>
              <a:t>	xs:element </a:t>
            </a:r>
            <a:r>
              <a:rPr b="0" i="0" lang="es" sz="1400" u="none" cap="none" strike="noStrike">
                <a:solidFill>
                  <a:srgbClr val="999999"/>
                </a:solidFill>
                <a:latin typeface="Arial"/>
                <a:ea typeface="Arial"/>
                <a:cs typeface="Arial"/>
                <a:sym typeface="Arial"/>
              </a:rPr>
              <a:t>→ Indica que vamos a definir un elemento</a:t>
            </a:r>
            <a:endParaRPr b="0" i="0" sz="1400" u="none" cap="none" strike="noStrike">
              <a:solidFill>
                <a:srgbClr val="999999"/>
              </a:solidFill>
              <a:latin typeface="Arial"/>
              <a:ea typeface="Arial"/>
              <a:cs typeface="Arial"/>
              <a:sym typeface="Arial"/>
            </a:endParaRPr>
          </a:p>
          <a:p>
            <a:pPr indent="-330200" lvl="1" marL="1371600" marR="0" rtl="0" algn="just">
              <a:lnSpc>
                <a:spcPct val="100000"/>
              </a:lnSpc>
              <a:spcBef>
                <a:spcPts val="0"/>
              </a:spcBef>
              <a:spcAft>
                <a:spcPts val="0"/>
              </a:spcAft>
              <a:buClr>
                <a:srgbClr val="999999"/>
              </a:buClr>
              <a:buSzPts val="1600"/>
              <a:buFont typeface="Arial"/>
              <a:buChar char="○"/>
            </a:pPr>
            <a:r>
              <a:rPr b="1" i="0" lang="es" sz="1400" u="none" cap="none" strike="noStrike">
                <a:solidFill>
                  <a:schemeClr val="dk1"/>
                </a:solidFill>
                <a:latin typeface="Arial"/>
                <a:ea typeface="Arial"/>
                <a:cs typeface="Arial"/>
                <a:sym typeface="Arial"/>
              </a:rPr>
              <a:t>name</a:t>
            </a:r>
            <a:r>
              <a:rPr b="0" i="0" lang="es" sz="1400" u="none" cap="none" strike="noStrike">
                <a:solidFill>
                  <a:srgbClr val="999999"/>
                </a:solidFill>
                <a:latin typeface="Arial"/>
                <a:ea typeface="Arial"/>
                <a:cs typeface="Arial"/>
                <a:sym typeface="Arial"/>
              </a:rPr>
              <a:t> → Nombre del elemento.</a:t>
            </a:r>
            <a:endParaRPr b="0" i="0" sz="1400" u="none" cap="none" strike="noStrike">
              <a:solidFill>
                <a:srgbClr val="999999"/>
              </a:solidFill>
              <a:latin typeface="Arial"/>
              <a:ea typeface="Arial"/>
              <a:cs typeface="Arial"/>
              <a:sym typeface="Arial"/>
            </a:endParaRPr>
          </a:p>
          <a:p>
            <a:pPr indent="-330200" lvl="1" marL="1371600" marR="0" rtl="0" algn="just">
              <a:lnSpc>
                <a:spcPct val="100000"/>
              </a:lnSpc>
              <a:spcBef>
                <a:spcPts val="0"/>
              </a:spcBef>
              <a:spcAft>
                <a:spcPts val="0"/>
              </a:spcAft>
              <a:buClr>
                <a:srgbClr val="999999"/>
              </a:buClr>
              <a:buSzPts val="1600"/>
              <a:buFont typeface="Arial"/>
              <a:buChar char="○"/>
            </a:pPr>
            <a:r>
              <a:rPr b="1" i="0" lang="es" sz="1400" u="none" cap="none" strike="noStrike">
                <a:solidFill>
                  <a:schemeClr val="dk1"/>
                </a:solidFill>
                <a:latin typeface="Arial"/>
                <a:ea typeface="Arial"/>
                <a:cs typeface="Arial"/>
                <a:sym typeface="Arial"/>
              </a:rPr>
              <a:t>type</a:t>
            </a:r>
            <a:r>
              <a:rPr b="0" i="0" lang="es" sz="1400" u="none" cap="none" strike="noStrike">
                <a:solidFill>
                  <a:srgbClr val="999999"/>
                </a:solidFill>
                <a:latin typeface="Arial"/>
                <a:ea typeface="Arial"/>
                <a:cs typeface="Arial"/>
                <a:sym typeface="Arial"/>
              </a:rPr>
              <a:t> → tipo de dato que almacenará este elemento simple</a:t>
            </a:r>
            <a:endParaRPr/>
          </a:p>
          <a:p>
            <a:pPr indent="-330200" lvl="1" marL="361950" marR="0" rtl="0" algn="just">
              <a:lnSpc>
                <a:spcPct val="100000"/>
              </a:lnSpc>
              <a:spcBef>
                <a:spcPts val="0"/>
              </a:spcBef>
              <a:spcAft>
                <a:spcPts val="0"/>
              </a:spcAft>
              <a:buNone/>
            </a:pPr>
            <a:r>
              <a:t/>
            </a:r>
            <a:endParaRPr b="0" i="0" sz="1400" u="none" cap="none" strike="noStrike">
              <a:solidFill>
                <a:srgbClr val="999999"/>
              </a:solidFill>
              <a:latin typeface="Arial"/>
              <a:ea typeface="Arial"/>
              <a:cs typeface="Arial"/>
              <a:sym typeface="Arial"/>
            </a:endParaRPr>
          </a:p>
          <a:p>
            <a:pPr indent="-330200" lvl="0" marL="9144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Si se quiere indicar que un valor es fijo (</a:t>
            </a:r>
            <a:r>
              <a:rPr b="1" i="0" lang="es" sz="1400" u="none" cap="none" strike="noStrike">
                <a:solidFill>
                  <a:srgbClr val="D03100"/>
                </a:solidFill>
                <a:latin typeface="Arial"/>
                <a:ea typeface="Arial"/>
                <a:cs typeface="Arial"/>
                <a:sym typeface="Arial"/>
              </a:rPr>
              <a:t>fixed</a:t>
            </a:r>
            <a:r>
              <a:rPr b="0" i="0" lang="es" sz="1400" u="none" cap="none" strike="noStrike">
                <a:solidFill>
                  <a:srgbClr val="999999"/>
                </a:solidFill>
                <a:latin typeface="Arial"/>
                <a:ea typeface="Arial"/>
                <a:cs typeface="Arial"/>
                <a:sym typeface="Arial"/>
              </a:rPr>
              <a:t>), se puede escribir, por ejemplo:</a:t>
            </a:r>
            <a:endParaRPr/>
          </a:p>
          <a:p>
            <a:pPr indent="-330200" lvl="0" marL="914400" marR="0" rtl="0" algn="just">
              <a:lnSpc>
                <a:spcPct val="100000"/>
              </a:lnSpc>
              <a:spcBef>
                <a:spcPts val="0"/>
              </a:spcBef>
              <a:spcAft>
                <a:spcPts val="0"/>
              </a:spcAft>
              <a:buNone/>
            </a:pPr>
            <a:r>
              <a:rPr b="0" i="0" lang="es" sz="1400" u="none" cap="none" strike="noStrike">
                <a:solidFill>
                  <a:srgbClr val="999999"/>
                </a:solidFill>
                <a:latin typeface="Arial"/>
                <a:ea typeface="Arial"/>
                <a:cs typeface="Arial"/>
                <a:sym typeface="Arial"/>
              </a:rPr>
              <a:t>	&lt;</a:t>
            </a:r>
            <a:r>
              <a:rPr b="1" i="0" lang="es" sz="1400" u="none" cap="none" strike="noStrike">
                <a:solidFill>
                  <a:srgbClr val="4C74D7"/>
                </a:solidFill>
                <a:latin typeface="Arial"/>
                <a:ea typeface="Arial"/>
                <a:cs typeface="Arial"/>
                <a:sym typeface="Arial"/>
              </a:rPr>
              <a:t>xs:element</a:t>
            </a:r>
            <a:r>
              <a:rPr b="0" i="0" lang="es" sz="1400" u="none" cap="none" strike="noStrike">
                <a:solidFill>
                  <a:srgbClr val="999999"/>
                </a:solidFill>
                <a:latin typeface="Arial"/>
                <a:ea typeface="Arial"/>
                <a:cs typeface="Arial"/>
                <a:sym typeface="Arial"/>
              </a:rPr>
              <a:t> </a:t>
            </a:r>
            <a:r>
              <a:rPr b="1" i="0" lang="es" sz="1400" u="none" cap="none" strike="noStrike">
                <a:solidFill>
                  <a:srgbClr val="137266"/>
                </a:solidFill>
                <a:latin typeface="Arial"/>
                <a:ea typeface="Arial"/>
                <a:cs typeface="Arial"/>
                <a:sym typeface="Arial"/>
              </a:rPr>
              <a:t>name</a:t>
            </a:r>
            <a:r>
              <a:rPr b="0" i="0" lang="es" sz="1400" u="none" cap="none" strike="noStrike">
                <a:solidFill>
                  <a:srgbClr val="999999"/>
                </a:solidFill>
                <a:latin typeface="Arial"/>
                <a:ea typeface="Arial"/>
                <a:cs typeface="Arial"/>
                <a:sym typeface="Arial"/>
              </a:rPr>
              <a:t>="mes" </a:t>
            </a:r>
            <a:r>
              <a:rPr b="1" i="0" lang="es" sz="1400" u="none" cap="none" strike="noStrike">
                <a:solidFill>
                  <a:srgbClr val="137266"/>
                </a:solidFill>
                <a:latin typeface="Arial"/>
                <a:ea typeface="Arial"/>
                <a:cs typeface="Arial"/>
                <a:sym typeface="Arial"/>
              </a:rPr>
              <a:t>type</a:t>
            </a:r>
            <a:r>
              <a:rPr b="0" i="0" lang="es" sz="1400" u="none" cap="none" strike="noStrike">
                <a:solidFill>
                  <a:srgbClr val="999999"/>
                </a:solidFill>
                <a:latin typeface="Arial"/>
                <a:ea typeface="Arial"/>
                <a:cs typeface="Arial"/>
                <a:sym typeface="Arial"/>
              </a:rPr>
              <a:t>="xs:string" </a:t>
            </a:r>
            <a:r>
              <a:rPr b="1" i="0" lang="es" sz="1400" u="none" cap="none" strike="noStrike">
                <a:solidFill>
                  <a:srgbClr val="D03100"/>
                </a:solidFill>
                <a:latin typeface="Arial"/>
                <a:ea typeface="Arial"/>
                <a:cs typeface="Arial"/>
                <a:sym typeface="Arial"/>
              </a:rPr>
              <a:t>fixed</a:t>
            </a:r>
            <a:r>
              <a:rPr b="0" i="0" lang="es" sz="1400" u="none" cap="none" strike="noStrike">
                <a:solidFill>
                  <a:srgbClr val="999999"/>
                </a:solidFill>
                <a:latin typeface="Arial"/>
                <a:ea typeface="Arial"/>
                <a:cs typeface="Arial"/>
                <a:sym typeface="Arial"/>
              </a:rPr>
              <a:t>="agosto"/&gt;</a:t>
            </a:r>
            <a:endParaRPr/>
          </a:p>
          <a:p>
            <a:pPr indent="-330200" lvl="0" marL="914400" marR="0" rtl="0" algn="just">
              <a:lnSpc>
                <a:spcPct val="100000"/>
              </a:lnSpc>
              <a:spcBef>
                <a:spcPts val="0"/>
              </a:spcBef>
              <a:spcAft>
                <a:spcPts val="0"/>
              </a:spcAft>
              <a:buNone/>
            </a:pPr>
            <a:r>
              <a:t/>
            </a:r>
            <a:endParaRPr b="0" i="0" sz="1400" u="none" cap="none" strike="noStrike">
              <a:solidFill>
                <a:srgbClr val="999999"/>
              </a:solidFill>
              <a:latin typeface="Arial"/>
              <a:ea typeface="Arial"/>
              <a:cs typeface="Arial"/>
              <a:sym typeface="Arial"/>
            </a:endParaRPr>
          </a:p>
          <a:p>
            <a:pPr indent="-330200" lvl="0" marL="9144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Si se quiere indicar que tiene un valor por defecto (</a:t>
            </a:r>
            <a:r>
              <a:rPr b="1" i="0" lang="es" sz="1400" u="none" cap="none" strike="noStrike">
                <a:solidFill>
                  <a:srgbClr val="D03100"/>
                </a:solidFill>
                <a:latin typeface="Arial"/>
                <a:ea typeface="Arial"/>
                <a:cs typeface="Arial"/>
                <a:sym typeface="Arial"/>
              </a:rPr>
              <a:t>default</a:t>
            </a:r>
            <a:r>
              <a:rPr b="0" i="0" lang="es" sz="1400" u="none" cap="none" strike="noStrike">
                <a:solidFill>
                  <a:srgbClr val="999999"/>
                </a:solidFill>
                <a:latin typeface="Arial"/>
                <a:ea typeface="Arial"/>
                <a:cs typeface="Arial"/>
                <a:sym typeface="Arial"/>
              </a:rPr>
              <a:t>), se puede escribir, por ejemplo:</a:t>
            </a:r>
            <a:endParaRPr/>
          </a:p>
          <a:p>
            <a:pPr indent="-330200" lvl="1" marL="361950" marR="0" rtl="0" algn="just">
              <a:lnSpc>
                <a:spcPct val="100000"/>
              </a:lnSpc>
              <a:spcBef>
                <a:spcPts val="0"/>
              </a:spcBef>
              <a:spcAft>
                <a:spcPts val="0"/>
              </a:spcAft>
              <a:buNone/>
            </a:pPr>
            <a:r>
              <a:rPr b="0" i="0" lang="es" sz="1400" u="none" cap="none" strike="noStrike">
                <a:solidFill>
                  <a:srgbClr val="999999"/>
                </a:solidFill>
                <a:latin typeface="Arial"/>
                <a:ea typeface="Arial"/>
                <a:cs typeface="Arial"/>
                <a:sym typeface="Arial"/>
              </a:rPr>
              <a:t>		&lt;</a:t>
            </a:r>
            <a:r>
              <a:rPr b="1" i="0" lang="es" sz="1400" u="none" cap="none" strike="noStrike">
                <a:solidFill>
                  <a:srgbClr val="4C74D7"/>
                </a:solidFill>
                <a:latin typeface="Arial"/>
                <a:ea typeface="Arial"/>
                <a:cs typeface="Arial"/>
                <a:sym typeface="Arial"/>
              </a:rPr>
              <a:t>xs:element</a:t>
            </a:r>
            <a:r>
              <a:rPr b="0" i="0" lang="es" sz="1400" u="none" cap="none" strike="noStrike">
                <a:solidFill>
                  <a:srgbClr val="999999"/>
                </a:solidFill>
                <a:latin typeface="Arial"/>
                <a:ea typeface="Arial"/>
                <a:cs typeface="Arial"/>
                <a:sym typeface="Arial"/>
              </a:rPr>
              <a:t> </a:t>
            </a:r>
            <a:r>
              <a:rPr b="1" i="0" lang="es" sz="1400" u="none" cap="none" strike="noStrike">
                <a:solidFill>
                  <a:srgbClr val="137266"/>
                </a:solidFill>
                <a:latin typeface="Arial"/>
                <a:ea typeface="Arial"/>
                <a:cs typeface="Arial"/>
                <a:sym typeface="Arial"/>
              </a:rPr>
              <a:t>name</a:t>
            </a:r>
            <a:r>
              <a:rPr b="0" i="0" lang="es" sz="1400" u="none" cap="none" strike="noStrike">
                <a:solidFill>
                  <a:srgbClr val="999999"/>
                </a:solidFill>
                <a:latin typeface="Arial"/>
                <a:ea typeface="Arial"/>
                <a:cs typeface="Arial"/>
                <a:sym typeface="Arial"/>
              </a:rPr>
              <a:t>="mes" </a:t>
            </a:r>
            <a:r>
              <a:rPr b="1" i="0" lang="es" sz="1400" u="none" cap="none" strike="noStrike">
                <a:solidFill>
                  <a:srgbClr val="137266"/>
                </a:solidFill>
                <a:latin typeface="Arial"/>
                <a:ea typeface="Arial"/>
                <a:cs typeface="Arial"/>
                <a:sym typeface="Arial"/>
              </a:rPr>
              <a:t>type</a:t>
            </a:r>
            <a:r>
              <a:rPr b="0" i="0" lang="es" sz="1400" u="none" cap="none" strike="noStrike">
                <a:solidFill>
                  <a:srgbClr val="999999"/>
                </a:solidFill>
                <a:latin typeface="Arial"/>
                <a:ea typeface="Arial"/>
                <a:cs typeface="Arial"/>
                <a:sym typeface="Arial"/>
              </a:rPr>
              <a:t>="xs:string" </a:t>
            </a:r>
            <a:r>
              <a:rPr b="1" i="0" lang="es" sz="1400" u="none" cap="none" strike="noStrike">
                <a:solidFill>
                  <a:srgbClr val="D03100"/>
                </a:solidFill>
                <a:latin typeface="Arial"/>
                <a:ea typeface="Arial"/>
                <a:cs typeface="Arial"/>
                <a:sym typeface="Arial"/>
              </a:rPr>
              <a:t>default</a:t>
            </a:r>
            <a:r>
              <a:rPr b="0" i="0" lang="es" sz="1400" u="none" cap="none" strike="noStrike">
                <a:solidFill>
                  <a:srgbClr val="999999"/>
                </a:solidFill>
                <a:latin typeface="Arial"/>
                <a:ea typeface="Arial"/>
                <a:cs typeface="Arial"/>
                <a:sym typeface="Arial"/>
              </a:rPr>
              <a:t>="agosto"/&gt;</a:t>
            </a:r>
            <a:endParaRPr b="0" i="0" sz="1400" u="none" cap="none" strike="noStrike">
              <a:solidFill>
                <a:srgbClr val="999999"/>
              </a:solidFill>
              <a:latin typeface="Arial"/>
              <a:ea typeface="Arial"/>
              <a:cs typeface="Arial"/>
              <a:sym typeface="Arial"/>
            </a:endParaRPr>
          </a:p>
        </p:txBody>
      </p:sp>
      <p:sp>
        <p:nvSpPr>
          <p:cNvPr id="162" name="Google Shape;162;p23"/>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a:t>
            </a:r>
            <a:r>
              <a:rPr b="1" i="0" lang="es" sz="2600" u="none" cap="none" strike="noStrike">
                <a:solidFill>
                  <a:srgbClr val="B7B7B7"/>
                </a:solidFill>
              </a:rPr>
              <a:t>. </a:t>
            </a:r>
            <a:r>
              <a:rPr b="1" lang="es">
                <a:solidFill>
                  <a:srgbClr val="B7B7B7"/>
                </a:solidFill>
              </a:rPr>
              <a:t>Elementos (IV)</a:t>
            </a:r>
            <a:endParaRPr b="1">
              <a:solidFill>
                <a:srgbClr val="B7B7B7"/>
              </a:solidFill>
            </a:endParaRPr>
          </a:p>
        </p:txBody>
      </p:sp>
      <p:sp>
        <p:nvSpPr>
          <p:cNvPr id="163" name="Google Shape;163;p23"/>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292075" y="802257"/>
            <a:ext cx="8453700" cy="41599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Elementos Simples (tipos de datos más usuales) (II)</a:t>
            </a:r>
            <a:endParaRPr b="0" i="0" sz="1600" u="none" cap="none" strike="noStrike">
              <a:solidFill>
                <a:srgbClr val="999999"/>
              </a:solidFill>
              <a:latin typeface="Arial"/>
              <a:ea typeface="Arial"/>
              <a:cs typeface="Arial"/>
              <a:sym typeface="Arial"/>
            </a:endParaRPr>
          </a:p>
          <a:p>
            <a:pPr indent="-228600" lvl="1" marL="914400" marR="0" rtl="0" algn="just">
              <a:lnSpc>
                <a:spcPct val="100000"/>
              </a:lnSpc>
              <a:spcBef>
                <a:spcPts val="0"/>
              </a:spcBef>
              <a:spcAft>
                <a:spcPts val="0"/>
              </a:spcAft>
              <a:buClr>
                <a:srgbClr val="999999"/>
              </a:buClr>
              <a:buSzPts val="1600"/>
              <a:buFont typeface="Arial"/>
              <a:buNone/>
            </a:pPr>
            <a:r>
              <a:t/>
            </a:r>
            <a:endParaRPr b="0" i="0" sz="1600" u="none" cap="none" strike="noStrike">
              <a:solidFill>
                <a:srgbClr val="999999"/>
              </a:solidFill>
              <a:latin typeface="Arial"/>
              <a:ea typeface="Arial"/>
              <a:cs typeface="Arial"/>
              <a:sym typeface="Arial"/>
            </a:endParaRPr>
          </a:p>
          <a:p>
            <a:pPr indent="-228600" lvl="1" marL="914400" marR="0" rtl="0" algn="just">
              <a:lnSpc>
                <a:spcPct val="100000"/>
              </a:lnSpc>
              <a:spcBef>
                <a:spcPts val="0"/>
              </a:spcBef>
              <a:spcAft>
                <a:spcPts val="0"/>
              </a:spcAft>
              <a:buClr>
                <a:srgbClr val="999999"/>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169" name="Google Shape;169;p24"/>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a:t>
            </a:r>
            <a:r>
              <a:rPr b="1" i="0" lang="es" sz="2600" u="none" cap="none" strike="noStrike">
                <a:solidFill>
                  <a:srgbClr val="B7B7B7"/>
                </a:solidFill>
              </a:rPr>
              <a:t>. </a:t>
            </a:r>
            <a:r>
              <a:rPr b="1" lang="es">
                <a:solidFill>
                  <a:srgbClr val="B7B7B7"/>
                </a:solidFill>
              </a:rPr>
              <a:t>Elementos (V)</a:t>
            </a:r>
            <a:endParaRPr b="1">
              <a:solidFill>
                <a:srgbClr val="B7B7B7"/>
              </a:solidFill>
            </a:endParaRPr>
          </a:p>
        </p:txBody>
      </p:sp>
      <p:sp>
        <p:nvSpPr>
          <p:cNvPr id="170" name="Google Shape;170;p24"/>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graphicFrame>
        <p:nvGraphicFramePr>
          <p:cNvPr id="171" name="Google Shape;171;p24"/>
          <p:cNvGraphicFramePr/>
          <p:nvPr/>
        </p:nvGraphicFramePr>
        <p:xfrm>
          <a:off x="457200" y="1440980"/>
          <a:ext cx="3000000" cy="3000000"/>
        </p:xfrm>
        <a:graphic>
          <a:graphicData uri="http://schemas.openxmlformats.org/drawingml/2006/table">
            <a:tbl>
              <a:tblPr bandRow="1" firstRow="1">
                <a:noFill/>
                <a:tableStyleId>{51CFCF04-815D-49ED-8DE6-3659FFA9F4DD}</a:tableStyleId>
              </a:tblPr>
              <a:tblGrid>
                <a:gridCol w="1903950"/>
                <a:gridCol w="6134900"/>
              </a:tblGrid>
              <a:tr h="370850">
                <a:tc>
                  <a:txBody>
                    <a:bodyPr/>
                    <a:lstStyle/>
                    <a:p>
                      <a:pPr indent="0" lvl="0" marL="0" marR="0" rtl="0" algn="l">
                        <a:lnSpc>
                          <a:spcPct val="100000"/>
                        </a:lnSpc>
                        <a:spcBef>
                          <a:spcPts val="0"/>
                        </a:spcBef>
                        <a:spcAft>
                          <a:spcPts val="0"/>
                        </a:spcAft>
                        <a:buNone/>
                      </a:pPr>
                      <a:r>
                        <a:rPr b="1" i="0" lang="es" sz="1400" u="none" cap="none" strike="noStrike">
                          <a:solidFill>
                            <a:schemeClr val="lt1"/>
                          </a:solidFill>
                          <a:latin typeface="Arial"/>
                          <a:ea typeface="Arial"/>
                          <a:cs typeface="Arial"/>
                          <a:sym typeface="Arial"/>
                        </a:rPr>
                        <a:t>TIPO DE DATO</a:t>
                      </a:r>
                      <a:endParaRPr/>
                    </a:p>
                  </a:txBody>
                  <a:tcPr marT="45725" marB="45725" marR="91450" marL="91450">
                    <a:solidFill>
                      <a:srgbClr val="3D7FA7"/>
                    </a:solidFill>
                  </a:tcPr>
                </a:tc>
                <a:tc>
                  <a:txBody>
                    <a:bodyPr/>
                    <a:lstStyle/>
                    <a:p>
                      <a:pPr indent="0" lvl="0" marL="0" marR="0" rtl="0" algn="l">
                        <a:lnSpc>
                          <a:spcPct val="100000"/>
                        </a:lnSpc>
                        <a:spcBef>
                          <a:spcPts val="0"/>
                        </a:spcBef>
                        <a:spcAft>
                          <a:spcPts val="0"/>
                        </a:spcAft>
                        <a:buNone/>
                      </a:pPr>
                      <a:r>
                        <a:rPr b="1" i="0" lang="es" sz="1400" u="none" cap="none" strike="noStrike">
                          <a:solidFill>
                            <a:schemeClr val="lt1"/>
                          </a:solidFill>
                          <a:latin typeface="Arial"/>
                          <a:ea typeface="Arial"/>
                          <a:cs typeface="Arial"/>
                          <a:sym typeface="Arial"/>
                        </a:rPr>
                        <a:t>USO</a:t>
                      </a:r>
                      <a:endParaRPr/>
                    </a:p>
                  </a:txBody>
                  <a:tcPr marT="45725" marB="45725" marR="91450" marL="91450">
                    <a:solidFill>
                      <a:srgbClr val="3D7FA7"/>
                    </a:solidFill>
                  </a:tcPr>
                </a:tc>
              </a:tr>
              <a:tr h="370850">
                <a:tc>
                  <a:txBody>
                    <a:bodyPr/>
                    <a:lstStyle/>
                    <a:p>
                      <a:pPr indent="0" lvl="0" marL="0" marR="0" rtl="0" algn="l">
                        <a:lnSpc>
                          <a:spcPct val="100000"/>
                        </a:lnSpc>
                        <a:spcBef>
                          <a:spcPts val="0"/>
                        </a:spcBef>
                        <a:spcAft>
                          <a:spcPts val="0"/>
                        </a:spcAft>
                        <a:buNone/>
                      </a:pPr>
                      <a:r>
                        <a:rPr b="1" lang="es" sz="1400" u="none" cap="none" strike="noStrike">
                          <a:solidFill>
                            <a:srgbClr val="999999"/>
                          </a:solidFill>
                        </a:rPr>
                        <a:t>xs:string</a:t>
                      </a:r>
                      <a:r>
                        <a:rPr lang="es" sz="1400" u="none" cap="none" strike="noStrike">
                          <a:solidFill>
                            <a:srgbClr val="999999"/>
                          </a:solidFill>
                        </a:rPr>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s" sz="1200" u="none" cap="none" strike="noStrike">
                          <a:solidFill>
                            <a:srgbClr val="999999"/>
                          </a:solidFill>
                        </a:rPr>
                        <a:t>Permite almacenar cadenas de texto con cualquier combinación de caracteres alfanum</a:t>
                      </a:r>
                      <a:r>
                        <a:rPr lang="es" sz="1200">
                          <a:solidFill>
                            <a:srgbClr val="999999"/>
                          </a:solidFill>
                        </a:rPr>
                        <a:t>é</a:t>
                      </a:r>
                      <a:r>
                        <a:rPr lang="es" sz="1200" u="none" cap="none" strike="noStrike">
                          <a:solidFill>
                            <a:srgbClr val="999999"/>
                          </a:solidFill>
                        </a:rPr>
                        <a:t>ricos.</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1" lang="es" sz="1400" u="none" cap="none" strike="noStrike">
                          <a:solidFill>
                            <a:srgbClr val="999999"/>
                          </a:solidFill>
                        </a:rPr>
                        <a:t>xs:date</a:t>
                      </a:r>
                      <a:r>
                        <a:rPr lang="es" sz="1400" u="none" cap="none" strike="noStrike">
                          <a:solidFill>
                            <a:srgbClr val="999999"/>
                          </a:solidFill>
                        </a:rPr>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s" sz="1200" u="none" cap="none" strike="noStrike">
                          <a:solidFill>
                            <a:srgbClr val="999999"/>
                          </a:solidFill>
                        </a:rPr>
                        <a:t>Permite almacenar fechas con formato anglosajón (AAAA-MM-DD).</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1" lang="es" sz="1400" u="none" cap="none" strike="noStrike">
                          <a:solidFill>
                            <a:srgbClr val="999999"/>
                          </a:solidFill>
                        </a:rPr>
                        <a:t>xs:time</a:t>
                      </a:r>
                      <a:r>
                        <a:rPr lang="es" sz="1400" u="none" cap="none" strike="noStrike">
                          <a:solidFill>
                            <a:srgbClr val="999999"/>
                          </a:solidFill>
                        </a:rPr>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s" sz="1200" u="none" cap="none" strike="noStrike">
                          <a:solidFill>
                            <a:srgbClr val="999999"/>
                          </a:solidFill>
                        </a:rPr>
                        <a:t>Permite almacenar horas con formato (HH:MM:SS) </a:t>
                      </a:r>
                      <a:endParaRPr sz="1200" u="none" cap="none" strike="noStrike">
                        <a:solidFill>
                          <a:srgbClr val="FF0000"/>
                        </a:solidFill>
                      </a:endParaRPr>
                    </a:p>
                  </a:txBody>
                  <a:tcPr marT="45725" marB="45725" marR="91450" marL="91450"/>
                </a:tc>
              </a:tr>
              <a:tr h="370850">
                <a:tc>
                  <a:txBody>
                    <a:bodyPr/>
                    <a:lstStyle/>
                    <a:p>
                      <a:pPr indent="0" lvl="0" marL="0" marR="0" rtl="0" algn="l">
                        <a:lnSpc>
                          <a:spcPct val="100000"/>
                        </a:lnSpc>
                        <a:spcBef>
                          <a:spcPts val="0"/>
                        </a:spcBef>
                        <a:spcAft>
                          <a:spcPts val="0"/>
                        </a:spcAft>
                        <a:buNone/>
                      </a:pPr>
                      <a:r>
                        <a:rPr b="1" lang="es" sz="1400" u="none" cap="none" strike="noStrike">
                          <a:solidFill>
                            <a:srgbClr val="999999"/>
                          </a:solidFill>
                        </a:rPr>
                        <a:t>xs:dateTime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s" sz="1200" u="none" cap="none" strike="noStrike">
                          <a:solidFill>
                            <a:srgbClr val="999999"/>
                          </a:solidFill>
                        </a:rPr>
                        <a:t>Permite almacenar instantes (fecha+hora) con formato (aaaa-mm-ddThh:mm:ss).</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1" lang="es" sz="1400" u="none" cap="none" strike="noStrike">
                          <a:solidFill>
                            <a:srgbClr val="999999"/>
                          </a:solidFill>
                        </a:rPr>
                        <a:t>xs:integer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s" sz="1200" u="none" cap="none" strike="noStrike">
                          <a:solidFill>
                            <a:srgbClr val="999999"/>
                          </a:solidFill>
                        </a:rPr>
                        <a:t>Permite almacenar números enteros</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1" lang="es" sz="1400" u="none" cap="none" strike="noStrike">
                          <a:solidFill>
                            <a:srgbClr val="999999"/>
                          </a:solidFill>
                        </a:rPr>
                        <a:t>xs:decimal</a:t>
                      </a:r>
                      <a:r>
                        <a:rPr lang="es" sz="1400" u="none" cap="none" strike="noStrike">
                          <a:solidFill>
                            <a:srgbClr val="999999"/>
                          </a:solidFill>
                        </a:rPr>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s" sz="1200" u="none" cap="none" strike="noStrike">
                          <a:solidFill>
                            <a:srgbClr val="999999"/>
                          </a:solidFill>
                        </a:rPr>
                        <a:t>Permite almacenar números decimales</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b="1" lang="es" sz="1400" u="none" cap="none" strike="noStrike">
                          <a:solidFill>
                            <a:srgbClr val="999999"/>
                          </a:solidFill>
                        </a:rPr>
                        <a:t>xs:boolean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s" sz="1200" u="none" cap="none" strike="noStrike">
                          <a:solidFill>
                            <a:srgbClr val="999999"/>
                          </a:solidFill>
                        </a:rPr>
                        <a:t>Permite almacenar valores booleanos (true/false)</a:t>
                      </a:r>
                      <a:endParaRPr sz="12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nvSpPr>
        <p:spPr>
          <a:xfrm>
            <a:off x="228225" y="95490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Elementos Simples (Ejemplos) (III)</a:t>
            </a:r>
            <a:endParaRPr/>
          </a:p>
          <a:p>
            <a:pPr indent="0" lvl="0" marL="0" marR="0" rtl="0" algn="just">
              <a:lnSpc>
                <a:spcPct val="100000"/>
              </a:lnSpc>
              <a:spcBef>
                <a:spcPts val="0"/>
              </a:spcBef>
              <a:spcAft>
                <a:spcPts val="0"/>
              </a:spcAft>
              <a:buClr>
                <a:srgbClr val="000000"/>
              </a:buClr>
              <a:buSzPts val="1600"/>
              <a:buFont typeface="Arial"/>
              <a:buNone/>
            </a:pPr>
            <a:r>
              <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177" name="Google Shape;177;p25"/>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a:t>
            </a:r>
            <a:r>
              <a:rPr b="1" i="0" lang="es" sz="2600" u="none" cap="none" strike="noStrike">
                <a:solidFill>
                  <a:srgbClr val="B7B7B7"/>
                </a:solidFill>
              </a:rPr>
              <a:t>. </a:t>
            </a:r>
            <a:r>
              <a:rPr b="1" lang="es">
                <a:solidFill>
                  <a:srgbClr val="B7B7B7"/>
                </a:solidFill>
              </a:rPr>
              <a:t>Elementos (VI)</a:t>
            </a:r>
            <a:endParaRPr b="1">
              <a:solidFill>
                <a:srgbClr val="B7B7B7"/>
              </a:solidFill>
            </a:endParaRPr>
          </a:p>
        </p:txBody>
      </p:sp>
      <p:sp>
        <p:nvSpPr>
          <p:cNvPr id="178" name="Google Shape;178;p25"/>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79" name="Google Shape;179;p25"/>
          <p:cNvPicPr preferRelativeResize="0"/>
          <p:nvPr/>
        </p:nvPicPr>
        <p:blipFill rotWithShape="1">
          <a:blip r:embed="rId3">
            <a:alphaModFix/>
          </a:blip>
          <a:srcRect b="0" l="0" r="0" t="49984"/>
          <a:stretch/>
        </p:blipFill>
        <p:spPr>
          <a:xfrm>
            <a:off x="748250" y="2931626"/>
            <a:ext cx="4924425" cy="852750"/>
          </a:xfrm>
          <a:prstGeom prst="rect">
            <a:avLst/>
          </a:prstGeom>
          <a:noFill/>
          <a:ln>
            <a:noFill/>
          </a:ln>
        </p:spPr>
      </p:pic>
      <p:sp>
        <p:nvSpPr>
          <p:cNvPr id="180" name="Google Shape;180;p25"/>
          <p:cNvSpPr txBox="1"/>
          <p:nvPr/>
        </p:nvSpPr>
        <p:spPr>
          <a:xfrm>
            <a:off x="6040875" y="1883175"/>
            <a:ext cx="1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Lato"/>
              <a:ea typeface="Lato"/>
              <a:cs typeface="Lato"/>
              <a:sym typeface="Lato"/>
            </a:endParaRPr>
          </a:p>
        </p:txBody>
      </p:sp>
      <p:pic>
        <p:nvPicPr>
          <p:cNvPr id="181" name="Google Shape;181;p25"/>
          <p:cNvPicPr preferRelativeResize="0"/>
          <p:nvPr/>
        </p:nvPicPr>
        <p:blipFill>
          <a:blip r:embed="rId4">
            <a:alphaModFix/>
          </a:blip>
          <a:stretch>
            <a:fillRect/>
          </a:stretch>
        </p:blipFill>
        <p:spPr>
          <a:xfrm>
            <a:off x="748250" y="1747651"/>
            <a:ext cx="4042725" cy="85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Cardinalidad de los elementos</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Una de las grandes ventajas de XSD frente a DTD es la posibilidad de establecer el </a:t>
            </a:r>
            <a:r>
              <a:rPr b="1" i="1" lang="es" sz="1400" u="none" cap="none" strike="noStrike">
                <a:solidFill>
                  <a:srgbClr val="999999"/>
                </a:solidFill>
                <a:latin typeface="Arial"/>
                <a:ea typeface="Arial"/>
                <a:cs typeface="Arial"/>
                <a:sym typeface="Arial"/>
              </a:rPr>
              <a:t>número de veces que un elemento puede aparecer</a:t>
            </a:r>
            <a:r>
              <a:rPr b="0" i="0" lang="es" sz="1400" u="none" cap="none" strike="noStrike">
                <a:solidFill>
                  <a:srgbClr val="999999"/>
                </a:solidFill>
                <a:latin typeface="Arial"/>
                <a:ea typeface="Arial"/>
                <a:cs typeface="Arial"/>
                <a:sym typeface="Arial"/>
              </a:rPr>
              <a:t>.</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Para ello usaremos los indicadores de ocurrencia:</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&lt;xs:maxOccurs&gt;</a:t>
            </a:r>
            <a:r>
              <a:rPr b="0" i="0" lang="es" sz="1400" u="none" cap="none" strike="noStrike">
                <a:solidFill>
                  <a:srgbClr val="999999"/>
                </a:solidFill>
                <a:latin typeface="Arial"/>
                <a:ea typeface="Arial"/>
                <a:cs typeface="Arial"/>
                <a:sym typeface="Arial"/>
              </a:rPr>
              <a:t> → Indica el número máximo de ocurrencias de un elemento.</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&lt;xs:minOccurs&gt;</a:t>
            </a:r>
            <a:r>
              <a:rPr b="0" i="0" lang="es" sz="1400" u="none" cap="none" strike="noStrike">
                <a:solidFill>
                  <a:srgbClr val="999999"/>
                </a:solidFill>
                <a:latin typeface="Arial"/>
                <a:ea typeface="Arial"/>
                <a:cs typeface="Arial"/>
                <a:sym typeface="Arial"/>
              </a:rPr>
              <a:t> → Indica el número mínimo de ocurrencias de un elemento.</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En ambos casos el valor por defecto es 1, sin embargo podemos establecer un </a:t>
            </a:r>
            <a:r>
              <a:rPr b="0" i="0" lang="es" sz="1400" u="sng" cap="none" strike="noStrike">
                <a:solidFill>
                  <a:srgbClr val="999999"/>
                </a:solidFill>
                <a:latin typeface="Arial"/>
                <a:ea typeface="Arial"/>
                <a:cs typeface="Arial"/>
                <a:sym typeface="Arial"/>
              </a:rPr>
              <a:t>valor entero</a:t>
            </a:r>
            <a:r>
              <a:rPr b="0" i="0" lang="es" sz="1400" u="none" cap="none" strike="noStrike">
                <a:solidFill>
                  <a:srgbClr val="999999"/>
                </a:solidFill>
                <a:latin typeface="Arial"/>
                <a:ea typeface="Arial"/>
                <a:cs typeface="Arial"/>
                <a:sym typeface="Arial"/>
              </a:rPr>
              <a:t> cualquiera para indicar una cardinalidad concreta o bien usar </a:t>
            </a:r>
            <a:r>
              <a:rPr b="1" i="0" lang="es" sz="1400" u="sng" cap="none" strike="noStrike">
                <a:solidFill>
                  <a:srgbClr val="999999"/>
                </a:solidFill>
                <a:latin typeface="Arial"/>
                <a:ea typeface="Arial"/>
                <a:cs typeface="Arial"/>
                <a:sym typeface="Arial"/>
              </a:rPr>
              <a:t>unbounded</a:t>
            </a:r>
            <a:r>
              <a:rPr b="0" i="0" lang="es" sz="1400" u="none" cap="none" strike="noStrike">
                <a:solidFill>
                  <a:srgbClr val="999999"/>
                </a:solidFill>
                <a:latin typeface="Arial"/>
                <a:ea typeface="Arial"/>
                <a:cs typeface="Arial"/>
                <a:sym typeface="Arial"/>
              </a:rPr>
              <a:t> para indicar que se desconoce el valor máximo de ocurrencias.</a:t>
            </a:r>
            <a:endParaRPr/>
          </a:p>
          <a:p>
            <a:pPr indent="-330200" lvl="0" marL="457200" marR="0" rtl="0" algn="just">
              <a:lnSpc>
                <a:spcPct val="100000"/>
              </a:lnSpc>
              <a:spcBef>
                <a:spcPts val="0"/>
              </a:spcBef>
              <a:spcAft>
                <a:spcPts val="0"/>
              </a:spcAft>
              <a:buNone/>
            </a:pPr>
            <a:r>
              <a:rPr b="0" i="0" lang="es" sz="1400" u="none" cap="none" strike="noStrike">
                <a:solidFill>
                  <a:srgbClr val="999999"/>
                </a:solidFill>
                <a:latin typeface="Arial"/>
                <a:ea typeface="Arial"/>
                <a:cs typeface="Arial"/>
                <a:sym typeface="Arial"/>
              </a:rPr>
              <a:t>	</a:t>
            </a:r>
            <a:endParaRPr/>
          </a:p>
          <a:p>
            <a:pPr indent="-330200" lvl="0" marL="457200" marR="0" rtl="0" algn="just">
              <a:lnSpc>
                <a:spcPct val="100000"/>
              </a:lnSpc>
              <a:spcBef>
                <a:spcPts val="0"/>
              </a:spcBef>
              <a:spcAft>
                <a:spcPts val="0"/>
              </a:spcAft>
              <a:buNone/>
            </a:pPr>
            <a:r>
              <a:rPr b="0" i="0" lang="es" sz="1400" u="none" cap="none" strike="noStrike">
                <a:solidFill>
                  <a:srgbClr val="999999"/>
                </a:solidFill>
                <a:latin typeface="Arial"/>
                <a:ea typeface="Arial"/>
                <a:cs typeface="Arial"/>
                <a:sym typeface="Arial"/>
              </a:rPr>
              <a:t>	&lt;</a:t>
            </a:r>
            <a:r>
              <a:rPr b="1" i="0" lang="es" sz="1400" u="none" cap="none" strike="noStrike">
                <a:solidFill>
                  <a:srgbClr val="00684E"/>
                </a:solidFill>
                <a:latin typeface="Arial"/>
                <a:ea typeface="Arial"/>
                <a:cs typeface="Arial"/>
                <a:sym typeface="Arial"/>
              </a:rPr>
              <a:t>xs:element</a:t>
            </a:r>
            <a:r>
              <a:rPr b="0" i="0" lang="es" sz="1400" u="none" cap="none" strike="noStrike">
                <a:solidFill>
                  <a:srgbClr val="999999"/>
                </a:solidFill>
                <a:latin typeface="Arial"/>
                <a:ea typeface="Arial"/>
                <a:cs typeface="Arial"/>
                <a:sym typeface="Arial"/>
              </a:rPr>
              <a:t> </a:t>
            </a:r>
            <a:r>
              <a:rPr b="1" i="0" lang="es" sz="1400" u="none" cap="none" strike="noStrike">
                <a:solidFill>
                  <a:srgbClr val="4C74D7"/>
                </a:solidFill>
                <a:latin typeface="Arial"/>
                <a:ea typeface="Arial"/>
                <a:cs typeface="Arial"/>
                <a:sym typeface="Arial"/>
              </a:rPr>
              <a:t>name</a:t>
            </a:r>
            <a:r>
              <a:rPr b="0" i="0" lang="es" sz="1400" u="none" cap="none" strike="noStrike">
                <a:solidFill>
                  <a:srgbClr val="999999"/>
                </a:solidFill>
                <a:latin typeface="Arial"/>
                <a:ea typeface="Arial"/>
                <a:cs typeface="Arial"/>
                <a:sym typeface="Arial"/>
              </a:rPr>
              <a:t>=“</a:t>
            </a:r>
            <a:r>
              <a:rPr b="0" i="0" lang="es" sz="1400" u="none" cap="none" strike="noStrike">
                <a:solidFill>
                  <a:srgbClr val="D03100"/>
                </a:solidFill>
                <a:latin typeface="Arial"/>
                <a:ea typeface="Arial"/>
                <a:cs typeface="Arial"/>
                <a:sym typeface="Arial"/>
              </a:rPr>
              <a:t>sms</a:t>
            </a:r>
            <a:r>
              <a:rPr b="0" i="0" lang="es" sz="1400" u="none" cap="none" strike="noStrike">
                <a:solidFill>
                  <a:srgbClr val="999999"/>
                </a:solidFill>
                <a:latin typeface="Arial"/>
                <a:ea typeface="Arial"/>
                <a:cs typeface="Arial"/>
                <a:sym typeface="Arial"/>
              </a:rPr>
              <a:t>” </a:t>
            </a:r>
            <a:r>
              <a:rPr b="1" i="0" lang="es" sz="1400" u="none" cap="none" strike="noStrike">
                <a:solidFill>
                  <a:srgbClr val="4C74D7"/>
                </a:solidFill>
                <a:latin typeface="Arial"/>
                <a:ea typeface="Arial"/>
                <a:cs typeface="Arial"/>
                <a:sym typeface="Arial"/>
              </a:rPr>
              <a:t>minOccurs</a:t>
            </a:r>
            <a:r>
              <a:rPr b="0" i="0" lang="es" sz="1400" u="none" cap="none" strike="noStrike">
                <a:solidFill>
                  <a:srgbClr val="999999"/>
                </a:solidFill>
                <a:latin typeface="Arial"/>
                <a:ea typeface="Arial"/>
                <a:cs typeface="Arial"/>
                <a:sym typeface="Arial"/>
              </a:rPr>
              <a:t>=“</a:t>
            </a:r>
            <a:r>
              <a:rPr b="0" i="0" lang="es" sz="1400" u="none" cap="none" strike="noStrike">
                <a:solidFill>
                  <a:srgbClr val="D03100"/>
                </a:solidFill>
                <a:latin typeface="Arial"/>
                <a:ea typeface="Arial"/>
                <a:cs typeface="Arial"/>
                <a:sym typeface="Arial"/>
              </a:rPr>
              <a:t>2</a:t>
            </a:r>
            <a:r>
              <a:rPr b="0" i="0" lang="es" sz="1400" u="none" cap="none" strike="noStrike">
                <a:solidFill>
                  <a:srgbClr val="999999"/>
                </a:solidFill>
                <a:latin typeface="Arial"/>
                <a:ea typeface="Arial"/>
                <a:cs typeface="Arial"/>
                <a:sym typeface="Arial"/>
              </a:rPr>
              <a:t>” </a:t>
            </a:r>
            <a:r>
              <a:rPr b="1" i="0" lang="es" sz="1400" u="none" cap="none" strike="noStrike">
                <a:solidFill>
                  <a:srgbClr val="4C74D7"/>
                </a:solidFill>
                <a:latin typeface="Arial"/>
                <a:ea typeface="Arial"/>
                <a:cs typeface="Arial"/>
                <a:sym typeface="Arial"/>
              </a:rPr>
              <a:t>maxOccurs</a:t>
            </a:r>
            <a:r>
              <a:rPr b="0" i="0" lang="es" sz="1400" u="none" cap="none" strike="noStrike">
                <a:solidFill>
                  <a:srgbClr val="999999"/>
                </a:solidFill>
                <a:latin typeface="Arial"/>
                <a:ea typeface="Arial"/>
                <a:cs typeface="Arial"/>
                <a:sym typeface="Arial"/>
              </a:rPr>
              <a:t>=“</a:t>
            </a:r>
            <a:r>
              <a:rPr b="0" i="0" lang="es" sz="1400" u="none" cap="none" strike="noStrike">
                <a:solidFill>
                  <a:srgbClr val="D03100"/>
                </a:solidFill>
                <a:latin typeface="Arial"/>
                <a:ea typeface="Arial"/>
                <a:cs typeface="Arial"/>
                <a:sym typeface="Arial"/>
              </a:rPr>
              <a:t>2</a:t>
            </a:r>
            <a:r>
              <a:rPr b="0" i="0" lang="es" sz="1400" u="none" cap="none" strike="noStrike">
                <a:solidFill>
                  <a:srgbClr val="999999"/>
                </a:solidFill>
                <a:latin typeface="Arial"/>
                <a:ea typeface="Arial"/>
                <a:cs typeface="Arial"/>
                <a:sym typeface="Arial"/>
              </a:rPr>
              <a:t>”&gt;</a:t>
            </a:r>
            <a:endParaRPr/>
          </a:p>
          <a:p>
            <a:pPr indent="-330200" lvl="0" marL="457200" marR="0" rtl="0" algn="just">
              <a:lnSpc>
                <a:spcPct val="100000"/>
              </a:lnSpc>
              <a:spcBef>
                <a:spcPts val="0"/>
              </a:spcBef>
              <a:spcAft>
                <a:spcPts val="0"/>
              </a:spcAft>
              <a:buNone/>
            </a:pPr>
            <a:r>
              <a:rPr b="0" i="0" lang="es" sz="1400" u="none" cap="none" strike="noStrike">
                <a:solidFill>
                  <a:srgbClr val="999999"/>
                </a:solidFill>
                <a:latin typeface="Arial"/>
                <a:ea typeface="Arial"/>
                <a:cs typeface="Arial"/>
                <a:sym typeface="Arial"/>
              </a:rPr>
              <a:t>	&lt;</a:t>
            </a:r>
            <a:r>
              <a:rPr b="1" i="0" lang="es" sz="1400" u="none" cap="none" strike="noStrike">
                <a:solidFill>
                  <a:srgbClr val="00684E"/>
                </a:solidFill>
                <a:latin typeface="Arial"/>
                <a:ea typeface="Arial"/>
                <a:cs typeface="Arial"/>
                <a:sym typeface="Arial"/>
              </a:rPr>
              <a:t>xs:element</a:t>
            </a:r>
            <a:r>
              <a:rPr b="0" i="0" lang="es" sz="1400" u="none" cap="none" strike="noStrike">
                <a:solidFill>
                  <a:srgbClr val="999999"/>
                </a:solidFill>
                <a:latin typeface="Arial"/>
                <a:ea typeface="Arial"/>
                <a:cs typeface="Arial"/>
                <a:sym typeface="Arial"/>
              </a:rPr>
              <a:t> </a:t>
            </a:r>
            <a:r>
              <a:rPr b="1" i="0" lang="es" sz="1400" u="none" cap="none" strike="noStrike">
                <a:solidFill>
                  <a:srgbClr val="4C74D7"/>
                </a:solidFill>
                <a:latin typeface="Arial"/>
                <a:ea typeface="Arial"/>
                <a:cs typeface="Arial"/>
                <a:sym typeface="Arial"/>
              </a:rPr>
              <a:t>name</a:t>
            </a:r>
            <a:r>
              <a:rPr b="0" i="0" lang="es" sz="1400" u="none" cap="none" strike="noStrike">
                <a:solidFill>
                  <a:srgbClr val="999999"/>
                </a:solidFill>
                <a:latin typeface="Arial"/>
                <a:ea typeface="Arial"/>
                <a:cs typeface="Arial"/>
                <a:sym typeface="Arial"/>
              </a:rPr>
              <a:t>=“</a:t>
            </a:r>
            <a:r>
              <a:rPr b="0" i="0" lang="es" sz="1400" u="none" cap="none" strike="noStrike">
                <a:solidFill>
                  <a:srgbClr val="D03100"/>
                </a:solidFill>
                <a:latin typeface="Arial"/>
                <a:ea typeface="Arial"/>
                <a:cs typeface="Arial"/>
                <a:sym typeface="Arial"/>
              </a:rPr>
              <a:t>sms</a:t>
            </a:r>
            <a:r>
              <a:rPr b="0" i="0" lang="es" sz="1400" u="none" cap="none" strike="noStrike">
                <a:solidFill>
                  <a:srgbClr val="999999"/>
                </a:solidFill>
                <a:latin typeface="Arial"/>
                <a:ea typeface="Arial"/>
                <a:cs typeface="Arial"/>
                <a:sym typeface="Arial"/>
              </a:rPr>
              <a:t>” </a:t>
            </a:r>
            <a:r>
              <a:rPr b="1" i="0" lang="es" sz="1400" u="none" cap="none" strike="noStrike">
                <a:solidFill>
                  <a:srgbClr val="4C74D7"/>
                </a:solidFill>
                <a:latin typeface="Arial"/>
                <a:ea typeface="Arial"/>
                <a:cs typeface="Arial"/>
                <a:sym typeface="Arial"/>
              </a:rPr>
              <a:t>minOccurs</a:t>
            </a:r>
            <a:r>
              <a:rPr b="0" i="0" lang="es" sz="1400" u="none" cap="none" strike="noStrike">
                <a:solidFill>
                  <a:srgbClr val="999999"/>
                </a:solidFill>
                <a:latin typeface="Arial"/>
                <a:ea typeface="Arial"/>
                <a:cs typeface="Arial"/>
                <a:sym typeface="Arial"/>
              </a:rPr>
              <a:t>=“</a:t>
            </a:r>
            <a:r>
              <a:rPr b="0" i="0" lang="es" sz="1400" u="none" cap="none" strike="noStrike">
                <a:solidFill>
                  <a:srgbClr val="D03100"/>
                </a:solidFill>
                <a:latin typeface="Arial"/>
                <a:ea typeface="Arial"/>
                <a:cs typeface="Arial"/>
                <a:sym typeface="Arial"/>
              </a:rPr>
              <a:t>0</a:t>
            </a:r>
            <a:r>
              <a:rPr b="0" i="0" lang="es" sz="1400" u="none" cap="none" strike="noStrike">
                <a:solidFill>
                  <a:srgbClr val="999999"/>
                </a:solidFill>
                <a:latin typeface="Arial"/>
                <a:ea typeface="Arial"/>
                <a:cs typeface="Arial"/>
                <a:sym typeface="Arial"/>
              </a:rPr>
              <a:t>” </a:t>
            </a:r>
            <a:r>
              <a:rPr b="1" i="0" lang="es" sz="1400" u="none" cap="none" strike="noStrike">
                <a:solidFill>
                  <a:srgbClr val="4C74D7"/>
                </a:solidFill>
                <a:latin typeface="Arial"/>
                <a:ea typeface="Arial"/>
                <a:cs typeface="Arial"/>
                <a:sym typeface="Arial"/>
              </a:rPr>
              <a:t>maxOccurs</a:t>
            </a:r>
            <a:r>
              <a:rPr b="0" i="0" lang="es" sz="1400" u="none" cap="none" strike="noStrike">
                <a:solidFill>
                  <a:srgbClr val="999999"/>
                </a:solidFill>
                <a:latin typeface="Arial"/>
                <a:ea typeface="Arial"/>
                <a:cs typeface="Arial"/>
                <a:sym typeface="Arial"/>
              </a:rPr>
              <a:t>=“</a:t>
            </a:r>
            <a:r>
              <a:rPr b="1" i="0" lang="es" sz="1400" u="none" cap="none" strike="noStrike">
                <a:solidFill>
                  <a:srgbClr val="D03100"/>
                </a:solidFill>
                <a:latin typeface="Arial"/>
                <a:ea typeface="Arial"/>
                <a:cs typeface="Arial"/>
                <a:sym typeface="Arial"/>
              </a:rPr>
              <a:t>unbounded</a:t>
            </a:r>
            <a:r>
              <a:rPr b="0" i="0" lang="es" sz="1400" u="none" cap="none" strike="noStrike">
                <a:solidFill>
                  <a:srgbClr val="999999"/>
                </a:solidFill>
                <a:latin typeface="Arial"/>
                <a:ea typeface="Arial"/>
                <a:cs typeface="Arial"/>
                <a:sym typeface="Arial"/>
              </a:rPr>
              <a:t>”&gt;</a:t>
            </a:r>
            <a:endParaRPr/>
          </a:p>
          <a:p>
            <a:pPr indent="-330200" lvl="0" marL="457200" marR="0" rtl="0" algn="just">
              <a:lnSpc>
                <a:spcPct val="100000"/>
              </a:lnSpc>
              <a:spcBef>
                <a:spcPts val="0"/>
              </a:spcBef>
              <a:spcAft>
                <a:spcPts val="0"/>
              </a:spcAft>
              <a:buNone/>
            </a:pPr>
            <a:r>
              <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187" name="Google Shape;187;p26"/>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a:t>
            </a:r>
            <a:r>
              <a:rPr b="1" i="0" lang="es" sz="2600" u="none" cap="none" strike="noStrike">
                <a:solidFill>
                  <a:srgbClr val="B7B7B7"/>
                </a:solidFill>
              </a:rPr>
              <a:t>. </a:t>
            </a:r>
            <a:r>
              <a:rPr b="1" lang="es">
                <a:solidFill>
                  <a:srgbClr val="B7B7B7"/>
                </a:solidFill>
              </a:rPr>
              <a:t>Elementos (VII)</a:t>
            </a:r>
            <a:endParaRPr b="1">
              <a:solidFill>
                <a:srgbClr val="B7B7B7"/>
              </a:solidFill>
            </a:endParaRPr>
          </a:p>
        </p:txBody>
      </p:sp>
      <p:sp>
        <p:nvSpPr>
          <p:cNvPr id="188" name="Google Shape;188;p26"/>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Orden de los elementos</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Podemos especificar el orden el que los elementos hijos deben aparecer:</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&lt;xs:sequence&gt;</a:t>
            </a:r>
            <a:r>
              <a:rPr b="0" i="0" lang="es" sz="1400" u="none" cap="none" strike="noStrike">
                <a:solidFill>
                  <a:srgbClr val="999999"/>
                </a:solidFill>
                <a:latin typeface="Arial"/>
                <a:ea typeface="Arial"/>
                <a:cs typeface="Arial"/>
                <a:sym typeface="Arial"/>
              </a:rPr>
              <a:t> → Ya lo conocemos. Establece el </a:t>
            </a:r>
            <a:r>
              <a:rPr b="0" i="0" lang="es" sz="1400" u="sng" cap="none" strike="noStrike">
                <a:solidFill>
                  <a:srgbClr val="999999"/>
                </a:solidFill>
                <a:latin typeface="Arial"/>
                <a:ea typeface="Arial"/>
                <a:cs typeface="Arial"/>
                <a:sym typeface="Arial"/>
              </a:rPr>
              <a:t>orden específico</a:t>
            </a:r>
            <a:r>
              <a:rPr b="0" i="0" lang="es" sz="1400" u="none" cap="none" strike="noStrike">
                <a:solidFill>
                  <a:srgbClr val="999999"/>
                </a:solidFill>
                <a:latin typeface="Arial"/>
                <a:ea typeface="Arial"/>
                <a:cs typeface="Arial"/>
                <a:sym typeface="Arial"/>
              </a:rPr>
              <a:t> en que los elementos hijos deben aparecer dentro del padre.</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&lt;xs:choice&gt;</a:t>
            </a:r>
            <a:r>
              <a:rPr b="0" i="0" lang="es" sz="1400" u="none" cap="none" strike="noStrike">
                <a:solidFill>
                  <a:srgbClr val="999999"/>
                </a:solidFill>
                <a:latin typeface="Arial"/>
                <a:ea typeface="Arial"/>
                <a:cs typeface="Arial"/>
                <a:sym typeface="Arial"/>
              </a:rPr>
              <a:t> → Especifica que, entre los elementos hijos, sólo puede aparecer uno. (Similar a A|B en DTD).</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&lt;xs:all&gt;</a:t>
            </a:r>
            <a:r>
              <a:rPr b="0" i="0" lang="es" sz="1400" u="none" cap="none" strike="noStrike">
                <a:solidFill>
                  <a:srgbClr val="999999"/>
                </a:solidFill>
                <a:latin typeface="Arial"/>
                <a:ea typeface="Arial"/>
                <a:cs typeface="Arial"/>
                <a:sym typeface="Arial"/>
              </a:rPr>
              <a:t> → Especifica que todos los elementos hijos pueden aparecer en cualquier orden, siempre que aparezcan una única vez. </a:t>
            </a:r>
            <a:r>
              <a:rPr lang="es">
                <a:solidFill>
                  <a:srgbClr val="999999"/>
                </a:solidFill>
              </a:rPr>
              <a:t>Nota: Cuando se utiliza el indicador &lt;xs:all&gt; puede establecerse el indicador &lt;minOccurs&gt; a 0 o 1 y el indicador &lt;maxOccurs&gt; sólo se puede establecer en 1.</a:t>
            </a:r>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194" name="Google Shape;194;p27"/>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a:t>
            </a:r>
            <a:r>
              <a:rPr b="1" i="0" lang="es" sz="2600" u="none" cap="none" strike="noStrike">
                <a:solidFill>
                  <a:srgbClr val="B7B7B7"/>
                </a:solidFill>
              </a:rPr>
              <a:t>. </a:t>
            </a:r>
            <a:r>
              <a:rPr b="1" lang="es">
                <a:solidFill>
                  <a:srgbClr val="B7B7B7"/>
                </a:solidFill>
              </a:rPr>
              <a:t>Elementos (VIII)</a:t>
            </a:r>
            <a:endParaRPr b="1">
              <a:solidFill>
                <a:srgbClr val="B7B7B7"/>
              </a:solidFill>
            </a:endParaRPr>
          </a:p>
        </p:txBody>
      </p:sp>
      <p:sp>
        <p:nvSpPr>
          <p:cNvPr id="195" name="Google Shape;195;p27"/>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nvSpPr>
        <p:spPr>
          <a:xfrm>
            <a:off x="292075" y="763929"/>
            <a:ext cx="8453700" cy="419832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Orden de los elementos (Ejemplo)</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201" name="Google Shape;201;p28"/>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a:t>
            </a:r>
            <a:r>
              <a:rPr b="1" i="0" lang="es" sz="2600" u="none" cap="none" strike="noStrike">
                <a:solidFill>
                  <a:srgbClr val="B7B7B7"/>
                </a:solidFill>
              </a:rPr>
              <a:t>. </a:t>
            </a:r>
            <a:r>
              <a:rPr b="1" lang="es">
                <a:solidFill>
                  <a:srgbClr val="B7B7B7"/>
                </a:solidFill>
              </a:rPr>
              <a:t>Elementos (IX)</a:t>
            </a:r>
            <a:endParaRPr b="1">
              <a:solidFill>
                <a:srgbClr val="B7B7B7"/>
              </a:solidFill>
            </a:endParaRPr>
          </a:p>
        </p:txBody>
      </p:sp>
      <p:sp>
        <p:nvSpPr>
          <p:cNvPr id="202" name="Google Shape;202;p28"/>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grpSp>
        <p:nvGrpSpPr>
          <p:cNvPr id="203" name="Google Shape;203;p28"/>
          <p:cNvGrpSpPr/>
          <p:nvPr/>
        </p:nvGrpSpPr>
        <p:grpSpPr>
          <a:xfrm>
            <a:off x="471862" y="1370573"/>
            <a:ext cx="8417495" cy="3039388"/>
            <a:chOff x="471862" y="1243248"/>
            <a:chExt cx="8417495" cy="3039388"/>
          </a:xfrm>
        </p:grpSpPr>
        <p:grpSp>
          <p:nvGrpSpPr>
            <p:cNvPr id="204" name="Google Shape;204;p28"/>
            <p:cNvGrpSpPr/>
            <p:nvPr/>
          </p:nvGrpSpPr>
          <p:grpSpPr>
            <a:xfrm>
              <a:off x="471862" y="1243248"/>
              <a:ext cx="8417495" cy="3039388"/>
              <a:chOff x="471862" y="1139073"/>
              <a:chExt cx="8417495" cy="3039388"/>
            </a:xfrm>
          </p:grpSpPr>
          <p:pic>
            <p:nvPicPr>
              <p:cNvPr id="205" name="Google Shape;205;p28"/>
              <p:cNvPicPr preferRelativeResize="0"/>
              <p:nvPr/>
            </p:nvPicPr>
            <p:blipFill rotWithShape="1">
              <a:blip r:embed="rId3">
                <a:alphaModFix/>
              </a:blip>
              <a:srcRect b="0" l="0" r="0" t="0"/>
              <a:stretch/>
            </p:blipFill>
            <p:spPr>
              <a:xfrm>
                <a:off x="471862" y="1139073"/>
                <a:ext cx="4042265" cy="2807894"/>
              </a:xfrm>
              <a:prstGeom prst="rect">
                <a:avLst/>
              </a:prstGeom>
              <a:noFill/>
              <a:ln>
                <a:noFill/>
              </a:ln>
            </p:spPr>
          </p:pic>
          <p:pic>
            <p:nvPicPr>
              <p:cNvPr id="206" name="Google Shape;206;p28"/>
              <p:cNvPicPr preferRelativeResize="0"/>
              <p:nvPr/>
            </p:nvPicPr>
            <p:blipFill rotWithShape="1">
              <a:blip r:embed="rId4">
                <a:alphaModFix/>
              </a:blip>
              <a:srcRect b="0" l="0" r="0" t="0"/>
              <a:stretch/>
            </p:blipFill>
            <p:spPr>
              <a:xfrm>
                <a:off x="4840396" y="1145894"/>
                <a:ext cx="4048961" cy="1133376"/>
              </a:xfrm>
              <a:prstGeom prst="rect">
                <a:avLst/>
              </a:prstGeom>
              <a:noFill/>
              <a:ln cap="flat" cmpd="sng" w="19050">
                <a:solidFill>
                  <a:srgbClr val="F9CB9C"/>
                </a:solidFill>
                <a:prstDash val="solid"/>
                <a:round/>
                <a:headEnd len="sm" w="sm" type="none"/>
                <a:tailEnd len="sm" w="sm" type="none"/>
              </a:ln>
            </p:spPr>
          </p:pic>
          <p:sp>
            <p:nvSpPr>
              <p:cNvPr id="207" name="Google Shape;207;p28"/>
              <p:cNvSpPr/>
              <p:nvPr/>
            </p:nvSpPr>
            <p:spPr>
              <a:xfrm rot="-1508638">
                <a:off x="4456253" y="1875099"/>
                <a:ext cx="335666" cy="150471"/>
              </a:xfrm>
              <a:prstGeom prst="rightArrow">
                <a:avLst>
                  <a:gd fmla="val 50000" name="adj1"/>
                  <a:gd fmla="val 50000" name="adj2"/>
                </a:avLst>
              </a:prstGeom>
              <a:solidFill>
                <a:srgbClr val="D03100"/>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8" name="Google Shape;208;p28"/>
              <p:cNvSpPr/>
              <p:nvPr/>
            </p:nvSpPr>
            <p:spPr>
              <a:xfrm rot="1858984">
                <a:off x="4481328" y="2976649"/>
                <a:ext cx="335666" cy="150471"/>
              </a:xfrm>
              <a:prstGeom prst="rightArrow">
                <a:avLst>
                  <a:gd fmla="val 50000" name="adj1"/>
                  <a:gd fmla="val 50000" name="adj2"/>
                </a:avLst>
              </a:prstGeom>
              <a:solidFill>
                <a:srgbClr val="D03100"/>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09" name="Google Shape;209;p28"/>
              <p:cNvPicPr preferRelativeResize="0"/>
              <p:nvPr/>
            </p:nvPicPr>
            <p:blipFill rotWithShape="1">
              <a:blip r:embed="rId5">
                <a:alphaModFix/>
              </a:blip>
              <a:srcRect b="0" l="0" r="0" t="0"/>
              <a:stretch/>
            </p:blipFill>
            <p:spPr>
              <a:xfrm>
                <a:off x="4919240" y="3090441"/>
                <a:ext cx="3877519" cy="1088020"/>
              </a:xfrm>
              <a:prstGeom prst="rect">
                <a:avLst/>
              </a:prstGeom>
              <a:noFill/>
              <a:ln cap="flat" cmpd="sng" w="28575">
                <a:solidFill>
                  <a:srgbClr val="F9CB9C"/>
                </a:solidFill>
                <a:prstDash val="solid"/>
                <a:round/>
                <a:headEnd len="sm" w="sm" type="none"/>
                <a:tailEnd len="sm" w="sm" type="none"/>
              </a:ln>
            </p:spPr>
          </p:pic>
        </p:grpSp>
        <p:sp>
          <p:nvSpPr>
            <p:cNvPr id="210" name="Google Shape;210;p28"/>
            <p:cNvSpPr txBox="1"/>
            <p:nvPr/>
          </p:nvSpPr>
          <p:spPr>
            <a:xfrm>
              <a:off x="5648451" y="2534853"/>
              <a:ext cx="23843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 sz="1400" u="none" cap="none" strike="noStrike">
                  <a:solidFill>
                    <a:srgbClr val="D03100"/>
                  </a:solidFill>
                  <a:latin typeface="Arial"/>
                  <a:ea typeface="Arial"/>
                  <a:cs typeface="Arial"/>
                  <a:sym typeface="Arial"/>
                </a:rPr>
                <a:t>AMBOS SON VÁLIDOS</a:t>
              </a:r>
              <a:endParaRPr b="1" i="0" sz="1400" u="none" cap="none" strike="noStrike">
                <a:solidFill>
                  <a:srgbClr val="D03100"/>
                </a:solidFill>
                <a:latin typeface="Arial"/>
                <a:ea typeface="Arial"/>
                <a:cs typeface="Arial"/>
                <a:sym typeface="Arial"/>
              </a:endParaRPr>
            </a:p>
          </p:txBody>
        </p:sp>
      </p:grpSp>
      <p:pic>
        <p:nvPicPr>
          <p:cNvPr id="211" name="Google Shape;211;p28"/>
          <p:cNvPicPr preferRelativeResize="0"/>
          <p:nvPr/>
        </p:nvPicPr>
        <p:blipFill>
          <a:blip r:embed="rId6">
            <a:alphaModFix/>
          </a:blip>
          <a:stretch>
            <a:fillRect/>
          </a:stretch>
        </p:blipFill>
        <p:spPr>
          <a:xfrm>
            <a:off x="5045350" y="1685150"/>
            <a:ext cx="3495943" cy="185700"/>
          </a:xfrm>
          <a:prstGeom prst="rect">
            <a:avLst/>
          </a:prstGeom>
          <a:noFill/>
          <a:ln>
            <a:noFill/>
          </a:ln>
        </p:spPr>
      </p:pic>
      <p:pic>
        <p:nvPicPr>
          <p:cNvPr id="212" name="Google Shape;212;p28"/>
          <p:cNvPicPr preferRelativeResize="0"/>
          <p:nvPr/>
        </p:nvPicPr>
        <p:blipFill>
          <a:blip r:embed="rId6">
            <a:alphaModFix/>
          </a:blip>
          <a:stretch>
            <a:fillRect/>
          </a:stretch>
        </p:blipFill>
        <p:spPr>
          <a:xfrm>
            <a:off x="5104300" y="3502925"/>
            <a:ext cx="3495943" cy="18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 Elementos (X)</a:t>
            </a:r>
            <a:endParaRPr b="1">
              <a:solidFill>
                <a:srgbClr val="B7B7B7"/>
              </a:solidFill>
            </a:endParaRPr>
          </a:p>
        </p:txBody>
      </p:sp>
      <p:sp>
        <p:nvSpPr>
          <p:cNvPr id="218" name="Google Shape;218;p29"/>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19" name="Google Shape;219;p29"/>
          <p:cNvPicPr preferRelativeResize="0"/>
          <p:nvPr/>
        </p:nvPicPr>
        <p:blipFill rotWithShape="1">
          <a:blip r:embed="rId3">
            <a:alphaModFix/>
          </a:blip>
          <a:srcRect b="0" l="0" r="0" t="0"/>
          <a:stretch/>
        </p:blipFill>
        <p:spPr>
          <a:xfrm>
            <a:off x="250784" y="1353825"/>
            <a:ext cx="5073570" cy="2523696"/>
          </a:xfrm>
          <a:prstGeom prst="rect">
            <a:avLst/>
          </a:prstGeom>
          <a:noFill/>
          <a:ln>
            <a:noFill/>
          </a:ln>
        </p:spPr>
      </p:pic>
      <p:pic>
        <p:nvPicPr>
          <p:cNvPr id="220" name="Google Shape;220;p29"/>
          <p:cNvPicPr preferRelativeResize="0"/>
          <p:nvPr/>
        </p:nvPicPr>
        <p:blipFill rotWithShape="1">
          <a:blip r:embed="rId4">
            <a:alphaModFix/>
          </a:blip>
          <a:srcRect b="0" l="0" r="0" t="0"/>
          <a:stretch/>
        </p:blipFill>
        <p:spPr>
          <a:xfrm>
            <a:off x="3808071" y="2615879"/>
            <a:ext cx="5116010" cy="2342427"/>
          </a:xfrm>
          <a:prstGeom prst="rect">
            <a:avLst/>
          </a:prstGeom>
          <a:noFill/>
          <a:ln>
            <a:noFill/>
          </a:ln>
        </p:spPr>
      </p:pic>
      <p:sp>
        <p:nvSpPr>
          <p:cNvPr id="221" name="Google Shape;221;p29"/>
          <p:cNvSpPr/>
          <p:nvPr/>
        </p:nvSpPr>
        <p:spPr>
          <a:xfrm rot="5400000">
            <a:off x="5116009" y="1898247"/>
            <a:ext cx="844952" cy="335666"/>
          </a:xfrm>
          <a:prstGeom prst="bentArrow">
            <a:avLst>
              <a:gd fmla="val 25000" name="adj1"/>
              <a:gd fmla="val 25000" name="adj2"/>
              <a:gd fmla="val 25000" name="adj3"/>
              <a:gd fmla="val 43750" name="adj4"/>
            </a:avLst>
          </a:prstGeom>
          <a:solidFill>
            <a:srgbClr val="D03100"/>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22" name="Google Shape;222;p29"/>
          <p:cNvSpPr/>
          <p:nvPr/>
        </p:nvSpPr>
        <p:spPr>
          <a:xfrm>
            <a:off x="428652" y="924727"/>
            <a:ext cx="3078087" cy="30777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es" sz="1400" u="sng" cap="none" strike="noStrike">
                <a:solidFill>
                  <a:srgbClr val="999999"/>
                </a:solidFill>
                <a:latin typeface="Arial"/>
                <a:ea typeface="Arial"/>
                <a:cs typeface="Arial"/>
                <a:sym typeface="Arial"/>
              </a:rPr>
              <a:t>Orden de los elementos (Ejemplo)</a:t>
            </a:r>
            <a:endParaRPr b="1" i="0" sz="1400" u="sng" cap="none" strike="noStrike">
              <a:solidFill>
                <a:srgbClr val="999999"/>
              </a:solidFill>
              <a:latin typeface="Arial"/>
              <a:ea typeface="Arial"/>
              <a:cs typeface="Arial"/>
              <a:sym typeface="Arial"/>
            </a:endParaRPr>
          </a:p>
        </p:txBody>
      </p:sp>
      <p:pic>
        <p:nvPicPr>
          <p:cNvPr id="223" name="Google Shape;223;p29"/>
          <p:cNvPicPr preferRelativeResize="0"/>
          <p:nvPr/>
        </p:nvPicPr>
        <p:blipFill>
          <a:blip r:embed="rId5">
            <a:alphaModFix/>
          </a:blip>
          <a:stretch>
            <a:fillRect/>
          </a:stretch>
        </p:blipFill>
        <p:spPr>
          <a:xfrm>
            <a:off x="532225" y="1670100"/>
            <a:ext cx="3595826" cy="18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nvSpPr>
        <p:spPr>
          <a:xfrm>
            <a:off x="292075" y="821803"/>
            <a:ext cx="8453700" cy="41403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Al elemento &lt;</a:t>
            </a:r>
            <a:r>
              <a:rPr b="1" i="1" lang="es" sz="1400" u="none" cap="none" strike="noStrike">
                <a:solidFill>
                  <a:srgbClr val="999999"/>
                </a:solidFill>
                <a:latin typeface="Arial"/>
                <a:ea typeface="Arial"/>
                <a:cs typeface="Arial"/>
                <a:sym typeface="Arial"/>
              </a:rPr>
              <a:t>xs:</a:t>
            </a:r>
            <a:r>
              <a:rPr b="1" i="1" lang="es">
                <a:solidFill>
                  <a:srgbClr val="999999"/>
                </a:solidFill>
              </a:rPr>
              <a:t>element</a:t>
            </a:r>
            <a:r>
              <a:rPr b="0" i="0" lang="es" sz="1400" u="none" cap="none" strike="noStrike">
                <a:solidFill>
                  <a:srgbClr val="999999"/>
                </a:solidFill>
                <a:latin typeface="Arial"/>
                <a:ea typeface="Arial"/>
                <a:cs typeface="Arial"/>
                <a:sym typeface="Arial"/>
              </a:rPr>
              <a:t>&gt; </a:t>
            </a:r>
            <a:r>
              <a:rPr lang="es">
                <a:solidFill>
                  <a:srgbClr val="999999"/>
                </a:solidFill>
              </a:rPr>
              <a:t>también podemos indicarle si es un ID o una referencia a uno o varios IDs</a:t>
            </a:r>
            <a:r>
              <a:rPr b="0" i="0" lang="es" sz="1400" u="none" cap="none" strike="noStrike">
                <a:solidFill>
                  <a:srgbClr val="999999"/>
                </a:solidFill>
                <a:latin typeface="Arial"/>
                <a:ea typeface="Arial"/>
                <a:cs typeface="Arial"/>
                <a:sym typeface="Arial"/>
              </a:rPr>
              <a:t>:</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lang="es">
                <a:solidFill>
                  <a:srgbClr val="999999"/>
                </a:solidFill>
              </a:rPr>
              <a:t>type ID</a:t>
            </a:r>
            <a:r>
              <a:rPr b="0" i="0" lang="es" sz="1400" u="none" cap="none" strike="noStrike">
                <a:solidFill>
                  <a:srgbClr val="999999"/>
                </a:solidFill>
                <a:latin typeface="Arial"/>
                <a:ea typeface="Arial"/>
                <a:cs typeface="Arial"/>
                <a:sym typeface="Arial"/>
              </a:rPr>
              <a:t> → Indica </a:t>
            </a:r>
            <a:r>
              <a:rPr lang="es">
                <a:solidFill>
                  <a:srgbClr val="999999"/>
                </a:solidFill>
              </a:rPr>
              <a:t>que es un ID único</a:t>
            </a:r>
            <a:endParaRPr b="0" i="0" sz="1400" u="none" cap="none" strike="noStrike">
              <a:solidFill>
                <a:srgbClr val="999999"/>
              </a:solidFill>
              <a:latin typeface="Arial"/>
              <a:ea typeface="Arial"/>
              <a:cs typeface="Arial"/>
              <a:sym typeface="Arial"/>
            </a:endParaRPr>
          </a:p>
          <a:p>
            <a:pPr indent="-317500" lvl="1" marL="914400" marR="0" rtl="0" algn="just">
              <a:lnSpc>
                <a:spcPct val="100000"/>
              </a:lnSpc>
              <a:spcBef>
                <a:spcPts val="0"/>
              </a:spcBef>
              <a:spcAft>
                <a:spcPts val="0"/>
              </a:spcAft>
              <a:buClr>
                <a:srgbClr val="999999"/>
              </a:buClr>
              <a:buSzPts val="1400"/>
              <a:buChar char="○"/>
            </a:pPr>
            <a:r>
              <a:rPr b="1" lang="es">
                <a:solidFill>
                  <a:srgbClr val="999999"/>
                </a:solidFill>
              </a:rPr>
              <a:t>type IDREF</a:t>
            </a:r>
            <a:r>
              <a:rPr lang="es">
                <a:solidFill>
                  <a:srgbClr val="999999"/>
                </a:solidFill>
              </a:rPr>
              <a:t> ó </a:t>
            </a:r>
            <a:r>
              <a:rPr b="1" lang="es">
                <a:solidFill>
                  <a:srgbClr val="999999"/>
                </a:solidFill>
              </a:rPr>
              <a:t>IDREFS</a:t>
            </a:r>
            <a:r>
              <a:rPr lang="es">
                <a:solidFill>
                  <a:srgbClr val="999999"/>
                </a:solidFill>
              </a:rPr>
              <a:t> -&gt; referencia a uno (IDREF) o varios(IDREFS) IDs únicos existentes.</a:t>
            </a:r>
            <a:endParaRPr>
              <a:solidFill>
                <a:srgbClr val="999999"/>
              </a:solidFill>
            </a:endParaRPr>
          </a:p>
          <a:p>
            <a:pPr indent="0" lvl="0" marL="137160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rPr b="1" lang="es" sz="1200">
                <a:solidFill>
                  <a:srgbClr val="212529"/>
                </a:solidFill>
                <a:highlight>
                  <a:srgbClr val="FFFFFF"/>
                </a:highlight>
              </a:rPr>
              <a:t>Schema:</a:t>
            </a:r>
            <a:endParaRPr b="1" sz="1200">
              <a:solidFill>
                <a:srgbClr val="212529"/>
              </a:solidFill>
              <a:highlight>
                <a:srgbClr val="FFFFFF"/>
              </a:highlight>
            </a:endParaRPr>
          </a:p>
          <a:p>
            <a:pPr indent="0" lvl="0" marL="0" marR="0" rtl="0" algn="just">
              <a:lnSpc>
                <a:spcPct val="100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xs:element</a:t>
            </a:r>
            <a:r>
              <a:rPr lang="es" sz="1050">
                <a:solidFill>
                  <a:srgbClr val="212529"/>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name</a:t>
            </a:r>
            <a:r>
              <a:rPr lang="es" sz="1050">
                <a:solidFill>
                  <a:srgbClr val="93A1A1"/>
                </a:solidFill>
                <a:highlight>
                  <a:srgbClr val="FFFFFF"/>
                </a:highlight>
                <a:latin typeface="Courier New"/>
                <a:ea typeface="Courier New"/>
                <a:cs typeface="Courier New"/>
                <a:sym typeface="Courier New"/>
              </a:rPr>
              <a:t>="</a:t>
            </a:r>
            <a:r>
              <a:rPr lang="es" sz="1050">
                <a:solidFill>
                  <a:srgbClr val="859900"/>
                </a:solidFill>
                <a:highlight>
                  <a:srgbClr val="FFFFFF"/>
                </a:highlight>
                <a:latin typeface="Courier New"/>
                <a:ea typeface="Courier New"/>
                <a:cs typeface="Courier New"/>
                <a:sym typeface="Courier New"/>
              </a:rPr>
              <a:t>quote</a:t>
            </a:r>
            <a:r>
              <a:rPr lang="es" sz="1050">
                <a:solidFill>
                  <a:srgbClr val="93A1A1"/>
                </a:solidFill>
                <a:highlight>
                  <a:srgbClr val="FFFFFF"/>
                </a:highlight>
                <a:latin typeface="Courier New"/>
                <a:ea typeface="Courier New"/>
                <a:cs typeface="Courier New"/>
                <a:sym typeface="Courier New"/>
              </a:rPr>
              <a:t>" </a:t>
            </a:r>
            <a:r>
              <a:rPr lang="es" sz="1050">
                <a:solidFill>
                  <a:srgbClr val="2AA198"/>
                </a:solidFill>
                <a:highlight>
                  <a:schemeClr val="lt1"/>
                </a:highlight>
                <a:latin typeface="Courier New"/>
                <a:ea typeface="Courier New"/>
                <a:cs typeface="Courier New"/>
                <a:sym typeface="Courier New"/>
              </a:rPr>
              <a:t>type</a:t>
            </a:r>
            <a:r>
              <a:rPr lang="es" sz="1050">
                <a:solidFill>
                  <a:srgbClr val="93A1A1"/>
                </a:solidFill>
                <a:highlight>
                  <a:schemeClr val="lt1"/>
                </a:highlight>
                <a:latin typeface="Courier New"/>
                <a:ea typeface="Courier New"/>
                <a:cs typeface="Courier New"/>
                <a:sym typeface="Courier New"/>
              </a:rPr>
              <a:t>="</a:t>
            </a:r>
            <a:r>
              <a:rPr lang="es" sz="1050">
                <a:solidFill>
                  <a:srgbClr val="859900"/>
                </a:solidFill>
                <a:highlight>
                  <a:schemeClr val="lt1"/>
                </a:highlight>
                <a:latin typeface="Courier New"/>
                <a:ea typeface="Courier New"/>
                <a:cs typeface="Courier New"/>
                <a:sym typeface="Courier New"/>
              </a:rPr>
              <a:t>xs:IDREF</a:t>
            </a:r>
            <a:r>
              <a:rPr lang="es" sz="1050">
                <a:solidFill>
                  <a:srgbClr val="93A1A1"/>
                </a:solidFill>
                <a:highlight>
                  <a:schemeClr val="lt1"/>
                </a:highlight>
                <a:latin typeface="Courier New"/>
                <a:ea typeface="Courier New"/>
                <a:cs typeface="Courier New"/>
                <a:sym typeface="Courier New"/>
              </a:rPr>
              <a:t>"/&gt;</a:t>
            </a:r>
            <a:endParaRPr sz="1050">
              <a:solidFill>
                <a:srgbClr val="212529"/>
              </a:solidFill>
              <a:highlight>
                <a:schemeClr val="lt1"/>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xs:element</a:t>
            </a:r>
            <a:r>
              <a:rPr lang="es" sz="1050">
                <a:solidFill>
                  <a:srgbClr val="212529"/>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name</a:t>
            </a:r>
            <a:r>
              <a:rPr lang="es" sz="1050">
                <a:solidFill>
                  <a:srgbClr val="93A1A1"/>
                </a:solidFill>
                <a:highlight>
                  <a:srgbClr val="FFFFFF"/>
                </a:highlight>
                <a:latin typeface="Courier New"/>
                <a:ea typeface="Courier New"/>
                <a:cs typeface="Courier New"/>
                <a:sym typeface="Courier New"/>
              </a:rPr>
              <a:t>="</a:t>
            </a:r>
            <a:r>
              <a:rPr lang="es" sz="1050">
                <a:solidFill>
                  <a:srgbClr val="859900"/>
                </a:solidFill>
                <a:highlight>
                  <a:srgbClr val="FFFFFF"/>
                </a:highlight>
                <a:latin typeface="Courier New"/>
                <a:ea typeface="Courier New"/>
                <a:cs typeface="Courier New"/>
                <a:sym typeface="Courier New"/>
              </a:rPr>
              <a:t>footnote</a:t>
            </a:r>
            <a:r>
              <a:rPr lang="es" sz="1050">
                <a:solidFill>
                  <a:srgbClr val="93A1A1"/>
                </a:solidFill>
                <a:highlight>
                  <a:srgbClr val="FFFFFF"/>
                </a:highlight>
                <a:latin typeface="Courier New"/>
                <a:ea typeface="Courier New"/>
                <a:cs typeface="Courier New"/>
                <a:sym typeface="Courier New"/>
              </a:rPr>
              <a:t>" </a:t>
            </a:r>
            <a:r>
              <a:rPr lang="es" sz="1050">
                <a:solidFill>
                  <a:srgbClr val="2AA198"/>
                </a:solidFill>
                <a:highlight>
                  <a:schemeClr val="lt1"/>
                </a:highlight>
                <a:latin typeface="Courier New"/>
                <a:ea typeface="Courier New"/>
                <a:cs typeface="Courier New"/>
                <a:sym typeface="Courier New"/>
              </a:rPr>
              <a:t>type</a:t>
            </a:r>
            <a:r>
              <a:rPr lang="es" sz="1050">
                <a:solidFill>
                  <a:srgbClr val="93A1A1"/>
                </a:solidFill>
                <a:highlight>
                  <a:schemeClr val="lt1"/>
                </a:highlight>
                <a:latin typeface="Courier New"/>
                <a:ea typeface="Courier New"/>
                <a:cs typeface="Courier New"/>
                <a:sym typeface="Courier New"/>
              </a:rPr>
              <a:t>="</a:t>
            </a:r>
            <a:r>
              <a:rPr lang="es" sz="1050">
                <a:solidFill>
                  <a:srgbClr val="859900"/>
                </a:solidFill>
                <a:highlight>
                  <a:schemeClr val="lt1"/>
                </a:highlight>
                <a:latin typeface="Courier New"/>
                <a:ea typeface="Courier New"/>
                <a:cs typeface="Courier New"/>
                <a:sym typeface="Courier New"/>
              </a:rPr>
              <a:t>xs:ID</a:t>
            </a:r>
            <a:r>
              <a:rPr lang="es" sz="1050">
                <a:solidFill>
                  <a:srgbClr val="93A1A1"/>
                </a:solidFill>
                <a:highlight>
                  <a:schemeClr val="lt1"/>
                </a:highlight>
                <a:latin typeface="Courier New"/>
                <a:ea typeface="Courier New"/>
                <a:cs typeface="Courier New"/>
                <a:sym typeface="Courier New"/>
              </a:rPr>
              <a:t>" </a:t>
            </a:r>
            <a:r>
              <a:rPr lang="es" sz="1050">
                <a:solidFill>
                  <a:srgbClr val="2AA198"/>
                </a:solidFill>
                <a:highlight>
                  <a:schemeClr val="lt1"/>
                </a:highlight>
                <a:latin typeface="Courier New"/>
                <a:ea typeface="Courier New"/>
                <a:cs typeface="Courier New"/>
                <a:sym typeface="Courier New"/>
              </a:rPr>
              <a:t>maxOccurs</a:t>
            </a:r>
            <a:r>
              <a:rPr lang="es" sz="1050">
                <a:solidFill>
                  <a:srgbClr val="93A1A1"/>
                </a:solidFill>
                <a:highlight>
                  <a:schemeClr val="lt1"/>
                </a:highlight>
                <a:latin typeface="Courier New"/>
                <a:ea typeface="Courier New"/>
                <a:cs typeface="Courier New"/>
                <a:sym typeface="Courier New"/>
              </a:rPr>
              <a:t>=”</a:t>
            </a:r>
            <a:r>
              <a:rPr lang="es" sz="1050">
                <a:solidFill>
                  <a:srgbClr val="859900"/>
                </a:solidFill>
                <a:highlight>
                  <a:schemeClr val="lt1"/>
                </a:highlight>
                <a:latin typeface="Courier New"/>
                <a:ea typeface="Courier New"/>
                <a:cs typeface="Courier New"/>
                <a:sym typeface="Courier New"/>
              </a:rPr>
              <a:t>unbounded</a:t>
            </a:r>
            <a:r>
              <a:rPr lang="es" sz="1050">
                <a:solidFill>
                  <a:srgbClr val="93A1A1"/>
                </a:solidFill>
                <a:highlight>
                  <a:schemeClr val="lt1"/>
                </a:highlight>
                <a:latin typeface="Courier New"/>
                <a:ea typeface="Courier New"/>
                <a:cs typeface="Courier New"/>
                <a:sym typeface="Courier New"/>
              </a:rPr>
              <a:t>”/</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25400" marR="25400" rtl="0" algn="l">
              <a:lnSpc>
                <a:spcPct val="115000"/>
              </a:lnSpc>
              <a:spcBef>
                <a:spcPts val="0"/>
              </a:spcBef>
              <a:spcAft>
                <a:spcPts val="0"/>
              </a:spcAft>
              <a:buNone/>
            </a:pPr>
            <a:r>
              <a:t/>
            </a:r>
            <a:endParaRPr sz="1050">
              <a:solidFill>
                <a:srgbClr val="93A1A1"/>
              </a:solidFill>
              <a:highlight>
                <a:srgbClr val="FFFFFF"/>
              </a:highlight>
              <a:latin typeface="Courier New"/>
              <a:ea typeface="Courier New"/>
              <a:cs typeface="Courier New"/>
              <a:sym typeface="Courier New"/>
            </a:endParaRPr>
          </a:p>
          <a:p>
            <a:pPr indent="0" lvl="0" marL="0" rtl="0" algn="l">
              <a:lnSpc>
                <a:spcPct val="115000"/>
              </a:lnSpc>
              <a:spcBef>
                <a:spcPts val="400"/>
              </a:spcBef>
              <a:spcAft>
                <a:spcPts val="0"/>
              </a:spcAft>
              <a:buNone/>
            </a:pPr>
            <a:r>
              <a:rPr b="1" lang="es" sz="1200">
                <a:solidFill>
                  <a:srgbClr val="212529"/>
                </a:solidFill>
                <a:highlight>
                  <a:srgbClr val="FFFFFF"/>
                </a:highlight>
              </a:rPr>
              <a:t>Instance:</a:t>
            </a:r>
            <a:endParaRPr b="1" sz="1200">
              <a:solidFill>
                <a:srgbClr val="212529"/>
              </a:solidFill>
              <a:highlight>
                <a:srgbClr val="FFFFFF"/>
              </a:highlight>
            </a:endParaRPr>
          </a:p>
          <a:p>
            <a:pPr indent="0" lvl="0" marL="0" marR="0" rtl="0" algn="just">
              <a:lnSpc>
                <a:spcPct val="100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quote&gt;</a:t>
            </a:r>
            <a:r>
              <a:rPr lang="es" sz="1050">
                <a:solidFill>
                  <a:srgbClr val="FF9900"/>
                </a:solidFill>
                <a:highlight>
                  <a:srgbClr val="FFFFFF"/>
                </a:highlight>
                <a:latin typeface="Courier New"/>
                <a:ea typeface="Courier New"/>
                <a:cs typeface="Courier New"/>
                <a:sym typeface="Courier New"/>
              </a:rPr>
              <a:t>fn1</a:t>
            </a:r>
            <a:r>
              <a:rPr lang="es" sz="1050">
                <a:solidFill>
                  <a:srgbClr val="93A1A1"/>
                </a:solidFill>
                <a:highlight>
                  <a:schemeClr val="lt1"/>
                </a:highlight>
                <a:latin typeface="Courier New"/>
                <a:ea typeface="Courier New"/>
                <a:cs typeface="Courier New"/>
                <a:sym typeface="Courier New"/>
              </a:rPr>
              <a:t>&lt;/</a:t>
            </a:r>
            <a:r>
              <a:rPr lang="es" sz="1050">
                <a:solidFill>
                  <a:srgbClr val="6C71C4"/>
                </a:solidFill>
                <a:highlight>
                  <a:schemeClr val="lt1"/>
                </a:highlight>
                <a:latin typeface="Courier New"/>
                <a:ea typeface="Courier New"/>
                <a:cs typeface="Courier New"/>
                <a:sym typeface="Courier New"/>
              </a:rPr>
              <a:t>quote&gt;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footnote&gt;</a:t>
            </a:r>
            <a:r>
              <a:rPr lang="es" sz="1050">
                <a:solidFill>
                  <a:srgbClr val="FF9900"/>
                </a:solidFill>
                <a:highlight>
                  <a:schemeClr val="lt1"/>
                </a:highlight>
                <a:latin typeface="Courier New"/>
                <a:ea typeface="Courier New"/>
                <a:cs typeface="Courier New"/>
                <a:sym typeface="Courier New"/>
              </a:rPr>
              <a:t>fn1</a:t>
            </a:r>
            <a:r>
              <a:rPr lang="es" sz="1050">
                <a:solidFill>
                  <a:srgbClr val="93A1A1"/>
                </a:solidFill>
                <a:highlight>
                  <a:schemeClr val="lt1"/>
                </a:highlight>
                <a:latin typeface="Courier New"/>
                <a:ea typeface="Courier New"/>
                <a:cs typeface="Courier New"/>
                <a:sym typeface="Courier New"/>
              </a:rPr>
              <a:t>&lt;/</a:t>
            </a:r>
            <a:r>
              <a:rPr lang="es" sz="1050">
                <a:solidFill>
                  <a:srgbClr val="6C71C4"/>
                </a:solidFill>
                <a:highlight>
                  <a:schemeClr val="lt1"/>
                </a:highlight>
                <a:latin typeface="Courier New"/>
                <a:ea typeface="Courier New"/>
                <a:cs typeface="Courier New"/>
                <a:sym typeface="Courier New"/>
              </a:rPr>
              <a:t>footnote&gt;</a:t>
            </a:r>
            <a:endParaRPr sz="1050">
              <a:solidFill>
                <a:srgbClr val="6C71C4"/>
              </a:solidFill>
              <a:highlight>
                <a:schemeClr val="lt1"/>
              </a:highlight>
              <a:latin typeface="Courier New"/>
              <a:ea typeface="Courier New"/>
              <a:cs typeface="Courier New"/>
              <a:sym typeface="Courier New"/>
            </a:endParaRPr>
          </a:p>
          <a:p>
            <a:pPr indent="0" lvl="0" marL="0" rtl="0" algn="just">
              <a:spcBef>
                <a:spcPts val="0"/>
              </a:spcBef>
              <a:spcAft>
                <a:spcPts val="0"/>
              </a:spcAft>
              <a:buNone/>
            </a:pPr>
            <a:r>
              <a:rPr lang="es" sz="1050">
                <a:solidFill>
                  <a:srgbClr val="93A1A1"/>
                </a:solidFill>
                <a:highlight>
                  <a:schemeClr val="lt1"/>
                </a:highlight>
                <a:latin typeface="Courier New"/>
                <a:ea typeface="Courier New"/>
                <a:cs typeface="Courier New"/>
                <a:sym typeface="Courier New"/>
              </a:rPr>
              <a:t>&lt;</a:t>
            </a:r>
            <a:r>
              <a:rPr lang="es" sz="1050">
                <a:solidFill>
                  <a:srgbClr val="6C71C4"/>
                </a:solidFill>
                <a:highlight>
                  <a:schemeClr val="lt1"/>
                </a:highlight>
                <a:latin typeface="Courier New"/>
                <a:ea typeface="Courier New"/>
                <a:cs typeface="Courier New"/>
                <a:sym typeface="Courier New"/>
              </a:rPr>
              <a:t>footnote&gt;</a:t>
            </a:r>
            <a:r>
              <a:rPr lang="es" sz="1050">
                <a:solidFill>
                  <a:srgbClr val="9900FF"/>
                </a:solidFill>
                <a:highlight>
                  <a:schemeClr val="lt1"/>
                </a:highlight>
                <a:latin typeface="Courier New"/>
                <a:ea typeface="Courier New"/>
                <a:cs typeface="Courier New"/>
                <a:sym typeface="Courier New"/>
              </a:rPr>
              <a:t>fn2</a:t>
            </a:r>
            <a:r>
              <a:rPr lang="es" sz="1050">
                <a:solidFill>
                  <a:srgbClr val="93A1A1"/>
                </a:solidFill>
                <a:highlight>
                  <a:schemeClr val="lt1"/>
                </a:highlight>
                <a:latin typeface="Courier New"/>
                <a:ea typeface="Courier New"/>
                <a:cs typeface="Courier New"/>
                <a:sym typeface="Courier New"/>
              </a:rPr>
              <a:t>&lt;/</a:t>
            </a:r>
            <a:r>
              <a:rPr lang="es" sz="1050">
                <a:solidFill>
                  <a:srgbClr val="6C71C4"/>
                </a:solidFill>
                <a:highlight>
                  <a:schemeClr val="lt1"/>
                </a:highlight>
                <a:latin typeface="Courier New"/>
                <a:ea typeface="Courier New"/>
                <a:cs typeface="Courier New"/>
                <a:sym typeface="Courier New"/>
              </a:rPr>
              <a:t>footnote&gt;</a:t>
            </a:r>
            <a:endParaRPr sz="1050">
              <a:solidFill>
                <a:srgbClr val="93A1A1"/>
              </a:solidFill>
              <a:highlight>
                <a:srgbClr val="FFFFFF"/>
              </a:highlight>
              <a:latin typeface="Courier New"/>
              <a:ea typeface="Courier New"/>
              <a:cs typeface="Courier New"/>
              <a:sym typeface="Courier New"/>
            </a:endParaRPr>
          </a:p>
          <a:p>
            <a:pPr indent="0" lvl="0" marL="1828800" marR="0" rtl="0" algn="just">
              <a:lnSpc>
                <a:spcPct val="100000"/>
              </a:lnSpc>
              <a:spcBef>
                <a:spcPts val="0"/>
              </a:spcBef>
              <a:spcAft>
                <a:spcPts val="0"/>
              </a:spcAft>
              <a:buNone/>
            </a:pPr>
            <a:r>
              <a:t/>
            </a:r>
            <a:endParaRPr sz="1200">
              <a:solidFill>
                <a:srgbClr val="999999"/>
              </a:solidFill>
            </a:endParaRPr>
          </a:p>
          <a:p>
            <a:pPr indent="0" lvl="0" marL="1371600" marR="0" rtl="0" algn="just">
              <a:lnSpc>
                <a:spcPct val="100000"/>
              </a:lnSpc>
              <a:spcBef>
                <a:spcPts val="0"/>
              </a:spcBef>
              <a:spcAft>
                <a:spcPts val="0"/>
              </a:spcAft>
              <a:buNone/>
            </a:pPr>
            <a:r>
              <a:t/>
            </a:r>
            <a:endParaRPr sz="1200">
              <a:solidFill>
                <a:srgbClr val="999999"/>
              </a:solidFill>
            </a:endParaRPr>
          </a:p>
          <a:p>
            <a:pPr indent="-228600" lvl="3" marL="1828800" marR="0" rtl="0" algn="just">
              <a:lnSpc>
                <a:spcPct val="100000"/>
              </a:lnSpc>
              <a:spcBef>
                <a:spcPts val="0"/>
              </a:spcBef>
              <a:spcAft>
                <a:spcPts val="0"/>
              </a:spcAft>
              <a:buClr>
                <a:srgbClr val="999999"/>
              </a:buClr>
              <a:buSzPts val="12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None/>
            </a:pPr>
            <a:r>
              <a:t/>
            </a:r>
            <a:endParaRPr b="0" i="0" sz="1200" u="none" cap="none" strike="noStrike">
              <a:solidFill>
                <a:srgbClr val="999999"/>
              </a:solidFill>
              <a:latin typeface="Arial"/>
              <a:ea typeface="Arial"/>
              <a:cs typeface="Arial"/>
              <a:sym typeface="Arial"/>
            </a:endParaRPr>
          </a:p>
        </p:txBody>
      </p:sp>
      <p:sp>
        <p:nvSpPr>
          <p:cNvPr id="229" name="Google Shape;229;p30"/>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rtl="0" algn="l">
              <a:lnSpc>
                <a:spcPct val="100000"/>
              </a:lnSpc>
              <a:spcBef>
                <a:spcPts val="0"/>
              </a:spcBef>
              <a:spcAft>
                <a:spcPts val="0"/>
              </a:spcAft>
              <a:buClr>
                <a:schemeClr val="accent2"/>
              </a:buClr>
              <a:buSzPts val="1300"/>
              <a:buFont typeface="Arial"/>
              <a:buNone/>
            </a:pPr>
            <a:r>
              <a:rPr b="1" lang="es">
                <a:solidFill>
                  <a:srgbClr val="B7B7B7"/>
                </a:solidFill>
              </a:rPr>
              <a:t>2. Elementos (XI)</a:t>
            </a:r>
            <a:endParaRPr b="1">
              <a:solidFill>
                <a:srgbClr val="B7B7B7"/>
              </a:solidFill>
            </a:endParaRPr>
          </a:p>
        </p:txBody>
      </p:sp>
      <p:sp>
        <p:nvSpPr>
          <p:cNvPr id="230" name="Google Shape;230;p30"/>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nvSpPr>
        <p:spPr>
          <a:xfrm>
            <a:off x="292075" y="821803"/>
            <a:ext cx="8453700" cy="41403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La sintaxis para definir atributos es declararlo como un tipo simple dentro de nuestro XSD, de este modo:</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El tipo de los atributos es como en los elementos (</a:t>
            </a:r>
            <a:r>
              <a:rPr b="1" i="0" lang="es" sz="1400" u="none" cap="none" strike="noStrike">
                <a:solidFill>
                  <a:srgbClr val="999999"/>
                </a:solidFill>
                <a:latin typeface="Arial"/>
                <a:ea typeface="Arial"/>
                <a:cs typeface="Arial"/>
                <a:sym typeface="Arial"/>
              </a:rPr>
              <a:t>xs:string</a:t>
            </a:r>
            <a:r>
              <a:rPr b="0" i="0" lang="es" sz="1400" u="none" cap="none" strike="noStrike">
                <a:solidFill>
                  <a:srgbClr val="999999"/>
                </a:solidFill>
                <a:latin typeface="Arial"/>
                <a:ea typeface="Arial"/>
                <a:cs typeface="Arial"/>
                <a:sym typeface="Arial"/>
              </a:rPr>
              <a:t>, </a:t>
            </a:r>
            <a:r>
              <a:rPr b="1" i="0" lang="es" sz="1400" u="none" cap="none" strike="noStrike">
                <a:solidFill>
                  <a:srgbClr val="999999"/>
                </a:solidFill>
                <a:latin typeface="Arial"/>
                <a:ea typeface="Arial"/>
                <a:cs typeface="Arial"/>
                <a:sym typeface="Arial"/>
              </a:rPr>
              <a:t>xs:decimal</a:t>
            </a:r>
            <a:r>
              <a:rPr b="0" i="0" lang="es" sz="1400" u="none" cap="none" strike="noStrike">
                <a:solidFill>
                  <a:srgbClr val="999999"/>
                </a:solidFill>
                <a:latin typeface="Arial"/>
                <a:ea typeface="Arial"/>
                <a:cs typeface="Arial"/>
                <a:sym typeface="Arial"/>
              </a:rPr>
              <a:t>, </a:t>
            </a:r>
            <a:r>
              <a:rPr b="1" i="0" lang="es" sz="1400" u="none" cap="none" strike="noStrike">
                <a:solidFill>
                  <a:srgbClr val="999999"/>
                </a:solidFill>
                <a:latin typeface="Arial"/>
                <a:ea typeface="Arial"/>
                <a:cs typeface="Arial"/>
                <a:sym typeface="Arial"/>
              </a:rPr>
              <a:t>xs:integer</a:t>
            </a:r>
            <a:r>
              <a:rPr b="0" i="0" lang="es" sz="1400" u="none" cap="none" strike="noStrike">
                <a:solidFill>
                  <a:srgbClr val="999999"/>
                </a:solidFill>
                <a:latin typeface="Arial"/>
                <a:ea typeface="Arial"/>
                <a:cs typeface="Arial"/>
                <a:sym typeface="Arial"/>
              </a:rPr>
              <a:t>, </a:t>
            </a:r>
            <a:r>
              <a:rPr b="1" i="0" lang="es" sz="1400" u="none" cap="none" strike="noStrike">
                <a:solidFill>
                  <a:srgbClr val="999999"/>
                </a:solidFill>
                <a:latin typeface="Arial"/>
                <a:ea typeface="Arial"/>
                <a:cs typeface="Arial"/>
                <a:sym typeface="Arial"/>
              </a:rPr>
              <a:t>xs:boolean</a:t>
            </a:r>
            <a:r>
              <a:rPr b="0" i="0" lang="es" sz="1400" u="none" cap="none" strike="noStrike">
                <a:solidFill>
                  <a:srgbClr val="999999"/>
                </a:solidFill>
                <a:latin typeface="Arial"/>
                <a:ea typeface="Arial"/>
                <a:cs typeface="Arial"/>
                <a:sym typeface="Arial"/>
              </a:rPr>
              <a:t>, </a:t>
            </a:r>
            <a:r>
              <a:rPr b="1" i="0" lang="es" sz="1400" u="none" cap="none" strike="noStrike">
                <a:solidFill>
                  <a:srgbClr val="999999"/>
                </a:solidFill>
                <a:latin typeface="Arial"/>
                <a:ea typeface="Arial"/>
                <a:cs typeface="Arial"/>
                <a:sym typeface="Arial"/>
              </a:rPr>
              <a:t>xs:date</a:t>
            </a:r>
            <a:r>
              <a:rPr b="0" i="0" lang="es" sz="1400" u="none" cap="none" strike="noStrike">
                <a:solidFill>
                  <a:srgbClr val="999999"/>
                </a:solidFill>
                <a:latin typeface="Arial"/>
                <a:ea typeface="Arial"/>
                <a:cs typeface="Arial"/>
                <a:sym typeface="Arial"/>
              </a:rPr>
              <a:t>,  </a:t>
            </a:r>
            <a:r>
              <a:rPr b="1" i="0" lang="es" sz="1400" u="none" cap="none" strike="noStrike">
                <a:solidFill>
                  <a:srgbClr val="999999"/>
                </a:solidFill>
                <a:latin typeface="Arial"/>
                <a:ea typeface="Arial"/>
                <a:cs typeface="Arial"/>
                <a:sym typeface="Arial"/>
              </a:rPr>
              <a:t>xs:time, …)</a:t>
            </a:r>
            <a:endParaRPr/>
          </a:p>
          <a:p>
            <a:pPr indent="-330200" lvl="0" marL="457200" marR="0" rtl="0" algn="just">
              <a:lnSpc>
                <a:spcPct val="100000"/>
              </a:lnSpc>
              <a:spcBef>
                <a:spcPts val="0"/>
              </a:spcBef>
              <a:spcAft>
                <a:spcPts val="0"/>
              </a:spcAft>
              <a:buNone/>
            </a:pPr>
            <a:r>
              <a:t/>
            </a:r>
            <a:endParaRPr b="1"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Como vimos anteriormente, XSD considera elementos complejos a cualquier elemento que contenga:</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Otros elementos</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Atributos</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Otros elementos y atributos.</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Por tanto, para añadir atributos a un elemento debemos indicar que se trata de un elemento complejo. </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236" name="Google Shape;236;p31"/>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3. Atributos (I)</a:t>
            </a:r>
            <a:endParaRPr b="1">
              <a:solidFill>
                <a:srgbClr val="B7B7B7"/>
              </a:solidFill>
            </a:endParaRPr>
          </a:p>
        </p:txBody>
      </p:sp>
      <p:sp>
        <p:nvSpPr>
          <p:cNvPr id="237" name="Google Shape;237;p31"/>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38" name="Google Shape;238;p31"/>
          <p:cNvPicPr preferRelativeResize="0"/>
          <p:nvPr/>
        </p:nvPicPr>
        <p:blipFill rotWithShape="1">
          <a:blip r:embed="rId3">
            <a:alphaModFix/>
          </a:blip>
          <a:srcRect b="0" l="0" r="1874" t="0"/>
          <a:stretch/>
        </p:blipFill>
        <p:spPr>
          <a:xfrm>
            <a:off x="805638" y="1296825"/>
            <a:ext cx="7820126" cy="387525"/>
          </a:xfrm>
          <a:prstGeom prst="rect">
            <a:avLst/>
          </a:prstGeom>
          <a:noFill/>
          <a:ln>
            <a:noFill/>
          </a:ln>
        </p:spPr>
      </p:pic>
      <p:pic>
        <p:nvPicPr>
          <p:cNvPr id="239" name="Google Shape;239;p31"/>
          <p:cNvPicPr preferRelativeResize="0"/>
          <p:nvPr/>
        </p:nvPicPr>
        <p:blipFill rotWithShape="1">
          <a:blip r:embed="rId4">
            <a:alphaModFix/>
          </a:blip>
          <a:srcRect b="0" l="0" r="0" t="0"/>
          <a:stretch/>
        </p:blipFill>
        <p:spPr>
          <a:xfrm>
            <a:off x="1851949" y="4099369"/>
            <a:ext cx="4743435" cy="9722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nvSpPr>
        <p:spPr>
          <a:xfrm>
            <a:off x="292075" y="833377"/>
            <a:ext cx="8453700" cy="4128873"/>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La sintaxis vista anteriormente nos serviría para definir un atributo perteneciente a un elemento complejo. Sin embargo, para poder </a:t>
            </a:r>
            <a:r>
              <a:rPr b="1" i="0" lang="es" sz="1400" u="none" cap="none" strike="noStrike">
                <a:solidFill>
                  <a:srgbClr val="999999"/>
                </a:solidFill>
                <a:latin typeface="Arial"/>
                <a:ea typeface="Arial"/>
                <a:cs typeface="Arial"/>
                <a:sym typeface="Arial"/>
              </a:rPr>
              <a:t>añadir un atributo a un elemento simple </a:t>
            </a:r>
            <a:r>
              <a:rPr b="0" i="0" lang="es" sz="1400" u="none" cap="none" strike="noStrike">
                <a:solidFill>
                  <a:srgbClr val="999999"/>
                </a:solidFill>
                <a:latin typeface="Arial"/>
                <a:ea typeface="Arial"/>
                <a:cs typeface="Arial"/>
                <a:sym typeface="Arial"/>
              </a:rPr>
              <a:t>debemos hacer uso de una nueva sintaxis.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Como decíamos, para XSD cualquier elemento con atributos es un elemento complejo pero se puede dar el caso en el que necesitemos un atributo en un elemento simple, es decir, en un elemento que tan sólo contenga texto.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Por ello, XSD nos provee de lo que se conoce como elementos simples extendidos, elementos complejos que son, en esencia, elementos simples con atributos. &lt;</a:t>
            </a:r>
            <a:r>
              <a:rPr b="1" i="0" lang="es" sz="1400" u="none" cap="none" strike="noStrike">
                <a:solidFill>
                  <a:srgbClr val="4C74D7"/>
                </a:solidFill>
                <a:latin typeface="Arial"/>
                <a:ea typeface="Arial"/>
                <a:cs typeface="Arial"/>
                <a:sym typeface="Arial"/>
              </a:rPr>
              <a:t>xs:simpleContent</a:t>
            </a:r>
            <a:r>
              <a:rPr b="0" i="0" lang="es" sz="1400" u="none" cap="none" strike="noStrike">
                <a:solidFill>
                  <a:srgbClr val="999999"/>
                </a:solidFill>
                <a:latin typeface="Arial"/>
                <a:ea typeface="Arial"/>
                <a:cs typeface="Arial"/>
                <a:sym typeface="Arial"/>
              </a:rPr>
              <a:t>&gt;</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245" name="Google Shape;245;p32"/>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3. Atributos (II)</a:t>
            </a:r>
            <a:endParaRPr b="1">
              <a:solidFill>
                <a:srgbClr val="B7B7B7"/>
              </a:solidFill>
            </a:endParaRPr>
          </a:p>
        </p:txBody>
      </p:sp>
      <p:sp>
        <p:nvSpPr>
          <p:cNvPr id="246" name="Google Shape;246;p32"/>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47" name="Google Shape;247;p32"/>
          <p:cNvPicPr preferRelativeResize="0"/>
          <p:nvPr/>
        </p:nvPicPr>
        <p:blipFill rotWithShape="1">
          <a:blip r:embed="rId3">
            <a:alphaModFix/>
          </a:blip>
          <a:srcRect b="0" l="0" r="2922" t="0"/>
          <a:stretch/>
        </p:blipFill>
        <p:spPr>
          <a:xfrm>
            <a:off x="813612" y="2757757"/>
            <a:ext cx="7503226" cy="211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Contenido</a:t>
            </a:r>
            <a:endParaRPr b="1">
              <a:solidFill>
                <a:srgbClr val="B7B7B7"/>
              </a:solidFill>
            </a:endParaRPr>
          </a:p>
        </p:txBody>
      </p:sp>
      <p:sp>
        <p:nvSpPr>
          <p:cNvPr id="100" name="Google Shape;100;p15"/>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1" name="Google Shape;101;p15"/>
          <p:cNvSpPr txBox="1"/>
          <p:nvPr/>
        </p:nvSpPr>
        <p:spPr>
          <a:xfrm>
            <a:off x="292075" y="839640"/>
            <a:ext cx="7287900" cy="3954000"/>
          </a:xfrm>
          <a:prstGeom prst="rect">
            <a:avLst/>
          </a:prstGeom>
          <a:noFill/>
          <a:ln>
            <a:noFill/>
          </a:ln>
        </p:spPr>
        <p:txBody>
          <a:bodyPr anchorCtr="0" anchor="t" bIns="45700" lIns="91425" spcFirstLastPara="1" rIns="91425" wrap="square" tIns="45700">
            <a:noAutofit/>
          </a:bodyPr>
          <a:lstStyle/>
          <a:p>
            <a:pPr indent="-317500" lvl="0" marL="4572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Introducción</a:t>
            </a:r>
            <a:endParaRPr b="0" i="0" sz="1400" u="none" cap="none" strike="noStrike">
              <a:solidFill>
                <a:srgbClr val="999999"/>
              </a:solidFill>
              <a:latin typeface="Arial"/>
              <a:ea typeface="Arial"/>
              <a:cs typeface="Arial"/>
              <a:sym typeface="Arial"/>
            </a:endParaRPr>
          </a:p>
          <a:p>
            <a:pPr indent="-317500" lvl="0" marL="4572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Elementos</a:t>
            </a:r>
            <a:endParaRPr b="0" i="0" sz="1400" u="none" cap="none" strike="noStrike">
              <a:solidFill>
                <a:srgbClr val="999999"/>
              </a:solidFill>
              <a:latin typeface="Arial"/>
              <a:ea typeface="Arial"/>
              <a:cs typeface="Arial"/>
              <a:sym typeface="Arial"/>
            </a:endParaRPr>
          </a:p>
          <a:p>
            <a:pPr indent="-317500" lvl="1" marL="9144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Elementos complejos</a:t>
            </a:r>
            <a:endParaRPr b="0" i="0" sz="1400" u="none" cap="none" strike="noStrike">
              <a:solidFill>
                <a:srgbClr val="999999"/>
              </a:solidFill>
              <a:latin typeface="Arial"/>
              <a:ea typeface="Arial"/>
              <a:cs typeface="Arial"/>
              <a:sym typeface="Arial"/>
            </a:endParaRPr>
          </a:p>
          <a:p>
            <a:pPr indent="-317500" lvl="1" marL="9144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Elementos simples</a:t>
            </a:r>
            <a:endParaRPr b="0" i="0" sz="1400" u="none" cap="none" strike="noStrike">
              <a:solidFill>
                <a:srgbClr val="999999"/>
              </a:solidFill>
              <a:latin typeface="Arial"/>
              <a:ea typeface="Arial"/>
              <a:cs typeface="Arial"/>
              <a:sym typeface="Arial"/>
            </a:endParaRPr>
          </a:p>
          <a:p>
            <a:pPr indent="-317500" lvl="1" marL="9144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Cardinalidad de los elementos</a:t>
            </a:r>
            <a:endParaRPr b="0" i="0" sz="1400" u="none" cap="none" strike="noStrike">
              <a:solidFill>
                <a:srgbClr val="999999"/>
              </a:solidFill>
              <a:latin typeface="Arial"/>
              <a:ea typeface="Arial"/>
              <a:cs typeface="Arial"/>
              <a:sym typeface="Arial"/>
            </a:endParaRPr>
          </a:p>
          <a:p>
            <a:pPr indent="-317500" lvl="1" marL="9144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Orden de los elementos</a:t>
            </a:r>
            <a:endParaRPr b="0" i="0" sz="1400" u="none" cap="none" strike="noStrike">
              <a:solidFill>
                <a:srgbClr val="999999"/>
              </a:solidFill>
              <a:latin typeface="Arial"/>
              <a:ea typeface="Arial"/>
              <a:cs typeface="Arial"/>
              <a:sym typeface="Arial"/>
            </a:endParaRPr>
          </a:p>
          <a:p>
            <a:pPr indent="-317500" lvl="0" marL="4572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Atributos</a:t>
            </a:r>
            <a:endParaRPr/>
          </a:p>
          <a:p>
            <a:pPr indent="-317500" lvl="0" marL="4572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Restricciones</a:t>
            </a:r>
            <a:endParaRPr/>
          </a:p>
          <a:p>
            <a:pPr indent="-317500" lvl="0" marL="4572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Estructura de un esquema XSD</a:t>
            </a:r>
            <a:endParaRPr b="0" i="0" sz="1400" u="none" cap="none" strike="noStrike">
              <a:solidFill>
                <a:srgbClr val="999999"/>
              </a:solidFill>
              <a:latin typeface="Arial"/>
              <a:ea typeface="Arial"/>
              <a:cs typeface="Arial"/>
              <a:sym typeface="Arial"/>
            </a:endParaRPr>
          </a:p>
          <a:p>
            <a:pPr indent="-317500" lvl="0" marL="4572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Poniéndolo todo junto</a:t>
            </a:r>
            <a:endParaRPr b="0" i="0" sz="1400" u="none" cap="none" strike="noStrike">
              <a:solidFill>
                <a:srgbClr val="999999"/>
              </a:solidFill>
              <a:latin typeface="Arial"/>
              <a:ea typeface="Arial"/>
              <a:cs typeface="Arial"/>
              <a:sym typeface="Arial"/>
            </a:endParaRPr>
          </a:p>
          <a:p>
            <a:pPr indent="-317500" lvl="0" marL="4572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Definición de elementos</a:t>
            </a:r>
            <a:endParaRPr b="0" i="0" sz="1400" u="none" cap="none" strike="noStrike">
              <a:solidFill>
                <a:srgbClr val="999999"/>
              </a:solidFill>
              <a:latin typeface="Arial"/>
              <a:ea typeface="Arial"/>
              <a:cs typeface="Arial"/>
              <a:sym typeface="Arial"/>
            </a:endParaRPr>
          </a:p>
          <a:p>
            <a:pPr indent="-317500" lvl="0" marL="457200" marR="0" rtl="0" algn="just">
              <a:lnSpc>
                <a:spcPct val="150000"/>
              </a:lnSpc>
              <a:spcBef>
                <a:spcPts val="0"/>
              </a:spcBef>
              <a:spcAft>
                <a:spcPts val="0"/>
              </a:spcAft>
              <a:buClr>
                <a:srgbClr val="999999"/>
              </a:buClr>
              <a:buSzPts val="1400"/>
              <a:buFont typeface="Arial"/>
              <a:buAutoNum type="arabicPeriod"/>
            </a:pPr>
            <a:r>
              <a:rPr b="0" i="0" lang="es" sz="1400" u="none" cap="none" strike="noStrike">
                <a:solidFill>
                  <a:srgbClr val="999999"/>
                </a:solidFill>
                <a:latin typeface="Arial"/>
                <a:ea typeface="Arial"/>
                <a:cs typeface="Arial"/>
                <a:sym typeface="Arial"/>
              </a:rPr>
              <a:t>Modelos de diseño</a:t>
            </a:r>
            <a:endParaRPr b="0" i="0" sz="1400" u="none" cap="none" strike="noStrike">
              <a:solidFill>
                <a:srgbClr val="999999"/>
              </a:solidFill>
              <a:latin typeface="Arial"/>
              <a:ea typeface="Arial"/>
              <a:cs typeface="Arial"/>
              <a:sym typeface="Arial"/>
            </a:endParaRPr>
          </a:p>
          <a:p>
            <a:pPr indent="-317500" lvl="0" marL="457200" marR="0" rtl="0" algn="just">
              <a:lnSpc>
                <a:spcPct val="150000"/>
              </a:lnSpc>
              <a:spcBef>
                <a:spcPts val="0"/>
              </a:spcBef>
              <a:spcAft>
                <a:spcPts val="0"/>
              </a:spcAft>
              <a:buClr>
                <a:srgbClr val="999999"/>
              </a:buClr>
              <a:buSzPts val="1400"/>
              <a:buAutoNum type="arabicPeriod"/>
            </a:pPr>
            <a:r>
              <a:rPr lang="es">
                <a:solidFill>
                  <a:srgbClr val="999999"/>
                </a:solidFill>
              </a:rPr>
              <a:t>Documentación de esquemas</a:t>
            </a:r>
            <a:endParaRPr>
              <a:solidFill>
                <a:srgbClr val="999999"/>
              </a:solidFill>
            </a:endParaRPr>
          </a:p>
          <a:p>
            <a:pPr indent="0" lvl="0" marL="9144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nvSpPr>
        <p:spPr>
          <a:xfrm>
            <a:off x="292075" y="821803"/>
            <a:ext cx="8453700" cy="4140447"/>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Al elemento &lt;</a:t>
            </a:r>
            <a:r>
              <a:rPr b="1" i="1" lang="es" sz="1400" u="none" cap="none" strike="noStrike">
                <a:solidFill>
                  <a:srgbClr val="999999"/>
                </a:solidFill>
                <a:latin typeface="Arial"/>
                <a:ea typeface="Arial"/>
                <a:cs typeface="Arial"/>
                <a:sym typeface="Arial"/>
              </a:rPr>
              <a:t>xs:attribut</a:t>
            </a:r>
            <a:r>
              <a:rPr b="1" i="1" lang="es" sz="1400" u="none" cap="none" strike="noStrike">
                <a:solidFill>
                  <a:srgbClr val="999999"/>
                </a:solidFill>
              </a:rPr>
              <a:t>e</a:t>
            </a:r>
            <a:r>
              <a:rPr b="0" i="0" lang="es" sz="1400" u="none" cap="none" strike="noStrike">
                <a:solidFill>
                  <a:srgbClr val="999999"/>
                </a:solidFill>
                <a:latin typeface="Arial"/>
                <a:ea typeface="Arial"/>
                <a:cs typeface="Arial"/>
                <a:sym typeface="Arial"/>
              </a:rPr>
              <a:t>&gt; podemos aplicarle los siguientes </a:t>
            </a:r>
            <a:r>
              <a:rPr b="1" i="0" lang="es" sz="1400" u="none" cap="none" strike="noStrike">
                <a:solidFill>
                  <a:srgbClr val="999999"/>
                </a:solidFill>
                <a:latin typeface="Arial"/>
                <a:ea typeface="Arial"/>
                <a:cs typeface="Arial"/>
                <a:sym typeface="Arial"/>
              </a:rPr>
              <a:t>modificadores</a:t>
            </a:r>
            <a:r>
              <a:rPr b="0" i="0" lang="es" sz="1400" u="none" cap="none" strike="noStrike">
                <a:solidFill>
                  <a:srgbClr val="999999"/>
                </a:solidFill>
                <a:latin typeface="Arial"/>
                <a:ea typeface="Arial"/>
                <a:cs typeface="Arial"/>
                <a:sym typeface="Arial"/>
              </a:rPr>
              <a:t>:</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use</a:t>
            </a:r>
            <a:r>
              <a:rPr b="0" i="0" lang="es" sz="1400" u="none" cap="none" strike="noStrike">
                <a:solidFill>
                  <a:srgbClr val="999999"/>
                </a:solidFill>
                <a:latin typeface="Arial"/>
                <a:ea typeface="Arial"/>
                <a:cs typeface="Arial"/>
                <a:sym typeface="Arial"/>
              </a:rPr>
              <a:t> → Indica si la existencia del atributo es opcional u obligatoria</a:t>
            </a:r>
            <a:endParaRPr b="0" i="0" sz="1400" u="none" cap="none" strike="noStrike">
              <a:solidFill>
                <a:srgbClr val="999999"/>
              </a:solidFill>
              <a:latin typeface="Arial"/>
              <a:ea typeface="Arial"/>
              <a:cs typeface="Arial"/>
              <a:sym typeface="Arial"/>
            </a:endParaRPr>
          </a:p>
          <a:p>
            <a:pPr indent="-330200" lvl="2" marL="13716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optional</a:t>
            </a:r>
            <a:r>
              <a:rPr b="0" i="0" lang="es" sz="1400" u="none" cap="none" strike="noStrike">
                <a:solidFill>
                  <a:srgbClr val="999999"/>
                </a:solidFill>
                <a:latin typeface="Arial"/>
                <a:ea typeface="Arial"/>
                <a:cs typeface="Arial"/>
                <a:sym typeface="Arial"/>
              </a:rPr>
              <a:t> (Valor por defecto) Por defecto, si no se indica nada, el atributo será opcional.</a:t>
            </a:r>
            <a:endParaRPr/>
          </a:p>
          <a:p>
            <a:pPr indent="-330200" lvl="2" marL="1371600" marR="0" rtl="0" algn="just">
              <a:lnSpc>
                <a:spcPct val="100000"/>
              </a:lnSpc>
              <a:spcBef>
                <a:spcPts val="0"/>
              </a:spcBef>
              <a:spcAft>
                <a:spcPts val="0"/>
              </a:spcAft>
              <a:buNone/>
            </a:pPr>
            <a:r>
              <a:t/>
            </a:r>
            <a:endParaRPr b="0" i="0" sz="1400" u="none" cap="none" strike="noStrike">
              <a:solidFill>
                <a:srgbClr val="999999"/>
              </a:solidFill>
              <a:latin typeface="Arial"/>
              <a:ea typeface="Arial"/>
              <a:cs typeface="Arial"/>
              <a:sym typeface="Arial"/>
            </a:endParaRPr>
          </a:p>
          <a:p>
            <a:pPr indent="-330200" lvl="2" marL="13716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required</a:t>
            </a:r>
            <a:endParaRPr/>
          </a:p>
          <a:p>
            <a:pPr indent="-330200" lvl="2" marL="1371600" marR="0" rtl="0" algn="just">
              <a:lnSpc>
                <a:spcPct val="100000"/>
              </a:lnSpc>
              <a:spcBef>
                <a:spcPts val="0"/>
              </a:spcBef>
              <a:spcAft>
                <a:spcPts val="0"/>
              </a:spcAft>
              <a:buNone/>
            </a:pPr>
            <a:r>
              <a:rPr b="0" i="0" lang="es" sz="1600" u="none" cap="none" strike="noStrike">
                <a:solidFill>
                  <a:srgbClr val="999999"/>
                </a:solidFill>
                <a:latin typeface="Arial"/>
                <a:ea typeface="Arial"/>
                <a:cs typeface="Arial"/>
                <a:sym typeface="Arial"/>
              </a:rPr>
              <a:t>&lt;</a:t>
            </a:r>
            <a:r>
              <a:rPr b="1" i="0" lang="es" sz="1600" u="none" cap="none" strike="noStrike">
                <a:solidFill>
                  <a:srgbClr val="137266"/>
                </a:solidFill>
                <a:latin typeface="Arial"/>
                <a:ea typeface="Arial"/>
                <a:cs typeface="Arial"/>
                <a:sym typeface="Arial"/>
              </a:rPr>
              <a:t>xs:attribute</a:t>
            </a:r>
            <a:r>
              <a:rPr b="0" i="0" lang="es" sz="1600" u="none" cap="none" strike="noStrike">
                <a:solidFill>
                  <a:srgbClr val="999999"/>
                </a:solidFill>
                <a:latin typeface="Arial"/>
                <a:ea typeface="Arial"/>
                <a:cs typeface="Arial"/>
                <a:sym typeface="Arial"/>
              </a:rPr>
              <a:t> </a:t>
            </a:r>
            <a:r>
              <a:rPr b="1" i="0" lang="es" sz="1600" u="none" cap="none" strike="noStrike">
                <a:solidFill>
                  <a:srgbClr val="4C74D7"/>
                </a:solidFill>
                <a:latin typeface="Arial"/>
                <a:ea typeface="Arial"/>
                <a:cs typeface="Arial"/>
                <a:sym typeface="Arial"/>
              </a:rPr>
              <a:t>name</a:t>
            </a:r>
            <a:r>
              <a:rPr b="0" i="0" lang="es" sz="1600" u="none" cap="none" strike="noStrike">
                <a:solidFill>
                  <a:srgbClr val="999999"/>
                </a:solidFill>
                <a:latin typeface="Arial"/>
                <a:ea typeface="Arial"/>
                <a:cs typeface="Arial"/>
                <a:sym typeface="Arial"/>
              </a:rPr>
              <a:t>=“</a:t>
            </a:r>
            <a:r>
              <a:rPr b="1" i="0" lang="es" sz="1600" u="none" cap="none" strike="noStrike">
                <a:solidFill>
                  <a:srgbClr val="C00000"/>
                </a:solidFill>
                <a:latin typeface="Arial"/>
                <a:ea typeface="Arial"/>
                <a:cs typeface="Arial"/>
                <a:sym typeface="Arial"/>
              </a:rPr>
              <a:t>idEmple</a:t>
            </a:r>
            <a:r>
              <a:rPr b="0" i="0" lang="es" sz="1600" u="none" cap="none" strike="noStrike">
                <a:solidFill>
                  <a:srgbClr val="999999"/>
                </a:solidFill>
                <a:latin typeface="Arial"/>
                <a:ea typeface="Arial"/>
                <a:cs typeface="Arial"/>
                <a:sym typeface="Arial"/>
              </a:rPr>
              <a:t>” </a:t>
            </a:r>
            <a:r>
              <a:rPr b="1" i="0" lang="es" sz="1600" u="none" cap="none" strike="noStrike">
                <a:solidFill>
                  <a:srgbClr val="4C74D7"/>
                </a:solidFill>
                <a:latin typeface="Arial"/>
                <a:ea typeface="Arial"/>
                <a:cs typeface="Arial"/>
                <a:sym typeface="Arial"/>
              </a:rPr>
              <a:t>type</a:t>
            </a:r>
            <a:r>
              <a:rPr b="0" i="0" lang="es" sz="1600" u="none" cap="none" strike="noStrike">
                <a:solidFill>
                  <a:srgbClr val="999999"/>
                </a:solidFill>
                <a:latin typeface="Arial"/>
                <a:ea typeface="Arial"/>
                <a:cs typeface="Arial"/>
                <a:sym typeface="Arial"/>
              </a:rPr>
              <a:t>=“</a:t>
            </a:r>
            <a:r>
              <a:rPr b="1" i="0" lang="es" sz="1600" u="none" cap="none" strike="noStrike">
                <a:solidFill>
                  <a:srgbClr val="C00000"/>
                </a:solidFill>
                <a:latin typeface="Arial"/>
                <a:ea typeface="Arial"/>
                <a:cs typeface="Arial"/>
                <a:sym typeface="Arial"/>
              </a:rPr>
              <a:t>xs:integer</a:t>
            </a:r>
            <a:r>
              <a:rPr b="0" i="0" lang="es" sz="1600" u="none" cap="none" strike="noStrike">
                <a:solidFill>
                  <a:srgbClr val="999999"/>
                </a:solidFill>
                <a:latin typeface="Arial"/>
                <a:ea typeface="Arial"/>
                <a:cs typeface="Arial"/>
                <a:sym typeface="Arial"/>
              </a:rPr>
              <a:t>” </a:t>
            </a:r>
            <a:r>
              <a:rPr b="1" i="0" lang="es" sz="1600" u="none" cap="none" strike="noStrike">
                <a:solidFill>
                  <a:srgbClr val="4C74D7"/>
                </a:solidFill>
                <a:latin typeface="Arial"/>
                <a:ea typeface="Arial"/>
                <a:cs typeface="Arial"/>
                <a:sym typeface="Arial"/>
              </a:rPr>
              <a:t>use</a:t>
            </a:r>
            <a:r>
              <a:rPr b="0" i="0" lang="es" sz="1600" u="none" cap="none" strike="noStrike">
                <a:solidFill>
                  <a:srgbClr val="999999"/>
                </a:solidFill>
                <a:latin typeface="Arial"/>
                <a:ea typeface="Arial"/>
                <a:cs typeface="Arial"/>
                <a:sym typeface="Arial"/>
              </a:rPr>
              <a:t>=“</a:t>
            </a:r>
            <a:r>
              <a:rPr b="1" i="0" lang="es" sz="1600" u="none" cap="none" strike="noStrike">
                <a:solidFill>
                  <a:srgbClr val="C00000"/>
                </a:solidFill>
                <a:latin typeface="Arial"/>
                <a:ea typeface="Arial"/>
                <a:cs typeface="Arial"/>
                <a:sym typeface="Arial"/>
              </a:rPr>
              <a:t>required</a:t>
            </a:r>
            <a:r>
              <a:rPr b="0" i="0" lang="es" sz="1600" u="none" cap="none" strike="noStrike">
                <a:solidFill>
                  <a:srgbClr val="999999"/>
                </a:solidFill>
                <a:latin typeface="Arial"/>
                <a:ea typeface="Arial"/>
                <a:cs typeface="Arial"/>
                <a:sym typeface="Arial"/>
              </a:rPr>
              <a:t>”/&gt;</a:t>
            </a:r>
            <a:endParaRPr b="0" i="0" sz="1600" u="none" cap="none" strike="noStrike">
              <a:solidFill>
                <a:srgbClr val="999999"/>
              </a:solidFill>
              <a:latin typeface="Arial"/>
              <a:ea typeface="Arial"/>
              <a:cs typeface="Arial"/>
              <a:sym typeface="Arial"/>
            </a:endParaRPr>
          </a:p>
          <a:p>
            <a:pPr indent="-304800" lvl="3" marL="1828800" marR="0" rtl="0" algn="just">
              <a:lnSpc>
                <a:spcPct val="100000"/>
              </a:lnSpc>
              <a:spcBef>
                <a:spcPts val="0"/>
              </a:spcBef>
              <a:spcAft>
                <a:spcPts val="0"/>
              </a:spcAft>
              <a:buClr>
                <a:srgbClr val="999999"/>
              </a:buClr>
              <a:buSzPts val="1200"/>
              <a:buFont typeface="Arial"/>
              <a:buChar char="●"/>
            </a:pPr>
            <a:r>
              <a:rPr b="0" i="0" lang="es" sz="1200" u="none" cap="none" strike="noStrike">
                <a:solidFill>
                  <a:srgbClr val="999999"/>
                </a:solidFill>
                <a:latin typeface="Arial"/>
                <a:ea typeface="Arial"/>
                <a:cs typeface="Arial"/>
                <a:sym typeface="Arial"/>
              </a:rPr>
              <a:t>El atributo idEmple es obligatorio.</a:t>
            </a:r>
            <a:endParaRPr/>
          </a:p>
          <a:p>
            <a:pPr indent="-304800" lvl="3" marL="1828800" marR="0" rtl="0" algn="just">
              <a:lnSpc>
                <a:spcPct val="100000"/>
              </a:lnSpc>
              <a:spcBef>
                <a:spcPts val="0"/>
              </a:spcBef>
              <a:spcAft>
                <a:spcPts val="0"/>
              </a:spcAft>
              <a:buNone/>
            </a:pPr>
            <a:r>
              <a:t/>
            </a:r>
            <a:endParaRPr b="0" i="0" sz="16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default</a:t>
            </a:r>
            <a:r>
              <a:rPr b="0" i="0" lang="es" sz="1400" u="none" cap="none" strike="noStrike">
                <a:solidFill>
                  <a:srgbClr val="999999"/>
                </a:solidFill>
                <a:latin typeface="Arial"/>
                <a:ea typeface="Arial"/>
                <a:cs typeface="Arial"/>
                <a:sym typeface="Arial"/>
              </a:rPr>
              <a:t> → Establece un valor por defecto para el atributo en caso de que, en el documento XML ese atributo o elemento no tenga ningún valor.</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None/>
            </a:pPr>
            <a:r>
              <a:rPr b="0" i="0" lang="es" sz="1600" u="none" cap="none" strike="noStrike">
                <a:solidFill>
                  <a:srgbClr val="999999"/>
                </a:solidFill>
                <a:latin typeface="Arial"/>
                <a:ea typeface="Arial"/>
                <a:cs typeface="Arial"/>
                <a:sym typeface="Arial"/>
              </a:rPr>
              <a:t>&lt;</a:t>
            </a:r>
            <a:r>
              <a:rPr b="1" i="0" lang="es" sz="1600" u="none" cap="none" strike="noStrike">
                <a:solidFill>
                  <a:srgbClr val="137266"/>
                </a:solidFill>
                <a:latin typeface="Arial"/>
                <a:ea typeface="Arial"/>
                <a:cs typeface="Arial"/>
                <a:sym typeface="Arial"/>
              </a:rPr>
              <a:t>xs:attribute</a:t>
            </a:r>
            <a:r>
              <a:rPr b="0" i="0" lang="es" sz="1600" u="none" cap="none" strike="noStrike">
                <a:solidFill>
                  <a:srgbClr val="999999"/>
                </a:solidFill>
                <a:latin typeface="Arial"/>
                <a:ea typeface="Arial"/>
                <a:cs typeface="Arial"/>
                <a:sym typeface="Arial"/>
              </a:rPr>
              <a:t> </a:t>
            </a:r>
            <a:r>
              <a:rPr b="1" i="0" lang="es" sz="1600" u="none" cap="none" strike="noStrike">
                <a:solidFill>
                  <a:srgbClr val="4C74D7"/>
                </a:solidFill>
                <a:latin typeface="Arial"/>
                <a:ea typeface="Arial"/>
                <a:cs typeface="Arial"/>
                <a:sym typeface="Arial"/>
              </a:rPr>
              <a:t>name</a:t>
            </a:r>
            <a:r>
              <a:rPr b="0" i="0" lang="es" sz="1600" u="none" cap="none" strike="noStrike">
                <a:solidFill>
                  <a:srgbClr val="999999"/>
                </a:solidFill>
                <a:latin typeface="Arial"/>
                <a:ea typeface="Arial"/>
                <a:cs typeface="Arial"/>
                <a:sym typeface="Arial"/>
              </a:rPr>
              <a:t>=“</a:t>
            </a:r>
            <a:r>
              <a:rPr b="1" i="0" lang="es" sz="1600" u="none" cap="none" strike="noStrike">
                <a:solidFill>
                  <a:srgbClr val="C00000"/>
                </a:solidFill>
                <a:latin typeface="Arial"/>
                <a:ea typeface="Arial"/>
                <a:cs typeface="Arial"/>
                <a:sym typeface="Arial"/>
              </a:rPr>
              <a:t>moneda</a:t>
            </a:r>
            <a:r>
              <a:rPr b="0" i="0" lang="es" sz="1600" u="none" cap="none" strike="noStrike">
                <a:solidFill>
                  <a:srgbClr val="999999"/>
                </a:solidFill>
                <a:latin typeface="Arial"/>
                <a:ea typeface="Arial"/>
                <a:cs typeface="Arial"/>
                <a:sym typeface="Arial"/>
              </a:rPr>
              <a:t>” </a:t>
            </a:r>
            <a:r>
              <a:rPr b="1" i="0" lang="es" sz="1600" u="none" cap="none" strike="noStrike">
                <a:solidFill>
                  <a:srgbClr val="4C74D7"/>
                </a:solidFill>
                <a:latin typeface="Arial"/>
                <a:ea typeface="Arial"/>
                <a:cs typeface="Arial"/>
                <a:sym typeface="Arial"/>
              </a:rPr>
              <a:t>type</a:t>
            </a:r>
            <a:r>
              <a:rPr b="0" i="0" lang="es" sz="1600" u="none" cap="none" strike="noStrike">
                <a:solidFill>
                  <a:srgbClr val="999999"/>
                </a:solidFill>
                <a:latin typeface="Arial"/>
                <a:ea typeface="Arial"/>
                <a:cs typeface="Arial"/>
                <a:sym typeface="Arial"/>
              </a:rPr>
              <a:t>=“</a:t>
            </a:r>
            <a:r>
              <a:rPr b="1" i="0" lang="es" sz="1600" u="none" cap="none" strike="noStrike">
                <a:solidFill>
                  <a:srgbClr val="C00000"/>
                </a:solidFill>
                <a:latin typeface="Arial"/>
                <a:ea typeface="Arial"/>
                <a:cs typeface="Arial"/>
                <a:sym typeface="Arial"/>
              </a:rPr>
              <a:t>xs:string</a:t>
            </a:r>
            <a:r>
              <a:rPr b="0" i="0" lang="es" sz="1600" u="none" cap="none" strike="noStrike">
                <a:solidFill>
                  <a:srgbClr val="999999"/>
                </a:solidFill>
                <a:latin typeface="Arial"/>
                <a:ea typeface="Arial"/>
                <a:cs typeface="Arial"/>
                <a:sym typeface="Arial"/>
              </a:rPr>
              <a:t>” </a:t>
            </a:r>
            <a:r>
              <a:rPr b="1" i="0" lang="es" sz="1600" u="none" cap="none" strike="noStrike">
                <a:solidFill>
                  <a:srgbClr val="4C74D7"/>
                </a:solidFill>
                <a:latin typeface="Arial"/>
                <a:ea typeface="Arial"/>
                <a:cs typeface="Arial"/>
                <a:sym typeface="Arial"/>
              </a:rPr>
              <a:t>default</a:t>
            </a:r>
            <a:r>
              <a:rPr b="0" i="0" lang="es" sz="1600" u="none" cap="none" strike="noStrike">
                <a:solidFill>
                  <a:srgbClr val="999999"/>
                </a:solidFill>
                <a:latin typeface="Arial"/>
                <a:ea typeface="Arial"/>
                <a:cs typeface="Arial"/>
                <a:sym typeface="Arial"/>
              </a:rPr>
              <a:t>=“</a:t>
            </a:r>
            <a:r>
              <a:rPr b="1" i="0" lang="es" sz="1600" u="none" cap="none" strike="noStrike">
                <a:solidFill>
                  <a:srgbClr val="C00000"/>
                </a:solidFill>
                <a:latin typeface="Arial"/>
                <a:ea typeface="Arial"/>
                <a:cs typeface="Arial"/>
                <a:sym typeface="Arial"/>
              </a:rPr>
              <a:t>Euro</a:t>
            </a:r>
            <a:r>
              <a:rPr b="0" i="0" lang="es" sz="1600" u="none" cap="none" strike="noStrike">
                <a:solidFill>
                  <a:srgbClr val="999999"/>
                </a:solidFill>
                <a:latin typeface="Arial"/>
                <a:ea typeface="Arial"/>
                <a:cs typeface="Arial"/>
                <a:sym typeface="Arial"/>
              </a:rPr>
              <a:t>”/&gt;</a:t>
            </a:r>
            <a:endParaRPr/>
          </a:p>
          <a:p>
            <a:pPr indent="-304800" lvl="3" marL="1828800" marR="0" rtl="0" algn="just">
              <a:lnSpc>
                <a:spcPct val="100000"/>
              </a:lnSpc>
              <a:spcBef>
                <a:spcPts val="0"/>
              </a:spcBef>
              <a:spcAft>
                <a:spcPts val="0"/>
              </a:spcAft>
              <a:buClr>
                <a:srgbClr val="999999"/>
              </a:buClr>
              <a:buSzPts val="1200"/>
              <a:buFont typeface="Arial"/>
              <a:buChar char="●"/>
            </a:pPr>
            <a:r>
              <a:rPr b="0" i="0" lang="es" sz="1200" u="none" cap="none" strike="noStrike">
                <a:solidFill>
                  <a:srgbClr val="999999"/>
                </a:solidFill>
                <a:latin typeface="Arial"/>
                <a:ea typeface="Arial"/>
                <a:cs typeface="Arial"/>
                <a:sym typeface="Arial"/>
              </a:rPr>
              <a:t>En caso de que no se le asigne un valor al atributo moneda (O este no aparezca en el documento) su valor será Euro.</a:t>
            </a:r>
            <a:endParaRPr/>
          </a:p>
          <a:p>
            <a:pPr indent="-228600" lvl="3" marL="1828800" marR="0" rtl="0" algn="just">
              <a:lnSpc>
                <a:spcPct val="100000"/>
              </a:lnSpc>
              <a:spcBef>
                <a:spcPts val="0"/>
              </a:spcBef>
              <a:spcAft>
                <a:spcPts val="0"/>
              </a:spcAft>
              <a:buClr>
                <a:srgbClr val="999999"/>
              </a:buClr>
              <a:buSzPts val="1200"/>
              <a:buFont typeface="Arial"/>
              <a:buNone/>
            </a:pPr>
            <a:r>
              <a:t/>
            </a:r>
            <a:endParaRPr b="0" i="0" sz="16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fixed</a:t>
            </a:r>
            <a:r>
              <a:rPr b="0" i="0" lang="es" sz="1400" u="none" cap="none" strike="noStrike">
                <a:solidFill>
                  <a:srgbClr val="999999"/>
                </a:solidFill>
                <a:latin typeface="Arial"/>
                <a:ea typeface="Arial"/>
                <a:cs typeface="Arial"/>
                <a:sym typeface="Arial"/>
              </a:rPr>
              <a:t> → Único valor que puede contener un atributo en un documento XML.</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None/>
            </a:pPr>
            <a:r>
              <a:rPr b="0" i="0" lang="es" sz="1600" u="none" cap="none" strike="noStrike">
                <a:solidFill>
                  <a:srgbClr val="999999"/>
                </a:solidFill>
                <a:latin typeface="Arial"/>
                <a:ea typeface="Arial"/>
                <a:cs typeface="Arial"/>
                <a:sym typeface="Arial"/>
              </a:rPr>
              <a:t>&lt;</a:t>
            </a:r>
            <a:r>
              <a:rPr b="1" i="0" lang="es" sz="1600" u="none" cap="none" strike="noStrike">
                <a:solidFill>
                  <a:srgbClr val="137266"/>
                </a:solidFill>
                <a:latin typeface="Arial"/>
                <a:ea typeface="Arial"/>
                <a:cs typeface="Arial"/>
                <a:sym typeface="Arial"/>
              </a:rPr>
              <a:t>xs:attribute</a:t>
            </a:r>
            <a:r>
              <a:rPr b="0" i="0" lang="es" sz="1600" u="none" cap="none" strike="noStrike">
                <a:solidFill>
                  <a:srgbClr val="999999"/>
                </a:solidFill>
                <a:latin typeface="Arial"/>
                <a:ea typeface="Arial"/>
                <a:cs typeface="Arial"/>
                <a:sym typeface="Arial"/>
              </a:rPr>
              <a:t> </a:t>
            </a:r>
            <a:r>
              <a:rPr b="1" i="0" lang="es" sz="1600" u="none" cap="none" strike="noStrike">
                <a:solidFill>
                  <a:srgbClr val="4C74D7"/>
                </a:solidFill>
                <a:latin typeface="Arial"/>
                <a:ea typeface="Arial"/>
                <a:cs typeface="Arial"/>
                <a:sym typeface="Arial"/>
              </a:rPr>
              <a:t>name</a:t>
            </a:r>
            <a:r>
              <a:rPr b="0" i="0" lang="es" sz="1600" u="none" cap="none" strike="noStrike">
                <a:solidFill>
                  <a:srgbClr val="999999"/>
                </a:solidFill>
                <a:latin typeface="Arial"/>
                <a:ea typeface="Arial"/>
                <a:cs typeface="Arial"/>
                <a:sym typeface="Arial"/>
              </a:rPr>
              <a:t>=“</a:t>
            </a:r>
            <a:r>
              <a:rPr b="1" i="0" lang="es" sz="1600" u="none" cap="none" strike="noStrike">
                <a:solidFill>
                  <a:srgbClr val="C00000"/>
                </a:solidFill>
                <a:latin typeface="Arial"/>
                <a:ea typeface="Arial"/>
                <a:cs typeface="Arial"/>
                <a:sym typeface="Arial"/>
              </a:rPr>
              <a:t>unidad</a:t>
            </a:r>
            <a:r>
              <a:rPr b="0" i="0" lang="es" sz="1600" u="none" cap="none" strike="noStrike">
                <a:solidFill>
                  <a:srgbClr val="999999"/>
                </a:solidFill>
                <a:latin typeface="Arial"/>
                <a:ea typeface="Arial"/>
                <a:cs typeface="Arial"/>
                <a:sym typeface="Arial"/>
              </a:rPr>
              <a:t>” </a:t>
            </a:r>
            <a:r>
              <a:rPr b="1" i="0" lang="es" sz="1600" u="none" cap="none" strike="noStrike">
                <a:solidFill>
                  <a:srgbClr val="4C74D7"/>
                </a:solidFill>
                <a:latin typeface="Arial"/>
                <a:ea typeface="Arial"/>
                <a:cs typeface="Arial"/>
                <a:sym typeface="Arial"/>
              </a:rPr>
              <a:t>type</a:t>
            </a:r>
            <a:r>
              <a:rPr b="0" i="0" lang="es" sz="1600" u="none" cap="none" strike="noStrike">
                <a:solidFill>
                  <a:srgbClr val="999999"/>
                </a:solidFill>
                <a:latin typeface="Arial"/>
                <a:ea typeface="Arial"/>
                <a:cs typeface="Arial"/>
                <a:sym typeface="Arial"/>
              </a:rPr>
              <a:t>=“</a:t>
            </a:r>
            <a:r>
              <a:rPr b="1" i="0" lang="es" sz="1600" u="none" cap="none" strike="noStrike">
                <a:solidFill>
                  <a:srgbClr val="C00000"/>
                </a:solidFill>
                <a:latin typeface="Arial"/>
                <a:ea typeface="Arial"/>
                <a:cs typeface="Arial"/>
                <a:sym typeface="Arial"/>
              </a:rPr>
              <a:t>xs:string</a:t>
            </a:r>
            <a:r>
              <a:rPr b="0" i="0" lang="es" sz="1600" u="none" cap="none" strike="noStrike">
                <a:solidFill>
                  <a:srgbClr val="999999"/>
                </a:solidFill>
                <a:latin typeface="Arial"/>
                <a:ea typeface="Arial"/>
                <a:cs typeface="Arial"/>
                <a:sym typeface="Arial"/>
              </a:rPr>
              <a:t>” </a:t>
            </a:r>
            <a:r>
              <a:rPr b="1" i="0" lang="es" sz="1600" u="none" cap="none" strike="noStrike">
                <a:solidFill>
                  <a:srgbClr val="4C74D7"/>
                </a:solidFill>
                <a:latin typeface="Arial"/>
                <a:ea typeface="Arial"/>
                <a:cs typeface="Arial"/>
                <a:sym typeface="Arial"/>
              </a:rPr>
              <a:t>fixed</a:t>
            </a:r>
            <a:r>
              <a:rPr b="0" i="0" lang="es" sz="1600" u="none" cap="none" strike="noStrike">
                <a:solidFill>
                  <a:srgbClr val="999999"/>
                </a:solidFill>
                <a:latin typeface="Arial"/>
                <a:ea typeface="Arial"/>
                <a:cs typeface="Arial"/>
                <a:sym typeface="Arial"/>
              </a:rPr>
              <a:t>=“</a:t>
            </a:r>
            <a:r>
              <a:rPr b="1" i="0" lang="es" sz="1600" u="none" cap="none" strike="noStrike">
                <a:solidFill>
                  <a:srgbClr val="C00000"/>
                </a:solidFill>
                <a:latin typeface="Arial"/>
                <a:ea typeface="Arial"/>
                <a:cs typeface="Arial"/>
                <a:sym typeface="Arial"/>
              </a:rPr>
              <a:t>Minutos</a:t>
            </a:r>
            <a:r>
              <a:rPr b="0" i="0" lang="es" sz="1600" u="none" cap="none" strike="noStrike">
                <a:solidFill>
                  <a:srgbClr val="999999"/>
                </a:solidFill>
                <a:latin typeface="Arial"/>
                <a:ea typeface="Arial"/>
                <a:cs typeface="Arial"/>
                <a:sym typeface="Arial"/>
              </a:rPr>
              <a:t>”/&gt;</a:t>
            </a:r>
            <a:endParaRPr/>
          </a:p>
          <a:p>
            <a:pPr indent="-304800" lvl="0" marL="1828800" marR="0" rtl="0" algn="just">
              <a:lnSpc>
                <a:spcPct val="100000"/>
              </a:lnSpc>
              <a:spcBef>
                <a:spcPts val="0"/>
              </a:spcBef>
              <a:spcAft>
                <a:spcPts val="0"/>
              </a:spcAft>
              <a:buClr>
                <a:srgbClr val="999999"/>
              </a:buClr>
              <a:buSzPts val="1200"/>
              <a:buFont typeface="Arial"/>
              <a:buChar char="●"/>
            </a:pPr>
            <a:r>
              <a:rPr b="0" i="0" lang="es" sz="1200" u="none" cap="none" strike="noStrike">
                <a:solidFill>
                  <a:srgbClr val="999999"/>
                </a:solidFill>
                <a:latin typeface="Arial"/>
                <a:ea typeface="Arial"/>
                <a:cs typeface="Arial"/>
                <a:sym typeface="Arial"/>
              </a:rPr>
              <a:t>El valor del atributo unidad será siempre Minutos.</a:t>
            </a:r>
            <a:endParaRPr b="0" i="0" sz="1200" u="none" cap="none" strike="noStrike">
              <a:solidFill>
                <a:srgbClr val="999999"/>
              </a:solidFill>
              <a:latin typeface="Arial"/>
              <a:ea typeface="Arial"/>
              <a:cs typeface="Arial"/>
              <a:sym typeface="Arial"/>
            </a:endParaRPr>
          </a:p>
        </p:txBody>
      </p:sp>
      <p:sp>
        <p:nvSpPr>
          <p:cNvPr id="253" name="Google Shape;253;p33"/>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3. Atributos (III)</a:t>
            </a:r>
            <a:endParaRPr b="1">
              <a:solidFill>
                <a:srgbClr val="B7B7B7"/>
              </a:solidFill>
            </a:endParaRPr>
          </a:p>
        </p:txBody>
      </p:sp>
      <p:sp>
        <p:nvSpPr>
          <p:cNvPr id="254" name="Google Shape;254;p33"/>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nvSpPr>
        <p:spPr>
          <a:xfrm>
            <a:off x="292075" y="821803"/>
            <a:ext cx="8453700" cy="41403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Al elemento &lt;</a:t>
            </a:r>
            <a:r>
              <a:rPr b="1" i="1" lang="es" sz="1400" u="none" cap="none" strike="noStrike">
                <a:solidFill>
                  <a:srgbClr val="999999"/>
                </a:solidFill>
                <a:latin typeface="Arial"/>
                <a:ea typeface="Arial"/>
                <a:cs typeface="Arial"/>
                <a:sym typeface="Arial"/>
              </a:rPr>
              <a:t>xs:attribut</a:t>
            </a:r>
            <a:r>
              <a:rPr b="1" i="1" lang="es">
                <a:solidFill>
                  <a:srgbClr val="999999"/>
                </a:solidFill>
              </a:rPr>
              <a:t>e</a:t>
            </a:r>
            <a:r>
              <a:rPr b="0" i="0" lang="es" sz="1400" u="none" cap="none" strike="noStrike">
                <a:solidFill>
                  <a:srgbClr val="999999"/>
                </a:solidFill>
                <a:latin typeface="Arial"/>
                <a:ea typeface="Arial"/>
                <a:cs typeface="Arial"/>
                <a:sym typeface="Arial"/>
              </a:rPr>
              <a:t>&gt; </a:t>
            </a:r>
            <a:r>
              <a:rPr lang="es">
                <a:solidFill>
                  <a:srgbClr val="999999"/>
                </a:solidFill>
              </a:rPr>
              <a:t>también podemos indicarle si es un ID o una referencia a uno o varios IDs</a:t>
            </a:r>
            <a:r>
              <a:rPr b="0" i="0" lang="es" sz="1400" u="none" cap="none" strike="noStrike">
                <a:solidFill>
                  <a:srgbClr val="999999"/>
                </a:solidFill>
                <a:latin typeface="Arial"/>
                <a:ea typeface="Arial"/>
                <a:cs typeface="Arial"/>
                <a:sym typeface="Arial"/>
              </a:rPr>
              <a:t>:</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lang="es">
                <a:solidFill>
                  <a:srgbClr val="999999"/>
                </a:solidFill>
              </a:rPr>
              <a:t>type ID</a:t>
            </a:r>
            <a:r>
              <a:rPr b="0" i="0" lang="es" sz="1400" u="none" cap="none" strike="noStrike">
                <a:solidFill>
                  <a:srgbClr val="999999"/>
                </a:solidFill>
                <a:latin typeface="Arial"/>
                <a:ea typeface="Arial"/>
                <a:cs typeface="Arial"/>
                <a:sym typeface="Arial"/>
              </a:rPr>
              <a:t> → Indica </a:t>
            </a:r>
            <a:r>
              <a:rPr lang="es">
                <a:solidFill>
                  <a:srgbClr val="999999"/>
                </a:solidFill>
              </a:rPr>
              <a:t>que es un ID único</a:t>
            </a:r>
            <a:endParaRPr b="0" i="0" sz="1400" u="none" cap="none" strike="noStrike">
              <a:solidFill>
                <a:srgbClr val="999999"/>
              </a:solidFill>
              <a:latin typeface="Arial"/>
              <a:ea typeface="Arial"/>
              <a:cs typeface="Arial"/>
              <a:sym typeface="Arial"/>
            </a:endParaRPr>
          </a:p>
          <a:p>
            <a:pPr indent="-317500" lvl="1" marL="914400" marR="0" rtl="0" algn="just">
              <a:lnSpc>
                <a:spcPct val="100000"/>
              </a:lnSpc>
              <a:spcBef>
                <a:spcPts val="0"/>
              </a:spcBef>
              <a:spcAft>
                <a:spcPts val="0"/>
              </a:spcAft>
              <a:buClr>
                <a:srgbClr val="999999"/>
              </a:buClr>
              <a:buSzPts val="1400"/>
              <a:buChar char="○"/>
            </a:pPr>
            <a:r>
              <a:rPr b="1" lang="es">
                <a:solidFill>
                  <a:srgbClr val="999999"/>
                </a:solidFill>
              </a:rPr>
              <a:t>type IDREF</a:t>
            </a:r>
            <a:r>
              <a:rPr lang="es">
                <a:solidFill>
                  <a:srgbClr val="999999"/>
                </a:solidFill>
              </a:rPr>
              <a:t> ó </a:t>
            </a:r>
            <a:r>
              <a:rPr b="1" lang="es">
                <a:solidFill>
                  <a:srgbClr val="999999"/>
                </a:solidFill>
              </a:rPr>
              <a:t>IDREFS</a:t>
            </a:r>
            <a:r>
              <a:rPr lang="es">
                <a:solidFill>
                  <a:srgbClr val="999999"/>
                </a:solidFill>
              </a:rPr>
              <a:t> -&gt; referencia a uno (IDREF) o varios(IDREFS) IDs únicos existentes.</a:t>
            </a:r>
            <a:endParaRPr>
              <a:solidFill>
                <a:srgbClr val="999999"/>
              </a:solidFill>
            </a:endParaRPr>
          </a:p>
          <a:p>
            <a:pPr indent="0" lvl="0" marL="137160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rPr b="1" lang="es" sz="1200">
                <a:solidFill>
                  <a:srgbClr val="212529"/>
                </a:solidFill>
                <a:highlight>
                  <a:srgbClr val="FFFFFF"/>
                </a:highlight>
              </a:rPr>
              <a:t>Schema:</a:t>
            </a:r>
            <a:endParaRPr b="1" sz="1200">
              <a:solidFill>
                <a:srgbClr val="212529"/>
              </a:solidFill>
              <a:highlight>
                <a:srgbClr val="FFFFFF"/>
              </a:highlight>
            </a:endParaRPr>
          </a:p>
          <a:p>
            <a:pPr indent="0" lvl="0" marL="0" marR="0" rtl="0" algn="just">
              <a:lnSpc>
                <a:spcPct val="100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xs:element</a:t>
            </a:r>
            <a:r>
              <a:rPr lang="es" sz="1050">
                <a:solidFill>
                  <a:srgbClr val="212529"/>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name</a:t>
            </a:r>
            <a:r>
              <a:rPr lang="es" sz="1050">
                <a:solidFill>
                  <a:srgbClr val="93A1A1"/>
                </a:solidFill>
                <a:highlight>
                  <a:srgbClr val="FFFFFF"/>
                </a:highlight>
                <a:latin typeface="Courier New"/>
                <a:ea typeface="Courier New"/>
                <a:cs typeface="Courier New"/>
                <a:sym typeface="Courier New"/>
              </a:rPr>
              <a:t>="</a:t>
            </a:r>
            <a:r>
              <a:rPr lang="es" sz="1050">
                <a:solidFill>
                  <a:srgbClr val="859900"/>
                </a:solidFill>
                <a:highlight>
                  <a:srgbClr val="FFFFFF"/>
                </a:highlight>
                <a:latin typeface="Courier New"/>
                <a:ea typeface="Courier New"/>
                <a:cs typeface="Courier New"/>
                <a:sym typeface="Courier New"/>
              </a:rPr>
              <a:t>quote</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212529"/>
                </a:solidFill>
                <a:highlight>
                  <a:srgbClr val="FFFFFF"/>
                </a:highlight>
                <a:latin typeface="Courier New"/>
                <a:ea typeface="Courier New"/>
                <a:cs typeface="Courier New"/>
                <a:sym typeface="Courier New"/>
              </a:rPr>
              <a:t>  </a:t>
            </a: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xs:complexType</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212529"/>
                </a:solidFill>
                <a:highlight>
                  <a:srgbClr val="FFFFFF"/>
                </a:highlight>
                <a:latin typeface="Courier New"/>
                <a:ea typeface="Courier New"/>
                <a:cs typeface="Courier New"/>
                <a:sym typeface="Courier New"/>
              </a:rPr>
              <a:t>    </a:t>
            </a: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xs:attribute</a:t>
            </a:r>
            <a:r>
              <a:rPr lang="es" sz="1050">
                <a:solidFill>
                  <a:srgbClr val="212529"/>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name</a:t>
            </a:r>
            <a:r>
              <a:rPr lang="es" sz="1050">
                <a:solidFill>
                  <a:srgbClr val="93A1A1"/>
                </a:solidFill>
                <a:highlight>
                  <a:srgbClr val="FFFFFF"/>
                </a:highlight>
                <a:latin typeface="Courier New"/>
                <a:ea typeface="Courier New"/>
                <a:cs typeface="Courier New"/>
                <a:sym typeface="Courier New"/>
              </a:rPr>
              <a:t>="</a:t>
            </a:r>
            <a:r>
              <a:rPr lang="es" sz="1050">
                <a:solidFill>
                  <a:srgbClr val="859900"/>
                </a:solidFill>
                <a:highlight>
                  <a:srgbClr val="FFFFFF"/>
                </a:highlight>
                <a:latin typeface="Courier New"/>
                <a:ea typeface="Courier New"/>
                <a:cs typeface="Courier New"/>
                <a:sym typeface="Courier New"/>
              </a:rPr>
              <a:t>refs</a:t>
            </a:r>
            <a:r>
              <a:rPr lang="es" sz="1050">
                <a:solidFill>
                  <a:srgbClr val="93A1A1"/>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type</a:t>
            </a:r>
            <a:r>
              <a:rPr lang="es" sz="1050">
                <a:solidFill>
                  <a:srgbClr val="93A1A1"/>
                </a:solidFill>
                <a:highlight>
                  <a:srgbClr val="FFFFFF"/>
                </a:highlight>
                <a:latin typeface="Courier New"/>
                <a:ea typeface="Courier New"/>
                <a:cs typeface="Courier New"/>
                <a:sym typeface="Courier New"/>
              </a:rPr>
              <a:t>="</a:t>
            </a:r>
            <a:r>
              <a:rPr lang="es" sz="1050">
                <a:solidFill>
                  <a:srgbClr val="859900"/>
                </a:solidFill>
                <a:highlight>
                  <a:srgbClr val="FFFFFF"/>
                </a:highlight>
                <a:latin typeface="Courier New"/>
                <a:ea typeface="Courier New"/>
                <a:cs typeface="Courier New"/>
                <a:sym typeface="Courier New"/>
              </a:rPr>
              <a:t>xs:IDREFS</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212529"/>
                </a:solidFill>
                <a:highlight>
                  <a:srgbClr val="FFFFFF"/>
                </a:highlight>
                <a:latin typeface="Courier New"/>
                <a:ea typeface="Courier New"/>
                <a:cs typeface="Courier New"/>
                <a:sym typeface="Courier New"/>
              </a:rPr>
              <a:t>  </a:t>
            </a: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xs:complexType</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xs:element</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xs:element</a:t>
            </a:r>
            <a:r>
              <a:rPr lang="es" sz="1050">
                <a:solidFill>
                  <a:srgbClr val="212529"/>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name</a:t>
            </a:r>
            <a:r>
              <a:rPr lang="es" sz="1050">
                <a:solidFill>
                  <a:srgbClr val="93A1A1"/>
                </a:solidFill>
                <a:highlight>
                  <a:srgbClr val="FFFFFF"/>
                </a:highlight>
                <a:latin typeface="Courier New"/>
                <a:ea typeface="Courier New"/>
                <a:cs typeface="Courier New"/>
                <a:sym typeface="Courier New"/>
              </a:rPr>
              <a:t>="</a:t>
            </a:r>
            <a:r>
              <a:rPr lang="es" sz="1050">
                <a:solidFill>
                  <a:srgbClr val="859900"/>
                </a:solidFill>
                <a:highlight>
                  <a:srgbClr val="FFFFFF"/>
                </a:highlight>
                <a:latin typeface="Courier New"/>
                <a:ea typeface="Courier New"/>
                <a:cs typeface="Courier New"/>
                <a:sym typeface="Courier New"/>
              </a:rPr>
              <a:t>footnote</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212529"/>
                </a:solidFill>
                <a:highlight>
                  <a:srgbClr val="FFFFFF"/>
                </a:highlight>
                <a:latin typeface="Courier New"/>
                <a:ea typeface="Courier New"/>
                <a:cs typeface="Courier New"/>
                <a:sym typeface="Courier New"/>
              </a:rPr>
              <a:t>  </a:t>
            </a: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xs:complexType</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212529"/>
                </a:solidFill>
                <a:highlight>
                  <a:srgbClr val="FFFFFF"/>
                </a:highlight>
                <a:latin typeface="Courier New"/>
                <a:ea typeface="Courier New"/>
                <a:cs typeface="Courier New"/>
                <a:sym typeface="Courier New"/>
              </a:rPr>
              <a:t>    </a:t>
            </a: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xs:attribute</a:t>
            </a:r>
            <a:r>
              <a:rPr lang="es" sz="1050">
                <a:solidFill>
                  <a:srgbClr val="212529"/>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name</a:t>
            </a:r>
            <a:r>
              <a:rPr lang="es" sz="1050">
                <a:solidFill>
                  <a:srgbClr val="93A1A1"/>
                </a:solidFill>
                <a:highlight>
                  <a:srgbClr val="FFFFFF"/>
                </a:highlight>
                <a:latin typeface="Courier New"/>
                <a:ea typeface="Courier New"/>
                <a:cs typeface="Courier New"/>
                <a:sym typeface="Courier New"/>
              </a:rPr>
              <a:t>="</a:t>
            </a:r>
            <a:r>
              <a:rPr lang="es" sz="1050">
                <a:solidFill>
                  <a:srgbClr val="859900"/>
                </a:solidFill>
                <a:highlight>
                  <a:srgbClr val="FFFFFF"/>
                </a:highlight>
                <a:latin typeface="Courier New"/>
                <a:ea typeface="Courier New"/>
                <a:cs typeface="Courier New"/>
                <a:sym typeface="Courier New"/>
              </a:rPr>
              <a:t>id</a:t>
            </a:r>
            <a:r>
              <a:rPr lang="es" sz="1050">
                <a:solidFill>
                  <a:srgbClr val="93A1A1"/>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type</a:t>
            </a:r>
            <a:r>
              <a:rPr lang="es" sz="1050">
                <a:solidFill>
                  <a:srgbClr val="93A1A1"/>
                </a:solidFill>
                <a:highlight>
                  <a:srgbClr val="FFFFFF"/>
                </a:highlight>
                <a:latin typeface="Courier New"/>
                <a:ea typeface="Courier New"/>
                <a:cs typeface="Courier New"/>
                <a:sym typeface="Courier New"/>
              </a:rPr>
              <a:t>="</a:t>
            </a:r>
            <a:r>
              <a:rPr lang="es" sz="1050">
                <a:solidFill>
                  <a:srgbClr val="859900"/>
                </a:solidFill>
                <a:highlight>
                  <a:srgbClr val="FFFFFF"/>
                </a:highlight>
                <a:latin typeface="Courier New"/>
                <a:ea typeface="Courier New"/>
                <a:cs typeface="Courier New"/>
                <a:sym typeface="Courier New"/>
              </a:rPr>
              <a:t>xs:ID</a:t>
            </a:r>
            <a:r>
              <a:rPr lang="es" sz="1050">
                <a:solidFill>
                  <a:srgbClr val="93A1A1"/>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use</a:t>
            </a:r>
            <a:r>
              <a:rPr lang="es" sz="1050">
                <a:solidFill>
                  <a:srgbClr val="93A1A1"/>
                </a:solidFill>
                <a:highlight>
                  <a:srgbClr val="FFFFFF"/>
                </a:highlight>
                <a:latin typeface="Courier New"/>
                <a:ea typeface="Courier New"/>
                <a:cs typeface="Courier New"/>
                <a:sym typeface="Courier New"/>
              </a:rPr>
              <a:t>="</a:t>
            </a:r>
            <a:r>
              <a:rPr lang="es" sz="1050">
                <a:solidFill>
                  <a:srgbClr val="859900"/>
                </a:solidFill>
                <a:highlight>
                  <a:srgbClr val="FFFFFF"/>
                </a:highlight>
                <a:latin typeface="Courier New"/>
                <a:ea typeface="Courier New"/>
                <a:cs typeface="Courier New"/>
                <a:sym typeface="Courier New"/>
              </a:rPr>
              <a:t>required</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212529"/>
                </a:solidFill>
                <a:highlight>
                  <a:srgbClr val="FFFFFF"/>
                </a:highlight>
                <a:latin typeface="Courier New"/>
                <a:ea typeface="Courier New"/>
                <a:cs typeface="Courier New"/>
                <a:sym typeface="Courier New"/>
              </a:rPr>
              <a:t>  </a:t>
            </a: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xs:complexType</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25400" marR="25400" rtl="0" algn="l">
              <a:lnSpc>
                <a:spcPct val="115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xs:element</a:t>
            </a:r>
            <a:r>
              <a:rPr lang="es" sz="1050">
                <a:solidFill>
                  <a:srgbClr val="93A1A1"/>
                </a:solidFill>
                <a:highlight>
                  <a:srgbClr val="FFFFFF"/>
                </a:highlight>
                <a:latin typeface="Courier New"/>
                <a:ea typeface="Courier New"/>
                <a:cs typeface="Courier New"/>
                <a:sym typeface="Courier New"/>
              </a:rPr>
              <a:t>&gt;</a:t>
            </a:r>
            <a:endParaRPr sz="1050">
              <a:solidFill>
                <a:srgbClr val="93A1A1"/>
              </a:solidFill>
              <a:highlight>
                <a:srgbClr val="FFFFFF"/>
              </a:highlight>
              <a:latin typeface="Courier New"/>
              <a:ea typeface="Courier New"/>
              <a:cs typeface="Courier New"/>
              <a:sym typeface="Courier New"/>
            </a:endParaRPr>
          </a:p>
          <a:p>
            <a:pPr indent="0" lvl="0" marL="0" rtl="0" algn="l">
              <a:lnSpc>
                <a:spcPct val="115000"/>
              </a:lnSpc>
              <a:spcBef>
                <a:spcPts val="400"/>
              </a:spcBef>
              <a:spcAft>
                <a:spcPts val="0"/>
              </a:spcAft>
              <a:buNone/>
            </a:pPr>
            <a:r>
              <a:rPr b="1" lang="es" sz="1200">
                <a:solidFill>
                  <a:srgbClr val="212529"/>
                </a:solidFill>
                <a:highlight>
                  <a:srgbClr val="FFFFFF"/>
                </a:highlight>
              </a:rPr>
              <a:t>Instance:</a:t>
            </a:r>
            <a:endParaRPr b="1" sz="1200">
              <a:solidFill>
                <a:srgbClr val="212529"/>
              </a:solidFill>
              <a:highlight>
                <a:srgbClr val="FFFFFF"/>
              </a:highlight>
            </a:endParaRPr>
          </a:p>
          <a:p>
            <a:pPr indent="0" lvl="0" marL="0" marR="0" rtl="0" algn="just">
              <a:lnSpc>
                <a:spcPct val="100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quote</a:t>
            </a:r>
            <a:r>
              <a:rPr lang="es" sz="1050">
                <a:solidFill>
                  <a:srgbClr val="212529"/>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refs</a:t>
            </a:r>
            <a:r>
              <a:rPr lang="es" sz="1050">
                <a:solidFill>
                  <a:srgbClr val="93A1A1"/>
                </a:solidFill>
                <a:highlight>
                  <a:srgbClr val="FFFFFF"/>
                </a:highlight>
                <a:latin typeface="Courier New"/>
                <a:ea typeface="Courier New"/>
                <a:cs typeface="Courier New"/>
                <a:sym typeface="Courier New"/>
              </a:rPr>
              <a:t>="</a:t>
            </a:r>
            <a:r>
              <a:rPr lang="es" sz="1050">
                <a:solidFill>
                  <a:srgbClr val="FF9900"/>
                </a:solidFill>
                <a:highlight>
                  <a:srgbClr val="FFFFFF"/>
                </a:highlight>
                <a:latin typeface="Courier New"/>
                <a:ea typeface="Courier New"/>
                <a:cs typeface="Courier New"/>
                <a:sym typeface="Courier New"/>
              </a:rPr>
              <a:t>fn1</a:t>
            </a:r>
            <a:r>
              <a:rPr lang="es" sz="1050">
                <a:solidFill>
                  <a:srgbClr val="859900"/>
                </a:solidFill>
                <a:highlight>
                  <a:srgbClr val="FFFFFF"/>
                </a:highlight>
                <a:latin typeface="Courier New"/>
                <a:ea typeface="Courier New"/>
                <a:cs typeface="Courier New"/>
                <a:sym typeface="Courier New"/>
              </a:rPr>
              <a:t> </a:t>
            </a:r>
            <a:r>
              <a:rPr lang="es" sz="1050">
                <a:solidFill>
                  <a:srgbClr val="9900FF"/>
                </a:solidFill>
                <a:highlight>
                  <a:srgbClr val="FFFFFF"/>
                </a:highlight>
                <a:latin typeface="Courier New"/>
                <a:ea typeface="Courier New"/>
                <a:cs typeface="Courier New"/>
                <a:sym typeface="Courier New"/>
              </a:rPr>
              <a:t>fn2</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footnote</a:t>
            </a:r>
            <a:r>
              <a:rPr lang="es" sz="1050">
                <a:solidFill>
                  <a:srgbClr val="212529"/>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id</a:t>
            </a:r>
            <a:r>
              <a:rPr lang="es" sz="1050">
                <a:solidFill>
                  <a:srgbClr val="93A1A1"/>
                </a:solidFill>
                <a:highlight>
                  <a:srgbClr val="FFFFFF"/>
                </a:highlight>
                <a:latin typeface="Courier New"/>
                <a:ea typeface="Courier New"/>
                <a:cs typeface="Courier New"/>
                <a:sym typeface="Courier New"/>
              </a:rPr>
              <a:t>="</a:t>
            </a:r>
            <a:r>
              <a:rPr lang="es" sz="1050">
                <a:solidFill>
                  <a:srgbClr val="FF9900"/>
                </a:solidFill>
                <a:highlight>
                  <a:srgbClr val="FFFFFF"/>
                </a:highlight>
                <a:latin typeface="Courier New"/>
                <a:ea typeface="Courier New"/>
                <a:cs typeface="Courier New"/>
                <a:sym typeface="Courier New"/>
              </a:rPr>
              <a:t>fn1</a:t>
            </a:r>
            <a:r>
              <a:rPr lang="es" sz="1050">
                <a:solidFill>
                  <a:srgbClr val="93A1A1"/>
                </a:solidFill>
                <a:highlight>
                  <a:srgbClr val="FFFFFF"/>
                </a:highlight>
                <a:latin typeface="Courier New"/>
                <a:ea typeface="Courier New"/>
                <a:cs typeface="Courier New"/>
                <a:sym typeface="Courier New"/>
              </a:rPr>
              <a:t>"/&gt;</a:t>
            </a:r>
            <a:endParaRPr sz="1050">
              <a:solidFill>
                <a:srgbClr val="212529"/>
              </a:solidFill>
              <a:highlight>
                <a:srgbClr val="FFFFFF"/>
              </a:highlight>
              <a:latin typeface="Courier New"/>
              <a:ea typeface="Courier New"/>
              <a:cs typeface="Courier New"/>
              <a:sym typeface="Courier New"/>
            </a:endParaRPr>
          </a:p>
          <a:p>
            <a:pPr indent="0" lvl="0" marL="0" marR="25400" rtl="0" algn="l">
              <a:lnSpc>
                <a:spcPct val="115000"/>
              </a:lnSpc>
              <a:spcBef>
                <a:spcPts val="0"/>
              </a:spcBef>
              <a:spcAft>
                <a:spcPts val="0"/>
              </a:spcAft>
              <a:buNone/>
            </a:pPr>
            <a:r>
              <a:rPr lang="es" sz="1050">
                <a:solidFill>
                  <a:srgbClr val="93A1A1"/>
                </a:solidFill>
                <a:highlight>
                  <a:srgbClr val="FFFFFF"/>
                </a:highlight>
                <a:latin typeface="Courier New"/>
                <a:ea typeface="Courier New"/>
                <a:cs typeface="Courier New"/>
                <a:sym typeface="Courier New"/>
              </a:rPr>
              <a:t>&lt;</a:t>
            </a:r>
            <a:r>
              <a:rPr lang="es" sz="1050">
                <a:solidFill>
                  <a:srgbClr val="6C71C4"/>
                </a:solidFill>
                <a:highlight>
                  <a:srgbClr val="FFFFFF"/>
                </a:highlight>
                <a:latin typeface="Courier New"/>
                <a:ea typeface="Courier New"/>
                <a:cs typeface="Courier New"/>
                <a:sym typeface="Courier New"/>
              </a:rPr>
              <a:t>footnote</a:t>
            </a:r>
            <a:r>
              <a:rPr lang="es" sz="1050">
                <a:solidFill>
                  <a:srgbClr val="212529"/>
                </a:solidFill>
                <a:highlight>
                  <a:srgbClr val="FFFFFF"/>
                </a:highlight>
                <a:latin typeface="Courier New"/>
                <a:ea typeface="Courier New"/>
                <a:cs typeface="Courier New"/>
                <a:sym typeface="Courier New"/>
              </a:rPr>
              <a:t> </a:t>
            </a:r>
            <a:r>
              <a:rPr lang="es" sz="1050">
                <a:solidFill>
                  <a:srgbClr val="2AA198"/>
                </a:solidFill>
                <a:highlight>
                  <a:srgbClr val="FFFFFF"/>
                </a:highlight>
                <a:latin typeface="Courier New"/>
                <a:ea typeface="Courier New"/>
                <a:cs typeface="Courier New"/>
                <a:sym typeface="Courier New"/>
              </a:rPr>
              <a:t>id</a:t>
            </a:r>
            <a:r>
              <a:rPr lang="es" sz="1050">
                <a:solidFill>
                  <a:srgbClr val="93A1A1"/>
                </a:solidFill>
                <a:highlight>
                  <a:srgbClr val="FFFFFF"/>
                </a:highlight>
                <a:latin typeface="Courier New"/>
                <a:ea typeface="Courier New"/>
                <a:cs typeface="Courier New"/>
                <a:sym typeface="Courier New"/>
              </a:rPr>
              <a:t>="</a:t>
            </a:r>
            <a:r>
              <a:rPr lang="es" sz="1050">
                <a:solidFill>
                  <a:srgbClr val="9900FF"/>
                </a:solidFill>
                <a:highlight>
                  <a:srgbClr val="FFFFFF"/>
                </a:highlight>
                <a:latin typeface="Courier New"/>
                <a:ea typeface="Courier New"/>
                <a:cs typeface="Courier New"/>
                <a:sym typeface="Courier New"/>
              </a:rPr>
              <a:t>fn2</a:t>
            </a:r>
            <a:r>
              <a:rPr lang="es" sz="1050">
                <a:solidFill>
                  <a:srgbClr val="93A1A1"/>
                </a:solidFill>
                <a:highlight>
                  <a:srgbClr val="FFFFFF"/>
                </a:highlight>
                <a:latin typeface="Courier New"/>
                <a:ea typeface="Courier New"/>
                <a:cs typeface="Courier New"/>
                <a:sym typeface="Courier New"/>
              </a:rPr>
              <a:t>"/&gt;</a:t>
            </a:r>
            <a:endParaRPr sz="1050">
              <a:solidFill>
                <a:srgbClr val="93A1A1"/>
              </a:solidFill>
              <a:highlight>
                <a:srgbClr val="FFFFFF"/>
              </a:highlight>
              <a:latin typeface="Courier New"/>
              <a:ea typeface="Courier New"/>
              <a:cs typeface="Courier New"/>
              <a:sym typeface="Courier New"/>
            </a:endParaRPr>
          </a:p>
          <a:p>
            <a:pPr indent="0" lvl="0" marL="1828800" marR="0" rtl="0" algn="just">
              <a:lnSpc>
                <a:spcPct val="100000"/>
              </a:lnSpc>
              <a:spcBef>
                <a:spcPts val="400"/>
              </a:spcBef>
              <a:spcAft>
                <a:spcPts val="0"/>
              </a:spcAft>
              <a:buNone/>
            </a:pPr>
            <a:r>
              <a:t/>
            </a:r>
            <a:endParaRPr sz="1200">
              <a:solidFill>
                <a:srgbClr val="999999"/>
              </a:solidFill>
            </a:endParaRPr>
          </a:p>
          <a:p>
            <a:pPr indent="0" lvl="0" marL="1371600" marR="0" rtl="0" algn="just">
              <a:lnSpc>
                <a:spcPct val="100000"/>
              </a:lnSpc>
              <a:spcBef>
                <a:spcPts val="0"/>
              </a:spcBef>
              <a:spcAft>
                <a:spcPts val="0"/>
              </a:spcAft>
              <a:buNone/>
            </a:pPr>
            <a:r>
              <a:t/>
            </a:r>
            <a:endParaRPr sz="1200">
              <a:solidFill>
                <a:srgbClr val="999999"/>
              </a:solidFill>
            </a:endParaRPr>
          </a:p>
          <a:p>
            <a:pPr indent="-228600" lvl="3" marL="1828800" marR="0" rtl="0" algn="just">
              <a:lnSpc>
                <a:spcPct val="100000"/>
              </a:lnSpc>
              <a:spcBef>
                <a:spcPts val="0"/>
              </a:spcBef>
              <a:spcAft>
                <a:spcPts val="0"/>
              </a:spcAft>
              <a:buClr>
                <a:srgbClr val="999999"/>
              </a:buClr>
              <a:buSzPts val="12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None/>
            </a:pPr>
            <a:r>
              <a:t/>
            </a:r>
            <a:endParaRPr b="0" i="0" sz="1200" u="none" cap="none" strike="noStrike">
              <a:solidFill>
                <a:srgbClr val="999999"/>
              </a:solidFill>
              <a:latin typeface="Arial"/>
              <a:ea typeface="Arial"/>
              <a:cs typeface="Arial"/>
              <a:sym typeface="Arial"/>
            </a:endParaRPr>
          </a:p>
        </p:txBody>
      </p:sp>
      <p:sp>
        <p:nvSpPr>
          <p:cNvPr id="260" name="Google Shape;260;p34"/>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3. Atributos (IV)</a:t>
            </a:r>
            <a:endParaRPr b="1">
              <a:solidFill>
                <a:srgbClr val="B7B7B7"/>
              </a:solidFill>
            </a:endParaRPr>
          </a:p>
        </p:txBody>
      </p:sp>
      <p:sp>
        <p:nvSpPr>
          <p:cNvPr id="261" name="Google Shape;261;p34"/>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Otra de las grandes ventajas que nos ofrece XSD frente a DTD es la de poder definir los posibles valores que puede adoptar un elemento o un atributo. Para ello definimos un </a:t>
            </a:r>
            <a:r>
              <a:rPr b="1" i="0" lang="es" sz="1400" u="none" cap="none" strike="noStrike">
                <a:solidFill>
                  <a:srgbClr val="4C74D7"/>
                </a:solidFill>
                <a:latin typeface="Arial"/>
                <a:ea typeface="Arial"/>
                <a:cs typeface="Arial"/>
                <a:sym typeface="Arial"/>
              </a:rPr>
              <a:t>xs:simpleType</a:t>
            </a:r>
            <a:r>
              <a:rPr b="0" i="0" lang="es" sz="1400" u="none" cap="none" strike="noStrike">
                <a:solidFill>
                  <a:schemeClr val="dk2"/>
                </a:solidFill>
                <a:latin typeface="Arial"/>
                <a:ea typeface="Arial"/>
                <a:cs typeface="Arial"/>
                <a:sym typeface="Arial"/>
              </a:rPr>
              <a:t> </a:t>
            </a:r>
            <a:r>
              <a:rPr b="0" i="0" lang="es" sz="1400" u="none" cap="none" strike="noStrike">
                <a:solidFill>
                  <a:srgbClr val="999999"/>
                </a:solidFill>
                <a:latin typeface="Arial"/>
                <a:ea typeface="Arial"/>
                <a:cs typeface="Arial"/>
                <a:sym typeface="Arial"/>
              </a:rPr>
              <a:t>que nos permite definir un tipo simple y especificar sus restricciones &lt;</a:t>
            </a:r>
            <a:r>
              <a:rPr b="1" i="0" lang="es" sz="1400" u="none" cap="none" strike="noStrike">
                <a:solidFill>
                  <a:srgbClr val="4C74D7"/>
                </a:solidFill>
                <a:latin typeface="Arial"/>
                <a:ea typeface="Arial"/>
                <a:cs typeface="Arial"/>
                <a:sym typeface="Arial"/>
              </a:rPr>
              <a:t>xs:restriction</a:t>
            </a:r>
            <a:r>
              <a:rPr b="0" i="0" lang="es" sz="1400" u="none" cap="none" strike="noStrike">
                <a:solidFill>
                  <a:srgbClr val="4C74D7"/>
                </a:solidFill>
                <a:latin typeface="Arial"/>
                <a:ea typeface="Arial"/>
                <a:cs typeface="Arial"/>
                <a:sym typeface="Arial"/>
              </a:rPr>
              <a:t> </a:t>
            </a:r>
            <a:r>
              <a:rPr b="0" i="0" lang="es" sz="1400" u="none" cap="none" strike="noStrike">
                <a:solidFill>
                  <a:srgbClr val="999999"/>
                </a:solidFill>
                <a:latin typeface="Arial"/>
                <a:ea typeface="Arial"/>
                <a:cs typeface="Arial"/>
                <a:sym typeface="Arial"/>
              </a:rPr>
              <a:t>base=tipo &gt;</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AutoNum type="alphaLcParenR"/>
            </a:pPr>
            <a:r>
              <a:rPr b="1" i="0" lang="es" sz="1400" u="none" cap="none" strike="noStrike">
                <a:solidFill>
                  <a:srgbClr val="999999"/>
                </a:solidFill>
                <a:latin typeface="Arial"/>
                <a:ea typeface="Arial"/>
                <a:cs typeface="Arial"/>
                <a:sym typeface="Arial"/>
              </a:rPr>
              <a:t>Enumeración</a:t>
            </a:r>
            <a:r>
              <a:rPr b="0" i="0" lang="es" sz="1400" u="none" cap="none" strike="noStrike">
                <a:solidFill>
                  <a:srgbClr val="999999"/>
                </a:solidFill>
                <a:latin typeface="Arial"/>
                <a:ea typeface="Arial"/>
                <a:cs typeface="Arial"/>
                <a:sym typeface="Arial"/>
              </a:rPr>
              <a:t> → Similar a DTD. Establecemos un listado de valores fijos de los cuales el elemento o atributo podrá tomar solamente uno.</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267" name="Google Shape;267;p35"/>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4. Restricciones (I)</a:t>
            </a:r>
            <a:endParaRPr b="1">
              <a:solidFill>
                <a:srgbClr val="B7B7B7"/>
              </a:solidFill>
            </a:endParaRPr>
          </a:p>
        </p:txBody>
      </p:sp>
      <p:sp>
        <p:nvSpPr>
          <p:cNvPr id="268" name="Google Shape;268;p35"/>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69" name="Google Shape;269;p35"/>
          <p:cNvPicPr preferRelativeResize="0"/>
          <p:nvPr/>
        </p:nvPicPr>
        <p:blipFill rotWithShape="1">
          <a:blip r:embed="rId3">
            <a:alphaModFix/>
          </a:blip>
          <a:srcRect b="0" l="0" r="0" t="0"/>
          <a:stretch/>
        </p:blipFill>
        <p:spPr>
          <a:xfrm>
            <a:off x="868101" y="2520597"/>
            <a:ext cx="4815068" cy="22026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9144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AutoNum type="alphaLcParenR" startAt="2"/>
            </a:pPr>
            <a:r>
              <a:rPr b="1" i="0" lang="es" sz="1400" u="none" cap="none" strike="noStrike">
                <a:solidFill>
                  <a:srgbClr val="999999"/>
                </a:solidFill>
                <a:latin typeface="Arial"/>
                <a:ea typeface="Arial"/>
                <a:cs typeface="Arial"/>
                <a:sym typeface="Arial"/>
              </a:rPr>
              <a:t>Rango de valores</a:t>
            </a:r>
            <a:r>
              <a:rPr b="0" i="0" lang="es" sz="1400" u="none" cap="none" strike="noStrike">
                <a:solidFill>
                  <a:srgbClr val="999999"/>
                </a:solidFill>
                <a:latin typeface="Arial"/>
                <a:ea typeface="Arial"/>
                <a:cs typeface="Arial"/>
                <a:sym typeface="Arial"/>
              </a:rPr>
              <a:t> → El valor del elemento debe estar comprendido en un rango</a:t>
            </a:r>
            <a:endParaRPr b="0" i="0" sz="1400" u="none" cap="none" strike="noStrike">
              <a:solidFill>
                <a:srgbClr val="999999"/>
              </a:solidFill>
              <a:latin typeface="Arial"/>
              <a:ea typeface="Arial"/>
              <a:cs typeface="Arial"/>
              <a:sym typeface="Arial"/>
            </a:endParaRPr>
          </a:p>
        </p:txBody>
      </p:sp>
      <p:sp>
        <p:nvSpPr>
          <p:cNvPr id="275" name="Google Shape;275;p36"/>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4. Restricciones (II)</a:t>
            </a:r>
            <a:endParaRPr b="1">
              <a:solidFill>
                <a:srgbClr val="B7B7B7"/>
              </a:solidFill>
            </a:endParaRPr>
          </a:p>
        </p:txBody>
      </p:sp>
      <p:sp>
        <p:nvSpPr>
          <p:cNvPr id="276" name="Google Shape;276;p36"/>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77" name="Google Shape;277;p36"/>
          <p:cNvPicPr preferRelativeResize="0"/>
          <p:nvPr/>
        </p:nvPicPr>
        <p:blipFill rotWithShape="1">
          <a:blip r:embed="rId3">
            <a:alphaModFix/>
          </a:blip>
          <a:srcRect b="0" l="0" r="0" t="0"/>
          <a:stretch/>
        </p:blipFill>
        <p:spPr>
          <a:xfrm>
            <a:off x="772369" y="2076000"/>
            <a:ext cx="5894649" cy="21371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9144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AutoNum type="alphaLcParenR" startAt="3"/>
            </a:pPr>
            <a:r>
              <a:rPr b="1" i="0" lang="es" sz="1400" u="none" cap="none" strike="noStrike">
                <a:solidFill>
                  <a:srgbClr val="999999"/>
                </a:solidFill>
                <a:latin typeface="Arial"/>
                <a:ea typeface="Arial"/>
                <a:cs typeface="Arial"/>
                <a:sym typeface="Arial"/>
              </a:rPr>
              <a:t>Longitud del contenido</a:t>
            </a:r>
            <a:r>
              <a:rPr b="0" i="0" lang="es" sz="1400" u="none" cap="none" strike="noStrike">
                <a:solidFill>
                  <a:srgbClr val="999999"/>
                </a:solidFill>
                <a:latin typeface="Arial"/>
                <a:ea typeface="Arial"/>
                <a:cs typeface="Arial"/>
                <a:sym typeface="Arial"/>
              </a:rPr>
              <a:t> → Es posible limitar la longitud (número de caracteres) máxima y mínima de un elemento. </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AutoNum type="romanLcParenR"/>
            </a:pPr>
            <a:r>
              <a:rPr b="0" i="0" lang="es" sz="1400" u="sng" cap="none" strike="noStrike">
                <a:solidFill>
                  <a:srgbClr val="999999"/>
                </a:solidFill>
                <a:latin typeface="Arial"/>
                <a:ea typeface="Arial"/>
                <a:cs typeface="Arial"/>
                <a:sym typeface="Arial"/>
              </a:rPr>
              <a:t>xs:length</a:t>
            </a:r>
            <a:r>
              <a:rPr b="0" i="0" lang="es" sz="1400" u="none" cap="none" strike="noStrike">
                <a:solidFill>
                  <a:srgbClr val="999999"/>
                </a:solidFill>
                <a:latin typeface="Arial"/>
                <a:ea typeface="Arial"/>
                <a:cs typeface="Arial"/>
                <a:sym typeface="Arial"/>
              </a:rPr>
              <a:t> → Establece una longitud fija</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AutoNum type="romanLcParenR"/>
            </a:pPr>
            <a:r>
              <a:rPr b="0" i="0" lang="es" sz="1400" u="sng" cap="none" strike="noStrike">
                <a:solidFill>
                  <a:srgbClr val="999999"/>
                </a:solidFill>
                <a:latin typeface="Arial"/>
                <a:ea typeface="Arial"/>
                <a:cs typeface="Arial"/>
                <a:sym typeface="Arial"/>
              </a:rPr>
              <a:t>xs:minLength</a:t>
            </a:r>
            <a:r>
              <a:rPr b="0" i="0" lang="es" sz="1400" u="none" cap="none" strike="noStrike">
                <a:solidFill>
                  <a:srgbClr val="999999"/>
                </a:solidFill>
                <a:latin typeface="Arial"/>
                <a:ea typeface="Arial"/>
                <a:cs typeface="Arial"/>
                <a:sym typeface="Arial"/>
              </a:rPr>
              <a:t> → Establece un mínimo.</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AutoNum type="romanLcParenR"/>
            </a:pPr>
            <a:r>
              <a:rPr b="0" i="0" lang="es" sz="1400" u="sng" cap="none" strike="noStrike">
                <a:solidFill>
                  <a:srgbClr val="999999"/>
                </a:solidFill>
                <a:latin typeface="Arial"/>
                <a:ea typeface="Arial"/>
                <a:cs typeface="Arial"/>
                <a:sym typeface="Arial"/>
              </a:rPr>
              <a:t>xs:maxLength</a:t>
            </a:r>
            <a:r>
              <a:rPr b="0" i="0" lang="es" sz="1400" u="none" cap="none" strike="noStrike">
                <a:solidFill>
                  <a:srgbClr val="999999"/>
                </a:solidFill>
                <a:latin typeface="Arial"/>
                <a:ea typeface="Arial"/>
                <a:cs typeface="Arial"/>
                <a:sym typeface="Arial"/>
              </a:rPr>
              <a:t> → Establece un máximo.</a:t>
            </a:r>
            <a:endParaRPr b="0" i="0" sz="1400" u="none" cap="none" strike="noStrike">
              <a:solidFill>
                <a:srgbClr val="999999"/>
              </a:solidFill>
              <a:latin typeface="Arial"/>
              <a:ea typeface="Arial"/>
              <a:cs typeface="Arial"/>
              <a:sym typeface="Arial"/>
            </a:endParaRPr>
          </a:p>
        </p:txBody>
      </p:sp>
      <p:sp>
        <p:nvSpPr>
          <p:cNvPr id="283" name="Google Shape;283;p37"/>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4. Restricciones (III)</a:t>
            </a:r>
            <a:endParaRPr b="1">
              <a:solidFill>
                <a:srgbClr val="B7B7B7"/>
              </a:solidFill>
            </a:endParaRPr>
          </a:p>
        </p:txBody>
      </p:sp>
      <p:sp>
        <p:nvSpPr>
          <p:cNvPr id="284" name="Google Shape;284;p37"/>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85" name="Google Shape;285;p37"/>
          <p:cNvPicPr preferRelativeResize="0"/>
          <p:nvPr/>
        </p:nvPicPr>
        <p:blipFill rotWithShape="1">
          <a:blip r:embed="rId3">
            <a:alphaModFix/>
          </a:blip>
          <a:srcRect b="0" l="0" r="0" t="0"/>
          <a:stretch/>
        </p:blipFill>
        <p:spPr>
          <a:xfrm>
            <a:off x="829635" y="2913630"/>
            <a:ext cx="5316521" cy="170466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B7B7B7"/>
                </a:solidFill>
                <a:latin typeface="Arial"/>
                <a:ea typeface="Arial"/>
                <a:cs typeface="Arial"/>
                <a:sym typeface="Arial"/>
              </a:rPr>
              <a:t>Ejemplo de las restricciones más usuales:</a:t>
            </a:r>
            <a:endParaRPr b="0" i="0" sz="1400" u="sng" cap="none" strike="noStrike">
              <a:solidFill>
                <a:srgbClr val="B7B7B7"/>
              </a:solidFill>
              <a:latin typeface="Arial"/>
              <a:ea typeface="Arial"/>
              <a:cs typeface="Arial"/>
              <a:sym typeface="Arial"/>
              <a:hlinkClick r:id="rId3">
                <a:extLst>
                  <a:ext uri="{A12FA001-AC4F-418D-AE19-62706E023703}">
                    <ahyp:hlinkClr val="tx"/>
                  </a:ext>
                </a:extLst>
              </a:hlinkClick>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4"/>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5"/>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6"/>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7"/>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8"/>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9"/>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0"/>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1"/>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2"/>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3"/>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4"/>
            </a:endParaRPr>
          </a:p>
          <a:p>
            <a:pPr indent="0" lvl="0" marL="0" marR="0" rtl="0" algn="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5"/>
            </a:endParaRPr>
          </a:p>
          <a:p>
            <a:pPr indent="0" lvl="0" marL="0" marR="0" rtl="0" algn="l">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6"/>
            </a:endParaRPr>
          </a:p>
          <a:p>
            <a:pPr indent="0" lvl="0" marL="0" marR="0" rtl="0" algn="l">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7"/>
            </a:endParaRPr>
          </a:p>
          <a:p>
            <a:pPr indent="0" lvl="0" marL="0" marR="0" rtl="0" algn="l">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8"/>
            </a:endParaRPr>
          </a:p>
          <a:p>
            <a:pPr indent="0" lvl="0" marL="0" marR="0" rtl="0" algn="l">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9"/>
            </a:endParaRPr>
          </a:p>
          <a:p>
            <a:pPr indent="0" lvl="0" marL="0" marR="0" rtl="0" algn="l">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20"/>
            </a:endParaRPr>
          </a:p>
          <a:p>
            <a:pPr indent="0" lvl="0" marL="0" marR="0" rtl="0" algn="l">
              <a:lnSpc>
                <a:spcPct val="100000"/>
              </a:lnSpc>
              <a:spcBef>
                <a:spcPts val="0"/>
              </a:spcBef>
              <a:spcAft>
                <a:spcPts val="0"/>
              </a:spcAft>
              <a:buNone/>
            </a:pPr>
            <a:r>
              <a:rPr b="0" i="0" lang="es" sz="1200" u="sng" cap="none" strike="noStrike">
                <a:solidFill>
                  <a:schemeClr val="hlink"/>
                </a:solidFill>
                <a:latin typeface="Arial"/>
                <a:ea typeface="Arial"/>
                <a:cs typeface="Arial"/>
                <a:sym typeface="Arial"/>
                <a:hlinkClick r:id="rId21"/>
              </a:rPr>
              <a:t>Importante</a:t>
            </a:r>
            <a:r>
              <a:rPr lang="es" sz="1200">
                <a:solidFill>
                  <a:schemeClr val="hlink"/>
                </a:solidFill>
                <a:uFill>
                  <a:noFill/>
                </a:uFill>
                <a:hlinkClick r:id="rId22"/>
              </a:rPr>
              <a:t>: Entra a ver los ejemplos y practica con todos ellos: </a:t>
            </a:r>
            <a:r>
              <a:rPr b="0" i="0" lang="es" sz="1200" u="sng" cap="none" strike="noStrike">
                <a:solidFill>
                  <a:schemeClr val="hlink"/>
                </a:solidFill>
                <a:latin typeface="Arial"/>
                <a:ea typeface="Arial"/>
                <a:cs typeface="Arial"/>
                <a:sym typeface="Arial"/>
                <a:hlinkClick r:id="rId23"/>
              </a:rPr>
              <a:t>https://www.w3schools.com/xml/schema_facets.asp</a:t>
            </a:r>
            <a:endParaRPr b="0" i="0" sz="12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291" name="Google Shape;291;p38"/>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4. Restricciones (IV)</a:t>
            </a:r>
            <a:endParaRPr b="1">
              <a:solidFill>
                <a:srgbClr val="B7B7B7"/>
              </a:solidFill>
            </a:endParaRPr>
          </a:p>
        </p:txBody>
      </p:sp>
      <p:sp>
        <p:nvSpPr>
          <p:cNvPr id="292" name="Google Shape;292;p38"/>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93" name="Google Shape;293;p38"/>
          <p:cNvPicPr preferRelativeResize="0"/>
          <p:nvPr/>
        </p:nvPicPr>
        <p:blipFill rotWithShape="1">
          <a:blip r:embed="rId24">
            <a:alphaModFix/>
          </a:blip>
          <a:srcRect b="0" l="0" r="0" t="0"/>
          <a:stretch/>
        </p:blipFill>
        <p:spPr>
          <a:xfrm>
            <a:off x="317339" y="1504338"/>
            <a:ext cx="4083580" cy="2511402"/>
          </a:xfrm>
          <a:prstGeom prst="rect">
            <a:avLst/>
          </a:prstGeom>
          <a:noFill/>
          <a:ln>
            <a:noFill/>
          </a:ln>
        </p:spPr>
      </p:pic>
      <p:pic>
        <p:nvPicPr>
          <p:cNvPr id="294" name="Google Shape;294;p38"/>
          <p:cNvPicPr preferRelativeResize="0"/>
          <p:nvPr/>
        </p:nvPicPr>
        <p:blipFill rotWithShape="1">
          <a:blip r:embed="rId25">
            <a:alphaModFix/>
          </a:blip>
          <a:srcRect b="0" l="0" r="0" t="0"/>
          <a:stretch/>
        </p:blipFill>
        <p:spPr>
          <a:xfrm>
            <a:off x="4448838" y="1479258"/>
            <a:ext cx="3978882" cy="273118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Para definir un esquema XSD tenemos que seguir una estructura concreta:</a:t>
            </a:r>
            <a:endParaRPr b="0" i="0" sz="1400" u="none" cap="none" strike="noStrike">
              <a:solidFill>
                <a:srgbClr val="999999"/>
              </a:solidFill>
              <a:latin typeface="Arial"/>
              <a:ea typeface="Arial"/>
              <a:cs typeface="Arial"/>
              <a:sym typeface="Arial"/>
            </a:endParaRPr>
          </a:p>
          <a:p>
            <a:pPr indent="-330200" lvl="0" marL="1371600" marR="0" rtl="0" algn="just">
              <a:lnSpc>
                <a:spcPct val="100000"/>
              </a:lnSpc>
              <a:spcBef>
                <a:spcPts val="0"/>
              </a:spcBef>
              <a:spcAft>
                <a:spcPts val="0"/>
              </a:spcAft>
              <a:buClr>
                <a:srgbClr val="999999"/>
              </a:buClr>
              <a:buSzPts val="1600"/>
              <a:buFont typeface="Arial"/>
              <a:buAutoNum type="alphaLcParenR"/>
            </a:pPr>
            <a:r>
              <a:rPr b="0" i="0" lang="es" sz="1400" u="none" cap="none" strike="noStrike">
                <a:solidFill>
                  <a:srgbClr val="999999"/>
                </a:solidFill>
                <a:latin typeface="Arial"/>
                <a:ea typeface="Arial"/>
                <a:cs typeface="Arial"/>
                <a:sym typeface="Arial"/>
              </a:rPr>
              <a:t>Prólogo XML.</a:t>
            </a:r>
            <a:endParaRPr b="0" i="0" sz="1400" u="none" cap="none" strike="noStrike">
              <a:solidFill>
                <a:srgbClr val="999999"/>
              </a:solidFill>
              <a:latin typeface="Arial"/>
              <a:ea typeface="Arial"/>
              <a:cs typeface="Arial"/>
              <a:sym typeface="Arial"/>
            </a:endParaRPr>
          </a:p>
          <a:p>
            <a:pPr indent="-330200" lvl="0" marL="1371600" marR="0" rtl="0" algn="l">
              <a:lnSpc>
                <a:spcPct val="100000"/>
              </a:lnSpc>
              <a:spcBef>
                <a:spcPts val="0"/>
              </a:spcBef>
              <a:spcAft>
                <a:spcPts val="0"/>
              </a:spcAft>
              <a:buClr>
                <a:srgbClr val="999999"/>
              </a:buClr>
              <a:buSzPts val="1600"/>
              <a:buFont typeface="Arial"/>
              <a:buAutoNum type="alphaLcParenR"/>
            </a:pPr>
            <a:r>
              <a:rPr b="0" i="0" lang="es" sz="1400" u="none" cap="none" strike="noStrike">
                <a:solidFill>
                  <a:srgbClr val="999999"/>
                </a:solidFill>
                <a:latin typeface="Arial"/>
                <a:ea typeface="Arial"/>
                <a:cs typeface="Arial"/>
                <a:sym typeface="Arial"/>
              </a:rPr>
              <a:t>Elemento </a:t>
            </a:r>
            <a:r>
              <a:rPr b="1" i="0" lang="es" sz="1400" u="sng" cap="none" strike="noStrike">
                <a:solidFill>
                  <a:srgbClr val="999999"/>
                </a:solidFill>
                <a:latin typeface="Roboto Mono"/>
                <a:ea typeface="Roboto Mono"/>
                <a:cs typeface="Roboto Mono"/>
                <a:sym typeface="Roboto Mono"/>
              </a:rPr>
              <a:t>schema</a:t>
            </a:r>
            <a:r>
              <a:rPr b="0" i="0" lang="es" sz="1400" u="none" cap="none" strike="noStrike">
                <a:solidFill>
                  <a:srgbClr val="999999"/>
                </a:solidFill>
                <a:latin typeface="Arial"/>
                <a:ea typeface="Arial"/>
                <a:cs typeface="Arial"/>
                <a:sym typeface="Arial"/>
              </a:rPr>
              <a:t> haciendo referencia al namespace </a:t>
            </a:r>
            <a:r>
              <a:rPr b="0" i="0" lang="es" sz="1400" u="none" cap="none" strike="noStrike">
                <a:solidFill>
                  <a:srgbClr val="85200C"/>
                </a:solidFill>
                <a:latin typeface="Roboto Mono"/>
                <a:ea typeface="Roboto Mono"/>
                <a:cs typeface="Roboto Mono"/>
                <a:sym typeface="Roboto Mono"/>
              </a:rPr>
              <a:t>http://www.w3.org/2001/XMLSchema.</a:t>
            </a:r>
            <a:endParaRPr b="0" i="0" sz="1400" u="none" cap="none" strike="noStrike">
              <a:solidFill>
                <a:srgbClr val="85200C"/>
              </a:solidFill>
              <a:latin typeface="Roboto Mono"/>
              <a:ea typeface="Roboto Mono"/>
              <a:cs typeface="Roboto Mono"/>
              <a:sym typeface="Roboto Mono"/>
            </a:endParaRPr>
          </a:p>
          <a:p>
            <a:pPr indent="-330200" lvl="0" marL="1371600" marR="0" rtl="0" algn="just">
              <a:lnSpc>
                <a:spcPct val="100000"/>
              </a:lnSpc>
              <a:spcBef>
                <a:spcPts val="0"/>
              </a:spcBef>
              <a:spcAft>
                <a:spcPts val="0"/>
              </a:spcAft>
              <a:buClr>
                <a:srgbClr val="999999"/>
              </a:buClr>
              <a:buSzPts val="1600"/>
              <a:buFont typeface="Arial"/>
              <a:buAutoNum type="alphaLcParenR"/>
            </a:pPr>
            <a:r>
              <a:rPr b="0" i="0" lang="es" sz="1400" u="none" cap="none" strike="noStrike">
                <a:solidFill>
                  <a:srgbClr val="999999"/>
                </a:solidFill>
                <a:latin typeface="Arial"/>
                <a:ea typeface="Arial"/>
                <a:cs typeface="Arial"/>
                <a:sym typeface="Arial"/>
              </a:rPr>
              <a:t>Elemento raíz de nuestro documento XML</a:t>
            </a:r>
            <a:endParaRPr b="0" i="0" sz="1400" u="none" cap="none" strike="noStrike">
              <a:solidFill>
                <a:srgbClr val="999999"/>
              </a:solidFill>
              <a:latin typeface="Arial"/>
              <a:ea typeface="Arial"/>
              <a:cs typeface="Arial"/>
              <a:sym typeface="Arial"/>
            </a:endParaRPr>
          </a:p>
          <a:p>
            <a:pPr indent="-330200" lvl="0" marL="1371600" marR="0" rtl="0" algn="just">
              <a:lnSpc>
                <a:spcPct val="100000"/>
              </a:lnSpc>
              <a:spcBef>
                <a:spcPts val="0"/>
              </a:spcBef>
              <a:spcAft>
                <a:spcPts val="0"/>
              </a:spcAft>
              <a:buClr>
                <a:srgbClr val="999999"/>
              </a:buClr>
              <a:buSzPts val="1600"/>
              <a:buFont typeface="Arial"/>
              <a:buAutoNum type="alphaLcParenR"/>
            </a:pPr>
            <a:r>
              <a:rPr b="0" i="0" lang="es" sz="1400" u="none" cap="none" strike="noStrike">
                <a:solidFill>
                  <a:srgbClr val="999999"/>
                </a:solidFill>
                <a:latin typeface="Arial"/>
                <a:ea typeface="Arial"/>
                <a:cs typeface="Arial"/>
                <a:sym typeface="Arial"/>
              </a:rPr>
              <a:t>Definición del esquema de nuestro documento.</a:t>
            </a:r>
            <a:endParaRPr b="0" i="0" sz="1400" u="none" cap="none" strike="noStrike">
              <a:solidFill>
                <a:srgbClr val="999999"/>
              </a:solidFill>
              <a:latin typeface="Arial"/>
              <a:ea typeface="Arial"/>
              <a:cs typeface="Arial"/>
              <a:sym typeface="Arial"/>
            </a:endParaRPr>
          </a:p>
          <a:p>
            <a:pPr indent="0" lvl="0" marL="22860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22860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22860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22860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22860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22860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600" u="none" cap="none" strike="noStrike">
                <a:solidFill>
                  <a:srgbClr val="999999"/>
                </a:solidFill>
                <a:latin typeface="Arial"/>
                <a:ea typeface="Arial"/>
                <a:cs typeface="Arial"/>
                <a:sym typeface="Arial"/>
              </a:rPr>
              <a:t>Debemos guardar el fichero con extensión </a:t>
            </a:r>
            <a:r>
              <a:rPr b="1" i="0" lang="es" sz="1600" u="sng" cap="none" strike="noStrike">
                <a:solidFill>
                  <a:srgbClr val="999999"/>
                </a:solidFill>
                <a:latin typeface="Arial"/>
                <a:ea typeface="Arial"/>
                <a:cs typeface="Arial"/>
                <a:sym typeface="Arial"/>
              </a:rPr>
              <a:t>*.xsd</a:t>
            </a:r>
            <a:endParaRPr b="1" i="0" sz="1600" u="sng"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00" name="Google Shape;300;p39"/>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5. Estructura de un esquema XSD</a:t>
            </a:r>
            <a:endParaRPr b="1">
              <a:solidFill>
                <a:srgbClr val="B7B7B7"/>
              </a:solidFill>
            </a:endParaRPr>
          </a:p>
        </p:txBody>
      </p:sp>
      <p:sp>
        <p:nvSpPr>
          <p:cNvPr id="301" name="Google Shape;301;p39"/>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02" name="Google Shape;302;p39"/>
          <p:cNvPicPr preferRelativeResize="0"/>
          <p:nvPr/>
        </p:nvPicPr>
        <p:blipFill rotWithShape="1">
          <a:blip r:embed="rId3">
            <a:alphaModFix/>
          </a:blip>
          <a:srcRect b="0" l="0" r="0" t="0"/>
          <a:stretch/>
        </p:blipFill>
        <p:spPr>
          <a:xfrm>
            <a:off x="1041722" y="2731625"/>
            <a:ext cx="7582979" cy="1133099"/>
          </a:xfrm>
          <a:prstGeom prst="rect">
            <a:avLst/>
          </a:prstGeom>
          <a:noFill/>
          <a:ln>
            <a:noFill/>
          </a:ln>
        </p:spPr>
      </p:pic>
      <p:sp>
        <p:nvSpPr>
          <p:cNvPr id="303" name="Google Shape;303;p39"/>
          <p:cNvSpPr txBox="1"/>
          <p:nvPr/>
        </p:nvSpPr>
        <p:spPr>
          <a:xfrm>
            <a:off x="292075" y="2312546"/>
            <a:ext cx="536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304" name="Google Shape;304;p39"/>
          <p:cNvSpPr txBox="1"/>
          <p:nvPr/>
        </p:nvSpPr>
        <p:spPr>
          <a:xfrm>
            <a:off x="7048500" y="2620323"/>
            <a:ext cx="4191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305" name="Google Shape;305;p39"/>
          <p:cNvSpPr txBox="1"/>
          <p:nvPr/>
        </p:nvSpPr>
        <p:spPr>
          <a:xfrm>
            <a:off x="444205" y="3075850"/>
            <a:ext cx="381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306" name="Google Shape;306;p39"/>
          <p:cNvSpPr txBox="1"/>
          <p:nvPr/>
        </p:nvSpPr>
        <p:spPr>
          <a:xfrm>
            <a:off x="8527732" y="2917787"/>
            <a:ext cx="4360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07" name="Google Shape;307;p39"/>
          <p:cNvSpPr/>
          <p:nvPr/>
        </p:nvSpPr>
        <p:spPr>
          <a:xfrm rot="1572179">
            <a:off x="650572" y="2510197"/>
            <a:ext cx="352425" cy="153888"/>
          </a:xfrm>
          <a:prstGeom prst="rightArrow">
            <a:avLst>
              <a:gd fmla="val 50000" name="adj1"/>
              <a:gd fmla="val 50000" name="adj2"/>
            </a:avLst>
          </a:prstGeom>
          <a:solidFill>
            <a:srgbClr val="FF6839"/>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 name="Google Shape;308;p39"/>
          <p:cNvSpPr/>
          <p:nvPr/>
        </p:nvSpPr>
        <p:spPr>
          <a:xfrm rot="8897916">
            <a:off x="6581774" y="2840843"/>
            <a:ext cx="352425" cy="153888"/>
          </a:xfrm>
          <a:prstGeom prst="rightArrow">
            <a:avLst>
              <a:gd fmla="val 50000" name="adj1"/>
              <a:gd fmla="val 50000" name="adj2"/>
            </a:avLst>
          </a:prstGeom>
          <a:solidFill>
            <a:srgbClr val="FF6839"/>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9" name="Google Shape;309;p39"/>
          <p:cNvSpPr/>
          <p:nvPr/>
        </p:nvSpPr>
        <p:spPr>
          <a:xfrm>
            <a:off x="860121" y="3165233"/>
            <a:ext cx="352425" cy="153888"/>
          </a:xfrm>
          <a:prstGeom prst="rightArrow">
            <a:avLst>
              <a:gd fmla="val 50000" name="adj1"/>
              <a:gd fmla="val 50000" name="adj2"/>
            </a:avLst>
          </a:prstGeom>
          <a:solidFill>
            <a:srgbClr val="FF6839"/>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0" name="Google Shape;310;p39"/>
          <p:cNvSpPr/>
          <p:nvPr/>
        </p:nvSpPr>
        <p:spPr>
          <a:xfrm rot="9595799">
            <a:off x="8102561" y="3097880"/>
            <a:ext cx="352425" cy="153888"/>
          </a:xfrm>
          <a:prstGeom prst="rightArrow">
            <a:avLst>
              <a:gd fmla="val 50000" name="adj1"/>
              <a:gd fmla="val 50000" name="adj2"/>
            </a:avLst>
          </a:prstGeom>
          <a:solidFill>
            <a:srgbClr val="FF6839"/>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Ahora que ya sabemos cómo crear nuestro esquema XSD tan solo nos resta saber cómo conectar nuestro XML con su correspondiente esquema.</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Para ello debemos indicar, en el elemento raíz de nuestro XML</a:t>
            </a:r>
            <a:endParaRPr b="0" i="0" sz="1400" u="none" cap="none" strike="noStrike">
              <a:solidFill>
                <a:srgbClr val="999999"/>
              </a:solidFill>
              <a:latin typeface="Arial"/>
              <a:ea typeface="Arial"/>
              <a:cs typeface="Arial"/>
              <a:sym typeface="Arial"/>
            </a:endParaRPr>
          </a:p>
          <a:p>
            <a:pPr indent="-330200" lvl="0" marL="914400" marR="0" rtl="0" algn="just">
              <a:lnSpc>
                <a:spcPct val="100000"/>
              </a:lnSpc>
              <a:spcBef>
                <a:spcPts val="0"/>
              </a:spcBef>
              <a:spcAft>
                <a:spcPts val="0"/>
              </a:spcAft>
              <a:buClr>
                <a:srgbClr val="999999"/>
              </a:buClr>
              <a:buSzPts val="1600"/>
              <a:buFont typeface="Arial"/>
              <a:buAutoNum type="alphaLcParenR"/>
            </a:pPr>
            <a:r>
              <a:rPr b="0" i="0" lang="es" sz="1400" u="none" cap="none" strike="noStrike">
                <a:solidFill>
                  <a:srgbClr val="999999"/>
                </a:solidFill>
                <a:latin typeface="Arial"/>
                <a:ea typeface="Arial"/>
                <a:cs typeface="Arial"/>
                <a:sym typeface="Arial"/>
              </a:rPr>
              <a:t>Que este es una instancia de un esquema dado, para ello haremos referencia al namespace </a:t>
            </a:r>
            <a:r>
              <a:rPr b="0" i="0" lang="es" sz="1400" u="sng" cap="none" strike="noStrike">
                <a:solidFill>
                  <a:srgbClr val="85200C"/>
                </a:solidFill>
                <a:latin typeface="Arial"/>
                <a:ea typeface="Arial"/>
                <a:cs typeface="Arial"/>
                <a:sym typeface="Arial"/>
                <a:hlinkClick r:id="rId3">
                  <a:extLst>
                    <a:ext uri="{A12FA001-AC4F-418D-AE19-62706E023703}">
                      <ahyp:hlinkClr val="tx"/>
                    </a:ext>
                  </a:extLst>
                </a:hlinkClick>
              </a:rPr>
              <a:t>http://www.w3.org/2001/XMLSchema-instance</a:t>
            </a:r>
            <a:r>
              <a:rPr b="0" i="0" lang="es" sz="1400" u="none" cap="none" strike="noStrike">
                <a:solidFill>
                  <a:srgbClr val="85200C"/>
                </a:solidFill>
                <a:latin typeface="Arial"/>
                <a:ea typeface="Arial"/>
                <a:cs typeface="Arial"/>
                <a:sym typeface="Arial"/>
              </a:rPr>
              <a:t>.</a:t>
            </a:r>
            <a:endParaRPr/>
          </a:p>
          <a:p>
            <a:pPr indent="-228600" lvl="0" marL="914400" marR="0" rtl="0" algn="just">
              <a:lnSpc>
                <a:spcPct val="100000"/>
              </a:lnSpc>
              <a:spcBef>
                <a:spcPts val="0"/>
              </a:spcBef>
              <a:spcAft>
                <a:spcPts val="0"/>
              </a:spcAft>
              <a:buClr>
                <a:srgbClr val="999999"/>
              </a:buClr>
              <a:buSzPts val="1600"/>
              <a:buFont typeface="Arial"/>
              <a:buNone/>
            </a:pPr>
            <a:r>
              <a:t/>
            </a:r>
            <a:endParaRPr b="0" i="0" sz="1400" u="none" cap="none" strike="noStrike">
              <a:solidFill>
                <a:srgbClr val="85200C"/>
              </a:solidFill>
              <a:latin typeface="Arial"/>
              <a:ea typeface="Arial"/>
              <a:cs typeface="Arial"/>
              <a:sym typeface="Arial"/>
            </a:endParaRPr>
          </a:p>
          <a:p>
            <a:pPr indent="-330200" lvl="0" marL="914400" marR="0" rtl="0" algn="just">
              <a:lnSpc>
                <a:spcPct val="100000"/>
              </a:lnSpc>
              <a:spcBef>
                <a:spcPts val="0"/>
              </a:spcBef>
              <a:spcAft>
                <a:spcPts val="0"/>
              </a:spcAft>
              <a:buClr>
                <a:srgbClr val="999999"/>
              </a:buClr>
              <a:buSzPts val="1600"/>
              <a:buFont typeface="Arial"/>
              <a:buAutoNum type="alphaLcParenR"/>
            </a:pPr>
            <a:r>
              <a:rPr b="0" i="0" lang="es" sz="1400" u="none" cap="none" strike="noStrike">
                <a:solidFill>
                  <a:srgbClr val="999999"/>
                </a:solidFill>
                <a:latin typeface="Arial"/>
                <a:ea typeface="Arial"/>
                <a:cs typeface="Arial"/>
                <a:sym typeface="Arial"/>
              </a:rPr>
              <a:t>Indicar, mediante el atributo </a:t>
            </a:r>
            <a:r>
              <a:rPr lang="es">
                <a:solidFill>
                  <a:schemeClr val="dk1"/>
                </a:solidFill>
              </a:rPr>
              <a:t>noNamespaceSchemaLocation</a:t>
            </a:r>
            <a:r>
              <a:rPr b="0" i="0" lang="es" sz="1400" u="none" cap="none" strike="noStrike">
                <a:solidFill>
                  <a:srgbClr val="85200C"/>
                </a:solidFill>
                <a:latin typeface="Arial"/>
                <a:ea typeface="Arial"/>
                <a:cs typeface="Arial"/>
                <a:sym typeface="Arial"/>
              </a:rPr>
              <a:t>="esquema.xsd"</a:t>
            </a:r>
            <a:r>
              <a:rPr b="0" i="0" lang="es" sz="1400" u="none" cap="none" strike="noStrike">
                <a:solidFill>
                  <a:srgbClr val="999999"/>
                </a:solidFill>
                <a:latin typeface="Arial"/>
                <a:ea typeface="Arial"/>
                <a:cs typeface="Arial"/>
                <a:sym typeface="Arial"/>
              </a:rPr>
              <a:t> </a:t>
            </a:r>
            <a:r>
              <a:rPr lang="es">
                <a:solidFill>
                  <a:srgbClr val="999999"/>
                </a:solidFill>
              </a:rPr>
              <a:t>le indicamos donde</a:t>
            </a:r>
            <a:r>
              <a:rPr b="0" i="0" lang="es" sz="1400" u="none" cap="none" strike="noStrike">
                <a:solidFill>
                  <a:srgbClr val="999999"/>
                </a:solidFill>
                <a:latin typeface="Arial"/>
                <a:ea typeface="Arial"/>
                <a:cs typeface="Arial"/>
                <a:sym typeface="Arial"/>
              </a:rPr>
              <a:t> se encuentra nuestro esquema *.xsd</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16" name="Google Shape;316;p40"/>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6. Poniéndolo todo junto</a:t>
            </a:r>
            <a:endParaRPr b="1">
              <a:solidFill>
                <a:srgbClr val="B7B7B7"/>
              </a:solidFill>
            </a:endParaRPr>
          </a:p>
        </p:txBody>
      </p:sp>
      <p:sp>
        <p:nvSpPr>
          <p:cNvPr id="317" name="Google Shape;317;p40"/>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18" name="Google Shape;318;p40"/>
          <p:cNvPicPr preferRelativeResize="0"/>
          <p:nvPr/>
        </p:nvPicPr>
        <p:blipFill rotWithShape="1">
          <a:blip r:embed="rId4">
            <a:alphaModFix/>
          </a:blip>
          <a:srcRect b="0" l="0" r="0" t="0"/>
          <a:stretch/>
        </p:blipFill>
        <p:spPr>
          <a:xfrm>
            <a:off x="937650" y="2846300"/>
            <a:ext cx="7740449" cy="1813094"/>
          </a:xfrm>
          <a:prstGeom prst="rect">
            <a:avLst/>
          </a:prstGeom>
          <a:noFill/>
          <a:ln>
            <a:noFill/>
          </a:ln>
        </p:spPr>
      </p:pic>
      <p:pic>
        <p:nvPicPr>
          <p:cNvPr id="319" name="Google Shape;319;p40"/>
          <p:cNvPicPr preferRelativeResize="0"/>
          <p:nvPr/>
        </p:nvPicPr>
        <p:blipFill>
          <a:blip r:embed="rId5">
            <a:alphaModFix/>
          </a:blip>
          <a:stretch>
            <a:fillRect/>
          </a:stretch>
        </p:blipFill>
        <p:spPr>
          <a:xfrm>
            <a:off x="1365825" y="3302354"/>
            <a:ext cx="4409775" cy="283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Como hemos visto, dependiendo de diversos factores, la forma en la que declaramos elementos y atributos puede variar.</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None/>
            </a:pPr>
            <a:r>
              <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25" name="Google Shape;325;p41"/>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(I)</a:t>
            </a:r>
            <a:endParaRPr b="1">
              <a:solidFill>
                <a:srgbClr val="B7B7B7"/>
              </a:solidFill>
            </a:endParaRPr>
          </a:p>
        </p:txBody>
      </p:sp>
      <p:sp>
        <p:nvSpPr>
          <p:cNvPr id="326" name="Google Shape;326;p41"/>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 vacíos</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None/>
            </a:pPr>
            <a:r>
              <a:rPr b="0" i="0" lang="es" sz="1400" u="none" cap="none" strike="noStrike">
                <a:solidFill>
                  <a:srgbClr val="999999"/>
                </a:solidFill>
                <a:latin typeface="Arial"/>
                <a:ea typeface="Arial"/>
                <a:cs typeface="Arial"/>
                <a:sym typeface="Arial"/>
              </a:rPr>
              <a:t>Un elemento puede estar vacío, es decir, no contener elementos ni texto, pero sí tener al menos un atributo.  Ejemplo:</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32" name="Google Shape;332;p42"/>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(II)</a:t>
            </a:r>
            <a:endParaRPr b="1">
              <a:solidFill>
                <a:srgbClr val="B7B7B7"/>
              </a:solidFill>
            </a:endParaRPr>
          </a:p>
        </p:txBody>
      </p:sp>
      <p:sp>
        <p:nvSpPr>
          <p:cNvPr id="333" name="Google Shape;333;p42"/>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34" name="Google Shape;334;p42"/>
          <p:cNvSpPr txBox="1"/>
          <p:nvPr/>
        </p:nvSpPr>
        <p:spPr>
          <a:xfrm>
            <a:off x="587875" y="2462850"/>
            <a:ext cx="5796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&lt;xs:element name="product"&gt;</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    &lt;xs:complexType&gt;</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           &lt;xs:attribute name="prodid" type="xs:integer"/&gt;</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    &lt;/xs:complexType&gt;</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&lt;/xs:element&gt;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XML Schema</a:t>
            </a:r>
            <a:r>
              <a:rPr b="0" i="0" lang="es" sz="1400" u="none" cap="none" strike="noStrike">
                <a:solidFill>
                  <a:srgbClr val="999999"/>
                </a:solidFill>
                <a:latin typeface="Arial"/>
                <a:ea typeface="Arial"/>
                <a:cs typeface="Arial"/>
                <a:sym typeface="Arial"/>
              </a:rPr>
              <a:t>, también conocido como </a:t>
            </a:r>
            <a:r>
              <a:rPr b="1" i="0" lang="es" sz="1400" u="none" cap="none" strike="noStrike">
                <a:solidFill>
                  <a:srgbClr val="999999"/>
                </a:solidFill>
                <a:latin typeface="Arial"/>
                <a:ea typeface="Arial"/>
                <a:cs typeface="Arial"/>
                <a:sym typeface="Arial"/>
              </a:rPr>
              <a:t>XSD</a:t>
            </a:r>
            <a:r>
              <a:rPr b="0" i="0" lang="es" sz="1400" u="none" cap="none" strike="noStrike">
                <a:solidFill>
                  <a:srgbClr val="999999"/>
                </a:solidFill>
                <a:latin typeface="Arial"/>
                <a:ea typeface="Arial"/>
                <a:cs typeface="Arial"/>
                <a:sym typeface="Arial"/>
              </a:rPr>
              <a:t> (XML Schema Definition) es un lenguaje que nos permitirá establecer la estructura o esquema de un documento XML.</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Surgido en el año 2001 no sería hasta el año 2004 cuando la W3C publicó la versión 1.1 que se considera la primera versión estable del lenguaje y es la versión utilizada hasta día de hoy. </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En el futuro, debería reemplazar a DTD convirtiéndose en el estándar de la industria para la definición de modelos para documentos XML.</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107" name="Google Shape;107;p16"/>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i="0" lang="es" sz="2600" u="none" cap="none" strike="noStrike">
                <a:solidFill>
                  <a:srgbClr val="B7B7B7"/>
                </a:solidFill>
              </a:rPr>
              <a:t>1. </a:t>
            </a:r>
            <a:r>
              <a:rPr b="1" lang="es">
                <a:solidFill>
                  <a:srgbClr val="B7B7B7"/>
                </a:solidFill>
              </a:rPr>
              <a:t>Introducción (I)	 </a:t>
            </a:r>
            <a:endParaRPr b="1">
              <a:solidFill>
                <a:srgbClr val="B7B7B7"/>
              </a:solidFill>
            </a:endParaRPr>
          </a:p>
        </p:txBody>
      </p:sp>
      <p:sp>
        <p:nvSpPr>
          <p:cNvPr id="108" name="Google Shape;108;p16"/>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 con contenido textual y atributos</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600" u="none" cap="none" strike="noStrike">
                <a:solidFill>
                  <a:srgbClr val="999999"/>
                </a:solidFill>
                <a:latin typeface="Arial"/>
                <a:ea typeface="Arial"/>
                <a:cs typeface="Arial"/>
                <a:sym typeface="Arial"/>
              </a:rPr>
              <a:t>Se declara un tipo de datos simple que contenga atributos. En realidad lo que estamos haciendo es tomar un tipo simple y extenderlo, convirtiéndolo así en un tipo complejo.</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40" name="Google Shape;340;p43"/>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(III)</a:t>
            </a:r>
            <a:endParaRPr b="1">
              <a:solidFill>
                <a:srgbClr val="B7B7B7"/>
              </a:solidFill>
            </a:endParaRPr>
          </a:p>
        </p:txBody>
      </p:sp>
      <p:sp>
        <p:nvSpPr>
          <p:cNvPr id="341" name="Google Shape;341;p43"/>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42" name="Google Shape;342;p43"/>
          <p:cNvPicPr preferRelativeResize="0"/>
          <p:nvPr/>
        </p:nvPicPr>
        <p:blipFill rotWithShape="1">
          <a:blip r:embed="rId3">
            <a:alphaModFix/>
          </a:blip>
          <a:srcRect b="0" l="0" r="0" t="0"/>
          <a:stretch/>
        </p:blipFill>
        <p:spPr>
          <a:xfrm>
            <a:off x="1002400" y="2341691"/>
            <a:ext cx="7456500" cy="2427509"/>
          </a:xfrm>
          <a:prstGeom prst="rect">
            <a:avLst/>
          </a:prstGeom>
          <a:noFill/>
          <a:ln>
            <a:noFill/>
          </a:ln>
        </p:spPr>
      </p:pic>
      <p:sp>
        <p:nvSpPr>
          <p:cNvPr id="343" name="Google Shape;343;p43"/>
          <p:cNvSpPr txBox="1"/>
          <p:nvPr/>
        </p:nvSpPr>
        <p:spPr>
          <a:xfrm>
            <a:off x="6111925" y="2081100"/>
            <a:ext cx="1760100" cy="4713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000000"/>
                </a:solidFill>
                <a:latin typeface="Lato"/>
                <a:ea typeface="Lato"/>
                <a:cs typeface="Lato"/>
                <a:sym typeface="Lato"/>
              </a:rPr>
              <a:t>Indica que no puede tener descendientes</a:t>
            </a:r>
            <a:endParaRPr b="0" i="0" sz="1100" u="none" cap="none" strike="noStrike">
              <a:solidFill>
                <a:srgbClr val="000000"/>
              </a:solidFill>
              <a:latin typeface="Lato"/>
              <a:ea typeface="Lato"/>
              <a:cs typeface="Lato"/>
              <a:sym typeface="Lato"/>
            </a:endParaRPr>
          </a:p>
        </p:txBody>
      </p:sp>
      <p:cxnSp>
        <p:nvCxnSpPr>
          <p:cNvPr id="344" name="Google Shape;344;p43"/>
          <p:cNvCxnSpPr>
            <a:stCxn id="343" idx="1"/>
          </p:cNvCxnSpPr>
          <p:nvPr/>
        </p:nvCxnSpPr>
        <p:spPr>
          <a:xfrm flipH="1">
            <a:off x="4266025" y="2316750"/>
            <a:ext cx="1845900" cy="577500"/>
          </a:xfrm>
          <a:prstGeom prst="straightConnector1">
            <a:avLst/>
          </a:prstGeom>
          <a:noFill/>
          <a:ln cap="flat" cmpd="sng" w="28575">
            <a:solidFill>
              <a:srgbClr val="F9CB9C"/>
            </a:solidFill>
            <a:prstDash val="solid"/>
            <a:round/>
            <a:headEnd len="sm" w="sm" type="none"/>
            <a:tailEnd len="med" w="med" type="triangle"/>
          </a:ln>
        </p:spPr>
      </p:cxnSp>
      <p:sp>
        <p:nvSpPr>
          <p:cNvPr id="345" name="Google Shape;345;p43"/>
          <p:cNvSpPr txBox="1"/>
          <p:nvPr/>
        </p:nvSpPr>
        <p:spPr>
          <a:xfrm>
            <a:off x="7331125" y="2690700"/>
            <a:ext cx="1760100" cy="4713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000000"/>
                </a:solidFill>
                <a:latin typeface="Lato"/>
                <a:ea typeface="Lato"/>
                <a:cs typeface="Lato"/>
                <a:sym typeface="Lato"/>
              </a:rPr>
              <a:t>Extiende el tipo de datos indicado</a:t>
            </a:r>
            <a:endParaRPr b="0" i="0" sz="1100" u="none" cap="none" strike="noStrike">
              <a:solidFill>
                <a:srgbClr val="000000"/>
              </a:solidFill>
              <a:latin typeface="Lato"/>
              <a:ea typeface="Lato"/>
              <a:cs typeface="Lato"/>
              <a:sym typeface="Lato"/>
            </a:endParaRPr>
          </a:p>
        </p:txBody>
      </p:sp>
      <p:cxnSp>
        <p:nvCxnSpPr>
          <p:cNvPr id="346" name="Google Shape;346;p43"/>
          <p:cNvCxnSpPr>
            <a:stCxn id="345" idx="1"/>
          </p:cNvCxnSpPr>
          <p:nvPr/>
        </p:nvCxnSpPr>
        <p:spPr>
          <a:xfrm flipH="1">
            <a:off x="6274525" y="2926350"/>
            <a:ext cx="1056600" cy="178200"/>
          </a:xfrm>
          <a:prstGeom prst="straightConnector1">
            <a:avLst/>
          </a:prstGeom>
          <a:noFill/>
          <a:ln cap="flat" cmpd="sng" w="28575">
            <a:solidFill>
              <a:srgbClr val="F9CB9C"/>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 sólo con atributos</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600" u="none" cap="none" strike="noStrike">
                <a:solidFill>
                  <a:srgbClr val="999999"/>
                </a:solidFill>
                <a:latin typeface="Arial"/>
                <a:ea typeface="Arial"/>
                <a:cs typeface="Arial"/>
                <a:sym typeface="Arial"/>
              </a:rPr>
              <a:t>Se declara un tipo complejo conteniendo atributos. (es el mi</a:t>
            </a:r>
            <a:r>
              <a:rPr lang="es" sz="1600">
                <a:solidFill>
                  <a:srgbClr val="999999"/>
                </a:solidFill>
              </a:rPr>
              <a:t>smo que hemos visto para declaración de elementos vacíos</a:t>
            </a:r>
            <a:r>
              <a:rPr b="0" i="0" lang="es" sz="1600" u="none" cap="none" strike="noStrike">
                <a:solidFill>
                  <a:srgbClr val="999999"/>
                </a:solidFill>
                <a:latin typeface="Arial"/>
                <a:ea typeface="Arial"/>
                <a:cs typeface="Arial"/>
                <a:sym typeface="Arial"/>
              </a:rPr>
              <a:t>)</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52" name="Google Shape;352;p44"/>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(IV)</a:t>
            </a:r>
            <a:endParaRPr b="1">
              <a:solidFill>
                <a:srgbClr val="B7B7B7"/>
              </a:solidFill>
            </a:endParaRPr>
          </a:p>
        </p:txBody>
      </p:sp>
      <p:sp>
        <p:nvSpPr>
          <p:cNvPr id="353" name="Google Shape;353;p44"/>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54" name="Google Shape;354;p44"/>
          <p:cNvPicPr preferRelativeResize="0"/>
          <p:nvPr/>
        </p:nvPicPr>
        <p:blipFill rotWithShape="1">
          <a:blip r:embed="rId3">
            <a:alphaModFix/>
          </a:blip>
          <a:srcRect b="0" l="0" r="0" t="0"/>
          <a:stretch/>
        </p:blipFill>
        <p:spPr>
          <a:xfrm>
            <a:off x="932750" y="2101713"/>
            <a:ext cx="7172325" cy="1628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 sólo con descendientes</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Usaremos como ejemplo los listados en HTML.</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60" name="Google Shape;360;p45"/>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(V)</a:t>
            </a:r>
            <a:endParaRPr b="1">
              <a:solidFill>
                <a:srgbClr val="B7B7B7"/>
              </a:solidFill>
            </a:endParaRPr>
          </a:p>
        </p:txBody>
      </p:sp>
      <p:sp>
        <p:nvSpPr>
          <p:cNvPr id="361" name="Google Shape;361;p45"/>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62" name="Google Shape;362;p45"/>
          <p:cNvPicPr preferRelativeResize="0"/>
          <p:nvPr/>
        </p:nvPicPr>
        <p:blipFill rotWithShape="1">
          <a:blip r:embed="rId3">
            <a:alphaModFix/>
          </a:blip>
          <a:srcRect b="0" l="0" r="0" t="0"/>
          <a:stretch/>
        </p:blipFill>
        <p:spPr>
          <a:xfrm>
            <a:off x="6200262" y="867437"/>
            <a:ext cx="1876425" cy="1438275"/>
          </a:xfrm>
          <a:prstGeom prst="rect">
            <a:avLst/>
          </a:prstGeom>
          <a:noFill/>
          <a:ln>
            <a:noFill/>
          </a:ln>
        </p:spPr>
      </p:pic>
      <p:pic>
        <p:nvPicPr>
          <p:cNvPr id="363" name="Google Shape;363;p45"/>
          <p:cNvPicPr preferRelativeResize="0"/>
          <p:nvPr/>
        </p:nvPicPr>
        <p:blipFill rotWithShape="1">
          <a:blip r:embed="rId4">
            <a:alphaModFix/>
          </a:blip>
          <a:srcRect b="0" l="0" r="0" t="0"/>
          <a:stretch/>
        </p:blipFill>
        <p:spPr>
          <a:xfrm>
            <a:off x="0" y="2305712"/>
            <a:ext cx="9144001" cy="176817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 con atributos y descendientes</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Usaremos como ejemplo las tablas en HTML.</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69" name="Google Shape;369;p46"/>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(VI)</a:t>
            </a:r>
            <a:endParaRPr b="1">
              <a:solidFill>
                <a:srgbClr val="B7B7B7"/>
              </a:solidFill>
            </a:endParaRPr>
          </a:p>
        </p:txBody>
      </p:sp>
      <p:sp>
        <p:nvSpPr>
          <p:cNvPr id="370" name="Google Shape;370;p46"/>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71" name="Google Shape;371;p46"/>
          <p:cNvPicPr preferRelativeResize="0"/>
          <p:nvPr/>
        </p:nvPicPr>
        <p:blipFill rotWithShape="1">
          <a:blip r:embed="rId3">
            <a:alphaModFix/>
          </a:blip>
          <a:srcRect b="0" l="0" r="0" t="0"/>
          <a:stretch/>
        </p:blipFill>
        <p:spPr>
          <a:xfrm>
            <a:off x="6222350" y="877638"/>
            <a:ext cx="2838450" cy="1743075"/>
          </a:xfrm>
          <a:prstGeom prst="rect">
            <a:avLst/>
          </a:prstGeom>
          <a:noFill/>
          <a:ln>
            <a:noFill/>
          </a:ln>
        </p:spPr>
      </p:pic>
      <p:pic>
        <p:nvPicPr>
          <p:cNvPr id="372" name="Google Shape;372;p46"/>
          <p:cNvPicPr preferRelativeResize="0"/>
          <p:nvPr/>
        </p:nvPicPr>
        <p:blipFill rotWithShape="1">
          <a:blip r:embed="rId4">
            <a:alphaModFix/>
          </a:blip>
          <a:srcRect b="4030" l="0" r="0" t="0"/>
          <a:stretch/>
        </p:blipFill>
        <p:spPr>
          <a:xfrm>
            <a:off x="457200" y="1947234"/>
            <a:ext cx="8195855" cy="2583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 con contenido textual y descendientes</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78" name="Google Shape;378;p47"/>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(VII)</a:t>
            </a:r>
            <a:endParaRPr b="1">
              <a:solidFill>
                <a:srgbClr val="B7B7B7"/>
              </a:solidFill>
            </a:endParaRPr>
          </a:p>
        </p:txBody>
      </p:sp>
      <p:sp>
        <p:nvSpPr>
          <p:cNvPr id="379" name="Google Shape;379;p47"/>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80" name="Google Shape;380;p47"/>
          <p:cNvPicPr preferRelativeResize="0"/>
          <p:nvPr/>
        </p:nvPicPr>
        <p:blipFill>
          <a:blip r:embed="rId3">
            <a:alphaModFix/>
          </a:blip>
          <a:stretch>
            <a:fillRect/>
          </a:stretch>
        </p:blipFill>
        <p:spPr>
          <a:xfrm>
            <a:off x="381000" y="1735868"/>
            <a:ext cx="7332774" cy="229125"/>
          </a:xfrm>
          <a:prstGeom prst="rect">
            <a:avLst/>
          </a:prstGeom>
          <a:noFill/>
          <a:ln>
            <a:noFill/>
          </a:ln>
        </p:spPr>
      </p:pic>
      <p:pic>
        <p:nvPicPr>
          <p:cNvPr id="381" name="Google Shape;381;p47"/>
          <p:cNvPicPr preferRelativeResize="0"/>
          <p:nvPr/>
        </p:nvPicPr>
        <p:blipFill>
          <a:blip r:embed="rId4">
            <a:alphaModFix/>
          </a:blip>
          <a:stretch>
            <a:fillRect/>
          </a:stretch>
        </p:blipFill>
        <p:spPr>
          <a:xfrm>
            <a:off x="406100" y="2163073"/>
            <a:ext cx="7200250" cy="211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8"/>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 con contenido textual, descendientes y atributos</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87" name="Google Shape;387;p48"/>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(IX)</a:t>
            </a:r>
            <a:endParaRPr b="1">
              <a:solidFill>
                <a:srgbClr val="B7B7B7"/>
              </a:solidFill>
            </a:endParaRPr>
          </a:p>
        </p:txBody>
      </p:sp>
      <p:sp>
        <p:nvSpPr>
          <p:cNvPr id="388" name="Google Shape;388;p48"/>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89" name="Google Shape;389;p48"/>
          <p:cNvPicPr preferRelativeResize="0"/>
          <p:nvPr/>
        </p:nvPicPr>
        <p:blipFill rotWithShape="1">
          <a:blip r:embed="rId3">
            <a:alphaModFix/>
          </a:blip>
          <a:srcRect b="0" l="0" r="0" t="0"/>
          <a:stretch/>
        </p:blipFill>
        <p:spPr>
          <a:xfrm>
            <a:off x="0" y="1960568"/>
            <a:ext cx="9144000" cy="3203564"/>
          </a:xfrm>
          <a:prstGeom prst="rect">
            <a:avLst/>
          </a:prstGeom>
          <a:noFill/>
          <a:ln>
            <a:noFill/>
          </a:ln>
        </p:spPr>
      </p:pic>
      <p:pic>
        <p:nvPicPr>
          <p:cNvPr id="390" name="Google Shape;390;p48"/>
          <p:cNvPicPr preferRelativeResize="0"/>
          <p:nvPr/>
        </p:nvPicPr>
        <p:blipFill rotWithShape="1">
          <a:blip r:embed="rId4">
            <a:alphaModFix/>
          </a:blip>
          <a:srcRect b="0" l="0" r="0" t="0"/>
          <a:stretch/>
        </p:blipFill>
        <p:spPr>
          <a:xfrm>
            <a:off x="4572000" y="1352300"/>
            <a:ext cx="4572001" cy="768247"/>
          </a:xfrm>
          <a:prstGeom prst="rect">
            <a:avLst/>
          </a:prstGeom>
          <a:noFill/>
          <a:ln cap="flat" cmpd="sng" w="19050">
            <a:solidFill>
              <a:srgbClr val="FF9900"/>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9"/>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a:t>
            </a:r>
            <a:r>
              <a:rPr b="1" lang="es" sz="1600" u="sng">
                <a:solidFill>
                  <a:srgbClr val="999999"/>
                </a:solidFill>
              </a:rPr>
              <a:t> de forma separada</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396" name="Google Shape;396;p49"/>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(X)</a:t>
            </a:r>
            <a:endParaRPr b="1">
              <a:solidFill>
                <a:srgbClr val="B7B7B7"/>
              </a:solidFill>
            </a:endParaRPr>
          </a:p>
        </p:txBody>
      </p:sp>
      <p:sp>
        <p:nvSpPr>
          <p:cNvPr id="397" name="Google Shape;397;p49"/>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98" name="Google Shape;398;p49"/>
          <p:cNvPicPr preferRelativeResize="0"/>
          <p:nvPr/>
        </p:nvPicPr>
        <p:blipFill>
          <a:blip r:embed="rId3">
            <a:alphaModFix/>
          </a:blip>
          <a:stretch>
            <a:fillRect/>
          </a:stretch>
        </p:blipFill>
        <p:spPr>
          <a:xfrm>
            <a:off x="2654950" y="2994863"/>
            <a:ext cx="3981450" cy="1285875"/>
          </a:xfrm>
          <a:prstGeom prst="rect">
            <a:avLst/>
          </a:prstGeom>
          <a:noFill/>
          <a:ln>
            <a:noFill/>
          </a:ln>
        </p:spPr>
      </p:pic>
      <p:pic>
        <p:nvPicPr>
          <p:cNvPr id="399" name="Google Shape;399;p49"/>
          <p:cNvPicPr preferRelativeResize="0"/>
          <p:nvPr/>
        </p:nvPicPr>
        <p:blipFill>
          <a:blip r:embed="rId4">
            <a:alphaModFix/>
          </a:blip>
          <a:stretch>
            <a:fillRect/>
          </a:stretch>
        </p:blipFill>
        <p:spPr>
          <a:xfrm>
            <a:off x="410725" y="1615400"/>
            <a:ext cx="3714750" cy="1028700"/>
          </a:xfrm>
          <a:prstGeom prst="rect">
            <a:avLst/>
          </a:prstGeom>
          <a:noFill/>
          <a:ln>
            <a:noFill/>
          </a:ln>
        </p:spPr>
      </p:pic>
      <p:sp>
        <p:nvSpPr>
          <p:cNvPr id="400" name="Google Shape;400;p49"/>
          <p:cNvSpPr/>
          <p:nvPr/>
        </p:nvSpPr>
        <p:spPr>
          <a:xfrm>
            <a:off x="5319200" y="3029050"/>
            <a:ext cx="405000" cy="156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9"/>
          <p:cNvSpPr/>
          <p:nvPr/>
        </p:nvSpPr>
        <p:spPr>
          <a:xfrm>
            <a:off x="4466600" y="3185350"/>
            <a:ext cx="405000" cy="156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a:t>
            </a:r>
            <a:r>
              <a:rPr b="1" lang="es" sz="1600" u="sng">
                <a:solidFill>
                  <a:srgbClr val="999999"/>
                </a:solidFill>
              </a:rPr>
              <a:t> de forma separada</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407" name="Google Shape;407;p50"/>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(XI)</a:t>
            </a:r>
            <a:endParaRPr b="1">
              <a:solidFill>
                <a:srgbClr val="B7B7B7"/>
              </a:solidFill>
            </a:endParaRPr>
          </a:p>
        </p:txBody>
      </p:sp>
      <p:sp>
        <p:nvSpPr>
          <p:cNvPr id="408" name="Google Shape;408;p50"/>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09" name="Google Shape;409;p50"/>
          <p:cNvPicPr preferRelativeResize="0"/>
          <p:nvPr/>
        </p:nvPicPr>
        <p:blipFill>
          <a:blip r:embed="rId3">
            <a:alphaModFix/>
          </a:blip>
          <a:stretch>
            <a:fillRect/>
          </a:stretch>
        </p:blipFill>
        <p:spPr>
          <a:xfrm>
            <a:off x="944888" y="1484363"/>
            <a:ext cx="4886325" cy="1762125"/>
          </a:xfrm>
          <a:prstGeom prst="rect">
            <a:avLst/>
          </a:prstGeom>
          <a:noFill/>
          <a:ln>
            <a:noFill/>
          </a:ln>
        </p:spPr>
      </p:pic>
      <p:pic>
        <p:nvPicPr>
          <p:cNvPr id="410" name="Google Shape;410;p50"/>
          <p:cNvPicPr preferRelativeResize="0"/>
          <p:nvPr/>
        </p:nvPicPr>
        <p:blipFill>
          <a:blip r:embed="rId4">
            <a:alphaModFix/>
          </a:blip>
          <a:stretch>
            <a:fillRect/>
          </a:stretch>
        </p:blipFill>
        <p:spPr>
          <a:xfrm>
            <a:off x="4712475" y="3457000"/>
            <a:ext cx="3295650" cy="990600"/>
          </a:xfrm>
          <a:prstGeom prst="rect">
            <a:avLst/>
          </a:prstGeom>
          <a:noFill/>
          <a:ln>
            <a:noFill/>
          </a:ln>
        </p:spPr>
      </p:pic>
      <p:cxnSp>
        <p:nvCxnSpPr>
          <p:cNvPr id="411" name="Google Shape;411;p50"/>
          <p:cNvCxnSpPr/>
          <p:nvPr/>
        </p:nvCxnSpPr>
        <p:spPr>
          <a:xfrm>
            <a:off x="5090450" y="2850950"/>
            <a:ext cx="663300" cy="633600"/>
          </a:xfrm>
          <a:prstGeom prst="straightConnector1">
            <a:avLst/>
          </a:prstGeom>
          <a:noFill/>
          <a:ln cap="flat" cmpd="sng" w="9525">
            <a:solidFill>
              <a:schemeClr val="dk2"/>
            </a:solidFill>
            <a:prstDash val="solid"/>
            <a:round/>
            <a:headEnd len="med" w="med" type="none"/>
            <a:tailEnd len="med" w="med" type="triangle"/>
          </a:ln>
        </p:spPr>
      </p:cxnSp>
      <p:sp>
        <p:nvSpPr>
          <p:cNvPr id="412" name="Google Shape;412;p50"/>
          <p:cNvSpPr/>
          <p:nvPr/>
        </p:nvSpPr>
        <p:spPr>
          <a:xfrm>
            <a:off x="4007050" y="2659350"/>
            <a:ext cx="1572000" cy="18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Declaración de elementos</a:t>
            </a:r>
            <a:r>
              <a:rPr b="1" lang="es" sz="1600" u="sng">
                <a:solidFill>
                  <a:srgbClr val="999999"/>
                </a:solidFill>
              </a:rPr>
              <a:t> con restricciones y atributos de forma simultánea</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418" name="Google Shape;418;p51"/>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7. Declaraciones de elementos (XII)</a:t>
            </a:r>
            <a:endParaRPr b="1">
              <a:solidFill>
                <a:srgbClr val="B7B7B7"/>
              </a:solidFill>
            </a:endParaRPr>
          </a:p>
        </p:txBody>
      </p:sp>
      <p:sp>
        <p:nvSpPr>
          <p:cNvPr id="419" name="Google Shape;419;p51"/>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20" name="Google Shape;420;p51"/>
          <p:cNvPicPr preferRelativeResize="0"/>
          <p:nvPr/>
        </p:nvPicPr>
        <p:blipFill>
          <a:blip r:embed="rId3">
            <a:alphaModFix/>
          </a:blip>
          <a:stretch>
            <a:fillRect/>
          </a:stretch>
        </p:blipFill>
        <p:spPr>
          <a:xfrm>
            <a:off x="408188" y="1585738"/>
            <a:ext cx="3914775" cy="600075"/>
          </a:xfrm>
          <a:prstGeom prst="rect">
            <a:avLst/>
          </a:prstGeom>
          <a:noFill/>
          <a:ln>
            <a:noFill/>
          </a:ln>
        </p:spPr>
      </p:pic>
      <p:pic>
        <p:nvPicPr>
          <p:cNvPr id="421" name="Google Shape;421;p51"/>
          <p:cNvPicPr preferRelativeResize="0"/>
          <p:nvPr/>
        </p:nvPicPr>
        <p:blipFill>
          <a:blip r:embed="rId4">
            <a:alphaModFix/>
          </a:blip>
          <a:stretch>
            <a:fillRect/>
          </a:stretch>
        </p:blipFill>
        <p:spPr>
          <a:xfrm>
            <a:off x="379775" y="2384750"/>
            <a:ext cx="4691474" cy="1383200"/>
          </a:xfrm>
          <a:prstGeom prst="rect">
            <a:avLst/>
          </a:prstGeom>
          <a:noFill/>
          <a:ln>
            <a:noFill/>
          </a:ln>
        </p:spPr>
      </p:pic>
      <p:pic>
        <p:nvPicPr>
          <p:cNvPr id="422" name="Google Shape;422;p51"/>
          <p:cNvPicPr preferRelativeResize="0"/>
          <p:nvPr/>
        </p:nvPicPr>
        <p:blipFill>
          <a:blip r:embed="rId5">
            <a:alphaModFix/>
          </a:blip>
          <a:stretch>
            <a:fillRect/>
          </a:stretch>
        </p:blipFill>
        <p:spPr>
          <a:xfrm>
            <a:off x="4664363" y="3310413"/>
            <a:ext cx="4219575" cy="1152525"/>
          </a:xfrm>
          <a:prstGeom prst="rect">
            <a:avLst/>
          </a:prstGeom>
          <a:noFill/>
          <a:ln>
            <a:noFill/>
          </a:ln>
        </p:spPr>
      </p:pic>
      <p:sp>
        <p:nvSpPr>
          <p:cNvPr id="423" name="Google Shape;423;p51"/>
          <p:cNvSpPr/>
          <p:nvPr/>
        </p:nvSpPr>
        <p:spPr>
          <a:xfrm>
            <a:off x="2605125" y="2758075"/>
            <a:ext cx="1321500" cy="18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cxnSp>
        <p:nvCxnSpPr>
          <p:cNvPr id="424" name="Google Shape;424;p51"/>
          <p:cNvCxnSpPr/>
          <p:nvPr/>
        </p:nvCxnSpPr>
        <p:spPr>
          <a:xfrm>
            <a:off x="3947450" y="2850950"/>
            <a:ext cx="663300" cy="63360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51"/>
          <p:cNvSpPr txBox="1"/>
          <p:nvPr/>
        </p:nvSpPr>
        <p:spPr>
          <a:xfrm>
            <a:off x="4468663" y="4427425"/>
            <a:ext cx="48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latin typeface="Lato"/>
                <a:ea typeface="Lato"/>
                <a:cs typeface="Lato"/>
                <a:sym typeface="Lato"/>
              </a:rPr>
              <a:t>Cuidado: en el XSD indícalo como hijo directo de xs:schema para evitar problemas.</a:t>
            </a:r>
            <a:endParaRPr sz="1000">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600" u="none" cap="none" strike="noStrike">
                <a:solidFill>
                  <a:srgbClr val="999999"/>
                </a:solidFill>
                <a:latin typeface="Arial"/>
                <a:ea typeface="Arial"/>
                <a:cs typeface="Arial"/>
                <a:sym typeface="Arial"/>
              </a:rPr>
              <a:t>Existen varios caminos a seguir a la hora de diseñar un esquema XML, algunos de ellos son:</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914400" marR="0" rtl="0" algn="just">
              <a:lnSpc>
                <a:spcPct val="100000"/>
              </a:lnSpc>
              <a:spcBef>
                <a:spcPts val="0"/>
              </a:spcBef>
              <a:spcAft>
                <a:spcPts val="0"/>
              </a:spcAft>
              <a:buClr>
                <a:srgbClr val="999999"/>
              </a:buClr>
              <a:buSzPts val="1600"/>
              <a:buFont typeface="Arial"/>
              <a:buAutoNum type="alphaLcParenR"/>
            </a:pPr>
            <a:r>
              <a:rPr b="1" i="0" lang="es" sz="1600" u="none" cap="none" strike="noStrike">
                <a:solidFill>
                  <a:srgbClr val="999999"/>
                </a:solidFill>
                <a:latin typeface="Arial"/>
                <a:ea typeface="Arial"/>
                <a:cs typeface="Arial"/>
                <a:sym typeface="Arial"/>
              </a:rPr>
              <a:t>Diseño anidado o “muñecas rusas”</a:t>
            </a:r>
            <a:r>
              <a:rPr b="0" i="0" lang="es" sz="1600" u="none" cap="none" strike="noStrike">
                <a:solidFill>
                  <a:srgbClr val="999999"/>
                </a:solidFill>
                <a:latin typeface="Arial"/>
                <a:ea typeface="Arial"/>
                <a:cs typeface="Arial"/>
                <a:sym typeface="Arial"/>
              </a:rPr>
              <a:t> → Este es el diseño que hemos estudiado hasta el momento. Consiste simplemente en seguir la estructura del documento XML y definir cada elemento en el momento en el que aparece.</a:t>
            </a:r>
            <a:endParaRPr b="0" i="0" sz="1600" u="none" cap="none" strike="noStrike">
              <a:solidFill>
                <a:srgbClr val="999999"/>
              </a:solidFill>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rPr b="0" i="0" lang="es" sz="1600" u="none" cap="none" strike="noStrike">
                <a:solidFill>
                  <a:srgbClr val="999999"/>
                </a:solidFill>
                <a:latin typeface="Arial"/>
                <a:ea typeface="Arial"/>
                <a:cs typeface="Arial"/>
                <a:sym typeface="Arial"/>
              </a:rPr>
              <a:t>Aunque el estilo del esquema de tipo "muñecas rusas" es muy fácil de implementar, puede convertirse rápidamente en algo difícil de leer o de mantener si la estructura del documento se vuelve más compleja. Se aleja mucho de la organización de las DTD, ya que se complican las operaciones de conversión manual en el esquema.</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431" name="Google Shape;431;p52"/>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8. Modelos de diseño de esquemas (I)</a:t>
            </a:r>
            <a:endParaRPr b="1">
              <a:solidFill>
                <a:srgbClr val="B7B7B7"/>
              </a:solidFill>
            </a:endParaRPr>
          </a:p>
        </p:txBody>
      </p:sp>
      <p:sp>
        <p:nvSpPr>
          <p:cNvPr id="432" name="Google Shape;432;p52"/>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292075" y="897147"/>
            <a:ext cx="8453700" cy="4065103"/>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Las </a:t>
            </a:r>
            <a:r>
              <a:rPr b="1" i="0" lang="es" sz="1400" u="none" cap="none" strike="noStrike">
                <a:solidFill>
                  <a:srgbClr val="999999"/>
                </a:solidFill>
                <a:latin typeface="Arial"/>
                <a:ea typeface="Arial"/>
                <a:cs typeface="Arial"/>
                <a:sym typeface="Arial"/>
              </a:rPr>
              <a:t>principales carácteristicas </a:t>
            </a:r>
            <a:r>
              <a:rPr b="0" i="0" lang="es" sz="1400" u="none" cap="none" strike="noStrike">
                <a:solidFill>
                  <a:srgbClr val="999999"/>
                </a:solidFill>
                <a:latin typeface="Arial"/>
                <a:ea typeface="Arial"/>
                <a:cs typeface="Arial"/>
                <a:sym typeface="Arial"/>
              </a:rPr>
              <a:t>de XSD son:</a:t>
            </a:r>
            <a:endParaRPr/>
          </a:p>
          <a:p>
            <a:pPr indent="-330200" lvl="1" marL="1371600" marR="0" rtl="0" algn="just">
              <a:lnSpc>
                <a:spcPct val="15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Define qué elementos pueden aparecer en un XML.</a:t>
            </a:r>
            <a:endParaRPr b="0" i="0" sz="1400" u="none" cap="none" strike="noStrike">
              <a:solidFill>
                <a:srgbClr val="999999"/>
              </a:solidFill>
              <a:latin typeface="Arial"/>
              <a:ea typeface="Arial"/>
              <a:cs typeface="Arial"/>
              <a:sym typeface="Arial"/>
            </a:endParaRPr>
          </a:p>
          <a:p>
            <a:pPr indent="-330200" lvl="1" marL="1371600" marR="0" rtl="0" algn="just">
              <a:lnSpc>
                <a:spcPct val="15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Define qué atributos pueden aparecer en un XML.</a:t>
            </a:r>
            <a:endParaRPr b="0" i="0" sz="1400" u="none" cap="none" strike="noStrike">
              <a:solidFill>
                <a:srgbClr val="999999"/>
              </a:solidFill>
              <a:latin typeface="Arial"/>
              <a:ea typeface="Arial"/>
              <a:cs typeface="Arial"/>
              <a:sym typeface="Arial"/>
            </a:endParaRPr>
          </a:p>
          <a:p>
            <a:pPr indent="-330200" lvl="1" marL="1371600" marR="0" rtl="0" algn="just">
              <a:lnSpc>
                <a:spcPct val="15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Define qué elementos son compuestos, indicando qué elementos hijos deben aparecer y en qué orden.</a:t>
            </a:r>
            <a:endParaRPr b="0" i="0" sz="1400" u="none" cap="none" strike="noStrike">
              <a:solidFill>
                <a:srgbClr val="999999"/>
              </a:solidFill>
              <a:latin typeface="Arial"/>
              <a:ea typeface="Arial"/>
              <a:cs typeface="Arial"/>
              <a:sym typeface="Arial"/>
            </a:endParaRPr>
          </a:p>
          <a:p>
            <a:pPr indent="-330200" lvl="1" marL="1371600" marR="0" rtl="0" algn="just">
              <a:lnSpc>
                <a:spcPct val="15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Define qué elementos pueden ser vacíos o qu</a:t>
            </a:r>
            <a:r>
              <a:rPr lang="es">
                <a:solidFill>
                  <a:srgbClr val="999999"/>
                </a:solidFill>
              </a:rPr>
              <a:t>é</a:t>
            </a:r>
            <a:r>
              <a:rPr b="0" i="0" lang="es" sz="1400" u="none" cap="none" strike="noStrike">
                <a:solidFill>
                  <a:srgbClr val="999999"/>
                </a:solidFill>
                <a:latin typeface="Arial"/>
                <a:ea typeface="Arial"/>
                <a:cs typeface="Arial"/>
                <a:sym typeface="Arial"/>
              </a:rPr>
              <a:t> elementos pueden incluir texto asociado.</a:t>
            </a:r>
            <a:endParaRPr b="0" i="0" sz="1400" u="none" cap="none" strike="noStrike">
              <a:solidFill>
                <a:srgbClr val="999999"/>
              </a:solidFill>
              <a:latin typeface="Arial"/>
              <a:ea typeface="Arial"/>
              <a:cs typeface="Arial"/>
              <a:sym typeface="Arial"/>
            </a:endParaRPr>
          </a:p>
          <a:p>
            <a:pPr indent="-330200" lvl="1" marL="1371600" marR="0" rtl="0" algn="just">
              <a:lnSpc>
                <a:spcPct val="150000"/>
              </a:lnSpc>
              <a:spcBef>
                <a:spcPts val="0"/>
              </a:spcBef>
              <a:spcAft>
                <a:spcPts val="0"/>
              </a:spcAft>
              <a:buClr>
                <a:srgbClr val="999999"/>
              </a:buClr>
              <a:buSzPts val="1600"/>
              <a:buFont typeface="Arial"/>
              <a:buChar char="○"/>
            </a:pPr>
            <a:r>
              <a:rPr b="1" i="0" lang="es" sz="1400" u="none" cap="none" strike="noStrike">
                <a:solidFill>
                  <a:srgbClr val="999999"/>
                </a:solidFill>
                <a:highlight>
                  <a:srgbClr val="D9EAD3"/>
                </a:highlight>
                <a:latin typeface="Arial"/>
                <a:ea typeface="Arial"/>
                <a:cs typeface="Arial"/>
                <a:sym typeface="Arial"/>
              </a:rPr>
              <a:t>Define qué tipos de dato pueden utilizarse en cada elemento o atributo.</a:t>
            </a:r>
            <a:endParaRPr b="1" i="0" sz="1400" u="none" cap="none" strike="noStrike">
              <a:solidFill>
                <a:srgbClr val="999999"/>
              </a:solidFill>
              <a:highlight>
                <a:srgbClr val="D9EAD3"/>
              </a:highlight>
              <a:latin typeface="Arial"/>
              <a:ea typeface="Arial"/>
              <a:cs typeface="Arial"/>
              <a:sym typeface="Arial"/>
            </a:endParaRPr>
          </a:p>
          <a:p>
            <a:pPr indent="-330200" lvl="1" marL="1371600" marR="0" rtl="0" algn="just">
              <a:lnSpc>
                <a:spcPct val="15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Define la obligatoriedad de elementos y atributos.</a:t>
            </a:r>
            <a:endParaRPr b="0" i="0" sz="1400" u="none" cap="none" strike="noStrike">
              <a:solidFill>
                <a:srgbClr val="999999"/>
              </a:solidFill>
              <a:latin typeface="Arial"/>
              <a:ea typeface="Arial"/>
              <a:cs typeface="Arial"/>
              <a:sym typeface="Arial"/>
            </a:endParaRPr>
          </a:p>
          <a:p>
            <a:pPr indent="-330200" lvl="1" marL="1371600" marR="0" rtl="0" algn="just">
              <a:lnSpc>
                <a:spcPct val="150000"/>
              </a:lnSpc>
              <a:spcBef>
                <a:spcPts val="0"/>
              </a:spcBef>
              <a:spcAft>
                <a:spcPts val="0"/>
              </a:spcAft>
              <a:buClr>
                <a:srgbClr val="999999"/>
              </a:buClr>
              <a:buSzPts val="1600"/>
              <a:buFont typeface="Arial"/>
              <a:buChar char="○"/>
            </a:pPr>
            <a:r>
              <a:rPr b="1" i="0" lang="es" sz="1400" u="none" cap="none" strike="noStrike">
                <a:solidFill>
                  <a:srgbClr val="999999"/>
                </a:solidFill>
                <a:highlight>
                  <a:srgbClr val="D9EAD3"/>
                </a:highlight>
                <a:latin typeface="Arial"/>
                <a:ea typeface="Arial"/>
                <a:cs typeface="Arial"/>
                <a:sym typeface="Arial"/>
              </a:rPr>
              <a:t>Permite definir la longitud o tamaño de los elementos.</a:t>
            </a:r>
            <a:endParaRPr b="1" i="0" sz="1400" u="none" cap="none" strike="noStrike">
              <a:solidFill>
                <a:srgbClr val="999999"/>
              </a:solidFill>
              <a:highlight>
                <a:srgbClr val="D9EAD3"/>
              </a:highlight>
              <a:latin typeface="Arial"/>
              <a:ea typeface="Arial"/>
              <a:cs typeface="Arial"/>
              <a:sym typeface="Arial"/>
            </a:endParaRPr>
          </a:p>
          <a:p>
            <a:pPr indent="-330200" lvl="1" marL="1371600" marR="0" rtl="0" algn="just">
              <a:lnSpc>
                <a:spcPct val="150000"/>
              </a:lnSpc>
              <a:spcBef>
                <a:spcPts val="0"/>
              </a:spcBef>
              <a:spcAft>
                <a:spcPts val="0"/>
              </a:spcAft>
              <a:buClr>
                <a:srgbClr val="999999"/>
              </a:buClr>
              <a:buSzPts val="1600"/>
              <a:buFont typeface="Arial"/>
              <a:buChar char="○"/>
            </a:pPr>
            <a:r>
              <a:rPr b="1" i="0" lang="es" sz="1400" u="none" cap="none" strike="noStrike">
                <a:solidFill>
                  <a:srgbClr val="999999"/>
                </a:solidFill>
                <a:highlight>
                  <a:srgbClr val="D9EAD3"/>
                </a:highlight>
                <a:latin typeface="Arial"/>
                <a:ea typeface="Arial"/>
                <a:cs typeface="Arial"/>
                <a:sym typeface="Arial"/>
              </a:rPr>
              <a:t>Permite definir el número exacto de los elementos hijos</a:t>
            </a:r>
            <a:r>
              <a:rPr b="0" i="0" lang="es" sz="1400" u="none" cap="none" strike="noStrike">
                <a:solidFill>
                  <a:srgbClr val="999999"/>
                </a:solidFill>
                <a:highlight>
                  <a:srgbClr val="D9EAD3"/>
                </a:highlight>
                <a:latin typeface="Arial"/>
                <a:ea typeface="Arial"/>
                <a:cs typeface="Arial"/>
                <a:sym typeface="Arial"/>
              </a:rPr>
              <a:t> (</a:t>
            </a:r>
            <a:r>
              <a:rPr b="1" i="0" lang="es" sz="1400" u="none" cap="none" strike="noStrike">
                <a:solidFill>
                  <a:srgbClr val="999999"/>
                </a:solidFill>
                <a:highlight>
                  <a:srgbClr val="D9EAD3"/>
                </a:highlight>
                <a:latin typeface="Arial"/>
                <a:ea typeface="Arial"/>
                <a:cs typeface="Arial"/>
                <a:sym typeface="Arial"/>
              </a:rPr>
              <a:t>Cardinalidad).</a:t>
            </a:r>
            <a:endParaRPr b="1" i="0" sz="1400" u="none" cap="none" strike="noStrike">
              <a:solidFill>
                <a:srgbClr val="999999"/>
              </a:solidFill>
              <a:highlight>
                <a:srgbClr val="D9EAD3"/>
              </a:highlight>
              <a:latin typeface="Arial"/>
              <a:ea typeface="Arial"/>
              <a:cs typeface="Arial"/>
              <a:sym typeface="Arial"/>
            </a:endParaRPr>
          </a:p>
          <a:p>
            <a:pPr indent="0" lvl="0" marL="1371600" marR="0" rtl="0" algn="just">
              <a:lnSpc>
                <a:spcPct val="15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114" name="Google Shape;114;p17"/>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i="0" lang="es" sz="2600" u="none" cap="none" strike="noStrike">
                <a:solidFill>
                  <a:srgbClr val="B7B7B7"/>
                </a:solidFill>
              </a:rPr>
              <a:t>1. </a:t>
            </a:r>
            <a:r>
              <a:rPr b="1" lang="es">
                <a:solidFill>
                  <a:srgbClr val="B7B7B7"/>
                </a:solidFill>
              </a:rPr>
              <a:t>Introducción (II)</a:t>
            </a:r>
            <a:endParaRPr b="1">
              <a:solidFill>
                <a:srgbClr val="B7B7B7"/>
              </a:solidFill>
            </a:endParaRPr>
          </a:p>
        </p:txBody>
      </p:sp>
      <p:sp>
        <p:nvSpPr>
          <p:cNvPr id="115" name="Google Shape;115;p17"/>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3"/>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0" i="0" lang="es" sz="1600" u="none" cap="none" strike="noStrike">
                <a:solidFill>
                  <a:srgbClr val="999999"/>
                </a:solidFill>
                <a:latin typeface="Arial"/>
                <a:ea typeface="Arial"/>
                <a:cs typeface="Arial"/>
                <a:sym typeface="Arial"/>
              </a:rPr>
              <a:t>Ejemplo muñecas rusas</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438" name="Google Shape;438;p53"/>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8. Modelos de diseño de esquemas (II)</a:t>
            </a:r>
            <a:endParaRPr b="1">
              <a:solidFill>
                <a:srgbClr val="B7B7B7"/>
              </a:solidFill>
            </a:endParaRPr>
          </a:p>
        </p:txBody>
      </p:sp>
      <p:sp>
        <p:nvSpPr>
          <p:cNvPr id="439" name="Google Shape;439;p53"/>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40" name="Google Shape;440;p53"/>
          <p:cNvPicPr preferRelativeResize="0"/>
          <p:nvPr/>
        </p:nvPicPr>
        <p:blipFill rotWithShape="1">
          <a:blip r:embed="rId3">
            <a:alphaModFix/>
          </a:blip>
          <a:srcRect b="0" l="0" r="5445" t="0"/>
          <a:stretch/>
        </p:blipFill>
        <p:spPr>
          <a:xfrm>
            <a:off x="0" y="1459400"/>
            <a:ext cx="4418950" cy="3684100"/>
          </a:xfrm>
          <a:prstGeom prst="rect">
            <a:avLst/>
          </a:prstGeom>
          <a:noFill/>
          <a:ln cap="flat" cmpd="sng" w="19050">
            <a:solidFill>
              <a:srgbClr val="FF9900"/>
            </a:solidFill>
            <a:prstDash val="solid"/>
            <a:round/>
            <a:headEnd len="sm" w="sm" type="none"/>
            <a:tailEnd len="sm" w="sm" type="none"/>
          </a:ln>
        </p:spPr>
      </p:pic>
      <p:pic>
        <p:nvPicPr>
          <p:cNvPr id="441" name="Google Shape;441;p53"/>
          <p:cNvPicPr preferRelativeResize="0"/>
          <p:nvPr/>
        </p:nvPicPr>
        <p:blipFill rotWithShape="1">
          <a:blip r:embed="rId4">
            <a:alphaModFix/>
          </a:blip>
          <a:srcRect b="0" l="-227" r="15497" t="0"/>
          <a:stretch/>
        </p:blipFill>
        <p:spPr>
          <a:xfrm>
            <a:off x="4477175" y="1459400"/>
            <a:ext cx="4673524" cy="3684100"/>
          </a:xfrm>
          <a:prstGeom prst="rect">
            <a:avLst/>
          </a:prstGeom>
          <a:noFill/>
          <a:ln cap="flat" cmpd="sng" w="19050">
            <a:solidFill>
              <a:srgbClr val="FF9900"/>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4"/>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600" u="none" cap="none" strike="noStrike">
                <a:solidFill>
                  <a:srgbClr val="999999"/>
                </a:solidFill>
                <a:latin typeface="Arial"/>
                <a:ea typeface="Arial"/>
                <a:cs typeface="Arial"/>
                <a:sym typeface="Arial"/>
              </a:rPr>
              <a:t>Existen varios caminos a seguir a la hora de diseñar un esquema XML, algunos de ellos son:</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914400" marR="0" rtl="0" algn="just">
              <a:lnSpc>
                <a:spcPct val="100000"/>
              </a:lnSpc>
              <a:spcBef>
                <a:spcPts val="0"/>
              </a:spcBef>
              <a:spcAft>
                <a:spcPts val="0"/>
              </a:spcAft>
              <a:buClr>
                <a:srgbClr val="999999"/>
              </a:buClr>
              <a:buSzPts val="1600"/>
              <a:buFont typeface="Arial"/>
              <a:buAutoNum type="alphaLcParenR" startAt="2"/>
            </a:pPr>
            <a:r>
              <a:rPr b="1" i="0" lang="es" sz="1600" u="none" cap="none" strike="noStrike">
                <a:solidFill>
                  <a:srgbClr val="999999"/>
                </a:solidFill>
                <a:latin typeface="Arial"/>
                <a:ea typeface="Arial"/>
                <a:cs typeface="Arial"/>
                <a:sym typeface="Arial"/>
              </a:rPr>
              <a:t>Diseño por clonación</a:t>
            </a:r>
            <a:r>
              <a:rPr b="0" i="0" lang="es" sz="1600" u="none" cap="none" strike="noStrike">
                <a:solidFill>
                  <a:srgbClr val="999999"/>
                </a:solidFill>
                <a:latin typeface="Arial"/>
                <a:ea typeface="Arial"/>
                <a:cs typeface="Arial"/>
                <a:sym typeface="Arial"/>
              </a:rPr>
              <a:t> → El estilo de esquema "por clonación" incorpora los conceptos que se han abordado en la construcción anterior. Sin embargo, la manera de construir el esquema es diferente. Al igual que las DTD, consiste en un simple catálogo de elementos presentes en el documento y especifica, para cada uno de ellos, la lista de atributos y elementos. </a:t>
            </a:r>
            <a:endParaRPr b="0" i="0" sz="1600" u="none" cap="none" strike="noStrike">
              <a:solidFill>
                <a:srgbClr val="999999"/>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rPr b="0" i="0" lang="es" sz="1600" u="none" cap="none" strike="noStrike">
                <a:solidFill>
                  <a:srgbClr val="999999"/>
                </a:solidFill>
                <a:latin typeface="Arial"/>
                <a:ea typeface="Arial"/>
                <a:cs typeface="Arial"/>
                <a:sym typeface="Arial"/>
              </a:rPr>
              <a:t>Los elementos terminales y los atributos se declaran en primer lugar. A continuación, aparecen las declaraciones de secuencias y de tipos complejos y se hace referencia a los elementos y atributos anteriormente declarados. El uso de referencias es similar a la clonación de objetos, de ahí el nombre de este tipo de construcción. El elemento o atributo se define y se duplica en el esquema mediante el uso del atributo </a:t>
            </a:r>
            <a:r>
              <a:rPr b="1" i="0" lang="es" sz="1600" u="none" cap="none" strike="noStrike">
                <a:solidFill>
                  <a:srgbClr val="999999"/>
                </a:solidFill>
                <a:latin typeface="Arial"/>
                <a:ea typeface="Arial"/>
                <a:cs typeface="Arial"/>
                <a:sym typeface="Arial"/>
              </a:rPr>
              <a:t>ref</a:t>
            </a:r>
            <a:r>
              <a:rPr b="0" i="0" lang="es" sz="1600" u="none" cap="none" strike="noStrike">
                <a:solidFill>
                  <a:srgbClr val="999999"/>
                </a:solidFill>
                <a:latin typeface="Arial"/>
                <a:ea typeface="Arial"/>
                <a:cs typeface="Arial"/>
                <a:sym typeface="Arial"/>
              </a:rPr>
              <a:t>.</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447" name="Google Shape;447;p54"/>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8. Modelos de diseño de esquemas (III)</a:t>
            </a:r>
            <a:endParaRPr b="1">
              <a:solidFill>
                <a:srgbClr val="B7B7B7"/>
              </a:solidFill>
            </a:endParaRPr>
          </a:p>
        </p:txBody>
      </p:sp>
      <p:sp>
        <p:nvSpPr>
          <p:cNvPr id="448" name="Google Shape;448;p54"/>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5"/>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0" i="0" lang="es" sz="1600" u="none" cap="none" strike="noStrike">
                <a:solidFill>
                  <a:srgbClr val="999999"/>
                </a:solidFill>
                <a:latin typeface="Arial"/>
                <a:ea typeface="Arial"/>
                <a:cs typeface="Arial"/>
                <a:sym typeface="Arial"/>
              </a:rPr>
              <a:t>Ejemplo clonación</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454" name="Google Shape;454;p55"/>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8. Modelos de diseño de esquemas (IV)</a:t>
            </a:r>
            <a:endParaRPr/>
          </a:p>
        </p:txBody>
      </p:sp>
      <p:sp>
        <p:nvSpPr>
          <p:cNvPr id="455" name="Google Shape;455;p55"/>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56" name="Google Shape;456;p55"/>
          <p:cNvPicPr preferRelativeResize="0"/>
          <p:nvPr/>
        </p:nvPicPr>
        <p:blipFill rotWithShape="1">
          <a:blip r:embed="rId3">
            <a:alphaModFix/>
          </a:blip>
          <a:srcRect b="0" l="0" r="0" t="0"/>
          <a:stretch/>
        </p:blipFill>
        <p:spPr>
          <a:xfrm>
            <a:off x="2190324" y="740413"/>
            <a:ext cx="4959024" cy="43366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6"/>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15000"/>
              </a:lnSpc>
              <a:spcBef>
                <a:spcPts val="0"/>
              </a:spcBef>
              <a:spcAft>
                <a:spcPts val="0"/>
              </a:spcAft>
              <a:buClr>
                <a:srgbClr val="999999"/>
              </a:buClr>
              <a:buSzPts val="1600"/>
              <a:buFont typeface="Arial"/>
              <a:buChar char="●"/>
            </a:pPr>
            <a:r>
              <a:rPr lang="es" sz="1600">
                <a:solidFill>
                  <a:srgbClr val="999999"/>
                </a:solidFill>
              </a:rPr>
              <a:t>La creación de un esquema puede ser algo complejo, por lo que introducir datos relacionados con la autoría, utilidad, derechos de autor, etc, es un aspecto que ha de tenerse en cuenta. </a:t>
            </a:r>
            <a:endParaRPr sz="1600">
              <a:solidFill>
                <a:srgbClr val="999999"/>
              </a:solidFill>
            </a:endParaRPr>
          </a:p>
          <a:p>
            <a:pPr indent="0" lvl="0" marL="457200" marR="0" rtl="0" algn="just">
              <a:lnSpc>
                <a:spcPct val="115000"/>
              </a:lnSpc>
              <a:spcBef>
                <a:spcPts val="0"/>
              </a:spcBef>
              <a:spcAft>
                <a:spcPts val="0"/>
              </a:spcAft>
              <a:buNone/>
            </a:pPr>
            <a:r>
              <a:t/>
            </a:r>
            <a:endParaRPr sz="1600">
              <a:solidFill>
                <a:srgbClr val="999999"/>
              </a:solidFill>
            </a:endParaRPr>
          </a:p>
          <a:p>
            <a:pPr indent="-330200" lvl="0" marL="457200" marR="0" rtl="0" algn="just">
              <a:lnSpc>
                <a:spcPct val="115000"/>
              </a:lnSpc>
              <a:spcBef>
                <a:spcPts val="0"/>
              </a:spcBef>
              <a:spcAft>
                <a:spcPts val="0"/>
              </a:spcAft>
              <a:buClr>
                <a:srgbClr val="999999"/>
              </a:buClr>
              <a:buSzPts val="1600"/>
              <a:buFont typeface="Arial"/>
              <a:buChar char="●"/>
            </a:pPr>
            <a:r>
              <a:rPr lang="es" sz="1600">
                <a:solidFill>
                  <a:srgbClr val="999999"/>
                </a:solidFill>
              </a:rPr>
              <a:t>Podría pensarse que con poner comentarios valdría, pero existen elementos destinados a tal fin.</a:t>
            </a:r>
            <a:endParaRPr i="0" sz="1600" u="none" cap="none" strike="noStrike">
              <a:solidFill>
                <a:srgbClr val="999999"/>
              </a:solidFill>
            </a:endParaRPr>
          </a:p>
        </p:txBody>
      </p:sp>
      <p:sp>
        <p:nvSpPr>
          <p:cNvPr id="462" name="Google Shape;462;p56"/>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9. Documentación de esquemas (I) </a:t>
            </a:r>
            <a:endParaRPr b="1">
              <a:solidFill>
                <a:srgbClr val="B7B7B7"/>
              </a:solidFill>
            </a:endParaRPr>
          </a:p>
        </p:txBody>
      </p:sp>
      <p:sp>
        <p:nvSpPr>
          <p:cNvPr id="463" name="Google Shape;463;p56"/>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7"/>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15000"/>
              </a:lnSpc>
              <a:spcBef>
                <a:spcPts val="0"/>
              </a:spcBef>
              <a:spcAft>
                <a:spcPts val="0"/>
              </a:spcAft>
              <a:buClr>
                <a:srgbClr val="999999"/>
              </a:buClr>
              <a:buSzPts val="1600"/>
              <a:buFont typeface="Arial"/>
              <a:buChar char="●"/>
            </a:pPr>
            <a:r>
              <a:rPr lang="es" sz="1600">
                <a:solidFill>
                  <a:srgbClr val="999999"/>
                </a:solidFill>
              </a:rPr>
              <a:t>Si necesita dotarse de información a los esquemas para que pueda ser consultada por otros usuarios, se usan las siguientes instrucciones:</a:t>
            </a:r>
            <a:endParaRPr sz="1600">
              <a:solidFill>
                <a:srgbClr val="999999"/>
              </a:solidFill>
            </a:endParaRPr>
          </a:p>
          <a:p>
            <a:pPr indent="0" lvl="0" marL="0" marR="0" rtl="0" algn="just">
              <a:lnSpc>
                <a:spcPct val="115000"/>
              </a:lnSpc>
              <a:spcBef>
                <a:spcPts val="0"/>
              </a:spcBef>
              <a:spcAft>
                <a:spcPts val="0"/>
              </a:spcAft>
              <a:buNone/>
            </a:pPr>
            <a:r>
              <a:t/>
            </a:r>
            <a:endParaRPr sz="1600">
              <a:solidFill>
                <a:srgbClr val="999999"/>
              </a:solidFill>
            </a:endParaRPr>
          </a:p>
          <a:p>
            <a:pPr indent="-330200" lvl="0" marL="457200" marR="0" rtl="0" algn="just">
              <a:lnSpc>
                <a:spcPct val="115000"/>
              </a:lnSpc>
              <a:spcBef>
                <a:spcPts val="0"/>
              </a:spcBef>
              <a:spcAft>
                <a:spcPts val="0"/>
              </a:spcAft>
              <a:buClr>
                <a:srgbClr val="999999"/>
              </a:buClr>
              <a:buSzPts val="1600"/>
              <a:buAutoNum type="alphaLcParenR"/>
            </a:pPr>
            <a:r>
              <a:rPr i="1" lang="es" sz="1600">
                <a:solidFill>
                  <a:srgbClr val="999999"/>
                </a:solidFill>
              </a:rPr>
              <a:t>xs:annotation</a:t>
            </a:r>
            <a:r>
              <a:rPr lang="es" sz="1600">
                <a:solidFill>
                  <a:srgbClr val="999999"/>
                </a:solidFill>
              </a:rPr>
              <a:t>: especifica los comentarios dentro de un esquema que actúan como documentación de este. Tiene un atributo opcional (</a:t>
            </a:r>
            <a:r>
              <a:rPr i="1" lang="es" sz="1600">
                <a:solidFill>
                  <a:srgbClr val="999999"/>
                </a:solidFill>
              </a:rPr>
              <a:t>id</a:t>
            </a:r>
            <a:r>
              <a:rPr lang="es" sz="1600">
                <a:solidFill>
                  <a:srgbClr val="999999"/>
                </a:solidFill>
              </a:rPr>
              <a:t>) y dos elementos hijos (</a:t>
            </a:r>
            <a:r>
              <a:rPr i="1" lang="es" sz="1600">
                <a:solidFill>
                  <a:srgbClr val="999999"/>
                </a:solidFill>
              </a:rPr>
              <a:t>appinfo</a:t>
            </a:r>
            <a:r>
              <a:rPr lang="es" sz="1600">
                <a:solidFill>
                  <a:srgbClr val="999999"/>
                </a:solidFill>
              </a:rPr>
              <a:t> o </a:t>
            </a:r>
            <a:r>
              <a:rPr i="1" lang="es" sz="1600">
                <a:solidFill>
                  <a:srgbClr val="999999"/>
                </a:solidFill>
              </a:rPr>
              <a:t>documentation</a:t>
            </a:r>
            <a:r>
              <a:rPr lang="es" sz="1600">
                <a:solidFill>
                  <a:srgbClr val="999999"/>
                </a:solidFill>
              </a:rPr>
              <a:t>)</a:t>
            </a:r>
            <a:endParaRPr sz="1600">
              <a:solidFill>
                <a:srgbClr val="999999"/>
              </a:solidFill>
            </a:endParaRPr>
          </a:p>
          <a:p>
            <a:pPr indent="0" lvl="0" marL="457200" marR="0" rtl="0" algn="just">
              <a:lnSpc>
                <a:spcPct val="115000"/>
              </a:lnSpc>
              <a:spcBef>
                <a:spcPts val="0"/>
              </a:spcBef>
              <a:spcAft>
                <a:spcPts val="0"/>
              </a:spcAft>
              <a:buNone/>
            </a:pPr>
            <a:r>
              <a:t/>
            </a:r>
            <a:endParaRPr sz="1600">
              <a:solidFill>
                <a:srgbClr val="999999"/>
              </a:solidFill>
            </a:endParaRPr>
          </a:p>
          <a:p>
            <a:pPr indent="-330200" lvl="0" marL="457200" marR="0" rtl="0" algn="just">
              <a:lnSpc>
                <a:spcPct val="115000"/>
              </a:lnSpc>
              <a:spcBef>
                <a:spcPts val="0"/>
              </a:spcBef>
              <a:spcAft>
                <a:spcPts val="0"/>
              </a:spcAft>
              <a:buClr>
                <a:srgbClr val="999999"/>
              </a:buClr>
              <a:buSzPts val="1600"/>
              <a:buAutoNum type="alphaLcParenR"/>
            </a:pPr>
            <a:r>
              <a:rPr i="1" lang="es" sz="1600">
                <a:solidFill>
                  <a:srgbClr val="999999"/>
                </a:solidFill>
              </a:rPr>
              <a:t>xs:appinfo</a:t>
            </a:r>
            <a:r>
              <a:rPr lang="es" sz="1600">
                <a:solidFill>
                  <a:srgbClr val="999999"/>
                </a:solidFill>
              </a:rPr>
              <a:t>: se usa para especificar información de la aplicación. Tiene un atributo opcional (</a:t>
            </a:r>
            <a:r>
              <a:rPr i="1" lang="es" sz="1600">
                <a:solidFill>
                  <a:srgbClr val="999999"/>
                </a:solidFill>
              </a:rPr>
              <a:t>source</a:t>
            </a:r>
            <a:r>
              <a:rPr lang="es" sz="1600">
                <a:solidFill>
                  <a:srgbClr val="999999"/>
                </a:solidFill>
              </a:rPr>
              <a:t>)</a:t>
            </a:r>
            <a:endParaRPr sz="1600">
              <a:solidFill>
                <a:srgbClr val="999999"/>
              </a:solidFill>
            </a:endParaRPr>
          </a:p>
          <a:p>
            <a:pPr indent="0" lvl="0" marL="457200" marR="0" rtl="0" algn="just">
              <a:lnSpc>
                <a:spcPct val="115000"/>
              </a:lnSpc>
              <a:spcBef>
                <a:spcPts val="0"/>
              </a:spcBef>
              <a:spcAft>
                <a:spcPts val="0"/>
              </a:spcAft>
              <a:buNone/>
            </a:pPr>
            <a:r>
              <a:t/>
            </a:r>
            <a:endParaRPr sz="1600">
              <a:solidFill>
                <a:srgbClr val="999999"/>
              </a:solidFill>
            </a:endParaRPr>
          </a:p>
          <a:p>
            <a:pPr indent="-330200" lvl="0" marL="457200" marR="0" rtl="0" algn="just">
              <a:lnSpc>
                <a:spcPct val="115000"/>
              </a:lnSpc>
              <a:spcBef>
                <a:spcPts val="0"/>
              </a:spcBef>
              <a:spcAft>
                <a:spcPts val="0"/>
              </a:spcAft>
              <a:buClr>
                <a:srgbClr val="999999"/>
              </a:buClr>
              <a:buSzPts val="1600"/>
              <a:buAutoNum type="alphaLcParenR"/>
            </a:pPr>
            <a:r>
              <a:rPr i="1" lang="es" sz="1600">
                <a:solidFill>
                  <a:srgbClr val="999999"/>
                </a:solidFill>
              </a:rPr>
              <a:t>xs:documentation</a:t>
            </a:r>
            <a:r>
              <a:rPr lang="es" sz="1600">
                <a:solidFill>
                  <a:srgbClr val="999999"/>
                </a:solidFill>
              </a:rPr>
              <a:t>: añade comentarios en un esquema. Tiene dos atributos opcionales (</a:t>
            </a:r>
            <a:r>
              <a:rPr i="1" lang="es" sz="1600">
                <a:solidFill>
                  <a:srgbClr val="999999"/>
                </a:solidFill>
              </a:rPr>
              <a:t>source</a:t>
            </a:r>
            <a:r>
              <a:rPr lang="es" sz="1600">
                <a:solidFill>
                  <a:srgbClr val="999999"/>
                </a:solidFill>
              </a:rPr>
              <a:t> y </a:t>
            </a:r>
            <a:r>
              <a:rPr i="1" lang="es" sz="1600">
                <a:solidFill>
                  <a:srgbClr val="999999"/>
                </a:solidFill>
              </a:rPr>
              <a:t>xml:lang</a:t>
            </a:r>
            <a:r>
              <a:rPr lang="es" sz="1600">
                <a:solidFill>
                  <a:srgbClr val="999999"/>
                </a:solidFill>
              </a:rPr>
              <a:t>)</a:t>
            </a:r>
            <a:endParaRPr sz="1600">
              <a:solidFill>
                <a:srgbClr val="999999"/>
              </a:solidFill>
            </a:endParaRPr>
          </a:p>
          <a:p>
            <a:pPr indent="0" lvl="0" marL="0" marR="0" rtl="0" algn="just">
              <a:lnSpc>
                <a:spcPct val="115000"/>
              </a:lnSpc>
              <a:spcBef>
                <a:spcPts val="0"/>
              </a:spcBef>
              <a:spcAft>
                <a:spcPts val="0"/>
              </a:spcAft>
              <a:buNone/>
            </a:pPr>
            <a:r>
              <a:t/>
            </a:r>
            <a:endParaRPr sz="1600">
              <a:solidFill>
                <a:srgbClr val="999999"/>
              </a:solidFill>
            </a:endParaRPr>
          </a:p>
          <a:p>
            <a:pPr indent="0" lvl="0" marL="0" marR="0" rtl="0" algn="just">
              <a:lnSpc>
                <a:spcPct val="115000"/>
              </a:lnSpc>
              <a:spcBef>
                <a:spcPts val="0"/>
              </a:spcBef>
              <a:spcAft>
                <a:spcPts val="0"/>
              </a:spcAft>
              <a:buNone/>
            </a:pPr>
            <a:r>
              <a:t/>
            </a:r>
            <a:endParaRPr sz="1600">
              <a:solidFill>
                <a:srgbClr val="999999"/>
              </a:solidFill>
            </a:endParaRPr>
          </a:p>
        </p:txBody>
      </p:sp>
      <p:sp>
        <p:nvSpPr>
          <p:cNvPr id="469" name="Google Shape;469;p57"/>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9. Documentación de esquemas (II) </a:t>
            </a:r>
            <a:endParaRPr b="1">
              <a:solidFill>
                <a:srgbClr val="B7B7B7"/>
              </a:solidFill>
            </a:endParaRPr>
          </a:p>
        </p:txBody>
      </p:sp>
      <p:sp>
        <p:nvSpPr>
          <p:cNvPr id="470" name="Google Shape;470;p57"/>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8"/>
          <p:cNvSpPr txBox="1"/>
          <p:nvPr/>
        </p:nvSpPr>
        <p:spPr>
          <a:xfrm>
            <a:off x="292075" y="627250"/>
            <a:ext cx="8453700" cy="3954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15000"/>
              </a:lnSpc>
              <a:spcBef>
                <a:spcPts val="0"/>
              </a:spcBef>
              <a:spcAft>
                <a:spcPts val="0"/>
              </a:spcAft>
              <a:buNone/>
            </a:pPr>
            <a:r>
              <a:rPr lang="es" sz="900">
                <a:solidFill>
                  <a:srgbClr val="000096"/>
                </a:solidFill>
                <a:highlight>
                  <a:srgbClr val="FFFFFF"/>
                </a:highlight>
              </a:rPr>
              <a:t>&lt;xs:element</a:t>
            </a:r>
            <a:r>
              <a:rPr lang="es" sz="900">
                <a:solidFill>
                  <a:srgbClr val="F5844C"/>
                </a:solidFill>
                <a:highlight>
                  <a:srgbClr val="FFFFFF"/>
                </a:highlight>
              </a:rPr>
              <a:t> name=</a:t>
            </a:r>
            <a:r>
              <a:rPr lang="es" sz="900">
                <a:solidFill>
                  <a:srgbClr val="993300"/>
                </a:solidFill>
                <a:highlight>
                  <a:srgbClr val="FFFFFF"/>
                </a:highlight>
              </a:rPr>
              <a:t>"person"</a:t>
            </a:r>
            <a:r>
              <a:rPr lang="es" sz="900">
                <a:solidFill>
                  <a:srgbClr val="000096"/>
                </a:solidFill>
                <a:highlight>
                  <a:srgbClr val="FFFFFF"/>
                </a:highlight>
              </a:rPr>
              <a:t>&gt;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&lt;xs:annotation&gt;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&lt;xs:documentation&gt;</a:t>
            </a:r>
            <a:r>
              <a:rPr lang="es" sz="900">
                <a:highlight>
                  <a:srgbClr val="FFFFFF"/>
                </a:highlight>
              </a:rPr>
              <a:t>Specifies information about a person.</a:t>
            </a:r>
            <a:r>
              <a:rPr lang="es" sz="900">
                <a:solidFill>
                  <a:srgbClr val="000096"/>
                </a:solidFill>
                <a:highlight>
                  <a:srgbClr val="FFFFFF"/>
                </a:highlight>
              </a:rPr>
              <a:t>&lt;/xs:documentation&gt;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&lt;/xs:annotation&gt;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&lt;xs:complexType&gt;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&lt;xs:sequence&gt;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&lt;xs:element</a:t>
            </a:r>
            <a:r>
              <a:rPr lang="es" sz="900">
                <a:solidFill>
                  <a:srgbClr val="F5844C"/>
                </a:solidFill>
                <a:highlight>
                  <a:srgbClr val="FFFFFF"/>
                </a:highlight>
              </a:rPr>
              <a:t> ref=</a:t>
            </a:r>
            <a:r>
              <a:rPr lang="es" sz="900">
                <a:solidFill>
                  <a:srgbClr val="993300"/>
                </a:solidFill>
                <a:highlight>
                  <a:srgbClr val="FFFFFF"/>
                </a:highlight>
              </a:rPr>
              <a:t>"name"</a:t>
            </a:r>
            <a:r>
              <a:rPr lang="es" sz="900">
                <a:solidFill>
                  <a:srgbClr val="000096"/>
                </a:solidFill>
                <a:highlight>
                  <a:srgbClr val="FFFFFF"/>
                </a:highlight>
              </a:rPr>
              <a:t>/&gt;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&lt;xs:element</a:t>
            </a:r>
            <a:r>
              <a:rPr lang="es" sz="900">
                <a:solidFill>
                  <a:srgbClr val="F5844C"/>
                </a:solidFill>
                <a:highlight>
                  <a:srgbClr val="FFFFFF"/>
                </a:highlight>
              </a:rPr>
              <a:t> ref=</a:t>
            </a:r>
            <a:r>
              <a:rPr lang="es" sz="900">
                <a:solidFill>
                  <a:srgbClr val="993300"/>
                </a:solidFill>
                <a:highlight>
                  <a:srgbClr val="FFFFFF"/>
                </a:highlight>
              </a:rPr>
              <a:t>"email"</a:t>
            </a:r>
            <a:r>
              <a:rPr lang="es" sz="900">
                <a:solidFill>
                  <a:srgbClr val="F5844C"/>
                </a:solidFill>
                <a:highlight>
                  <a:srgbClr val="FFFFFF"/>
                </a:highlight>
              </a:rPr>
              <a:t> minOccurs=</a:t>
            </a:r>
            <a:r>
              <a:rPr lang="es" sz="900">
                <a:solidFill>
                  <a:srgbClr val="993300"/>
                </a:solidFill>
                <a:highlight>
                  <a:srgbClr val="FFFFFF"/>
                </a:highlight>
              </a:rPr>
              <a:t>"0"</a:t>
            </a:r>
            <a:r>
              <a:rPr lang="es" sz="900">
                <a:solidFill>
                  <a:srgbClr val="F5844C"/>
                </a:solidFill>
                <a:highlight>
                  <a:srgbClr val="FFFFFF"/>
                </a:highlight>
              </a:rPr>
              <a:t> maxOccurs=</a:t>
            </a:r>
            <a:r>
              <a:rPr lang="es" sz="900">
                <a:solidFill>
                  <a:srgbClr val="993300"/>
                </a:solidFill>
                <a:highlight>
                  <a:srgbClr val="FFFFFF"/>
                </a:highlight>
              </a:rPr>
              <a:t>"unbounded"</a:t>
            </a:r>
            <a:r>
              <a:rPr lang="es" sz="900">
                <a:solidFill>
                  <a:srgbClr val="000096"/>
                </a:solidFill>
                <a:highlight>
                  <a:srgbClr val="FFFFFF"/>
                </a:highlight>
              </a:rPr>
              <a:t>/&gt;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&lt;xs:element</a:t>
            </a:r>
            <a:r>
              <a:rPr lang="es" sz="900">
                <a:solidFill>
                  <a:srgbClr val="F5844C"/>
                </a:solidFill>
                <a:highlight>
                  <a:srgbClr val="FFFFFF"/>
                </a:highlight>
              </a:rPr>
              <a:t> ref=</a:t>
            </a:r>
            <a:r>
              <a:rPr lang="es" sz="900">
                <a:solidFill>
                  <a:srgbClr val="993300"/>
                </a:solidFill>
                <a:highlight>
                  <a:srgbClr val="FFFFFF"/>
                </a:highlight>
              </a:rPr>
              <a:t>"url"</a:t>
            </a:r>
            <a:r>
              <a:rPr lang="es" sz="900">
                <a:solidFill>
                  <a:srgbClr val="F5844C"/>
                </a:solidFill>
                <a:highlight>
                  <a:srgbClr val="FFFFFF"/>
                </a:highlight>
              </a:rPr>
              <a:t> minOccurs=</a:t>
            </a:r>
            <a:r>
              <a:rPr lang="es" sz="900">
                <a:solidFill>
                  <a:srgbClr val="993300"/>
                </a:solidFill>
                <a:highlight>
                  <a:srgbClr val="FFFFFF"/>
                </a:highlight>
              </a:rPr>
              <a:t>"0"</a:t>
            </a:r>
            <a:r>
              <a:rPr lang="es" sz="900">
                <a:solidFill>
                  <a:srgbClr val="F5844C"/>
                </a:solidFill>
                <a:highlight>
                  <a:srgbClr val="FFFFFF"/>
                </a:highlight>
              </a:rPr>
              <a:t> maxOccurs=</a:t>
            </a:r>
            <a:r>
              <a:rPr lang="es" sz="900">
                <a:solidFill>
                  <a:srgbClr val="993300"/>
                </a:solidFill>
                <a:highlight>
                  <a:srgbClr val="FFFFFF"/>
                </a:highlight>
              </a:rPr>
              <a:t>"unbounded"</a:t>
            </a:r>
            <a:r>
              <a:rPr lang="es" sz="900">
                <a:solidFill>
                  <a:srgbClr val="000096"/>
                </a:solidFill>
                <a:highlight>
                  <a:srgbClr val="FFFFFF"/>
                </a:highlight>
              </a:rPr>
              <a:t>/&gt;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&lt;xs:element</a:t>
            </a:r>
            <a:r>
              <a:rPr lang="es" sz="900">
                <a:solidFill>
                  <a:srgbClr val="F5844C"/>
                </a:solidFill>
                <a:highlight>
                  <a:srgbClr val="FFFFFF"/>
                </a:highlight>
              </a:rPr>
              <a:t> ref=</a:t>
            </a:r>
            <a:r>
              <a:rPr lang="es" sz="900">
                <a:solidFill>
                  <a:srgbClr val="993300"/>
                </a:solidFill>
                <a:highlight>
                  <a:srgbClr val="FFFFFF"/>
                </a:highlight>
              </a:rPr>
              <a:t>"link"</a:t>
            </a:r>
            <a:r>
              <a:rPr lang="es" sz="900">
                <a:solidFill>
                  <a:srgbClr val="F5844C"/>
                </a:solidFill>
                <a:highlight>
                  <a:srgbClr val="FFFFFF"/>
                </a:highlight>
              </a:rPr>
              <a:t> minOccurs=</a:t>
            </a:r>
            <a:r>
              <a:rPr lang="es" sz="900">
                <a:solidFill>
                  <a:srgbClr val="993300"/>
                </a:solidFill>
                <a:highlight>
                  <a:srgbClr val="FFFFFF"/>
                </a:highlight>
              </a:rPr>
              <a:t>"0"</a:t>
            </a:r>
            <a:r>
              <a:rPr lang="es" sz="900">
                <a:solidFill>
                  <a:srgbClr val="F5844C"/>
                </a:solidFill>
                <a:highlight>
                  <a:srgbClr val="FFFFFF"/>
                </a:highlight>
              </a:rPr>
              <a:t> maxOccurs=</a:t>
            </a:r>
            <a:r>
              <a:rPr lang="es" sz="900">
                <a:solidFill>
                  <a:srgbClr val="993300"/>
                </a:solidFill>
                <a:highlight>
                  <a:srgbClr val="FFFFFF"/>
                </a:highlight>
              </a:rPr>
              <a:t>"1"</a:t>
            </a:r>
            <a:r>
              <a:rPr lang="es" sz="900">
                <a:solidFill>
                  <a:srgbClr val="000096"/>
                </a:solidFill>
                <a:highlight>
                  <a:srgbClr val="FFFFFF"/>
                </a:highlight>
              </a:rPr>
              <a:t>/&gt;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&lt;/xs:sequence&gt;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&lt;xs:attribute</a:t>
            </a:r>
            <a:r>
              <a:rPr lang="es" sz="900">
                <a:solidFill>
                  <a:srgbClr val="F5844C"/>
                </a:solidFill>
                <a:highlight>
                  <a:srgbClr val="FFFFFF"/>
                </a:highlight>
              </a:rPr>
              <a:t> name=</a:t>
            </a:r>
            <a:r>
              <a:rPr lang="es" sz="900">
                <a:solidFill>
                  <a:srgbClr val="993300"/>
                </a:solidFill>
                <a:highlight>
                  <a:srgbClr val="FFFFFF"/>
                </a:highlight>
              </a:rPr>
              <a:t>"id"</a:t>
            </a:r>
            <a:r>
              <a:rPr lang="es" sz="900">
                <a:solidFill>
                  <a:srgbClr val="F5844C"/>
                </a:solidFill>
                <a:highlight>
                  <a:srgbClr val="FFFFFF"/>
                </a:highlight>
              </a:rPr>
              <a:t> type=</a:t>
            </a:r>
            <a:r>
              <a:rPr lang="es" sz="900">
                <a:solidFill>
                  <a:srgbClr val="993300"/>
                </a:solidFill>
                <a:highlight>
                  <a:srgbClr val="FFFFFF"/>
                </a:highlight>
              </a:rPr>
              <a:t>"xs:ID"</a:t>
            </a:r>
            <a:r>
              <a:rPr lang="es" sz="900">
                <a:solidFill>
                  <a:srgbClr val="F5844C"/>
                </a:solidFill>
                <a:highlight>
                  <a:srgbClr val="FFFFFF"/>
                </a:highlight>
              </a:rPr>
              <a:t> use=</a:t>
            </a:r>
            <a:r>
              <a:rPr lang="es" sz="900">
                <a:solidFill>
                  <a:srgbClr val="993300"/>
                </a:solidFill>
                <a:highlight>
                  <a:srgbClr val="FFFFFF"/>
                </a:highlight>
              </a:rPr>
              <a:t>"required"</a:t>
            </a:r>
            <a:r>
              <a:rPr lang="es" sz="900">
                <a:solidFill>
                  <a:srgbClr val="000096"/>
                </a:solidFill>
                <a:highlight>
                  <a:srgbClr val="FFFFFF"/>
                </a:highlight>
              </a:rPr>
              <a:t>&gt;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&lt;xs:annotation&gt;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&lt;xs:documentation&gt;</a:t>
            </a:r>
            <a:r>
              <a:rPr lang="es" sz="900">
                <a:highlight>
                  <a:srgbClr val="FFFFFF"/>
                </a:highlight>
              </a:rPr>
              <a:t>Specifies a required unique ID for this person.</a:t>
            </a:r>
            <a:r>
              <a:rPr lang="es" sz="900">
                <a:solidFill>
                  <a:srgbClr val="000096"/>
                </a:solidFill>
                <a:highlight>
                  <a:srgbClr val="FFFFFF"/>
                </a:highlight>
              </a:rPr>
              <a:t>&lt;/xs:documentation&gt;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&lt;/xs:annotation&gt;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&lt;/xs:attribute&gt;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&lt;xs:attribute</a:t>
            </a:r>
            <a:r>
              <a:rPr lang="es" sz="900">
                <a:solidFill>
                  <a:srgbClr val="F5844C"/>
                </a:solidFill>
                <a:highlight>
                  <a:srgbClr val="FFFFFF"/>
                </a:highlight>
              </a:rPr>
              <a:t> name=</a:t>
            </a:r>
            <a:r>
              <a:rPr lang="es" sz="900">
                <a:solidFill>
                  <a:srgbClr val="993300"/>
                </a:solidFill>
                <a:highlight>
                  <a:srgbClr val="FFFFFF"/>
                </a:highlight>
              </a:rPr>
              <a:t>"note"</a:t>
            </a:r>
            <a:r>
              <a:rPr lang="es" sz="900">
                <a:solidFill>
                  <a:srgbClr val="F5844C"/>
                </a:solidFill>
                <a:highlight>
                  <a:srgbClr val="FFFFFF"/>
                </a:highlight>
              </a:rPr>
              <a:t> type=</a:t>
            </a:r>
            <a:r>
              <a:rPr lang="es" sz="900">
                <a:solidFill>
                  <a:srgbClr val="993300"/>
                </a:solidFill>
                <a:highlight>
                  <a:srgbClr val="FFFFFF"/>
                </a:highlight>
              </a:rPr>
              <a:t>"xs:string"</a:t>
            </a:r>
            <a:r>
              <a:rPr lang="es" sz="900">
                <a:solidFill>
                  <a:srgbClr val="000096"/>
                </a:solidFill>
                <a:highlight>
                  <a:srgbClr val="FFFFFF"/>
                </a:highlight>
              </a:rPr>
              <a:t>&gt;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&lt;xs:annotation&gt;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&lt;xs:documentation&gt;</a:t>
            </a:r>
            <a:r>
              <a:rPr lang="es" sz="900">
                <a:highlight>
                  <a:srgbClr val="FFFFFF"/>
                </a:highlight>
              </a:rPr>
              <a:t>If there is anything to note about this person.</a:t>
            </a:r>
            <a:r>
              <a:rPr lang="es" sz="900">
                <a:solidFill>
                  <a:srgbClr val="000096"/>
                </a:solidFill>
                <a:highlight>
                  <a:srgbClr val="FFFFFF"/>
                </a:highlight>
              </a:rPr>
              <a:t>&lt;/xs:documentation&gt;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&lt;/xs:annotation&gt;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&lt;/xs:attribute&gt;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&lt;xs:attribute</a:t>
            </a:r>
            <a:r>
              <a:rPr lang="es" sz="900">
                <a:solidFill>
                  <a:srgbClr val="F5844C"/>
                </a:solidFill>
                <a:highlight>
                  <a:srgbClr val="FFFFFF"/>
                </a:highlight>
              </a:rPr>
              <a:t> name=</a:t>
            </a:r>
            <a:r>
              <a:rPr lang="es" sz="900">
                <a:solidFill>
                  <a:srgbClr val="993300"/>
                </a:solidFill>
                <a:highlight>
                  <a:srgbClr val="FFFFFF"/>
                </a:highlight>
              </a:rPr>
              <a:t>"salary"</a:t>
            </a:r>
            <a:r>
              <a:rPr lang="es" sz="900">
                <a:solidFill>
                  <a:srgbClr val="F5844C"/>
                </a:solidFill>
                <a:highlight>
                  <a:srgbClr val="FFFFFF"/>
                </a:highlight>
              </a:rPr>
              <a:t> type=</a:t>
            </a:r>
            <a:r>
              <a:rPr lang="es" sz="900">
                <a:solidFill>
                  <a:srgbClr val="993300"/>
                </a:solidFill>
                <a:highlight>
                  <a:srgbClr val="FFFFFF"/>
                </a:highlight>
              </a:rPr>
              <a:t>"xs:integer"</a:t>
            </a:r>
            <a:r>
              <a:rPr lang="es" sz="900">
                <a:solidFill>
                  <a:srgbClr val="000096"/>
                </a:solidFill>
                <a:highlight>
                  <a:srgbClr val="FFFFFF"/>
                </a:highlight>
              </a:rPr>
              <a:t>&gt;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&lt;xs:annotation&gt;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&lt;xs:documentation&gt;</a:t>
            </a:r>
            <a:r>
              <a:rPr lang="es" sz="900">
                <a:highlight>
                  <a:srgbClr val="FFFFFF"/>
                </a:highlight>
              </a:rPr>
              <a:t>Specifies the salary for this person.</a:t>
            </a:r>
            <a:r>
              <a:rPr lang="es" sz="900">
                <a:solidFill>
                  <a:srgbClr val="000096"/>
                </a:solidFill>
                <a:highlight>
                  <a:srgbClr val="FFFFFF"/>
                </a:highlight>
              </a:rPr>
              <a:t>&lt;/xs:documentation&gt;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&lt;/xs:annotation&gt;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&lt;/xs:attribute&gt;</a:t>
            </a:r>
            <a:endParaRPr sz="900">
              <a:highlight>
                <a:srgbClr val="FFFFFF"/>
              </a:highlight>
            </a:endParaRPr>
          </a:p>
          <a:p>
            <a:pPr indent="0" lvl="0" marL="457200" marR="0" rtl="0" algn="just">
              <a:lnSpc>
                <a:spcPct val="115000"/>
              </a:lnSpc>
              <a:spcBef>
                <a:spcPts val="0"/>
              </a:spcBef>
              <a:spcAft>
                <a:spcPts val="0"/>
              </a:spcAft>
              <a:buNone/>
            </a:pPr>
            <a:r>
              <a:rPr lang="es" sz="900">
                <a:highlight>
                  <a:srgbClr val="FFFFFF"/>
                </a:highlight>
              </a:rPr>
              <a:t>  </a:t>
            </a:r>
            <a:r>
              <a:rPr lang="es" sz="900">
                <a:solidFill>
                  <a:srgbClr val="000096"/>
                </a:solidFill>
                <a:highlight>
                  <a:srgbClr val="FFFFFF"/>
                </a:highlight>
              </a:rPr>
              <a:t>&lt;/xs:complexType&gt;</a:t>
            </a:r>
            <a:endParaRPr sz="900">
              <a:highlight>
                <a:srgbClr val="FFFFFF"/>
              </a:highlight>
            </a:endParaRPr>
          </a:p>
          <a:p>
            <a:pPr indent="0" lvl="0" marL="457200" marR="0" rtl="0" algn="just">
              <a:lnSpc>
                <a:spcPct val="115000"/>
              </a:lnSpc>
              <a:spcBef>
                <a:spcPts val="0"/>
              </a:spcBef>
              <a:spcAft>
                <a:spcPts val="0"/>
              </a:spcAft>
              <a:buNone/>
            </a:pPr>
            <a:r>
              <a:rPr lang="es" sz="900">
                <a:solidFill>
                  <a:srgbClr val="000096"/>
                </a:solidFill>
                <a:highlight>
                  <a:srgbClr val="FFFFFF"/>
                </a:highlight>
              </a:rPr>
              <a:t>&lt;/xs:element&gt;</a:t>
            </a:r>
            <a:endParaRPr sz="900">
              <a:solidFill>
                <a:srgbClr val="000096"/>
              </a:solidFill>
              <a:highlight>
                <a:srgbClr val="FFFFFF"/>
              </a:highlight>
            </a:endParaRPr>
          </a:p>
          <a:p>
            <a:pPr indent="0" lvl="0" marL="457200" marR="0" rtl="0" algn="just">
              <a:lnSpc>
                <a:spcPct val="115000"/>
              </a:lnSpc>
              <a:spcBef>
                <a:spcPts val="0"/>
              </a:spcBef>
              <a:spcAft>
                <a:spcPts val="0"/>
              </a:spcAft>
              <a:buNone/>
            </a:pPr>
            <a:r>
              <a:t/>
            </a:r>
            <a:endParaRPr sz="1600">
              <a:solidFill>
                <a:srgbClr val="999999"/>
              </a:solidFill>
            </a:endParaRPr>
          </a:p>
          <a:p>
            <a:pPr indent="0" lvl="0" marL="0" marR="0" rtl="0" algn="just">
              <a:lnSpc>
                <a:spcPct val="115000"/>
              </a:lnSpc>
              <a:spcBef>
                <a:spcPts val="0"/>
              </a:spcBef>
              <a:spcAft>
                <a:spcPts val="0"/>
              </a:spcAft>
              <a:buNone/>
            </a:pPr>
            <a:r>
              <a:t/>
            </a:r>
            <a:endParaRPr sz="1600">
              <a:solidFill>
                <a:srgbClr val="999999"/>
              </a:solidFill>
            </a:endParaRPr>
          </a:p>
          <a:p>
            <a:pPr indent="0" lvl="0" marL="0" marR="0" rtl="0" algn="just">
              <a:lnSpc>
                <a:spcPct val="115000"/>
              </a:lnSpc>
              <a:spcBef>
                <a:spcPts val="0"/>
              </a:spcBef>
              <a:spcAft>
                <a:spcPts val="0"/>
              </a:spcAft>
              <a:buNone/>
            </a:pPr>
            <a:r>
              <a:t/>
            </a:r>
            <a:endParaRPr sz="1600">
              <a:solidFill>
                <a:srgbClr val="999999"/>
              </a:solidFill>
            </a:endParaRPr>
          </a:p>
        </p:txBody>
      </p:sp>
      <p:sp>
        <p:nvSpPr>
          <p:cNvPr id="476" name="Google Shape;476;p58"/>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9. Documentación de esquemas (III) </a:t>
            </a:r>
            <a:endParaRPr b="1">
              <a:solidFill>
                <a:srgbClr val="B7B7B7"/>
              </a:solidFill>
            </a:endParaRPr>
          </a:p>
        </p:txBody>
      </p:sp>
      <p:sp>
        <p:nvSpPr>
          <p:cNvPr id="477" name="Google Shape;477;p58"/>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9"/>
          <p:cNvSpPr txBox="1"/>
          <p:nvPr/>
        </p:nvSpPr>
        <p:spPr>
          <a:xfrm>
            <a:off x="292075" y="627250"/>
            <a:ext cx="8453700" cy="3954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15000"/>
              </a:lnSpc>
              <a:spcBef>
                <a:spcPts val="0"/>
              </a:spcBef>
              <a:spcAft>
                <a:spcPts val="0"/>
              </a:spcAft>
              <a:buNone/>
            </a:pPr>
            <a:r>
              <a:t/>
            </a:r>
            <a:endParaRPr sz="900">
              <a:solidFill>
                <a:srgbClr val="000096"/>
              </a:solidFill>
              <a:highlight>
                <a:srgbClr val="FFFFFF"/>
              </a:highlight>
            </a:endParaRPr>
          </a:p>
          <a:p>
            <a:pPr indent="0" lvl="0" marL="457200" marR="0" rtl="0" algn="just">
              <a:lnSpc>
                <a:spcPct val="115000"/>
              </a:lnSpc>
              <a:spcBef>
                <a:spcPts val="0"/>
              </a:spcBef>
              <a:spcAft>
                <a:spcPts val="0"/>
              </a:spcAft>
              <a:buNone/>
            </a:pPr>
            <a:r>
              <a:t/>
            </a:r>
            <a:endParaRPr sz="900">
              <a:solidFill>
                <a:srgbClr val="000096"/>
              </a:solidFill>
              <a:highlight>
                <a:srgbClr val="FFFFFF"/>
              </a:highlight>
            </a:endParaRPr>
          </a:p>
          <a:p>
            <a:pPr indent="0" lvl="0" marL="457200" marR="0" rtl="0" algn="just">
              <a:lnSpc>
                <a:spcPct val="115000"/>
              </a:lnSpc>
              <a:spcBef>
                <a:spcPts val="0"/>
              </a:spcBef>
              <a:spcAft>
                <a:spcPts val="0"/>
              </a:spcAft>
              <a:buNone/>
            </a:pPr>
            <a:r>
              <a:rPr lang="es" sz="1150">
                <a:solidFill>
                  <a:srgbClr val="0000CD"/>
                </a:solidFill>
                <a:latin typeface="Courier New"/>
                <a:ea typeface="Courier New"/>
                <a:cs typeface="Courier New"/>
                <a:sym typeface="Courier New"/>
              </a:rPr>
              <a:t>&lt;</a:t>
            </a:r>
            <a:r>
              <a:rPr lang="es" sz="1150">
                <a:solidFill>
                  <a:srgbClr val="A52A2A"/>
                </a:solidFill>
                <a:latin typeface="Courier New"/>
                <a:ea typeface="Courier New"/>
                <a:cs typeface="Courier New"/>
                <a:sym typeface="Courier New"/>
              </a:rPr>
              <a:t>xs:schema</a:t>
            </a:r>
            <a:r>
              <a:rPr lang="es" sz="1150">
                <a:solidFill>
                  <a:srgbClr val="FF0000"/>
                </a:solidFill>
                <a:latin typeface="Courier New"/>
                <a:ea typeface="Courier New"/>
                <a:cs typeface="Courier New"/>
                <a:sym typeface="Courier New"/>
              </a:rPr>
              <a:t> xmlns:xs</a:t>
            </a:r>
            <a:r>
              <a:rPr lang="es" sz="1150">
                <a:solidFill>
                  <a:srgbClr val="0000CD"/>
                </a:solidFill>
                <a:latin typeface="Courier New"/>
                <a:ea typeface="Courier New"/>
                <a:cs typeface="Courier New"/>
                <a:sym typeface="Courier New"/>
              </a:rPr>
              <a:t>="http://www.w3.org/2001/XMLSchema"&gt;</a:t>
            </a:r>
            <a:endParaRPr sz="1150">
              <a:solidFill>
                <a:srgbClr val="0000CD"/>
              </a:solidFill>
              <a:latin typeface="Courier New"/>
              <a:ea typeface="Courier New"/>
              <a:cs typeface="Courier New"/>
              <a:sym typeface="Courier New"/>
            </a:endParaRPr>
          </a:p>
          <a:p>
            <a:pPr indent="0" lvl="0" marL="457200" marR="0" rtl="0" algn="just">
              <a:lnSpc>
                <a:spcPct val="115000"/>
              </a:lnSpc>
              <a:spcBef>
                <a:spcPts val="0"/>
              </a:spcBef>
              <a:spcAft>
                <a:spcPts val="0"/>
              </a:spcAft>
              <a:buNone/>
            </a:pPr>
            <a:r>
              <a:t/>
            </a:r>
            <a:endParaRPr sz="1100"/>
          </a:p>
          <a:p>
            <a:pPr indent="0" lvl="0" marL="457200" marR="0" rtl="0" algn="just">
              <a:lnSpc>
                <a:spcPct val="115000"/>
              </a:lnSpc>
              <a:spcBef>
                <a:spcPts val="0"/>
              </a:spcBef>
              <a:spcAft>
                <a:spcPts val="0"/>
              </a:spcAft>
              <a:buNone/>
            </a:pPr>
            <a:r>
              <a:rPr lang="es" sz="1150">
                <a:solidFill>
                  <a:srgbClr val="0000CD"/>
                </a:solidFill>
                <a:latin typeface="Courier New"/>
                <a:ea typeface="Courier New"/>
                <a:cs typeface="Courier New"/>
                <a:sym typeface="Courier New"/>
              </a:rPr>
              <a:t>&lt;</a:t>
            </a:r>
            <a:r>
              <a:rPr lang="es" sz="1150">
                <a:solidFill>
                  <a:srgbClr val="A52A2A"/>
                </a:solidFill>
                <a:latin typeface="Courier New"/>
                <a:ea typeface="Courier New"/>
                <a:cs typeface="Courier New"/>
                <a:sym typeface="Courier New"/>
              </a:rPr>
              <a:t>xs:annotation</a:t>
            </a:r>
            <a:r>
              <a:rPr lang="es"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marR="0" rtl="0" algn="just">
              <a:lnSpc>
                <a:spcPct val="115000"/>
              </a:lnSpc>
              <a:spcBef>
                <a:spcPts val="0"/>
              </a:spcBef>
              <a:spcAft>
                <a:spcPts val="0"/>
              </a:spcAft>
              <a:buNone/>
            </a:pPr>
            <a:r>
              <a:rPr lang="es" sz="1150">
                <a:highlight>
                  <a:srgbClr val="FFFFFF"/>
                </a:highlight>
                <a:latin typeface="Courier New"/>
                <a:ea typeface="Courier New"/>
                <a:cs typeface="Courier New"/>
                <a:sym typeface="Courier New"/>
              </a:rPr>
              <a:t>  </a:t>
            </a:r>
            <a:r>
              <a:rPr lang="es" sz="1150">
                <a:solidFill>
                  <a:srgbClr val="0000CD"/>
                </a:solidFill>
                <a:latin typeface="Courier New"/>
                <a:ea typeface="Courier New"/>
                <a:cs typeface="Courier New"/>
                <a:sym typeface="Courier New"/>
              </a:rPr>
              <a:t>&lt;</a:t>
            </a:r>
            <a:r>
              <a:rPr lang="es" sz="1150">
                <a:solidFill>
                  <a:srgbClr val="A52A2A"/>
                </a:solidFill>
                <a:latin typeface="Courier New"/>
                <a:ea typeface="Courier New"/>
                <a:cs typeface="Courier New"/>
                <a:sym typeface="Courier New"/>
              </a:rPr>
              <a:t>xs:appinfo</a:t>
            </a:r>
            <a:r>
              <a:rPr lang="es" sz="1150">
                <a:solidFill>
                  <a:srgbClr val="0000CD"/>
                </a:solidFill>
                <a:latin typeface="Courier New"/>
                <a:ea typeface="Courier New"/>
                <a:cs typeface="Courier New"/>
                <a:sym typeface="Courier New"/>
              </a:rPr>
              <a:t>&gt;</a:t>
            </a:r>
            <a:r>
              <a:rPr lang="es" sz="1150">
                <a:highlight>
                  <a:srgbClr val="FFFFFF"/>
                </a:highlight>
                <a:latin typeface="Courier New"/>
                <a:ea typeface="Courier New"/>
                <a:cs typeface="Courier New"/>
                <a:sym typeface="Courier New"/>
              </a:rPr>
              <a:t>W3Schools Note</a:t>
            </a:r>
            <a:r>
              <a:rPr lang="es" sz="1150">
                <a:solidFill>
                  <a:srgbClr val="0000CD"/>
                </a:solidFill>
                <a:latin typeface="Courier New"/>
                <a:ea typeface="Courier New"/>
                <a:cs typeface="Courier New"/>
                <a:sym typeface="Courier New"/>
              </a:rPr>
              <a:t>&lt;</a:t>
            </a:r>
            <a:r>
              <a:rPr lang="es" sz="1150">
                <a:solidFill>
                  <a:srgbClr val="A52A2A"/>
                </a:solidFill>
                <a:latin typeface="Courier New"/>
                <a:ea typeface="Courier New"/>
                <a:cs typeface="Courier New"/>
                <a:sym typeface="Courier New"/>
              </a:rPr>
              <a:t>/xs:appinfo</a:t>
            </a:r>
            <a:r>
              <a:rPr lang="es"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marR="0" rtl="0" algn="just">
              <a:lnSpc>
                <a:spcPct val="115000"/>
              </a:lnSpc>
              <a:spcBef>
                <a:spcPts val="0"/>
              </a:spcBef>
              <a:spcAft>
                <a:spcPts val="0"/>
              </a:spcAft>
              <a:buNone/>
            </a:pPr>
            <a:r>
              <a:rPr lang="es" sz="1150">
                <a:highlight>
                  <a:srgbClr val="FFFFFF"/>
                </a:highlight>
                <a:latin typeface="Courier New"/>
                <a:ea typeface="Courier New"/>
                <a:cs typeface="Courier New"/>
                <a:sym typeface="Courier New"/>
              </a:rPr>
              <a:t>  </a:t>
            </a:r>
            <a:r>
              <a:rPr lang="es" sz="1150">
                <a:solidFill>
                  <a:srgbClr val="0000CD"/>
                </a:solidFill>
                <a:latin typeface="Courier New"/>
                <a:ea typeface="Courier New"/>
                <a:cs typeface="Courier New"/>
                <a:sym typeface="Courier New"/>
              </a:rPr>
              <a:t>&lt;</a:t>
            </a:r>
            <a:r>
              <a:rPr lang="es" sz="1150">
                <a:solidFill>
                  <a:srgbClr val="A52A2A"/>
                </a:solidFill>
                <a:latin typeface="Courier New"/>
                <a:ea typeface="Courier New"/>
                <a:cs typeface="Courier New"/>
                <a:sym typeface="Courier New"/>
              </a:rPr>
              <a:t>xs:documentation</a:t>
            </a:r>
            <a:r>
              <a:rPr lang="es" sz="1150">
                <a:solidFill>
                  <a:srgbClr val="FF0000"/>
                </a:solidFill>
                <a:latin typeface="Courier New"/>
                <a:ea typeface="Courier New"/>
                <a:cs typeface="Courier New"/>
                <a:sym typeface="Courier New"/>
              </a:rPr>
              <a:t> xml:lang</a:t>
            </a:r>
            <a:r>
              <a:rPr lang="es" sz="1150">
                <a:solidFill>
                  <a:srgbClr val="0000CD"/>
                </a:solidFill>
                <a:latin typeface="Courier New"/>
                <a:ea typeface="Courier New"/>
                <a:cs typeface="Courier New"/>
                <a:sym typeface="Courier New"/>
              </a:rPr>
              <a:t>="en"&gt;</a:t>
            </a:r>
            <a:endParaRPr sz="1150">
              <a:solidFill>
                <a:srgbClr val="0000CD"/>
              </a:solidFill>
              <a:latin typeface="Courier New"/>
              <a:ea typeface="Courier New"/>
              <a:cs typeface="Courier New"/>
              <a:sym typeface="Courier New"/>
            </a:endParaRPr>
          </a:p>
          <a:p>
            <a:pPr indent="0" lvl="0" marL="457200" marR="0" rtl="0" algn="just">
              <a:lnSpc>
                <a:spcPct val="115000"/>
              </a:lnSpc>
              <a:spcBef>
                <a:spcPts val="0"/>
              </a:spcBef>
              <a:spcAft>
                <a:spcPts val="0"/>
              </a:spcAft>
              <a:buNone/>
            </a:pPr>
            <a:r>
              <a:rPr lang="es" sz="1150">
                <a:highlight>
                  <a:srgbClr val="FFFFFF"/>
                </a:highlight>
                <a:latin typeface="Courier New"/>
                <a:ea typeface="Courier New"/>
                <a:cs typeface="Courier New"/>
                <a:sym typeface="Courier New"/>
              </a:rPr>
              <a:t>  This Schema defines a W3Schools note!</a:t>
            </a:r>
            <a:endParaRPr sz="1150">
              <a:highlight>
                <a:srgbClr val="FFFFFF"/>
              </a:highlight>
              <a:latin typeface="Courier New"/>
              <a:ea typeface="Courier New"/>
              <a:cs typeface="Courier New"/>
              <a:sym typeface="Courier New"/>
            </a:endParaRPr>
          </a:p>
          <a:p>
            <a:pPr indent="0" lvl="0" marL="457200" marR="0" rtl="0" algn="just">
              <a:lnSpc>
                <a:spcPct val="115000"/>
              </a:lnSpc>
              <a:spcBef>
                <a:spcPts val="0"/>
              </a:spcBef>
              <a:spcAft>
                <a:spcPts val="0"/>
              </a:spcAft>
              <a:buNone/>
            </a:pPr>
            <a:r>
              <a:rPr lang="es" sz="1150">
                <a:highlight>
                  <a:srgbClr val="FFFFFF"/>
                </a:highlight>
                <a:latin typeface="Courier New"/>
                <a:ea typeface="Courier New"/>
                <a:cs typeface="Courier New"/>
                <a:sym typeface="Courier New"/>
              </a:rPr>
              <a:t>  </a:t>
            </a:r>
            <a:r>
              <a:rPr lang="es" sz="1150">
                <a:solidFill>
                  <a:srgbClr val="0000CD"/>
                </a:solidFill>
                <a:latin typeface="Courier New"/>
                <a:ea typeface="Courier New"/>
                <a:cs typeface="Courier New"/>
                <a:sym typeface="Courier New"/>
              </a:rPr>
              <a:t>&lt;</a:t>
            </a:r>
            <a:r>
              <a:rPr lang="es" sz="1150">
                <a:solidFill>
                  <a:srgbClr val="A52A2A"/>
                </a:solidFill>
                <a:latin typeface="Courier New"/>
                <a:ea typeface="Courier New"/>
                <a:cs typeface="Courier New"/>
                <a:sym typeface="Courier New"/>
              </a:rPr>
              <a:t>/xs:documentation</a:t>
            </a:r>
            <a:r>
              <a:rPr lang="es"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marR="0" rtl="0" algn="just">
              <a:lnSpc>
                <a:spcPct val="115000"/>
              </a:lnSpc>
              <a:spcBef>
                <a:spcPts val="0"/>
              </a:spcBef>
              <a:spcAft>
                <a:spcPts val="0"/>
              </a:spcAft>
              <a:buNone/>
            </a:pPr>
            <a:r>
              <a:rPr lang="es" sz="1150">
                <a:solidFill>
                  <a:srgbClr val="0000CD"/>
                </a:solidFill>
                <a:latin typeface="Courier New"/>
                <a:ea typeface="Courier New"/>
                <a:cs typeface="Courier New"/>
                <a:sym typeface="Courier New"/>
              </a:rPr>
              <a:t>&lt;</a:t>
            </a:r>
            <a:r>
              <a:rPr lang="es" sz="1150">
                <a:solidFill>
                  <a:srgbClr val="A52A2A"/>
                </a:solidFill>
                <a:latin typeface="Courier New"/>
                <a:ea typeface="Courier New"/>
                <a:cs typeface="Courier New"/>
                <a:sym typeface="Courier New"/>
              </a:rPr>
              <a:t>/xs:annotation</a:t>
            </a:r>
            <a:r>
              <a:rPr lang="es"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marR="0" rtl="0" algn="just">
              <a:lnSpc>
                <a:spcPct val="115000"/>
              </a:lnSpc>
              <a:spcBef>
                <a:spcPts val="0"/>
              </a:spcBef>
              <a:spcAft>
                <a:spcPts val="0"/>
              </a:spcAft>
              <a:buNone/>
            </a:pPr>
            <a:r>
              <a:t/>
            </a:r>
            <a:endParaRPr sz="1100"/>
          </a:p>
          <a:p>
            <a:pPr indent="0" lvl="0" marL="457200" marR="0" rtl="0" algn="just">
              <a:lnSpc>
                <a:spcPct val="115000"/>
              </a:lnSpc>
              <a:spcBef>
                <a:spcPts val="0"/>
              </a:spcBef>
              <a:spcAft>
                <a:spcPts val="0"/>
              </a:spcAft>
              <a:buNone/>
            </a:pPr>
            <a:r>
              <a:rPr lang="e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457200" marR="0" rtl="0" algn="just">
              <a:lnSpc>
                <a:spcPct val="115000"/>
              </a:lnSpc>
              <a:spcBef>
                <a:spcPts val="0"/>
              </a:spcBef>
              <a:spcAft>
                <a:spcPts val="0"/>
              </a:spcAft>
              <a:buNone/>
            </a:pPr>
            <a:r>
              <a:rPr lang="e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457200" marR="0" rtl="0" algn="just">
              <a:lnSpc>
                <a:spcPct val="115000"/>
              </a:lnSpc>
              <a:spcBef>
                <a:spcPts val="0"/>
              </a:spcBef>
              <a:spcAft>
                <a:spcPts val="0"/>
              </a:spcAft>
              <a:buNone/>
            </a:pPr>
            <a:r>
              <a:rPr lang="es" sz="1150">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457200" marR="0" rtl="0" algn="just">
              <a:lnSpc>
                <a:spcPct val="115000"/>
              </a:lnSpc>
              <a:spcBef>
                <a:spcPts val="0"/>
              </a:spcBef>
              <a:spcAft>
                <a:spcPts val="0"/>
              </a:spcAft>
              <a:buNone/>
            </a:pPr>
            <a:r>
              <a:t/>
            </a:r>
            <a:endParaRPr sz="1100"/>
          </a:p>
          <a:p>
            <a:pPr indent="0" lvl="0" marL="457200" marR="0" rtl="0" algn="just">
              <a:lnSpc>
                <a:spcPct val="115000"/>
              </a:lnSpc>
              <a:spcBef>
                <a:spcPts val="0"/>
              </a:spcBef>
              <a:spcAft>
                <a:spcPts val="0"/>
              </a:spcAft>
              <a:buNone/>
            </a:pPr>
            <a:r>
              <a:rPr lang="es" sz="1150">
                <a:solidFill>
                  <a:srgbClr val="0000CD"/>
                </a:solidFill>
                <a:latin typeface="Courier New"/>
                <a:ea typeface="Courier New"/>
                <a:cs typeface="Courier New"/>
                <a:sym typeface="Courier New"/>
              </a:rPr>
              <a:t>&lt;</a:t>
            </a:r>
            <a:r>
              <a:rPr lang="es" sz="1150">
                <a:solidFill>
                  <a:srgbClr val="A52A2A"/>
                </a:solidFill>
                <a:latin typeface="Courier New"/>
                <a:ea typeface="Courier New"/>
                <a:cs typeface="Courier New"/>
                <a:sym typeface="Courier New"/>
              </a:rPr>
              <a:t>/xs:schema</a:t>
            </a:r>
            <a:r>
              <a:rPr lang="es"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marR="0" rtl="0" algn="just">
              <a:lnSpc>
                <a:spcPct val="115000"/>
              </a:lnSpc>
              <a:spcBef>
                <a:spcPts val="0"/>
              </a:spcBef>
              <a:spcAft>
                <a:spcPts val="0"/>
              </a:spcAft>
              <a:buNone/>
            </a:pPr>
            <a:r>
              <a:t/>
            </a:r>
            <a:endParaRPr sz="1600">
              <a:solidFill>
                <a:srgbClr val="999999"/>
              </a:solidFill>
            </a:endParaRPr>
          </a:p>
          <a:p>
            <a:pPr indent="0" lvl="0" marL="0" marR="0" rtl="0" algn="just">
              <a:lnSpc>
                <a:spcPct val="115000"/>
              </a:lnSpc>
              <a:spcBef>
                <a:spcPts val="0"/>
              </a:spcBef>
              <a:spcAft>
                <a:spcPts val="0"/>
              </a:spcAft>
              <a:buNone/>
            </a:pPr>
            <a:r>
              <a:t/>
            </a:r>
            <a:endParaRPr sz="1600">
              <a:solidFill>
                <a:srgbClr val="999999"/>
              </a:solidFill>
            </a:endParaRPr>
          </a:p>
          <a:p>
            <a:pPr indent="0" lvl="0" marL="0" marR="0" rtl="0" algn="just">
              <a:lnSpc>
                <a:spcPct val="115000"/>
              </a:lnSpc>
              <a:spcBef>
                <a:spcPts val="0"/>
              </a:spcBef>
              <a:spcAft>
                <a:spcPts val="0"/>
              </a:spcAft>
              <a:buNone/>
            </a:pPr>
            <a:r>
              <a:t/>
            </a:r>
            <a:endParaRPr sz="1600">
              <a:solidFill>
                <a:srgbClr val="999999"/>
              </a:solidFill>
            </a:endParaRPr>
          </a:p>
        </p:txBody>
      </p:sp>
      <p:sp>
        <p:nvSpPr>
          <p:cNvPr id="483" name="Google Shape;483;p59"/>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9. Documentación de esquemas (III) </a:t>
            </a:r>
            <a:endParaRPr b="1">
              <a:solidFill>
                <a:srgbClr val="B7B7B7"/>
              </a:solidFill>
            </a:endParaRPr>
          </a:p>
        </p:txBody>
      </p:sp>
      <p:sp>
        <p:nvSpPr>
          <p:cNvPr id="484" name="Google Shape;484;p59"/>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0"/>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Validador</a:t>
            </a:r>
            <a:endParaRPr b="1" i="0" sz="1600" u="sng" cap="none" strike="noStrike">
              <a:solidFill>
                <a:srgbClr val="999999"/>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t/>
            </a:r>
            <a:endParaRPr b="1" i="0" sz="1600" u="sng" cap="none" strike="noStrike">
              <a:solidFill>
                <a:srgbClr val="999999"/>
              </a:solidFill>
              <a:latin typeface="Arial"/>
              <a:ea typeface="Arial"/>
              <a:cs typeface="Arial"/>
              <a:sym typeface="Arial"/>
            </a:endParaRPr>
          </a:p>
          <a:p>
            <a:pPr indent="-330200" lvl="0" marL="457200" marR="0" rtl="0" algn="just">
              <a:lnSpc>
                <a:spcPct val="115000"/>
              </a:lnSpc>
              <a:spcBef>
                <a:spcPts val="0"/>
              </a:spcBef>
              <a:spcAft>
                <a:spcPts val="0"/>
              </a:spcAft>
              <a:buClr>
                <a:srgbClr val="999999"/>
              </a:buClr>
              <a:buSzPts val="1600"/>
              <a:buFont typeface="Arial"/>
              <a:buChar char="●"/>
            </a:pPr>
            <a:r>
              <a:rPr lang="es" sz="1600">
                <a:solidFill>
                  <a:srgbClr val="999999"/>
                </a:solidFill>
              </a:rPr>
              <a:t>Nosotros usaremos “XML Copy Editor”</a:t>
            </a:r>
            <a:endParaRPr b="1" i="0" sz="1600" u="none" cap="none" strike="noStrike">
              <a:solidFill>
                <a:srgbClr val="999999"/>
              </a:solidFill>
              <a:latin typeface="Arial"/>
              <a:ea typeface="Arial"/>
              <a:cs typeface="Arial"/>
              <a:sym typeface="Arial"/>
            </a:endParaRPr>
          </a:p>
        </p:txBody>
      </p:sp>
      <p:sp>
        <p:nvSpPr>
          <p:cNvPr id="490" name="Google Shape;490;p60"/>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Validación de documentos con XSD</a:t>
            </a:r>
            <a:endParaRPr b="1">
              <a:solidFill>
                <a:srgbClr val="B7B7B7"/>
              </a:solidFill>
            </a:endParaRPr>
          </a:p>
        </p:txBody>
      </p:sp>
      <p:sp>
        <p:nvSpPr>
          <p:cNvPr id="491" name="Google Shape;491;p60"/>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Como vemos, XSD apenas aporta funcionalidad sobre lo visto el DTD.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None/>
            </a:pPr>
            <a:r>
              <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Sin embargo, son notables las </a:t>
            </a:r>
            <a:r>
              <a:rPr b="1" i="0" lang="es" sz="1400" u="none" cap="none" strike="noStrike">
                <a:solidFill>
                  <a:srgbClr val="999999"/>
                </a:solidFill>
                <a:latin typeface="Arial"/>
                <a:ea typeface="Arial"/>
                <a:cs typeface="Arial"/>
                <a:sym typeface="Arial"/>
              </a:rPr>
              <a:t>ventajas</a:t>
            </a:r>
            <a:r>
              <a:rPr b="0" i="0" lang="es" sz="1400" u="none" cap="none" strike="noStrike">
                <a:solidFill>
                  <a:srgbClr val="999999"/>
                </a:solidFill>
                <a:latin typeface="Arial"/>
                <a:ea typeface="Arial"/>
                <a:cs typeface="Arial"/>
                <a:sym typeface="Arial"/>
              </a:rPr>
              <a:t> que hacen que este lenguaje sea claramente superior:</a:t>
            </a:r>
            <a:endParaRPr/>
          </a:p>
          <a:p>
            <a:pPr indent="-330200" lvl="0" marL="457200" marR="0" rtl="0" algn="just">
              <a:lnSpc>
                <a:spcPct val="100000"/>
              </a:lnSpc>
              <a:spcBef>
                <a:spcPts val="0"/>
              </a:spcBef>
              <a:spcAft>
                <a:spcPts val="0"/>
              </a:spcAft>
              <a:buNone/>
            </a:pPr>
            <a:r>
              <a:t/>
            </a:r>
            <a:endParaRPr b="0" i="0" sz="1400" u="none" cap="none" strike="noStrike">
              <a:solidFill>
                <a:srgbClr val="999999"/>
              </a:solidFill>
              <a:latin typeface="Arial"/>
              <a:ea typeface="Arial"/>
              <a:cs typeface="Arial"/>
              <a:sym typeface="Arial"/>
            </a:endParaRPr>
          </a:p>
          <a:p>
            <a:pPr indent="-330200" lvl="1" marL="13716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Está </a:t>
            </a:r>
            <a:r>
              <a:rPr b="1" i="1" lang="es" sz="1400" u="none" cap="none" strike="noStrike">
                <a:solidFill>
                  <a:srgbClr val="999999"/>
                </a:solidFill>
                <a:latin typeface="Arial"/>
                <a:ea typeface="Arial"/>
                <a:cs typeface="Arial"/>
                <a:sym typeface="Arial"/>
              </a:rPr>
              <a:t>basado en XML </a:t>
            </a:r>
            <a:r>
              <a:rPr b="0" i="0" lang="es" sz="1400" u="none" cap="none" strike="noStrike">
                <a:solidFill>
                  <a:srgbClr val="999999"/>
                </a:solidFill>
                <a:latin typeface="Arial"/>
                <a:ea typeface="Arial"/>
                <a:cs typeface="Arial"/>
                <a:sym typeface="Arial"/>
              </a:rPr>
              <a:t>por lo que no es necesario aprender un nuevo lenguaje.</a:t>
            </a:r>
            <a:endParaRPr b="0" i="0" sz="1400" u="none" cap="none" strike="noStrike">
              <a:solidFill>
                <a:srgbClr val="999999"/>
              </a:solidFill>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1" marL="13716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Es </a:t>
            </a:r>
            <a:r>
              <a:rPr b="1" i="1" lang="es" sz="1400" u="none" cap="none" strike="noStrike">
                <a:solidFill>
                  <a:srgbClr val="999999"/>
                </a:solidFill>
                <a:latin typeface="Arial"/>
                <a:ea typeface="Arial"/>
                <a:cs typeface="Arial"/>
                <a:sym typeface="Arial"/>
              </a:rPr>
              <a:t>fácilmente extensible </a:t>
            </a:r>
            <a:r>
              <a:rPr b="0" i="0" lang="es" sz="1400" u="none" cap="none" strike="noStrike">
                <a:solidFill>
                  <a:srgbClr val="999999"/>
                </a:solidFill>
                <a:latin typeface="Arial"/>
                <a:ea typeface="Arial"/>
                <a:cs typeface="Arial"/>
                <a:sym typeface="Arial"/>
              </a:rPr>
              <a:t>a cambios y futuras modificaciones.</a:t>
            </a:r>
            <a:endParaRPr b="0" i="0" sz="1400" u="none" cap="none" strike="noStrike">
              <a:solidFill>
                <a:srgbClr val="999999"/>
              </a:solidFill>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1" marL="13716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Soporta el uso de </a:t>
            </a:r>
            <a:r>
              <a:rPr b="1" i="1" lang="es" sz="1400" u="none" cap="none" strike="noStrike">
                <a:solidFill>
                  <a:srgbClr val="999999"/>
                </a:solidFill>
                <a:latin typeface="Arial"/>
                <a:ea typeface="Arial"/>
                <a:cs typeface="Arial"/>
                <a:sym typeface="Arial"/>
              </a:rPr>
              <a:t>espacios de nombres</a:t>
            </a:r>
            <a:r>
              <a:rPr b="0" i="0" lang="es" sz="1400" u="none" cap="none" strike="noStrike">
                <a:solidFill>
                  <a:srgbClr val="999999"/>
                </a:solidFill>
                <a:latin typeface="Arial"/>
                <a:ea typeface="Arial"/>
                <a:cs typeface="Arial"/>
                <a:sym typeface="Arial"/>
              </a:rPr>
              <a:t>.</a:t>
            </a:r>
            <a:endParaRPr b="0" i="0" sz="1400" u="none" cap="none" strike="noStrike">
              <a:solidFill>
                <a:srgbClr val="999999"/>
              </a:solidFill>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1" marL="13716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Permite definir de manera clara los </a:t>
            </a:r>
            <a:r>
              <a:rPr b="1" i="1" lang="es" sz="1400" u="none" cap="none" strike="noStrike">
                <a:solidFill>
                  <a:srgbClr val="999999"/>
                </a:solidFill>
                <a:latin typeface="Arial"/>
                <a:ea typeface="Arial"/>
                <a:cs typeface="Arial"/>
                <a:sym typeface="Arial"/>
              </a:rPr>
              <a:t>tipos de datos </a:t>
            </a:r>
            <a:r>
              <a:rPr b="0" i="0" lang="es" sz="1400" u="none" cap="none" strike="noStrike">
                <a:solidFill>
                  <a:srgbClr val="999999"/>
                </a:solidFill>
                <a:latin typeface="Arial"/>
                <a:ea typeface="Arial"/>
                <a:cs typeface="Arial"/>
                <a:sym typeface="Arial"/>
              </a:rPr>
              <a:t>que vamos a utilizar en nuestro documento.</a:t>
            </a:r>
            <a:endParaRPr b="0" i="0" sz="1400" u="none" cap="none" strike="noStrike">
              <a:solidFill>
                <a:srgbClr val="999999"/>
              </a:solidFill>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121" name="Google Shape;121;p18"/>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i="0" lang="es" sz="2600" u="none" cap="none" strike="noStrike">
                <a:solidFill>
                  <a:srgbClr val="B7B7B7"/>
                </a:solidFill>
              </a:rPr>
              <a:t>1. </a:t>
            </a:r>
            <a:r>
              <a:rPr b="1" lang="es">
                <a:solidFill>
                  <a:srgbClr val="B7B7B7"/>
                </a:solidFill>
              </a:rPr>
              <a:t>Introducción (III)</a:t>
            </a:r>
            <a:endParaRPr b="1">
              <a:solidFill>
                <a:srgbClr val="B7B7B7"/>
              </a:solidFill>
            </a:endParaRPr>
          </a:p>
        </p:txBody>
      </p:sp>
      <p:sp>
        <p:nvSpPr>
          <p:cNvPr id="122" name="Google Shape;122;p18"/>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i="0" lang="es" sz="2600" u="none" cap="none" strike="noStrike">
                <a:solidFill>
                  <a:srgbClr val="B7B7B7"/>
                </a:solidFill>
              </a:rPr>
              <a:t>1. </a:t>
            </a:r>
            <a:r>
              <a:rPr b="1" lang="es">
                <a:solidFill>
                  <a:srgbClr val="B7B7B7"/>
                </a:solidFill>
              </a:rPr>
              <a:t>Introducción (IV)</a:t>
            </a:r>
            <a:endParaRPr b="1">
              <a:solidFill>
                <a:srgbClr val="B7B7B7"/>
              </a:solidFill>
            </a:endParaRPr>
          </a:p>
        </p:txBody>
      </p:sp>
      <p:sp>
        <p:nvSpPr>
          <p:cNvPr id="128" name="Google Shape;128;p19"/>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9" name="Google Shape;129;p19"/>
          <p:cNvSpPr txBox="1"/>
          <p:nvPr/>
        </p:nvSpPr>
        <p:spPr>
          <a:xfrm>
            <a:off x="1102468" y="914400"/>
            <a:ext cx="64527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Ejemplo: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XML					                                                  XSD: sms.xs</a:t>
            </a:r>
            <a:r>
              <a:rPr lang="es"/>
              <a:t>d</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a:off x="4270076" y="2674162"/>
            <a:ext cx="500332" cy="465826"/>
          </a:xfrm>
          <a:prstGeom prst="mathPlus">
            <a:avLst>
              <a:gd fmla="val 23520" name="adj1"/>
            </a:avLst>
          </a:prstGeom>
          <a:solidFill>
            <a:srgbClr val="C00000"/>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1" name="Google Shape;131;p19"/>
          <p:cNvPicPr preferRelativeResize="0"/>
          <p:nvPr/>
        </p:nvPicPr>
        <p:blipFill rotWithShape="1">
          <a:blip r:embed="rId3">
            <a:alphaModFix/>
          </a:blip>
          <a:srcRect b="0" l="0" r="0" t="0"/>
          <a:stretch/>
        </p:blipFill>
        <p:spPr>
          <a:xfrm>
            <a:off x="233004" y="1864356"/>
            <a:ext cx="4037072" cy="2125552"/>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4734979" y="1846025"/>
            <a:ext cx="4409021" cy="2300647"/>
          </a:xfrm>
          <a:prstGeom prst="rect">
            <a:avLst/>
          </a:prstGeom>
          <a:noFill/>
          <a:ln>
            <a:noFill/>
          </a:ln>
        </p:spPr>
      </p:pic>
      <p:pic>
        <p:nvPicPr>
          <p:cNvPr id="133" name="Google Shape;133;p19"/>
          <p:cNvPicPr preferRelativeResize="0"/>
          <p:nvPr/>
        </p:nvPicPr>
        <p:blipFill>
          <a:blip r:embed="rId5">
            <a:alphaModFix/>
          </a:blip>
          <a:stretch>
            <a:fillRect/>
          </a:stretch>
        </p:blipFill>
        <p:spPr>
          <a:xfrm>
            <a:off x="453625" y="2082750"/>
            <a:ext cx="3595826" cy="18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nvSpPr>
        <p:spPr>
          <a:xfrm>
            <a:off x="292075" y="1008250"/>
            <a:ext cx="8453700" cy="39540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XSD permite definir dos tipos de elementos:</a:t>
            </a:r>
            <a:endParaRPr b="0" i="0" sz="1400" u="none" cap="none" strike="noStrike">
              <a:solidFill>
                <a:srgbClr val="999999"/>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Elementos simples</a:t>
            </a:r>
            <a:r>
              <a:rPr b="0" i="0" lang="es" sz="1400" u="none" cap="none" strike="noStrike">
                <a:solidFill>
                  <a:srgbClr val="999999"/>
                </a:solidFill>
                <a:latin typeface="Arial"/>
                <a:ea typeface="Arial"/>
                <a:cs typeface="Arial"/>
                <a:sym typeface="Arial"/>
              </a:rPr>
              <a:t> → Elementos que únicamente contienen un literal en su interior, serían el equivalente a los elementos de tipo #PCDATA en DTD.</a:t>
            </a:r>
            <a:endParaRPr/>
          </a:p>
          <a:p>
            <a:pPr indent="-330200" lvl="1" marL="914400" marR="0" rtl="0" algn="just">
              <a:lnSpc>
                <a:spcPct val="100000"/>
              </a:lnSpc>
              <a:spcBef>
                <a:spcPts val="0"/>
              </a:spcBef>
              <a:spcAft>
                <a:spcPts val="0"/>
              </a:spcAft>
              <a:buNone/>
            </a:pPr>
            <a:r>
              <a:t/>
            </a:r>
            <a:endParaRPr b="1" i="0" sz="1400" u="none" cap="none" strike="noStrike">
              <a:solidFill>
                <a:srgbClr val="999999"/>
              </a:solidFill>
              <a:latin typeface="Arial"/>
              <a:ea typeface="Arial"/>
              <a:cs typeface="Arial"/>
              <a:sym typeface="Arial"/>
            </a:endParaRPr>
          </a:p>
          <a:p>
            <a:pPr indent="-330200" lvl="1"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999999"/>
                </a:solidFill>
                <a:latin typeface="Arial"/>
                <a:ea typeface="Arial"/>
                <a:cs typeface="Arial"/>
                <a:sym typeface="Arial"/>
              </a:rPr>
              <a:t>Elementos complejos </a:t>
            </a:r>
            <a:r>
              <a:rPr b="0" i="0" lang="es" sz="1400" u="none" cap="none" strike="noStrike">
                <a:solidFill>
                  <a:srgbClr val="999999"/>
                </a:solidFill>
                <a:latin typeface="Arial"/>
                <a:ea typeface="Arial"/>
                <a:cs typeface="Arial"/>
                <a:sym typeface="Arial"/>
              </a:rPr>
              <a:t>→ Son aquellos que:</a:t>
            </a:r>
            <a:endParaRPr b="0" i="0" sz="1400" u="none" cap="none" strike="noStrike">
              <a:solidFill>
                <a:srgbClr val="999999"/>
              </a:solidFill>
              <a:latin typeface="Arial"/>
              <a:ea typeface="Arial"/>
              <a:cs typeface="Arial"/>
              <a:sym typeface="Arial"/>
            </a:endParaRPr>
          </a:p>
          <a:p>
            <a:pPr indent="-330200" lvl="2" marL="13716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Cuando contiene uno o más elementos y/o atributos en su interior </a:t>
            </a:r>
            <a:endParaRPr/>
          </a:p>
          <a:p>
            <a:pPr indent="-330200" lvl="2" marL="13716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Un elemento complejo puede estar </a:t>
            </a:r>
            <a:r>
              <a:rPr b="1" i="0" lang="es" sz="1400" u="none" cap="none" strike="noStrike">
                <a:solidFill>
                  <a:srgbClr val="999999"/>
                </a:solidFill>
                <a:latin typeface="Arial"/>
                <a:ea typeface="Arial"/>
                <a:cs typeface="Arial"/>
                <a:sym typeface="Arial"/>
              </a:rPr>
              <a:t>vacío</a:t>
            </a:r>
            <a:r>
              <a:rPr b="0" i="0" lang="es" sz="1400" u="none" cap="none" strike="noStrike">
                <a:solidFill>
                  <a:srgbClr val="999999"/>
                </a:solidFill>
                <a:latin typeface="Arial"/>
                <a:ea typeface="Arial"/>
                <a:cs typeface="Arial"/>
                <a:sym typeface="Arial"/>
              </a:rPr>
              <a:t>, es decir, no contener elementos ni texto, pero sí tener al menos un atributo. </a:t>
            </a:r>
            <a:endParaRPr/>
          </a:p>
          <a:p>
            <a:pPr indent="-330200" lvl="2" marL="1371600" marR="0" rtl="0" algn="just">
              <a:lnSpc>
                <a:spcPct val="100000"/>
              </a:lnSpc>
              <a:spcBef>
                <a:spcPts val="0"/>
              </a:spcBef>
              <a:spcAft>
                <a:spcPts val="0"/>
              </a:spcAft>
              <a:buClr>
                <a:srgbClr val="999999"/>
              </a:buClr>
              <a:buSzPts val="1600"/>
              <a:buFont typeface="Arial"/>
              <a:buChar char="■"/>
            </a:pPr>
            <a:r>
              <a:rPr lang="es">
                <a:solidFill>
                  <a:srgbClr val="999999"/>
                </a:solidFill>
              </a:rPr>
              <a:t>Un elemento complejo puede contener </a:t>
            </a:r>
            <a:r>
              <a:rPr b="1" lang="es">
                <a:solidFill>
                  <a:srgbClr val="999999"/>
                </a:solidFill>
              </a:rPr>
              <a:t>contenido mixto</a:t>
            </a:r>
            <a:r>
              <a:rPr lang="es">
                <a:solidFill>
                  <a:srgbClr val="999999"/>
                </a:solidFill>
              </a:rPr>
              <a:t>, es decir, contener uno o más elementos, además de texto.</a:t>
            </a:r>
            <a:r>
              <a:rPr b="0" i="0" lang="es" sz="1400" u="none" cap="none" strike="noStrike">
                <a:solidFill>
                  <a:srgbClr val="FF0000"/>
                </a:solidFill>
                <a:latin typeface="Arial"/>
                <a:ea typeface="Arial"/>
                <a:cs typeface="Arial"/>
                <a:sym typeface="Arial"/>
              </a:rPr>
              <a:t> </a:t>
            </a:r>
            <a:r>
              <a:rPr b="0" i="0" lang="es" sz="1400" u="none" cap="none" strike="noStrike">
                <a:solidFill>
                  <a:srgbClr val="999999"/>
                </a:solidFill>
                <a:latin typeface="Arial"/>
                <a:ea typeface="Arial"/>
                <a:cs typeface="Arial"/>
                <a:sym typeface="Arial"/>
              </a:rPr>
              <a:t>Por otra parte, podría tener atributos, o no.</a:t>
            </a:r>
            <a:endParaRPr/>
          </a:p>
          <a:p>
            <a:pPr indent="0" lvl="0" marL="13716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p:txBody>
      </p:sp>
      <p:sp>
        <p:nvSpPr>
          <p:cNvPr id="139" name="Google Shape;139;p20"/>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a:t>
            </a:r>
            <a:r>
              <a:rPr b="1" i="0" lang="es" sz="2600" u="none" cap="none" strike="noStrike">
                <a:solidFill>
                  <a:srgbClr val="B7B7B7"/>
                </a:solidFill>
              </a:rPr>
              <a:t>. </a:t>
            </a:r>
            <a:r>
              <a:rPr b="1" lang="es">
                <a:solidFill>
                  <a:srgbClr val="B7B7B7"/>
                </a:solidFill>
              </a:rPr>
              <a:t>Elementos (I)</a:t>
            </a:r>
            <a:endParaRPr b="1">
              <a:solidFill>
                <a:srgbClr val="B7B7B7"/>
              </a:solidFill>
            </a:endParaRPr>
          </a:p>
        </p:txBody>
      </p:sp>
      <p:sp>
        <p:nvSpPr>
          <p:cNvPr id="140" name="Google Shape;140;p20"/>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nvSpPr>
        <p:spPr>
          <a:xfrm>
            <a:off x="292075" y="775504"/>
            <a:ext cx="8453700" cy="418674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Elementos Complejos (I)</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Para definirlos debemos usar la siguiente sintaxis:</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ial"/>
              <a:ea typeface="Arial"/>
              <a:cs typeface="Arial"/>
              <a:sym typeface="Arial"/>
            </a:endParaRPr>
          </a:p>
          <a:p>
            <a:pPr indent="-330200" lvl="0" marL="9144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4A86E8"/>
                </a:solidFill>
                <a:latin typeface="Arial"/>
                <a:ea typeface="Arial"/>
                <a:cs typeface="Arial"/>
                <a:sym typeface="Arial"/>
              </a:rPr>
              <a:t>xs:element </a:t>
            </a:r>
            <a:r>
              <a:rPr b="0" i="0" lang="es" sz="1400" u="none" cap="none" strike="noStrike">
                <a:solidFill>
                  <a:srgbClr val="999999"/>
                </a:solidFill>
                <a:latin typeface="Arial"/>
                <a:ea typeface="Arial"/>
                <a:cs typeface="Arial"/>
                <a:sym typeface="Arial"/>
              </a:rPr>
              <a:t>→ Indica que vamos a definir un elemento</a:t>
            </a:r>
            <a:endParaRPr b="0" i="0" sz="1400" u="none" cap="none" strike="noStrike">
              <a:solidFill>
                <a:srgbClr val="999999"/>
              </a:solidFill>
              <a:latin typeface="Arial"/>
              <a:ea typeface="Arial"/>
              <a:cs typeface="Arial"/>
              <a:sym typeface="Arial"/>
            </a:endParaRPr>
          </a:p>
          <a:p>
            <a:pPr indent="-330200" lvl="1" marL="13716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FF0000"/>
                </a:solidFill>
                <a:latin typeface="Arial"/>
                <a:ea typeface="Arial"/>
                <a:cs typeface="Arial"/>
                <a:sym typeface="Arial"/>
              </a:rPr>
              <a:t>name</a:t>
            </a:r>
            <a:r>
              <a:rPr b="0" i="0" lang="es" sz="1400" u="none" cap="none" strike="noStrike">
                <a:solidFill>
                  <a:srgbClr val="999999"/>
                </a:solidFill>
                <a:latin typeface="Arial"/>
                <a:ea typeface="Arial"/>
                <a:cs typeface="Arial"/>
                <a:sym typeface="Arial"/>
              </a:rPr>
              <a:t> → Nombre del elemento.</a:t>
            </a:r>
            <a:endParaRPr b="0" i="0" sz="1400" u="none" cap="none" strike="noStrike">
              <a:solidFill>
                <a:srgbClr val="999999"/>
              </a:solidFill>
              <a:latin typeface="Arial"/>
              <a:ea typeface="Arial"/>
              <a:cs typeface="Arial"/>
              <a:sym typeface="Arial"/>
            </a:endParaRPr>
          </a:p>
          <a:p>
            <a:pPr indent="-330200" lvl="1" marL="13716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4A86E8"/>
                </a:solidFill>
                <a:latin typeface="Arial"/>
                <a:ea typeface="Arial"/>
                <a:cs typeface="Arial"/>
                <a:sym typeface="Arial"/>
              </a:rPr>
              <a:t>xs:complexType</a:t>
            </a:r>
            <a:r>
              <a:rPr b="0" i="0" lang="es" sz="1400" u="none" cap="none" strike="noStrike">
                <a:solidFill>
                  <a:srgbClr val="999999"/>
                </a:solidFill>
                <a:latin typeface="Arial"/>
                <a:ea typeface="Arial"/>
                <a:cs typeface="Arial"/>
                <a:sym typeface="Arial"/>
              </a:rPr>
              <a:t> → Indica que el elemento definido inmediatamente sobre él es un elemento complejo.</a:t>
            </a:r>
            <a:endParaRPr/>
          </a:p>
          <a:p>
            <a:pPr indent="-330200" lvl="1" marL="1371600" marR="0" rtl="0" algn="just">
              <a:lnSpc>
                <a:spcPct val="100000"/>
              </a:lnSpc>
              <a:spcBef>
                <a:spcPts val="0"/>
              </a:spcBef>
              <a:spcAft>
                <a:spcPts val="0"/>
              </a:spcAft>
              <a:buClr>
                <a:srgbClr val="999999"/>
              </a:buClr>
              <a:buSzPts val="1600"/>
              <a:buFont typeface="Arial"/>
              <a:buChar char="○"/>
            </a:pPr>
            <a:r>
              <a:rPr b="1" i="0" lang="es" sz="1400" u="none" cap="none" strike="noStrike">
                <a:solidFill>
                  <a:srgbClr val="4C74D7"/>
                </a:solidFill>
                <a:latin typeface="Arial"/>
                <a:ea typeface="Arial"/>
                <a:cs typeface="Arial"/>
                <a:sym typeface="Arial"/>
              </a:rPr>
              <a:t>xs:sequence</a:t>
            </a:r>
            <a:r>
              <a:rPr b="0" i="0" lang="es" sz="1400" u="none" cap="none" strike="noStrike">
                <a:solidFill>
                  <a:srgbClr val="999999"/>
                </a:solidFill>
                <a:latin typeface="Arial"/>
                <a:ea typeface="Arial"/>
                <a:cs typeface="Arial"/>
                <a:sym typeface="Arial"/>
              </a:rPr>
              <a:t> → indica que los elementos que irán a continuación se colocan en ese orden, otros posible valores serían </a:t>
            </a:r>
            <a:r>
              <a:rPr b="1" i="0" lang="es" sz="1400" u="none" cap="none" strike="noStrike">
                <a:solidFill>
                  <a:srgbClr val="4C74D7"/>
                </a:solidFill>
                <a:latin typeface="Arial"/>
                <a:ea typeface="Arial"/>
                <a:cs typeface="Arial"/>
                <a:sym typeface="Arial"/>
              </a:rPr>
              <a:t>xs:all</a:t>
            </a:r>
            <a:r>
              <a:rPr b="0" i="0" lang="es" sz="1400" u="none" cap="none" strike="noStrike">
                <a:solidFill>
                  <a:srgbClr val="999999"/>
                </a:solidFill>
                <a:latin typeface="Arial"/>
                <a:ea typeface="Arial"/>
                <a:cs typeface="Arial"/>
                <a:sym typeface="Arial"/>
              </a:rPr>
              <a:t> y </a:t>
            </a:r>
            <a:r>
              <a:rPr b="1" i="0" lang="es" sz="1400" u="none" cap="none" strike="noStrike">
                <a:solidFill>
                  <a:srgbClr val="4C74D7"/>
                </a:solidFill>
                <a:latin typeface="Arial"/>
                <a:ea typeface="Arial"/>
                <a:cs typeface="Arial"/>
                <a:sym typeface="Arial"/>
              </a:rPr>
              <a:t>xs:choice</a:t>
            </a:r>
            <a:r>
              <a:rPr b="0" i="0" lang="es" sz="1400" u="none" cap="none" strike="noStrike">
                <a:solidFill>
                  <a:srgbClr val="999999"/>
                </a:solidFill>
                <a:latin typeface="Arial"/>
                <a:ea typeface="Arial"/>
                <a:cs typeface="Arial"/>
                <a:sym typeface="Arial"/>
              </a:rPr>
              <a:t>. (ver pun</a:t>
            </a:r>
            <a:r>
              <a:rPr lang="es">
                <a:solidFill>
                  <a:srgbClr val="999999"/>
                </a:solidFill>
              </a:rPr>
              <a:t>to 2.4. </a:t>
            </a:r>
            <a:r>
              <a:rPr b="0" i="0" lang="es" sz="1400" u="none" cap="none" strike="noStrike">
                <a:solidFill>
                  <a:srgbClr val="999999"/>
                </a:solidFill>
                <a:latin typeface="Arial"/>
                <a:ea typeface="Arial"/>
                <a:cs typeface="Arial"/>
                <a:sym typeface="Arial"/>
              </a:rPr>
              <a:t>Orden de los elementos más adelante).</a:t>
            </a:r>
            <a:endParaRPr b="0" i="0" sz="1400" u="none" cap="none" strike="noStrike">
              <a:solidFill>
                <a:srgbClr val="999999"/>
              </a:solidFill>
              <a:latin typeface="Arial"/>
              <a:ea typeface="Arial"/>
              <a:cs typeface="Arial"/>
              <a:sym typeface="Arial"/>
            </a:endParaRPr>
          </a:p>
        </p:txBody>
      </p:sp>
      <p:sp>
        <p:nvSpPr>
          <p:cNvPr id="146" name="Google Shape;146;p21"/>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a:t>
            </a:r>
            <a:r>
              <a:rPr b="1" i="0" lang="es" sz="2600" u="none" cap="none" strike="noStrike">
                <a:solidFill>
                  <a:srgbClr val="B7B7B7"/>
                </a:solidFill>
              </a:rPr>
              <a:t>. </a:t>
            </a:r>
            <a:r>
              <a:rPr b="1" lang="es">
                <a:solidFill>
                  <a:srgbClr val="B7B7B7"/>
                </a:solidFill>
              </a:rPr>
              <a:t>Elementos (II)</a:t>
            </a:r>
            <a:endParaRPr b="1">
              <a:solidFill>
                <a:srgbClr val="B7B7B7"/>
              </a:solidFill>
            </a:endParaRPr>
          </a:p>
        </p:txBody>
      </p:sp>
      <p:sp>
        <p:nvSpPr>
          <p:cNvPr id="147" name="Google Shape;147;p21"/>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48" name="Google Shape;148;p21"/>
          <p:cNvPicPr preferRelativeResize="0"/>
          <p:nvPr/>
        </p:nvPicPr>
        <p:blipFill rotWithShape="1">
          <a:blip r:embed="rId3">
            <a:alphaModFix/>
          </a:blip>
          <a:srcRect b="0" l="0" r="0" t="0"/>
          <a:stretch/>
        </p:blipFill>
        <p:spPr>
          <a:xfrm>
            <a:off x="1211420" y="1606598"/>
            <a:ext cx="3305175" cy="146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nvSpPr>
        <p:spPr>
          <a:xfrm>
            <a:off x="292075" y="810228"/>
            <a:ext cx="8453700" cy="415202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s" sz="1600" u="sng" cap="none" strike="noStrike">
                <a:solidFill>
                  <a:srgbClr val="999999"/>
                </a:solidFill>
                <a:latin typeface="Arial"/>
                <a:ea typeface="Arial"/>
                <a:cs typeface="Arial"/>
                <a:sym typeface="Arial"/>
              </a:rPr>
              <a:t>Elementos Complejos (II)</a:t>
            </a:r>
            <a:endParaRPr b="1" i="0" sz="1600" u="sng" cap="none" strike="noStrike">
              <a:solidFill>
                <a:srgbClr val="99999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El uso principal de estos elementos complejos es el de albergar diferentes elementos hijos.</a:t>
            </a:r>
            <a:endParaRPr b="0" i="0" sz="1400" u="none" cap="none" strike="noStrike">
              <a:solidFill>
                <a:srgbClr val="999999"/>
              </a:solidFill>
              <a:latin typeface="Arial"/>
              <a:ea typeface="Arial"/>
              <a:cs typeface="Arial"/>
              <a:sym typeface="Arial"/>
            </a:endParaRPr>
          </a:p>
          <a:p>
            <a:pPr indent="-330200" lvl="0" marL="457200" marR="0" rtl="0" algn="just">
              <a:lnSpc>
                <a:spcPct val="100000"/>
              </a:lnSpc>
              <a:spcBef>
                <a:spcPts val="0"/>
              </a:spcBef>
              <a:spcAft>
                <a:spcPts val="0"/>
              </a:spcAft>
              <a:buClr>
                <a:srgbClr val="999999"/>
              </a:buClr>
              <a:buSzPts val="1600"/>
              <a:buFont typeface="Arial"/>
              <a:buChar char="●"/>
            </a:pPr>
            <a:r>
              <a:rPr b="0" i="0" lang="es" sz="1400" u="none" cap="none" strike="noStrike">
                <a:solidFill>
                  <a:srgbClr val="999999"/>
                </a:solidFill>
                <a:latin typeface="Arial"/>
                <a:ea typeface="Arial"/>
                <a:cs typeface="Arial"/>
                <a:sym typeface="Arial"/>
              </a:rPr>
              <a:t>Cuando un elemento contiene diferentes hijos se dice que contiene una secuencia de elementos. Para definirlo usaremos la siguiente sintaxis:</a:t>
            </a:r>
            <a:endParaRPr b="0" i="0" sz="1400" u="none" cap="none" strike="noStrike">
              <a:solidFill>
                <a:srgbClr val="999999"/>
              </a:solidFill>
              <a:latin typeface="Arial"/>
              <a:ea typeface="Arial"/>
              <a:cs typeface="Arial"/>
              <a:sym typeface="Arial"/>
            </a:endParaRPr>
          </a:p>
        </p:txBody>
      </p:sp>
      <p:sp>
        <p:nvSpPr>
          <p:cNvPr id="154" name="Google Shape;154;p22"/>
          <p:cNvSpPr txBox="1"/>
          <p:nvPr>
            <p:ph idx="1" type="body"/>
          </p:nvPr>
        </p:nvSpPr>
        <p:spPr>
          <a:xfrm>
            <a:off x="457200" y="334488"/>
            <a:ext cx="7456500" cy="334500"/>
          </a:xfrm>
          <a:prstGeom prst="rect">
            <a:avLst/>
          </a:prstGeom>
          <a:noFill/>
          <a:ln>
            <a:noFill/>
          </a:ln>
        </p:spPr>
        <p:txBody>
          <a:bodyPr anchorCtr="0" anchor="t" bIns="0" lIns="0" spcFirstLastPara="1" rIns="91425" wrap="square" tIns="0">
            <a:noAutofit/>
          </a:bodyPr>
          <a:lstStyle/>
          <a:p>
            <a:pPr indent="0" lvl="0" marL="0" marR="0" rtl="0" algn="l">
              <a:lnSpc>
                <a:spcPct val="100000"/>
              </a:lnSpc>
              <a:spcBef>
                <a:spcPts val="0"/>
              </a:spcBef>
              <a:spcAft>
                <a:spcPts val="0"/>
              </a:spcAft>
              <a:buClr>
                <a:schemeClr val="accent2"/>
              </a:buClr>
              <a:buSzPts val="1300"/>
              <a:buFont typeface="Arial"/>
              <a:buNone/>
            </a:pPr>
            <a:r>
              <a:rPr b="1" lang="es">
                <a:solidFill>
                  <a:srgbClr val="B7B7B7"/>
                </a:solidFill>
              </a:rPr>
              <a:t>2</a:t>
            </a:r>
            <a:r>
              <a:rPr b="1" i="0" lang="es" sz="2600" u="none" cap="none" strike="noStrike">
                <a:solidFill>
                  <a:srgbClr val="B7B7B7"/>
                </a:solidFill>
              </a:rPr>
              <a:t>. </a:t>
            </a:r>
            <a:r>
              <a:rPr b="1" lang="es">
                <a:solidFill>
                  <a:srgbClr val="B7B7B7"/>
                </a:solidFill>
              </a:rPr>
              <a:t>Elementos (III)</a:t>
            </a:r>
            <a:endParaRPr b="1">
              <a:solidFill>
                <a:srgbClr val="B7B7B7"/>
              </a:solidFill>
            </a:endParaRPr>
          </a:p>
        </p:txBody>
      </p:sp>
      <p:sp>
        <p:nvSpPr>
          <p:cNvPr id="155" name="Google Shape;155;p22"/>
          <p:cNvSpPr txBox="1"/>
          <p:nvPr/>
        </p:nvSpPr>
        <p:spPr>
          <a:xfrm>
            <a:off x="0" y="4723209"/>
            <a:ext cx="457200" cy="1857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1" i="0" lang="es" sz="9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56" name="Google Shape;156;p22"/>
          <p:cNvPicPr preferRelativeResize="0"/>
          <p:nvPr/>
        </p:nvPicPr>
        <p:blipFill rotWithShape="1">
          <a:blip r:embed="rId3">
            <a:alphaModFix/>
          </a:blip>
          <a:srcRect b="0" l="0" r="0" t="0"/>
          <a:stretch/>
        </p:blipFill>
        <p:spPr>
          <a:xfrm>
            <a:off x="798933" y="2261390"/>
            <a:ext cx="6964841" cy="2125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