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311" r:id="rId2"/>
    <p:sldId id="256" r:id="rId3"/>
    <p:sldId id="257" r:id="rId4"/>
    <p:sldId id="258" r:id="rId5"/>
    <p:sldId id="259" r:id="rId6"/>
    <p:sldId id="260" r:id="rId7"/>
    <p:sldId id="309" r:id="rId8"/>
    <p:sldId id="314" r:id="rId9"/>
    <p:sldId id="310" r:id="rId10"/>
    <p:sldId id="262" r:id="rId11"/>
    <p:sldId id="313" r:id="rId12"/>
    <p:sldId id="263" r:id="rId13"/>
    <p:sldId id="265" r:id="rId14"/>
  </p:sldIdLst>
  <p:sldSz cx="9144000" cy="5143500" type="screen16x9"/>
  <p:notesSz cx="6858000" cy="9144000"/>
  <p:embeddedFontLst>
    <p:embeddedFont>
      <p:font typeface="Algerian" panose="04020705040A02060702" pitchFamily="82" charset="0"/>
      <p:regular r:id="rId16"/>
    </p:embeddedFont>
    <p:embeddedFont>
      <p:font typeface="Arial Black" panose="020B0A04020102020204" pitchFamily="34" charset="0"/>
      <p:bold r:id="rId17"/>
    </p:embeddedFont>
    <p:embeddedFont>
      <p:font typeface="Bell MT" panose="02020503060305020303" pitchFamily="18" charset="0"/>
      <p:regular r:id="rId18"/>
      <p:bold r:id="rId19"/>
      <p:italic r:id="rId20"/>
    </p:embeddedFont>
    <p:embeddedFont>
      <p:font typeface="Californian FB" panose="0207040306080B030204" pitchFamily="18" charset="0"/>
      <p:regular r:id="rId21"/>
      <p:bold r:id="rId22"/>
      <p:italic r:id="rId23"/>
    </p:embeddedFont>
    <p:embeddedFont>
      <p:font typeface="Montserrat"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1F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D623F3-4F22-434D-96CD-4953B11BEBA2}">
  <a:tblStyle styleId="{BDD623F3-4F22-434D-96CD-4953B11BEB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1A4366-E913-484E-A202-3380CD7EC0A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1" autoAdjust="0"/>
    <p:restoredTop sz="94690" autoAdjust="0"/>
  </p:normalViewPr>
  <p:slideViewPr>
    <p:cSldViewPr snapToGrid="0">
      <p:cViewPr varScale="1">
        <p:scale>
          <a:sx n="107" d="100"/>
          <a:sy n="107" d="100"/>
        </p:scale>
        <p:origin x="75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e34c71042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e34c71042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e34c71042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34c7104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e34c71042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e34c71042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e34c71042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e34c71042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e34c71042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e34c71042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88">
            <a:off x="4869324" y="3555644"/>
            <a:ext cx="3506100" cy="4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4869325" y="1161263"/>
            <a:ext cx="3506100" cy="2469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p:nvPr/>
        </p:nvSpPr>
        <p:spPr>
          <a:xfrm>
            <a:off x="3237325" y="46978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0100" y="2362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03050"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92700" y="40705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64625"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a:stCxn id="15" idx="2"/>
            <a:endCxn id="13" idx="6"/>
          </p:cNvCxnSpPr>
          <p:nvPr/>
        </p:nvCxnSpPr>
        <p:spPr>
          <a:xfrm rot="10800000">
            <a:off x="6570125"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 name="Google Shape;18;p2"/>
          <p:cNvGrpSpPr/>
          <p:nvPr/>
        </p:nvGrpSpPr>
        <p:grpSpPr>
          <a:xfrm>
            <a:off x="8055650" y="246475"/>
            <a:ext cx="795275" cy="714400"/>
            <a:chOff x="7864625" y="364925"/>
            <a:chExt cx="795275" cy="714400"/>
          </a:xfrm>
        </p:grpSpPr>
        <p:cxnSp>
          <p:nvCxnSpPr>
            <p:cNvPr id="19" name="Google Shape;19;p2"/>
            <p:cNvCxnSpPr>
              <a:stCxn id="20" idx="1"/>
              <a:endCxn id="21"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3"/>
        <p:cNvGrpSpPr/>
        <p:nvPr/>
      </p:nvGrpSpPr>
      <p:grpSpPr>
        <a:xfrm>
          <a:off x="0" y="0"/>
          <a:ext cx="0" cy="0"/>
          <a:chOff x="0" y="0"/>
          <a:chExt cx="0" cy="0"/>
        </a:xfrm>
      </p:grpSpPr>
      <p:sp>
        <p:nvSpPr>
          <p:cNvPr id="244" name="Google Shape;244;p26"/>
          <p:cNvSpPr txBox="1">
            <a:spLocks noGrp="1"/>
          </p:cNvSpPr>
          <p:nvPr>
            <p:ph type="title" hasCustomPrompt="1"/>
          </p:nvPr>
        </p:nvSpPr>
        <p:spPr>
          <a:xfrm rot="-294">
            <a:off x="4665274" y="94042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26"/>
          <p:cNvSpPr txBox="1">
            <a:spLocks noGrp="1"/>
          </p:cNvSpPr>
          <p:nvPr>
            <p:ph type="subTitle" idx="1"/>
          </p:nvPr>
        </p:nvSpPr>
        <p:spPr>
          <a:xfrm>
            <a:off x="4665275" y="1855575"/>
            <a:ext cx="35079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6" name="Google Shape;246;p26"/>
          <p:cNvSpPr txBox="1">
            <a:spLocks noGrp="1"/>
          </p:cNvSpPr>
          <p:nvPr>
            <p:ph type="title" idx="2" hasCustomPrompt="1"/>
          </p:nvPr>
        </p:nvSpPr>
        <p:spPr>
          <a:xfrm>
            <a:off x="4663626" y="3131325"/>
            <a:ext cx="35112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26"/>
          <p:cNvSpPr txBox="1">
            <a:spLocks noGrp="1"/>
          </p:cNvSpPr>
          <p:nvPr>
            <p:ph type="subTitle" idx="3"/>
          </p:nvPr>
        </p:nvSpPr>
        <p:spPr>
          <a:xfrm>
            <a:off x="4663613"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8" name="Google Shape;248;p26"/>
          <p:cNvSpPr txBox="1">
            <a:spLocks noGrp="1"/>
          </p:cNvSpPr>
          <p:nvPr>
            <p:ph type="title" idx="4" hasCustomPrompt="1"/>
          </p:nvPr>
        </p:nvSpPr>
        <p:spPr>
          <a:xfrm rot="-294">
            <a:off x="972476" y="313117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9" name="Google Shape;249;p26"/>
          <p:cNvSpPr txBox="1">
            <a:spLocks noGrp="1"/>
          </p:cNvSpPr>
          <p:nvPr>
            <p:ph type="subTitle" idx="5"/>
          </p:nvPr>
        </p:nvSpPr>
        <p:spPr>
          <a:xfrm>
            <a:off x="970825"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0" name="Google Shape;250;p26"/>
          <p:cNvSpPr/>
          <p:nvPr/>
        </p:nvSpPr>
        <p:spPr>
          <a:xfrm>
            <a:off x="903613" y="4727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398563" y="2056113"/>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26"/>
          <p:cNvCxnSpPr/>
          <p:nvPr/>
        </p:nvCxnSpPr>
        <p:spPr>
          <a:xfrm flipH="1">
            <a:off x="3417538" y="4362425"/>
            <a:ext cx="1294500" cy="5094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26"/>
          <p:cNvSpPr/>
          <p:nvPr/>
        </p:nvSpPr>
        <p:spPr>
          <a:xfrm>
            <a:off x="4712050" y="540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663625" y="4871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187775" y="45699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581413" y="185556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0"/>
        <p:cNvGrpSpPr/>
        <p:nvPr/>
      </p:nvGrpSpPr>
      <p:grpSpPr>
        <a:xfrm>
          <a:off x="0" y="0"/>
          <a:ext cx="0" cy="0"/>
          <a:chOff x="0" y="0"/>
          <a:chExt cx="0" cy="0"/>
        </a:xfrm>
      </p:grpSpPr>
      <p:sp>
        <p:nvSpPr>
          <p:cNvPr id="271" name="Google Shape;271;p28"/>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8"/>
          <p:cNvCxnSpPr>
            <a:stCxn id="276" idx="0"/>
            <a:endCxn id="275"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9"/>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29"/>
          <p:cNvCxnSpPr>
            <a:stCxn id="284" idx="3"/>
            <a:endCxn id="280"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29"/>
          <p:cNvCxnSpPr>
            <a:stCxn id="280" idx="4"/>
            <a:endCxn id="279"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9"/>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29"/>
          <p:cNvCxnSpPr>
            <a:stCxn id="282" idx="5"/>
            <a:endCxn id="281"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289" name="Google Shape;289;p29"/>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2" name="Google Shape;292;p29"/>
          <p:cNvCxnSpPr>
            <a:stCxn id="290" idx="4"/>
            <a:endCxn id="291"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29550" y="2324100"/>
            <a:ext cx="3791100" cy="1778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83801" y="876075"/>
            <a:ext cx="797400" cy="122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a:spLocks noGrp="1"/>
          </p:cNvSpPr>
          <p:nvPr>
            <p:ph type="pic" idx="3"/>
          </p:nvPr>
        </p:nvSpPr>
        <p:spPr>
          <a:xfrm>
            <a:off x="5353050" y="0"/>
            <a:ext cx="3791100" cy="5143500"/>
          </a:xfrm>
          <a:prstGeom prst="rect">
            <a:avLst/>
          </a:prstGeom>
          <a:noFill/>
          <a:ln>
            <a:noFill/>
          </a:ln>
        </p:spPr>
      </p:sp>
      <p:sp>
        <p:nvSpPr>
          <p:cNvPr id="26" name="Google Shape;26;p3"/>
          <p:cNvSpPr/>
          <p:nvPr/>
        </p:nvSpPr>
        <p:spPr>
          <a:xfrm>
            <a:off x="389638" y="4816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322350" y="4101900"/>
            <a:ext cx="795275" cy="714400"/>
            <a:chOff x="7864625" y="364925"/>
            <a:chExt cx="795275" cy="714400"/>
          </a:xfrm>
        </p:grpSpPr>
        <p:cxnSp>
          <p:nvCxnSpPr>
            <p:cNvPr id="28" name="Google Shape;28;p3"/>
            <p:cNvCxnSpPr>
              <a:stCxn id="29" idx="1"/>
              <a:endCxn id="30"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3"/>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972600"/>
            <a:ext cx="3780600" cy="1149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3" name="Google Shape;33;p4"/>
          <p:cNvSpPr txBox="1">
            <a:spLocks noGrp="1"/>
          </p:cNvSpPr>
          <p:nvPr>
            <p:ph type="body" idx="1"/>
          </p:nvPr>
        </p:nvSpPr>
        <p:spPr>
          <a:xfrm>
            <a:off x="720000" y="2121900"/>
            <a:ext cx="3780600" cy="204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34" name="Google Shape;34;p4"/>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4"/>
          <p:cNvCxnSpPr>
            <a:stCxn id="39" idx="3"/>
            <a:endCxn id="35"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4"/>
          <p:cNvCxnSpPr>
            <a:stCxn id="35" idx="4"/>
            <a:endCxn id="34"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4"/>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4"/>
          <p:cNvCxnSpPr>
            <a:stCxn id="37" idx="5"/>
            <a:endCxn id="36"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44" name="Google Shape;44;p4"/>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4"/>
          <p:cNvCxnSpPr>
            <a:stCxn id="45" idx="4"/>
            <a:endCxn id="46"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6" name="Google Shape;66;p6"/>
          <p:cNvSpPr/>
          <p:nvPr/>
        </p:nvSpPr>
        <p:spPr>
          <a:xfrm>
            <a:off x="8621200" y="2047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7997350" y="277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8901450" y="12258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6"/>
          <p:cNvCxnSpPr>
            <a:stCxn id="68" idx="1"/>
            <a:endCxn id="67" idx="5"/>
          </p:cNvCxnSpPr>
          <p:nvPr/>
        </p:nvCxnSpPr>
        <p:spPr>
          <a:xfrm rot="10800000">
            <a:off x="8054791" y="335041"/>
            <a:ext cx="856500" cy="9006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6"/>
          <p:cNvCxnSpPr>
            <a:stCxn id="68" idx="4"/>
            <a:endCxn id="66" idx="0"/>
          </p:cNvCxnSpPr>
          <p:nvPr/>
        </p:nvCxnSpPr>
        <p:spPr>
          <a:xfrm flipH="1">
            <a:off x="8681850" y="1293000"/>
            <a:ext cx="253200" cy="75450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6"/>
          <p:cNvSpPr/>
          <p:nvPr/>
        </p:nvSpPr>
        <p:spPr>
          <a:xfrm>
            <a:off x="520875" y="406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386100" y="4603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1262400" y="4740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58950" y="1104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94900" y="4740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774850" y="44239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20000" y="4000500"/>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1724719" y="1474175"/>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rot="4011">
            <a:off x="4829933" y="2659513"/>
            <a:ext cx="514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829916" y="3823126"/>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898226" y="2659663"/>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3"/>
          <p:cNvSpPr txBox="1">
            <a:spLocks noGrp="1"/>
          </p:cNvSpPr>
          <p:nvPr>
            <p:ph type="title" idx="5"/>
          </p:nvPr>
        </p:nvSpPr>
        <p:spPr>
          <a:xfrm>
            <a:off x="1724719" y="2637764"/>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0" name="Google Shape;110;p13"/>
          <p:cNvSpPr txBox="1">
            <a:spLocks noGrp="1"/>
          </p:cNvSpPr>
          <p:nvPr>
            <p:ph type="title" idx="6"/>
          </p:nvPr>
        </p:nvSpPr>
        <p:spPr>
          <a:xfrm>
            <a:off x="1724719" y="3808677"/>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1" name="Google Shape;111;p13"/>
          <p:cNvSpPr txBox="1">
            <a:spLocks noGrp="1"/>
          </p:cNvSpPr>
          <p:nvPr>
            <p:ph type="title" idx="7"/>
          </p:nvPr>
        </p:nvSpPr>
        <p:spPr>
          <a:xfrm>
            <a:off x="5658576" y="3801352"/>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8"/>
          </p:nvPr>
        </p:nvSpPr>
        <p:spPr>
          <a:xfrm>
            <a:off x="5658576" y="2637764"/>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9"/>
          </p:nvPr>
        </p:nvSpPr>
        <p:spPr>
          <a:xfrm>
            <a:off x="5658576" y="1474175"/>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3"/>
          <p:cNvSpPr txBox="1">
            <a:spLocks noGrp="1"/>
          </p:cNvSpPr>
          <p:nvPr>
            <p:ph type="title" idx="13" hasCustomPrompt="1"/>
          </p:nvPr>
        </p:nvSpPr>
        <p:spPr>
          <a:xfrm rot="4009">
            <a:off x="4829765" y="1496234"/>
            <a:ext cx="5145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5" name="Google Shape;115;p13"/>
          <p:cNvSpPr txBox="1">
            <a:spLocks noGrp="1"/>
          </p:cNvSpPr>
          <p:nvPr>
            <p:ph type="title" idx="14" hasCustomPrompt="1"/>
          </p:nvPr>
        </p:nvSpPr>
        <p:spPr>
          <a:xfrm rot="2006">
            <a:off x="898222" y="1496075"/>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5" hasCustomPrompt="1"/>
          </p:nvPr>
        </p:nvSpPr>
        <p:spPr>
          <a:xfrm rot="2005">
            <a:off x="898081" y="3823264"/>
            <a:ext cx="5145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7" name="Google Shape;117;p13"/>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8" name="Google Shape;118;p13"/>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498050" y="3356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263275" y="40981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725500" y="46056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13"/>
          <p:cNvCxnSpPr>
            <a:stCxn id="122" idx="1"/>
            <a:endCxn id="121" idx="5"/>
          </p:cNvCxnSpPr>
          <p:nvPr/>
        </p:nvCxnSpPr>
        <p:spPr>
          <a:xfrm rot="10800000">
            <a:off x="8320741" y="41556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13"/>
          <p:cNvSpPr/>
          <p:nvPr/>
        </p:nvSpPr>
        <p:spPr>
          <a:xfrm flipH="1">
            <a:off x="8171325" y="299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5057775" y="1106850"/>
            <a:ext cx="3107700" cy="11115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3" name="Google Shape;173;p21"/>
          <p:cNvSpPr txBox="1">
            <a:spLocks noGrp="1"/>
          </p:cNvSpPr>
          <p:nvPr>
            <p:ph type="subTitle" idx="1"/>
          </p:nvPr>
        </p:nvSpPr>
        <p:spPr>
          <a:xfrm rot="-332">
            <a:off x="5057825" y="2218498"/>
            <a:ext cx="3107700" cy="181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74" name="Google Shape;174;p21"/>
          <p:cNvSpPr>
            <a:spLocks noGrp="1"/>
          </p:cNvSpPr>
          <p:nvPr>
            <p:ph type="pic" idx="2"/>
          </p:nvPr>
        </p:nvSpPr>
        <p:spPr>
          <a:xfrm>
            <a:off x="0" y="0"/>
            <a:ext cx="4572000" cy="5143500"/>
          </a:xfrm>
          <a:prstGeom prst="rect">
            <a:avLst/>
          </a:prstGeom>
          <a:noFill/>
          <a:ln>
            <a:noFill/>
          </a:ln>
        </p:spPr>
      </p:sp>
      <p:sp>
        <p:nvSpPr>
          <p:cNvPr id="175" name="Google Shape;175;p21"/>
          <p:cNvSpPr/>
          <p:nvPr/>
        </p:nvSpPr>
        <p:spPr>
          <a:xfrm>
            <a:off x="5492275" y="199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0" name="Google Shape;190;p23"/>
          <p:cNvSpPr txBox="1">
            <a:spLocks noGrp="1"/>
          </p:cNvSpPr>
          <p:nvPr>
            <p:ph type="title" idx="2"/>
          </p:nvPr>
        </p:nvSpPr>
        <p:spPr>
          <a:xfrm>
            <a:off x="72000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1" name="Google Shape;191;p23"/>
          <p:cNvSpPr txBox="1">
            <a:spLocks noGrp="1"/>
          </p:cNvSpPr>
          <p:nvPr>
            <p:ph type="subTitle" idx="1"/>
          </p:nvPr>
        </p:nvSpPr>
        <p:spPr>
          <a:xfrm>
            <a:off x="72000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3"/>
          <p:cNvSpPr txBox="1">
            <a:spLocks noGrp="1"/>
          </p:cNvSpPr>
          <p:nvPr>
            <p:ph type="title" idx="3"/>
          </p:nvPr>
        </p:nvSpPr>
        <p:spPr>
          <a:xfrm>
            <a:off x="3409639"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3" name="Google Shape;193;p23"/>
          <p:cNvSpPr txBox="1">
            <a:spLocks noGrp="1"/>
          </p:cNvSpPr>
          <p:nvPr>
            <p:ph type="subTitle" idx="4"/>
          </p:nvPr>
        </p:nvSpPr>
        <p:spPr>
          <a:xfrm>
            <a:off x="3407389"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3"/>
          <p:cNvSpPr txBox="1">
            <a:spLocks noGrp="1"/>
          </p:cNvSpPr>
          <p:nvPr>
            <p:ph type="title" idx="5"/>
          </p:nvPr>
        </p:nvSpPr>
        <p:spPr>
          <a:xfrm>
            <a:off x="608765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5" name="Google Shape;195;p23"/>
          <p:cNvSpPr txBox="1">
            <a:spLocks noGrp="1"/>
          </p:cNvSpPr>
          <p:nvPr>
            <p:ph type="subTitle" idx="6"/>
          </p:nvPr>
        </p:nvSpPr>
        <p:spPr>
          <a:xfrm>
            <a:off x="608315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6" name="Google Shape;196;p23"/>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3"/>
          <p:cNvCxnSpPr>
            <a:stCxn id="201" idx="0"/>
            <a:endCxn id="200"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05" name="Google Shape;205;p24"/>
          <p:cNvSpPr txBox="1">
            <a:spLocks noGrp="1"/>
          </p:cNvSpPr>
          <p:nvPr>
            <p:ph type="title" idx="2"/>
          </p:nvPr>
        </p:nvSpPr>
        <p:spPr>
          <a:xfrm>
            <a:off x="150880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6" name="Google Shape;206;p24"/>
          <p:cNvSpPr txBox="1">
            <a:spLocks noGrp="1"/>
          </p:cNvSpPr>
          <p:nvPr>
            <p:ph type="subTitle" idx="1"/>
          </p:nvPr>
        </p:nvSpPr>
        <p:spPr>
          <a:xfrm>
            <a:off x="1508813"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4"/>
          <p:cNvSpPr txBox="1">
            <a:spLocks noGrp="1"/>
          </p:cNvSpPr>
          <p:nvPr>
            <p:ph type="title" idx="3"/>
          </p:nvPr>
        </p:nvSpPr>
        <p:spPr>
          <a:xfrm>
            <a:off x="529453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8" name="Google Shape;208;p24"/>
          <p:cNvSpPr txBox="1">
            <a:spLocks noGrp="1"/>
          </p:cNvSpPr>
          <p:nvPr>
            <p:ph type="subTitle" idx="4"/>
          </p:nvPr>
        </p:nvSpPr>
        <p:spPr>
          <a:xfrm>
            <a:off x="5294538"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4"/>
          <p:cNvSpPr txBox="1">
            <a:spLocks noGrp="1"/>
          </p:cNvSpPr>
          <p:nvPr>
            <p:ph type="title" idx="5"/>
          </p:nvPr>
        </p:nvSpPr>
        <p:spPr>
          <a:xfrm>
            <a:off x="150878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0" name="Google Shape;210;p24"/>
          <p:cNvSpPr txBox="1">
            <a:spLocks noGrp="1"/>
          </p:cNvSpPr>
          <p:nvPr>
            <p:ph type="subTitle" idx="6"/>
          </p:nvPr>
        </p:nvSpPr>
        <p:spPr>
          <a:xfrm>
            <a:off x="1508813"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4"/>
          <p:cNvSpPr txBox="1">
            <a:spLocks noGrp="1"/>
          </p:cNvSpPr>
          <p:nvPr>
            <p:ph type="title" idx="7"/>
          </p:nvPr>
        </p:nvSpPr>
        <p:spPr>
          <a:xfrm>
            <a:off x="529451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2" name="Google Shape;212;p24"/>
          <p:cNvSpPr txBox="1">
            <a:spLocks noGrp="1"/>
          </p:cNvSpPr>
          <p:nvPr>
            <p:ph type="subTitle" idx="8"/>
          </p:nvPr>
        </p:nvSpPr>
        <p:spPr>
          <a:xfrm>
            <a:off x="5294538"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 name="Google Shape;213;p24"/>
          <p:cNvSpPr/>
          <p:nvPr/>
        </p:nvSpPr>
        <p:spPr>
          <a:xfrm>
            <a:off x="522988" y="26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55138" y="1892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4"/>
          <p:cNvGrpSpPr/>
          <p:nvPr/>
        </p:nvGrpSpPr>
        <p:grpSpPr>
          <a:xfrm>
            <a:off x="322350" y="4101900"/>
            <a:ext cx="795275" cy="714400"/>
            <a:chOff x="7864625" y="364925"/>
            <a:chExt cx="795275" cy="714400"/>
          </a:xfrm>
        </p:grpSpPr>
        <p:cxnSp>
          <p:nvCxnSpPr>
            <p:cNvPr id="216" name="Google Shape;216;p24"/>
            <p:cNvCxnSpPr>
              <a:stCxn id="217" idx="1"/>
              <a:endCxn id="218"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17" name="Google Shape;217;p24"/>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4"/>
          <p:cNvSpPr/>
          <p:nvPr/>
        </p:nvSpPr>
        <p:spPr>
          <a:xfrm>
            <a:off x="8765300" y="3072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8552563" y="3794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rgbClr val="0C02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9" r:id="rId6"/>
    <p:sldLayoutId id="2147483667" r:id="rId7"/>
    <p:sldLayoutId id="2147483669" r:id="rId8"/>
    <p:sldLayoutId id="2147483670" r:id="rId9"/>
    <p:sldLayoutId id="2147483672"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heconversation.com/glioblastoma-why-these-brain-cancers-are-so-difficult-to-treat-61376" TargetMode="External"/><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A72-E6C2-4E54-8B1E-A6E802907A2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411FBA6-076F-4DAC-9AFD-619213375E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9144000" cy="5143500"/>
          </a:xfrm>
          <a:prstGeom prst="rect">
            <a:avLst/>
          </a:prstGeom>
        </p:spPr>
      </p:pic>
      <p:sp>
        <p:nvSpPr>
          <p:cNvPr id="6" name="Rectangle: Rounded Corners 5">
            <a:extLst>
              <a:ext uri="{FF2B5EF4-FFF2-40B4-BE49-F238E27FC236}">
                <a16:creationId xmlns:a16="http://schemas.microsoft.com/office/drawing/2014/main" id="{C5126AA8-AC16-4C94-B952-59C59A61743B}"/>
              </a:ext>
            </a:extLst>
          </p:cNvPr>
          <p:cNvSpPr/>
          <p:nvPr/>
        </p:nvSpPr>
        <p:spPr>
          <a:xfrm>
            <a:off x="413657" y="390978"/>
            <a:ext cx="8316685" cy="4492172"/>
          </a:xfrm>
          <a:prstGeom prst="roundRect">
            <a:avLst/>
          </a:prstGeom>
          <a:solidFill>
            <a:schemeClr val="tx2">
              <a:lumMod val="75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7F6EF61-0669-47BA-AC95-FBC708875A80}"/>
              </a:ext>
            </a:extLst>
          </p:cNvPr>
          <p:cNvSpPr txBox="1"/>
          <p:nvPr/>
        </p:nvSpPr>
        <p:spPr>
          <a:xfrm>
            <a:off x="2053771" y="1802308"/>
            <a:ext cx="5312228" cy="1538883"/>
          </a:xfrm>
          <a:prstGeom prst="rect">
            <a:avLst/>
          </a:prstGeom>
          <a:noFill/>
        </p:spPr>
        <p:txBody>
          <a:bodyPr wrap="square" rtlCol="0">
            <a:spAutoFit/>
          </a:bodyPr>
          <a:lstStyle/>
          <a:p>
            <a:r>
              <a:rPr lang="en-IN" sz="4000" dirty="0">
                <a:solidFill>
                  <a:srgbClr val="FFC000"/>
                </a:solidFill>
                <a:latin typeface="Algerian" panose="04020705040A02060702" pitchFamily="82" charset="0"/>
              </a:rPr>
              <a:t>Brain Tumor Imaging Precision</a:t>
            </a:r>
          </a:p>
          <a:p>
            <a:endParaRPr lang="en-IN" dirty="0"/>
          </a:p>
        </p:txBody>
      </p:sp>
      <p:pic>
        <p:nvPicPr>
          <p:cNvPr id="10" name="Picture 9">
            <a:extLst>
              <a:ext uri="{FF2B5EF4-FFF2-40B4-BE49-F238E27FC236}">
                <a16:creationId xmlns:a16="http://schemas.microsoft.com/office/drawing/2014/main" id="{24DAC229-FEA5-401E-9EBC-EBCD5068DC47}"/>
              </a:ext>
            </a:extLst>
          </p:cNvPr>
          <p:cNvPicPr>
            <a:picLocks noChangeAspect="1"/>
          </p:cNvPicPr>
          <p:nvPr/>
        </p:nvPicPr>
        <p:blipFill>
          <a:blip r:embed="rId4"/>
          <a:stretch>
            <a:fillRect/>
          </a:stretch>
        </p:blipFill>
        <p:spPr>
          <a:xfrm>
            <a:off x="8004230" y="4470371"/>
            <a:ext cx="1025472" cy="564301"/>
          </a:xfrm>
          <a:prstGeom prst="rect">
            <a:avLst/>
          </a:prstGeom>
        </p:spPr>
      </p:pic>
    </p:spTree>
    <p:extLst>
      <p:ext uri="{BB962C8B-B14F-4D97-AF65-F5344CB8AC3E}">
        <p14:creationId xmlns:p14="http://schemas.microsoft.com/office/powerpoint/2010/main" val="1853100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6"/>
                </a:solidFill>
                <a:latin typeface="Californian FB" panose="0207040306080B030204" pitchFamily="18" charset="0"/>
              </a:rPr>
              <a:t>Implementation</a:t>
            </a:r>
            <a:endParaRPr sz="4000" dirty="0">
              <a:solidFill>
                <a:schemeClr val="accent6"/>
              </a:solidFill>
              <a:latin typeface="Californian FB" panose="0207040306080B030204" pitchFamily="18" charset="0"/>
            </a:endParaRPr>
          </a:p>
        </p:txBody>
      </p:sp>
      <p:grpSp>
        <p:nvGrpSpPr>
          <p:cNvPr id="446" name="Google Shape;446;p39"/>
          <p:cNvGrpSpPr/>
          <p:nvPr/>
        </p:nvGrpSpPr>
        <p:grpSpPr>
          <a:xfrm>
            <a:off x="6977925" y="487300"/>
            <a:ext cx="1961600" cy="1029000"/>
            <a:chOff x="4501725" y="419225"/>
            <a:chExt cx="1961600" cy="1029000"/>
          </a:xfrm>
        </p:grpSpPr>
        <p:sp>
          <p:nvSpPr>
            <p:cNvPr id="447" name="Google Shape;447;p39"/>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0" name="Google Shape;450;p39"/>
            <p:cNvCxnSpPr>
              <a:stCxn id="447" idx="2"/>
              <a:endCxn id="449"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39"/>
            <p:cNvCxnSpPr>
              <a:stCxn id="448" idx="3"/>
              <a:endCxn id="447"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sp>
        <p:nvSpPr>
          <p:cNvPr id="452" name="Google Shape;452;p39"/>
          <p:cNvSpPr/>
          <p:nvPr/>
        </p:nvSpPr>
        <p:spPr>
          <a:xfrm>
            <a:off x="6360700" y="4189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121100" y="43066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F35F108-6C47-4F2A-A92F-5D80F4A429F2}"/>
              </a:ext>
            </a:extLst>
          </p:cNvPr>
          <p:cNvSpPr txBox="1"/>
          <p:nvPr/>
        </p:nvSpPr>
        <p:spPr>
          <a:xfrm>
            <a:off x="720000" y="1161659"/>
            <a:ext cx="7503886" cy="3046988"/>
          </a:xfrm>
          <a:prstGeom prst="rect">
            <a:avLst/>
          </a:prstGeom>
          <a:noFill/>
        </p:spPr>
        <p:txBody>
          <a:bodyPr wrap="square" rtlCol="0">
            <a:spAutoFit/>
          </a:bodyPr>
          <a:lstStyle/>
          <a:p>
            <a:r>
              <a:rPr lang="en-US" sz="1600" dirty="0">
                <a:solidFill>
                  <a:schemeClr val="tx1"/>
                </a:solidFill>
                <a:latin typeface="Bell MT" panose="02020503060305020303" pitchFamily="18" charset="0"/>
              </a:rPr>
              <a:t>1. Data Loading and Preprocessing:</a:t>
            </a:r>
          </a:p>
          <a:p>
            <a:r>
              <a:rPr lang="en-US" sz="1600" dirty="0">
                <a:solidFill>
                  <a:schemeClr val="tx1"/>
                </a:solidFill>
                <a:latin typeface="Bell MT" panose="02020503060305020303" pitchFamily="18" charset="0"/>
              </a:rPr>
              <a:t>Loads brain tumor images from designated folders.</a:t>
            </a:r>
          </a:p>
          <a:p>
            <a:r>
              <a:rPr lang="en-US" sz="1600" dirty="0">
                <a:solidFill>
                  <a:schemeClr val="tx1"/>
                </a:solidFill>
                <a:latin typeface="Bell MT" panose="02020503060305020303" pitchFamily="18" charset="0"/>
              </a:rPr>
              <a:t>Converts images to grayscale and resizes them to a uniform size.</a:t>
            </a:r>
          </a:p>
          <a:p>
            <a:r>
              <a:rPr lang="en-US" sz="1600" dirty="0">
                <a:solidFill>
                  <a:schemeClr val="tx1"/>
                </a:solidFill>
                <a:latin typeface="Bell MT" panose="02020503060305020303" pitchFamily="18" charset="0"/>
              </a:rPr>
              <a:t>Flattens the image data into a 2D array for model compatibility.</a:t>
            </a:r>
          </a:p>
          <a:p>
            <a:endParaRPr lang="en-US" sz="1600" dirty="0">
              <a:solidFill>
                <a:schemeClr val="tx1"/>
              </a:solidFill>
              <a:latin typeface="Bell MT" panose="02020503060305020303" pitchFamily="18" charset="0"/>
            </a:endParaRPr>
          </a:p>
          <a:p>
            <a:r>
              <a:rPr lang="en-US" sz="1600" dirty="0">
                <a:solidFill>
                  <a:schemeClr val="tx1"/>
                </a:solidFill>
                <a:latin typeface="Bell MT" panose="02020503060305020303" pitchFamily="18" charset="0"/>
              </a:rPr>
              <a:t>2. Data Exploration and Visualization:</a:t>
            </a:r>
          </a:p>
          <a:p>
            <a:r>
              <a:rPr lang="en-US" sz="1600" dirty="0">
                <a:solidFill>
                  <a:schemeClr val="tx1"/>
                </a:solidFill>
                <a:latin typeface="Bell MT" panose="02020503060305020303" pitchFamily="18" charset="0"/>
              </a:rPr>
              <a:t>Analyzes the distribution of labels (e.g., number of images per tumor type).</a:t>
            </a:r>
          </a:p>
          <a:p>
            <a:r>
              <a:rPr lang="en-US" sz="1600" dirty="0">
                <a:solidFill>
                  <a:schemeClr val="tx1"/>
                </a:solidFill>
                <a:latin typeface="Bell MT" panose="02020503060305020303" pitchFamily="18" charset="0"/>
              </a:rPr>
              <a:t>Optionally visualizes sample images to understand the data characteristics.</a:t>
            </a:r>
          </a:p>
          <a:p>
            <a:endParaRPr lang="en-US" sz="1600" dirty="0">
              <a:solidFill>
                <a:schemeClr val="tx1"/>
              </a:solidFill>
              <a:latin typeface="Bell MT" panose="02020503060305020303" pitchFamily="18" charset="0"/>
            </a:endParaRPr>
          </a:p>
          <a:p>
            <a:r>
              <a:rPr lang="en-US" sz="1600" dirty="0">
                <a:solidFill>
                  <a:schemeClr val="tx1"/>
                </a:solidFill>
                <a:latin typeface="Bell MT" panose="02020503060305020303" pitchFamily="18" charset="0"/>
              </a:rPr>
              <a:t>3. Data Preparation:</a:t>
            </a:r>
          </a:p>
          <a:p>
            <a:r>
              <a:rPr lang="en-US" sz="1600" dirty="0">
                <a:solidFill>
                  <a:schemeClr val="tx1"/>
                </a:solidFill>
                <a:latin typeface="Bell MT" panose="02020503060305020303" pitchFamily="18" charset="0"/>
              </a:rPr>
              <a:t>Splits the data into training and testing sets using </a:t>
            </a:r>
            <a:r>
              <a:rPr lang="en-US" sz="1600" dirty="0" err="1">
                <a:solidFill>
                  <a:schemeClr val="tx1"/>
                </a:solidFill>
                <a:latin typeface="Bell MT" panose="02020503060305020303" pitchFamily="18" charset="0"/>
              </a:rPr>
              <a:t>train_test_split</a:t>
            </a:r>
            <a:r>
              <a:rPr lang="en-US" sz="1600" dirty="0">
                <a:solidFill>
                  <a:schemeClr val="tx1"/>
                </a:solidFill>
                <a:latin typeface="Bell MT" panose="02020503060305020303" pitchFamily="18" charset="0"/>
              </a:rPr>
              <a:t>.</a:t>
            </a:r>
          </a:p>
          <a:p>
            <a:r>
              <a:rPr lang="en-US" sz="1600" dirty="0">
                <a:solidFill>
                  <a:schemeClr val="tx1"/>
                </a:solidFill>
                <a:latin typeface="Bell MT" panose="02020503060305020303" pitchFamily="18" charset="0"/>
              </a:rPr>
              <a:t>Normalizes pixel values between 0 and 1 for better model convergence (feature scaling).</a:t>
            </a:r>
            <a:endParaRPr lang="en-IN" sz="1600" dirty="0">
              <a:solidFill>
                <a:schemeClr val="tx1"/>
              </a:solidFill>
              <a:latin typeface="Bell MT" panose="02020503060305020303" pitchFamily="18" charset="0"/>
            </a:endParaRPr>
          </a:p>
        </p:txBody>
      </p:sp>
      <p:pic>
        <p:nvPicPr>
          <p:cNvPr id="13" name="Picture 12">
            <a:extLst>
              <a:ext uri="{FF2B5EF4-FFF2-40B4-BE49-F238E27FC236}">
                <a16:creationId xmlns:a16="http://schemas.microsoft.com/office/drawing/2014/main" id="{BBE53D4F-0D1D-4171-9936-18FC6A8EB96C}"/>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29C67F-FEFD-404F-8E60-E6418F9FD528}"/>
              </a:ext>
            </a:extLst>
          </p:cNvPr>
          <p:cNvSpPr>
            <a:spLocks noGrp="1"/>
          </p:cNvSpPr>
          <p:nvPr>
            <p:ph type="body" idx="1"/>
          </p:nvPr>
        </p:nvSpPr>
        <p:spPr>
          <a:xfrm>
            <a:off x="599354" y="585787"/>
            <a:ext cx="7788206" cy="3907631"/>
          </a:xfrm>
        </p:spPr>
        <p:txBody>
          <a:bodyPr/>
          <a:lstStyle/>
          <a:p>
            <a:pPr marL="139700" indent="0">
              <a:buNone/>
            </a:pPr>
            <a:r>
              <a:rPr lang="en-US" sz="1800" dirty="0">
                <a:solidFill>
                  <a:schemeClr val="tx1"/>
                </a:solidFill>
                <a:latin typeface="Bell MT" panose="02020503060305020303" pitchFamily="18" charset="0"/>
              </a:rPr>
              <a:t>4. Model Training:</a:t>
            </a:r>
          </a:p>
          <a:p>
            <a:pPr marL="139700" indent="0">
              <a:buNone/>
            </a:pPr>
            <a:r>
              <a:rPr lang="en-US" sz="1800" dirty="0">
                <a:solidFill>
                  <a:schemeClr val="tx1"/>
                </a:solidFill>
                <a:latin typeface="Bell MT" panose="02020503060305020303" pitchFamily="18" charset="0"/>
              </a:rPr>
              <a:t>Trains an SVM model using the training data. This model learns to differentiate between different tumor types based on the image features.</a:t>
            </a:r>
          </a:p>
          <a:p>
            <a:pPr marL="139700" indent="0">
              <a:buNone/>
            </a:pPr>
            <a:endParaRPr lang="en-US" sz="1800" dirty="0">
              <a:solidFill>
                <a:schemeClr val="tx1"/>
              </a:solidFill>
              <a:latin typeface="Bell MT" panose="02020503060305020303" pitchFamily="18" charset="0"/>
            </a:endParaRPr>
          </a:p>
          <a:p>
            <a:pPr marL="139700" indent="0">
              <a:buNone/>
            </a:pPr>
            <a:r>
              <a:rPr lang="en-US" sz="1800" dirty="0">
                <a:solidFill>
                  <a:schemeClr val="tx1"/>
                </a:solidFill>
                <a:latin typeface="Bell MT" panose="02020503060305020303" pitchFamily="18" charset="0"/>
              </a:rPr>
              <a:t>5. Model Evaluation:</a:t>
            </a:r>
          </a:p>
          <a:p>
            <a:pPr marL="139700" indent="0">
              <a:buNone/>
            </a:pPr>
            <a:r>
              <a:rPr lang="en-US" sz="1800" dirty="0">
                <a:solidFill>
                  <a:schemeClr val="tx1"/>
                </a:solidFill>
                <a:latin typeface="Bell MT" panose="02020503060305020303" pitchFamily="18" charset="0"/>
              </a:rPr>
              <a:t>Evaluates the trained model's performance on the testing set using metrics like accuracy. This helps assess how well the model generalizes to unseen data.</a:t>
            </a:r>
          </a:p>
          <a:p>
            <a:pPr marL="139700" indent="0">
              <a:buNone/>
            </a:pPr>
            <a:endParaRPr lang="en-US" sz="1800" dirty="0">
              <a:solidFill>
                <a:schemeClr val="tx1"/>
              </a:solidFill>
              <a:latin typeface="Bell MT" panose="02020503060305020303" pitchFamily="18" charset="0"/>
            </a:endParaRPr>
          </a:p>
          <a:p>
            <a:pPr marL="139700" indent="0">
              <a:buNone/>
            </a:pPr>
            <a:r>
              <a:rPr lang="en-US" sz="1800" dirty="0">
                <a:solidFill>
                  <a:schemeClr val="tx1"/>
                </a:solidFill>
                <a:latin typeface="Bell MT" panose="02020503060305020303" pitchFamily="18" charset="0"/>
              </a:rPr>
              <a:t>6. Prediction on New Images:</a:t>
            </a:r>
          </a:p>
          <a:p>
            <a:pPr marL="139700" indent="0">
              <a:buNone/>
            </a:pPr>
            <a:r>
              <a:rPr lang="en-US" sz="1800" dirty="0">
                <a:solidFill>
                  <a:schemeClr val="tx1"/>
                </a:solidFill>
                <a:latin typeface="Bell MT" panose="02020503060305020303" pitchFamily="18" charset="0"/>
              </a:rPr>
              <a:t>Allows prediction of tumor types for new brain images not included in the training set. This demonstrates the model's ability to classify in real-world scenarios.</a:t>
            </a:r>
            <a:endParaRPr lang="en-IN" sz="1800" dirty="0">
              <a:solidFill>
                <a:schemeClr val="tx1"/>
              </a:solidFill>
              <a:latin typeface="Bell MT" panose="02020503060305020303" pitchFamily="18" charset="0"/>
            </a:endParaRPr>
          </a:p>
        </p:txBody>
      </p:sp>
      <p:pic>
        <p:nvPicPr>
          <p:cNvPr id="4" name="Picture 3">
            <a:extLst>
              <a:ext uri="{FF2B5EF4-FFF2-40B4-BE49-F238E27FC236}">
                <a16:creationId xmlns:a16="http://schemas.microsoft.com/office/drawing/2014/main" id="{B0A34717-B7C5-4730-B0AE-312CED116CAF}"/>
              </a:ext>
            </a:extLst>
          </p:cNvPr>
          <p:cNvPicPr>
            <a:picLocks noChangeAspect="1"/>
          </p:cNvPicPr>
          <p:nvPr/>
        </p:nvPicPr>
        <p:blipFill>
          <a:blip r:embed="rId2"/>
          <a:stretch>
            <a:fillRect/>
          </a:stretch>
        </p:blipFill>
        <p:spPr>
          <a:xfrm>
            <a:off x="8004230" y="4470371"/>
            <a:ext cx="1025472" cy="564301"/>
          </a:xfrm>
          <a:prstGeom prst="rect">
            <a:avLst/>
          </a:prstGeom>
        </p:spPr>
      </p:pic>
    </p:spTree>
    <p:extLst>
      <p:ext uri="{BB962C8B-B14F-4D97-AF65-F5344CB8AC3E}">
        <p14:creationId xmlns:p14="http://schemas.microsoft.com/office/powerpoint/2010/main" val="183679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8000">
              <a:schemeClr val="dk2"/>
            </a:gs>
            <a:gs pos="100000">
              <a:srgbClr val="0C0223"/>
            </a:gs>
          </a:gsLst>
          <a:path path="circle">
            <a:fillToRect l="50000" t="50000" r="50000" b="50000"/>
          </a:path>
          <a:tileRect/>
        </a:gradFill>
        <a:effectLst/>
      </p:bgPr>
    </p:bg>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6"/>
                </a:solidFill>
                <a:latin typeface="Californian FB" panose="0207040306080B030204" pitchFamily="18" charset="0"/>
              </a:rPr>
              <a:t>Conclusion</a:t>
            </a:r>
            <a:endParaRPr sz="4400" dirty="0">
              <a:solidFill>
                <a:schemeClr val="accent6"/>
              </a:solidFill>
              <a:latin typeface="Californian FB" panose="0207040306080B030204" pitchFamily="18" charset="0"/>
            </a:endParaRPr>
          </a:p>
        </p:txBody>
      </p:sp>
      <p:sp>
        <p:nvSpPr>
          <p:cNvPr id="500" name="Google Shape;500;p40"/>
          <p:cNvSpPr/>
          <p:nvPr/>
        </p:nvSpPr>
        <p:spPr>
          <a:xfrm>
            <a:off x="8239125" y="24720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8C88DE15-5EDB-4519-A41A-58F2BC307C28}"/>
              </a:ext>
            </a:extLst>
          </p:cNvPr>
          <p:cNvSpPr txBox="1"/>
          <p:nvPr/>
        </p:nvSpPr>
        <p:spPr>
          <a:xfrm>
            <a:off x="845820" y="1310640"/>
            <a:ext cx="7635240" cy="2862322"/>
          </a:xfrm>
          <a:prstGeom prst="rect">
            <a:avLst/>
          </a:prstGeom>
          <a:noFill/>
        </p:spPr>
        <p:txBody>
          <a:bodyPr wrap="square" rtlCol="0">
            <a:spAutoFit/>
          </a:bodyPr>
          <a:lstStyle/>
          <a:p>
            <a:r>
              <a:rPr lang="en-US" sz="1800" dirty="0">
                <a:solidFill>
                  <a:schemeClr val="tx1"/>
                </a:solidFill>
                <a:latin typeface="Bell MT" panose="02020503060305020303" pitchFamily="18" charset="0"/>
              </a:rPr>
              <a:t>In summary, the proposed solution leverages Support Vector Machines (SVM) for automating brain tumor classification using MRI scans. It facilitates data loading, preprocessing, and exploration, aiding in understanding label distributions. The model is trained to differentiate tumor types based on image features and evaluated for performance using metrics like accuracy. Its benefits include automated classification, potentially reducing manual biases and expediting diagnosis. However, further optimization in SVM parameters and feature selection techniques could enhance its performance. Ultimately, the solution offers an effective framework for accurate and robust tumor detection, enhancing diagnosis and treatment planning for patients with brain tumors.</a:t>
            </a:r>
            <a:endParaRPr lang="en-IN" sz="1800" dirty="0">
              <a:solidFill>
                <a:schemeClr val="tx1"/>
              </a:solidFill>
              <a:latin typeface="Bell MT" panose="02020503060305020303" pitchFamily="18" charset="0"/>
            </a:endParaRPr>
          </a:p>
        </p:txBody>
      </p:sp>
      <p:pic>
        <p:nvPicPr>
          <p:cNvPr id="5" name="Picture 4">
            <a:extLst>
              <a:ext uri="{FF2B5EF4-FFF2-40B4-BE49-F238E27FC236}">
                <a16:creationId xmlns:a16="http://schemas.microsoft.com/office/drawing/2014/main" id="{F20A1A73-8525-4DBE-B335-85534D7BABB6}"/>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pSp>
        <p:nvGrpSpPr>
          <p:cNvPr id="528" name="Google Shape;528;p42"/>
          <p:cNvGrpSpPr/>
          <p:nvPr/>
        </p:nvGrpSpPr>
        <p:grpSpPr>
          <a:xfrm>
            <a:off x="1174996" y="1318806"/>
            <a:ext cx="2481231" cy="2114363"/>
            <a:chOff x="930854" y="1021197"/>
            <a:chExt cx="4016237" cy="3422408"/>
          </a:xfrm>
        </p:grpSpPr>
        <p:sp>
          <p:nvSpPr>
            <p:cNvPr id="529" name="Google Shape;529;p42"/>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2"/>
          <p:cNvGrpSpPr/>
          <p:nvPr/>
        </p:nvGrpSpPr>
        <p:grpSpPr>
          <a:xfrm>
            <a:off x="322363" y="885225"/>
            <a:ext cx="795275" cy="714400"/>
            <a:chOff x="7864625" y="364925"/>
            <a:chExt cx="795275" cy="714400"/>
          </a:xfrm>
        </p:grpSpPr>
        <p:cxnSp>
          <p:nvCxnSpPr>
            <p:cNvPr id="557" name="Google Shape;557;p42"/>
            <p:cNvCxnSpPr>
              <a:stCxn id="558" idx="1"/>
              <a:endCxn id="559"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558" name="Google Shape;558;p4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42"/>
          <p:cNvSpPr/>
          <p:nvPr/>
        </p:nvSpPr>
        <p:spPr>
          <a:xfrm>
            <a:off x="7112175" y="264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8749600" y="276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7990513" y="230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3" name="Google Shape;563;p42"/>
          <p:cNvCxnSpPr>
            <a:stCxn id="562" idx="2"/>
            <a:endCxn id="560" idx="7"/>
          </p:cNvCxnSpPr>
          <p:nvPr/>
        </p:nvCxnSpPr>
        <p:spPr>
          <a:xfrm flipH="1">
            <a:off x="7215913" y="234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564" name="Google Shape;564;p42"/>
          <p:cNvCxnSpPr>
            <a:stCxn id="562" idx="5"/>
            <a:endCxn id="561" idx="1"/>
          </p:cNvCxnSpPr>
          <p:nvPr/>
        </p:nvCxnSpPr>
        <p:spPr>
          <a:xfrm>
            <a:off x="8047871" y="2366146"/>
            <a:ext cx="711600" cy="411300"/>
          </a:xfrm>
          <a:prstGeom prst="straightConnector1">
            <a:avLst/>
          </a:prstGeom>
          <a:noFill/>
          <a:ln w="9525" cap="flat" cmpd="sng">
            <a:solidFill>
              <a:schemeClr val="accent1"/>
            </a:solidFill>
            <a:prstDash val="solid"/>
            <a:round/>
            <a:headEnd type="none" w="med" len="med"/>
            <a:tailEnd type="none" w="med" len="med"/>
          </a:ln>
        </p:spPr>
      </p:cxnSp>
      <p:sp>
        <p:nvSpPr>
          <p:cNvPr id="565" name="Google Shape;565;p42"/>
          <p:cNvSpPr/>
          <p:nvPr/>
        </p:nvSpPr>
        <p:spPr>
          <a:xfrm>
            <a:off x="3350463" y="4838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4712038" y="43016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4413163" y="1108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782125" y="3808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0" name="Google Shape;570;p42"/>
          <p:cNvCxnSpPr>
            <a:stCxn id="569" idx="0"/>
            <a:endCxn id="568" idx="4"/>
          </p:cNvCxnSpPr>
          <p:nvPr/>
        </p:nvCxnSpPr>
        <p:spPr>
          <a:xfrm rot="10800000" flipH="1">
            <a:off x="430100" y="3929975"/>
            <a:ext cx="412800" cy="852000"/>
          </a:xfrm>
          <a:prstGeom prst="straightConnector1">
            <a:avLst/>
          </a:prstGeom>
          <a:noFill/>
          <a:ln w="9525" cap="flat" cmpd="sng">
            <a:solidFill>
              <a:schemeClr val="accent1"/>
            </a:solidFill>
            <a:prstDash val="solid"/>
            <a:round/>
            <a:headEnd type="none" w="med" len="med"/>
            <a:tailEnd type="none" w="med" len="med"/>
          </a:ln>
        </p:spPr>
      </p:cxnSp>
      <p:sp>
        <p:nvSpPr>
          <p:cNvPr id="6" name="TextBox 5">
            <a:extLst>
              <a:ext uri="{FF2B5EF4-FFF2-40B4-BE49-F238E27FC236}">
                <a16:creationId xmlns:a16="http://schemas.microsoft.com/office/drawing/2014/main" id="{C93609DC-0EB4-4AB9-8F3E-336A2FC0F1F0}"/>
              </a:ext>
            </a:extLst>
          </p:cNvPr>
          <p:cNvSpPr txBox="1"/>
          <p:nvPr/>
        </p:nvSpPr>
        <p:spPr>
          <a:xfrm>
            <a:off x="4339621" y="1948749"/>
            <a:ext cx="4119351" cy="646331"/>
          </a:xfrm>
          <a:prstGeom prst="rect">
            <a:avLst/>
          </a:prstGeom>
          <a:noFill/>
        </p:spPr>
        <p:txBody>
          <a:bodyPr wrap="square" rtlCol="0">
            <a:spAutoFit/>
          </a:bodyPr>
          <a:lstStyle/>
          <a:p>
            <a:r>
              <a:rPr lang="en-IN" sz="3600" dirty="0">
                <a:solidFill>
                  <a:schemeClr val="tx1"/>
                </a:solidFill>
                <a:latin typeface="Arial Black" panose="020B0A04020102020204" pitchFamily="34" charset="0"/>
              </a:rPr>
              <a:t>THANK YOU</a:t>
            </a:r>
          </a:p>
        </p:txBody>
      </p:sp>
      <p:pic>
        <p:nvPicPr>
          <p:cNvPr id="56" name="Picture 55">
            <a:extLst>
              <a:ext uri="{FF2B5EF4-FFF2-40B4-BE49-F238E27FC236}">
                <a16:creationId xmlns:a16="http://schemas.microsoft.com/office/drawing/2014/main" id="{79D80413-E118-48CF-A770-35FFA7437B1B}"/>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302"/>
        <p:cNvGrpSpPr/>
        <p:nvPr/>
      </p:nvGrpSpPr>
      <p:grpSpPr>
        <a:xfrm>
          <a:off x="0" y="0"/>
          <a:ext cx="0" cy="0"/>
          <a:chOff x="0" y="0"/>
          <a:chExt cx="0" cy="0"/>
        </a:xfrm>
      </p:grpSpPr>
      <p:sp>
        <p:nvSpPr>
          <p:cNvPr id="304" name="Google Shape;304;p33"/>
          <p:cNvSpPr txBox="1">
            <a:spLocks noGrp="1"/>
          </p:cNvSpPr>
          <p:nvPr>
            <p:ph type="ctrTitle"/>
          </p:nvPr>
        </p:nvSpPr>
        <p:spPr>
          <a:xfrm>
            <a:off x="4578722" y="838652"/>
            <a:ext cx="4565278" cy="28149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dirty="0">
                <a:solidFill>
                  <a:schemeClr val="tx1"/>
                </a:solidFill>
                <a:latin typeface="Bell MT" panose="02020503060305020303" pitchFamily="18" charset="0"/>
              </a:rPr>
              <a:t>Team members:</a:t>
            </a:r>
            <a:br>
              <a:rPr lang="en-US" sz="2000" dirty="0">
                <a:solidFill>
                  <a:schemeClr val="tx1"/>
                </a:solidFill>
                <a:latin typeface="Bell MT" panose="02020503060305020303" pitchFamily="18" charset="0"/>
              </a:rPr>
            </a:br>
            <a:r>
              <a:rPr lang="en-US" sz="2000" dirty="0">
                <a:solidFill>
                  <a:schemeClr val="tx1"/>
                </a:solidFill>
                <a:latin typeface="Bell MT" panose="02020503060305020303" pitchFamily="18" charset="0"/>
              </a:rPr>
              <a:t>2110030009 – G. Vaishnavi</a:t>
            </a:r>
            <a:br>
              <a:rPr lang="en-US" sz="2000" dirty="0">
                <a:solidFill>
                  <a:schemeClr val="tx1"/>
                </a:solidFill>
                <a:latin typeface="Bell MT" panose="02020503060305020303" pitchFamily="18" charset="0"/>
              </a:rPr>
            </a:br>
            <a:r>
              <a:rPr lang="en-US" sz="2000" dirty="0">
                <a:solidFill>
                  <a:schemeClr val="tx1"/>
                </a:solidFill>
                <a:latin typeface="Bell MT" panose="02020503060305020303" pitchFamily="18" charset="0"/>
              </a:rPr>
              <a:t>2110030056 – B. </a:t>
            </a:r>
            <a:r>
              <a:rPr lang="en-US" sz="2000" dirty="0" err="1">
                <a:solidFill>
                  <a:schemeClr val="tx1"/>
                </a:solidFill>
                <a:latin typeface="Bell MT" panose="02020503060305020303" pitchFamily="18" charset="0"/>
              </a:rPr>
              <a:t>Akshita</a:t>
            </a:r>
            <a:br>
              <a:rPr lang="en-US" sz="2000" dirty="0">
                <a:solidFill>
                  <a:schemeClr val="tx1"/>
                </a:solidFill>
                <a:latin typeface="Bell MT" panose="02020503060305020303" pitchFamily="18" charset="0"/>
              </a:rPr>
            </a:br>
            <a:r>
              <a:rPr lang="en-US" sz="2000" dirty="0">
                <a:solidFill>
                  <a:schemeClr val="tx1"/>
                </a:solidFill>
                <a:latin typeface="Bell MT" panose="02020503060305020303" pitchFamily="18" charset="0"/>
              </a:rPr>
              <a:t>2110030147 – G. </a:t>
            </a:r>
            <a:r>
              <a:rPr lang="en-US" sz="2000" dirty="0" err="1">
                <a:solidFill>
                  <a:schemeClr val="tx1"/>
                </a:solidFill>
                <a:latin typeface="Bell MT" panose="02020503060305020303" pitchFamily="18" charset="0"/>
              </a:rPr>
              <a:t>Mahitha</a:t>
            </a:r>
            <a:r>
              <a:rPr lang="en-US" sz="2000" dirty="0">
                <a:solidFill>
                  <a:schemeClr val="tx1"/>
                </a:solidFill>
                <a:latin typeface="Bell MT" panose="02020503060305020303" pitchFamily="18" charset="0"/>
              </a:rPr>
              <a:t> Christina</a:t>
            </a:r>
            <a:br>
              <a:rPr lang="en-US" sz="2000" dirty="0">
                <a:solidFill>
                  <a:schemeClr val="tx1"/>
                </a:solidFill>
                <a:latin typeface="Bell MT" panose="02020503060305020303" pitchFamily="18" charset="0"/>
              </a:rPr>
            </a:br>
            <a:r>
              <a:rPr lang="en-US" sz="2000" dirty="0">
                <a:solidFill>
                  <a:schemeClr val="tx1"/>
                </a:solidFill>
                <a:latin typeface="Bell MT" panose="02020503060305020303" pitchFamily="18" charset="0"/>
              </a:rPr>
              <a:t>2110030457 – V. Charishma</a:t>
            </a:r>
            <a:endParaRPr sz="2000" dirty="0">
              <a:solidFill>
                <a:schemeClr val="tx1"/>
              </a:solidFill>
              <a:latin typeface="Bell MT" panose="02020503060305020303" pitchFamily="18" charset="0"/>
            </a:endParaRPr>
          </a:p>
        </p:txBody>
      </p:sp>
      <p:sp>
        <p:nvSpPr>
          <p:cNvPr id="305" name="Google Shape;305;p33"/>
          <p:cNvSpPr/>
          <p:nvPr/>
        </p:nvSpPr>
        <p:spPr>
          <a:xfrm flipH="1">
            <a:off x="564487" y="160675"/>
            <a:ext cx="4090137" cy="5143451"/>
          </a:xfrm>
          <a:custGeom>
            <a:avLst/>
            <a:gdLst/>
            <a:ahLst/>
            <a:cxnLst/>
            <a:rect l="l" t="t" r="r" b="b"/>
            <a:pathLst>
              <a:path w="43452" h="54642" extrusionOk="0">
                <a:moveTo>
                  <a:pt x="10622" y="6323"/>
                </a:moveTo>
                <a:cubicBezTo>
                  <a:pt x="7539" y="8772"/>
                  <a:pt x="4779" y="13102"/>
                  <a:pt x="4248" y="15567"/>
                </a:cubicBezTo>
                <a:cubicBezTo>
                  <a:pt x="3717" y="18031"/>
                  <a:pt x="3806" y="19792"/>
                  <a:pt x="4160" y="22169"/>
                </a:cubicBezTo>
                <a:cubicBezTo>
                  <a:pt x="4514" y="24546"/>
                  <a:pt x="3983" y="26747"/>
                  <a:pt x="2479" y="28595"/>
                </a:cubicBezTo>
                <a:cubicBezTo>
                  <a:pt x="974" y="30445"/>
                  <a:pt x="0" y="31501"/>
                  <a:pt x="1504" y="32556"/>
                </a:cubicBezTo>
                <a:cubicBezTo>
                  <a:pt x="3008" y="33612"/>
                  <a:pt x="4337" y="33790"/>
                  <a:pt x="3894" y="34670"/>
                </a:cubicBezTo>
                <a:cubicBezTo>
                  <a:pt x="3451" y="35550"/>
                  <a:pt x="3280" y="35926"/>
                  <a:pt x="3592" y="36472"/>
                </a:cubicBezTo>
                <a:cubicBezTo>
                  <a:pt x="3907" y="37019"/>
                  <a:pt x="4141" y="37251"/>
                  <a:pt x="4141" y="37251"/>
                </a:cubicBezTo>
                <a:cubicBezTo>
                  <a:pt x="4141" y="37251"/>
                  <a:pt x="3279" y="38422"/>
                  <a:pt x="3749" y="39045"/>
                </a:cubicBezTo>
                <a:cubicBezTo>
                  <a:pt x="4220" y="39670"/>
                  <a:pt x="5160" y="39045"/>
                  <a:pt x="5317" y="40371"/>
                </a:cubicBezTo>
                <a:cubicBezTo>
                  <a:pt x="5475" y="41697"/>
                  <a:pt x="4769" y="43336"/>
                  <a:pt x="6415" y="44272"/>
                </a:cubicBezTo>
                <a:cubicBezTo>
                  <a:pt x="8063" y="45209"/>
                  <a:pt x="12219" y="44272"/>
                  <a:pt x="13867" y="43881"/>
                </a:cubicBezTo>
                <a:cubicBezTo>
                  <a:pt x="15515" y="43490"/>
                  <a:pt x="17162" y="43490"/>
                  <a:pt x="18653" y="47391"/>
                </a:cubicBezTo>
                <a:cubicBezTo>
                  <a:pt x="19612" y="49903"/>
                  <a:pt x="20603" y="52382"/>
                  <a:pt x="20791" y="54642"/>
                </a:cubicBezTo>
                <a:lnTo>
                  <a:pt x="40379" y="54642"/>
                </a:lnTo>
                <a:cubicBezTo>
                  <a:pt x="38522" y="50254"/>
                  <a:pt x="34803" y="41740"/>
                  <a:pt x="35677" y="38265"/>
                </a:cubicBezTo>
                <a:cubicBezTo>
                  <a:pt x="36618" y="34520"/>
                  <a:pt x="40723" y="32937"/>
                  <a:pt x="42087" y="25964"/>
                </a:cubicBezTo>
                <a:cubicBezTo>
                  <a:pt x="43452" y="18991"/>
                  <a:pt x="42953" y="8606"/>
                  <a:pt x="34010" y="4303"/>
                </a:cubicBezTo>
                <a:cubicBezTo>
                  <a:pt x="25068" y="0"/>
                  <a:pt x="15330" y="2582"/>
                  <a:pt x="10622" y="6323"/>
                </a:cubicBezTo>
                <a:close/>
              </a:path>
            </a:pathLst>
          </a:custGeom>
          <a:solidFill>
            <a:srgbClr val="00DBF6">
              <a:alpha val="18350"/>
            </a:srgbClr>
          </a:solidFill>
          <a:ln>
            <a:noFill/>
          </a:ln>
          <a:effectLst>
            <a:outerShdw blurRad="228600" dist="19050" dir="5400000" algn="bl" rotWithShape="0">
              <a:schemeClr val="accent3">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3"/>
          <p:cNvGrpSpPr/>
          <p:nvPr/>
        </p:nvGrpSpPr>
        <p:grpSpPr>
          <a:xfrm>
            <a:off x="844563" y="756279"/>
            <a:ext cx="2991294" cy="2549009"/>
            <a:chOff x="930854" y="1021197"/>
            <a:chExt cx="4016237" cy="3422408"/>
          </a:xfrm>
        </p:grpSpPr>
        <p:sp>
          <p:nvSpPr>
            <p:cNvPr id="307" name="Google Shape;307;p33"/>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FF2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3"/>
          <p:cNvSpPr/>
          <p:nvPr/>
        </p:nvSpPr>
        <p:spPr>
          <a:xfrm>
            <a:off x="625650" y="14052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37300" y="40434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973800" y="48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985700" y="661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3"/>
          <p:cNvGrpSpPr/>
          <p:nvPr/>
        </p:nvGrpSpPr>
        <p:grpSpPr>
          <a:xfrm>
            <a:off x="3628175" y="25500"/>
            <a:ext cx="1961600" cy="1029000"/>
            <a:chOff x="4501725" y="419225"/>
            <a:chExt cx="1961600" cy="1029000"/>
          </a:xfrm>
        </p:grpSpPr>
        <p:sp>
          <p:nvSpPr>
            <p:cNvPr id="339" name="Google Shape;339;p3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33"/>
            <p:cNvCxnSpPr>
              <a:stCxn id="339" idx="2"/>
              <a:endCxn id="341"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33"/>
            <p:cNvCxnSpPr>
              <a:stCxn id="340" idx="3"/>
              <a:endCxn id="339"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cxnSp>
        <p:nvCxnSpPr>
          <p:cNvPr id="344" name="Google Shape;344;p33"/>
          <p:cNvCxnSpPr>
            <a:stCxn id="335" idx="5"/>
            <a:endCxn id="336" idx="2"/>
          </p:cNvCxnSpPr>
          <p:nvPr/>
        </p:nvCxnSpPr>
        <p:spPr>
          <a:xfrm>
            <a:off x="541007" y="4147132"/>
            <a:ext cx="1432800" cy="747600"/>
          </a:xfrm>
          <a:prstGeom prst="straightConnector1">
            <a:avLst/>
          </a:prstGeom>
          <a:noFill/>
          <a:ln w="9525" cap="flat" cmpd="sng">
            <a:solidFill>
              <a:schemeClr val="accent1"/>
            </a:solidFill>
            <a:prstDash val="solid"/>
            <a:round/>
            <a:headEnd type="none" w="med" len="med"/>
            <a:tailEnd type="none" w="med" len="med"/>
          </a:ln>
        </p:spPr>
      </p:cxnSp>
      <p:pic>
        <p:nvPicPr>
          <p:cNvPr id="43" name="Picture 42">
            <a:extLst>
              <a:ext uri="{FF2B5EF4-FFF2-40B4-BE49-F238E27FC236}">
                <a16:creationId xmlns:a16="http://schemas.microsoft.com/office/drawing/2014/main" id="{27047F64-5519-4014-B70F-A2DCA4996B87}"/>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title"/>
          </p:nvPr>
        </p:nvSpPr>
        <p:spPr>
          <a:xfrm>
            <a:off x="720000" y="4374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accent6"/>
                </a:solidFill>
                <a:latin typeface="Californian FB" panose="0207040306080B030204" pitchFamily="18" charset="0"/>
              </a:rPr>
              <a:t>Domain : Healthcare</a:t>
            </a:r>
            <a:endParaRPr sz="3600" dirty="0">
              <a:solidFill>
                <a:schemeClr val="accent6"/>
              </a:solidFill>
              <a:latin typeface="Californian FB" panose="0207040306080B030204" pitchFamily="18" charset="0"/>
            </a:endParaRPr>
          </a:p>
        </p:txBody>
      </p:sp>
      <p:sp>
        <p:nvSpPr>
          <p:cNvPr id="3" name="TextBox 2">
            <a:extLst>
              <a:ext uri="{FF2B5EF4-FFF2-40B4-BE49-F238E27FC236}">
                <a16:creationId xmlns:a16="http://schemas.microsoft.com/office/drawing/2014/main" id="{1513C80C-8949-43D1-8339-D637057C0A40}"/>
              </a:ext>
            </a:extLst>
          </p:cNvPr>
          <p:cNvSpPr txBox="1"/>
          <p:nvPr/>
        </p:nvSpPr>
        <p:spPr>
          <a:xfrm>
            <a:off x="720000" y="1238865"/>
            <a:ext cx="7704000" cy="400110"/>
          </a:xfrm>
          <a:prstGeom prst="rect">
            <a:avLst/>
          </a:prstGeom>
          <a:noFill/>
        </p:spPr>
        <p:txBody>
          <a:bodyPr wrap="square" rtlCol="0">
            <a:spAutoFit/>
          </a:bodyPr>
          <a:lstStyle/>
          <a:p>
            <a:r>
              <a:rPr lang="en-US" sz="2000" dirty="0">
                <a:solidFill>
                  <a:schemeClr val="tx1"/>
                </a:solidFill>
                <a:latin typeface="Bell MT" panose="02020503060305020303" pitchFamily="18" charset="0"/>
              </a:rPr>
              <a:t>Problem Statement</a:t>
            </a:r>
            <a:endParaRPr lang="en-IN" sz="2000" dirty="0">
              <a:solidFill>
                <a:schemeClr val="tx1"/>
              </a:solidFill>
              <a:latin typeface="Bell MT" panose="02020503060305020303" pitchFamily="18" charset="0"/>
            </a:endParaRPr>
          </a:p>
        </p:txBody>
      </p:sp>
      <p:sp>
        <p:nvSpPr>
          <p:cNvPr id="4" name="TextBox 3">
            <a:extLst>
              <a:ext uri="{FF2B5EF4-FFF2-40B4-BE49-F238E27FC236}">
                <a16:creationId xmlns:a16="http://schemas.microsoft.com/office/drawing/2014/main" id="{D00C56FB-E20B-47F0-B652-9167009A4375}"/>
              </a:ext>
            </a:extLst>
          </p:cNvPr>
          <p:cNvSpPr txBox="1"/>
          <p:nvPr/>
        </p:nvSpPr>
        <p:spPr>
          <a:xfrm>
            <a:off x="720000" y="1850923"/>
            <a:ext cx="7704000" cy="2554545"/>
          </a:xfrm>
          <a:prstGeom prst="rect">
            <a:avLst/>
          </a:prstGeom>
          <a:noFill/>
        </p:spPr>
        <p:txBody>
          <a:bodyPr wrap="square" rtlCol="0">
            <a:spAutoFit/>
          </a:bodyPr>
          <a:lstStyle/>
          <a:p>
            <a:r>
              <a:rPr lang="en-US" sz="1600" dirty="0">
                <a:solidFill>
                  <a:schemeClr val="tx1"/>
                </a:solidFill>
                <a:latin typeface="Bell MT" panose="02020503060305020303" pitchFamily="18" charset="0"/>
              </a:rPr>
              <a:t>1. Physical symptoms of brain tumors differ among patients, and some individuals may not display any general symptoms.</a:t>
            </a:r>
          </a:p>
          <a:p>
            <a:r>
              <a:rPr lang="en-US" sz="1600" dirty="0">
                <a:solidFill>
                  <a:schemeClr val="tx1"/>
                </a:solidFill>
                <a:latin typeface="Bell MT" panose="02020503060305020303" pitchFamily="18" charset="0"/>
              </a:rPr>
              <a:t>2. MRI scans are considered more dependable than physical symptoms for diagnosing brain tumors.</a:t>
            </a:r>
          </a:p>
          <a:p>
            <a:r>
              <a:rPr lang="en-US" sz="1600" dirty="0">
                <a:solidFill>
                  <a:schemeClr val="tx1"/>
                </a:solidFill>
                <a:latin typeface="Bell MT" panose="02020503060305020303" pitchFamily="18" charset="0"/>
              </a:rPr>
              <a:t>3. The problem is framed as automatic detection and labeling of tumor regions pixel-wise from MRI scan images.</a:t>
            </a:r>
          </a:p>
          <a:p>
            <a:r>
              <a:rPr lang="en-US" sz="1600" dirty="0">
                <a:solidFill>
                  <a:schemeClr val="tx1"/>
                </a:solidFill>
                <a:latin typeface="Bell MT" panose="02020503060305020303" pitchFamily="18" charset="0"/>
              </a:rPr>
              <a:t>4. Previous approaches have relied on manually constructed features for tumor detection.</a:t>
            </a:r>
          </a:p>
          <a:p>
            <a:r>
              <a:rPr lang="en-US" sz="1600" dirty="0">
                <a:solidFill>
                  <a:schemeClr val="tx1"/>
                </a:solidFill>
                <a:latin typeface="Bell MT" panose="02020503060305020303" pitchFamily="18" charset="0"/>
              </a:rPr>
              <a:t>5. However, detecting tumors like gliomas and glioblastomas is challenging due to the rarity of discerning features.</a:t>
            </a:r>
          </a:p>
          <a:p>
            <a:r>
              <a:rPr lang="en-US" sz="1600" dirty="0">
                <a:solidFill>
                  <a:schemeClr val="tx1"/>
                </a:solidFill>
                <a:latin typeface="Bell MT" panose="02020503060305020303" pitchFamily="18" charset="0"/>
              </a:rPr>
              <a:t>6. Consequently, generic features are less effective for accurate detection in such cases.</a:t>
            </a:r>
            <a:endParaRPr lang="en-IN" sz="1600" dirty="0">
              <a:solidFill>
                <a:schemeClr val="tx1"/>
              </a:solidFill>
              <a:latin typeface="Bell MT" panose="02020503060305020303" pitchFamily="18" charset="0"/>
            </a:endParaRPr>
          </a:p>
        </p:txBody>
      </p:sp>
      <p:grpSp>
        <p:nvGrpSpPr>
          <p:cNvPr id="85" name="Google Shape;1537;p54">
            <a:extLst>
              <a:ext uri="{FF2B5EF4-FFF2-40B4-BE49-F238E27FC236}">
                <a16:creationId xmlns:a16="http://schemas.microsoft.com/office/drawing/2014/main" id="{A6F75508-61FF-46C9-83EE-E910D0A4EEFE}"/>
              </a:ext>
            </a:extLst>
          </p:cNvPr>
          <p:cNvGrpSpPr/>
          <p:nvPr/>
        </p:nvGrpSpPr>
        <p:grpSpPr>
          <a:xfrm>
            <a:off x="7034719" y="272749"/>
            <a:ext cx="1235669" cy="1472200"/>
            <a:chOff x="7008800" y="3040788"/>
            <a:chExt cx="867075" cy="1033050"/>
          </a:xfrm>
        </p:grpSpPr>
        <p:sp>
          <p:nvSpPr>
            <p:cNvPr id="86" name="Google Shape;1538;p54">
              <a:extLst>
                <a:ext uri="{FF2B5EF4-FFF2-40B4-BE49-F238E27FC236}">
                  <a16:creationId xmlns:a16="http://schemas.microsoft.com/office/drawing/2014/main" id="{9C234755-C522-47D5-919D-1FA203904AF2}"/>
                </a:ext>
              </a:extLst>
            </p:cNvPr>
            <p:cNvSpPr/>
            <p:nvPr/>
          </p:nvSpPr>
          <p:spPr>
            <a:xfrm>
              <a:off x="7440375" y="3040788"/>
              <a:ext cx="435500" cy="103305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9;p54">
              <a:extLst>
                <a:ext uri="{FF2B5EF4-FFF2-40B4-BE49-F238E27FC236}">
                  <a16:creationId xmlns:a16="http://schemas.microsoft.com/office/drawing/2014/main" id="{6545493A-50B3-4149-BC7B-5A40E3440780}"/>
                </a:ext>
              </a:extLst>
            </p:cNvPr>
            <p:cNvSpPr/>
            <p:nvPr/>
          </p:nvSpPr>
          <p:spPr>
            <a:xfrm>
              <a:off x="7534525" y="3136413"/>
              <a:ext cx="253800" cy="1195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0;p54">
              <a:extLst>
                <a:ext uri="{FF2B5EF4-FFF2-40B4-BE49-F238E27FC236}">
                  <a16:creationId xmlns:a16="http://schemas.microsoft.com/office/drawing/2014/main" id="{CE13EA58-1FFF-4548-A2EB-637C3243B292}"/>
                </a:ext>
              </a:extLst>
            </p:cNvPr>
            <p:cNvSpPr/>
            <p:nvPr/>
          </p:nvSpPr>
          <p:spPr>
            <a:xfrm>
              <a:off x="7618075" y="3243863"/>
              <a:ext cx="71475" cy="57600"/>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41;p54">
              <a:extLst>
                <a:ext uri="{FF2B5EF4-FFF2-40B4-BE49-F238E27FC236}">
                  <a16:creationId xmlns:a16="http://schemas.microsoft.com/office/drawing/2014/main" id="{41208A8C-75FE-41F2-9326-B4C6E258AB5B}"/>
                </a:ext>
              </a:extLst>
            </p:cNvPr>
            <p:cNvSpPr/>
            <p:nvPr/>
          </p:nvSpPr>
          <p:spPr>
            <a:xfrm>
              <a:off x="7753150" y="3301063"/>
              <a:ext cx="76225" cy="69800"/>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42;p54">
              <a:extLst>
                <a:ext uri="{FF2B5EF4-FFF2-40B4-BE49-F238E27FC236}">
                  <a16:creationId xmlns:a16="http://schemas.microsoft.com/office/drawing/2014/main" id="{0891856D-023F-482F-A65E-9E1FA1DBC19E}"/>
                </a:ext>
              </a:extLst>
            </p:cNvPr>
            <p:cNvSpPr/>
            <p:nvPr/>
          </p:nvSpPr>
          <p:spPr>
            <a:xfrm>
              <a:off x="7534925" y="3102838"/>
              <a:ext cx="107925" cy="74350"/>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43;p54">
              <a:extLst>
                <a:ext uri="{FF2B5EF4-FFF2-40B4-BE49-F238E27FC236}">
                  <a16:creationId xmlns:a16="http://schemas.microsoft.com/office/drawing/2014/main" id="{F7E729DA-2552-40B7-BDB8-8CC1527830F9}"/>
                </a:ext>
              </a:extLst>
            </p:cNvPr>
            <p:cNvSpPr/>
            <p:nvPr/>
          </p:nvSpPr>
          <p:spPr>
            <a:xfrm>
              <a:off x="7453525" y="3268213"/>
              <a:ext cx="53700" cy="41750"/>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44;p54">
              <a:extLst>
                <a:ext uri="{FF2B5EF4-FFF2-40B4-BE49-F238E27FC236}">
                  <a16:creationId xmlns:a16="http://schemas.microsoft.com/office/drawing/2014/main" id="{5F5F6E6A-1E3E-48F0-9853-41D70FE23189}"/>
                </a:ext>
              </a:extLst>
            </p:cNvPr>
            <p:cNvSpPr/>
            <p:nvPr/>
          </p:nvSpPr>
          <p:spPr>
            <a:xfrm>
              <a:off x="7501250" y="3221288"/>
              <a:ext cx="95000" cy="47475"/>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45;p54">
              <a:extLst>
                <a:ext uri="{FF2B5EF4-FFF2-40B4-BE49-F238E27FC236}">
                  <a16:creationId xmlns:a16="http://schemas.microsoft.com/office/drawing/2014/main" id="{9433D504-1DCA-4F51-994D-6E7313894F4B}"/>
                </a:ext>
              </a:extLst>
            </p:cNvPr>
            <p:cNvSpPr/>
            <p:nvPr/>
          </p:nvSpPr>
          <p:spPr>
            <a:xfrm>
              <a:off x="7570050" y="3257988"/>
              <a:ext cx="34700" cy="111250"/>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46;p54">
              <a:extLst>
                <a:ext uri="{FF2B5EF4-FFF2-40B4-BE49-F238E27FC236}">
                  <a16:creationId xmlns:a16="http://schemas.microsoft.com/office/drawing/2014/main" id="{410148D4-08E3-41D7-82E8-DD13914A0A39}"/>
                </a:ext>
              </a:extLst>
            </p:cNvPr>
            <p:cNvSpPr/>
            <p:nvPr/>
          </p:nvSpPr>
          <p:spPr>
            <a:xfrm>
              <a:off x="7529975" y="3358563"/>
              <a:ext cx="248475" cy="355900"/>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7;p54">
              <a:extLst>
                <a:ext uri="{FF2B5EF4-FFF2-40B4-BE49-F238E27FC236}">
                  <a16:creationId xmlns:a16="http://schemas.microsoft.com/office/drawing/2014/main" id="{33CF32A9-9733-43DD-93FF-1510BFDFD410}"/>
                </a:ext>
              </a:extLst>
            </p:cNvPr>
            <p:cNvSpPr/>
            <p:nvPr/>
          </p:nvSpPr>
          <p:spPr>
            <a:xfrm>
              <a:off x="7671225" y="3517038"/>
              <a:ext cx="86725" cy="54900"/>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48;p54">
              <a:extLst>
                <a:ext uri="{FF2B5EF4-FFF2-40B4-BE49-F238E27FC236}">
                  <a16:creationId xmlns:a16="http://schemas.microsoft.com/office/drawing/2014/main" id="{253BDA48-9301-4B78-BDA1-14F0BB2ABFDE}"/>
                </a:ext>
              </a:extLst>
            </p:cNvPr>
            <p:cNvSpPr/>
            <p:nvPr/>
          </p:nvSpPr>
          <p:spPr>
            <a:xfrm>
              <a:off x="7712925" y="3476263"/>
              <a:ext cx="68300" cy="105075"/>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49;p54">
              <a:extLst>
                <a:ext uri="{FF2B5EF4-FFF2-40B4-BE49-F238E27FC236}">
                  <a16:creationId xmlns:a16="http://schemas.microsoft.com/office/drawing/2014/main" id="{46E5E189-1F45-4A47-B84B-82C811DB086C}"/>
                </a:ext>
              </a:extLst>
            </p:cNvPr>
            <p:cNvSpPr/>
            <p:nvPr/>
          </p:nvSpPr>
          <p:spPr>
            <a:xfrm>
              <a:off x="7603450" y="3384613"/>
              <a:ext cx="82575" cy="80450"/>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0;p54">
              <a:extLst>
                <a:ext uri="{FF2B5EF4-FFF2-40B4-BE49-F238E27FC236}">
                  <a16:creationId xmlns:a16="http://schemas.microsoft.com/office/drawing/2014/main" id="{64484D8C-4775-4897-A3F3-5B2318E316F0}"/>
                </a:ext>
              </a:extLst>
            </p:cNvPr>
            <p:cNvSpPr/>
            <p:nvPr/>
          </p:nvSpPr>
          <p:spPr>
            <a:xfrm>
              <a:off x="7652700" y="3454388"/>
              <a:ext cx="53450" cy="32225"/>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51;p54">
              <a:extLst>
                <a:ext uri="{FF2B5EF4-FFF2-40B4-BE49-F238E27FC236}">
                  <a16:creationId xmlns:a16="http://schemas.microsoft.com/office/drawing/2014/main" id="{75CC7EE3-F234-4EC1-B499-CBD2FD533B57}"/>
                </a:ext>
              </a:extLst>
            </p:cNvPr>
            <p:cNvSpPr/>
            <p:nvPr/>
          </p:nvSpPr>
          <p:spPr>
            <a:xfrm>
              <a:off x="7699225" y="3370838"/>
              <a:ext cx="73225" cy="30050"/>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52;p54">
              <a:extLst>
                <a:ext uri="{FF2B5EF4-FFF2-40B4-BE49-F238E27FC236}">
                  <a16:creationId xmlns:a16="http://schemas.microsoft.com/office/drawing/2014/main" id="{8540C53D-21BB-4495-A305-DA30E0D7E212}"/>
                </a:ext>
              </a:extLst>
            </p:cNvPr>
            <p:cNvSpPr/>
            <p:nvPr/>
          </p:nvSpPr>
          <p:spPr>
            <a:xfrm>
              <a:off x="7491350" y="3557413"/>
              <a:ext cx="116875" cy="1079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53;p54">
              <a:extLst>
                <a:ext uri="{FF2B5EF4-FFF2-40B4-BE49-F238E27FC236}">
                  <a16:creationId xmlns:a16="http://schemas.microsoft.com/office/drawing/2014/main" id="{D730AE51-2E5F-4346-85EA-E5CA7F53A426}"/>
                </a:ext>
              </a:extLst>
            </p:cNvPr>
            <p:cNvSpPr/>
            <p:nvPr/>
          </p:nvSpPr>
          <p:spPr>
            <a:xfrm>
              <a:off x="7478750" y="3561138"/>
              <a:ext cx="123225" cy="254450"/>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54;p54">
              <a:extLst>
                <a:ext uri="{FF2B5EF4-FFF2-40B4-BE49-F238E27FC236}">
                  <a16:creationId xmlns:a16="http://schemas.microsoft.com/office/drawing/2014/main" id="{0A195F89-EB27-45F4-BF9B-AADB1004FCAB}"/>
                </a:ext>
              </a:extLst>
            </p:cNvPr>
            <p:cNvSpPr/>
            <p:nvPr/>
          </p:nvSpPr>
          <p:spPr>
            <a:xfrm>
              <a:off x="7568575" y="3663213"/>
              <a:ext cx="89050" cy="3147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55;p54">
              <a:extLst>
                <a:ext uri="{FF2B5EF4-FFF2-40B4-BE49-F238E27FC236}">
                  <a16:creationId xmlns:a16="http://schemas.microsoft.com/office/drawing/2014/main" id="{0A039F86-1E88-4E99-AF1A-F1AF2211DB94}"/>
                </a:ext>
              </a:extLst>
            </p:cNvPr>
            <p:cNvSpPr/>
            <p:nvPr/>
          </p:nvSpPr>
          <p:spPr>
            <a:xfrm>
              <a:off x="7453275" y="3743463"/>
              <a:ext cx="295500" cy="219875"/>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56;p54">
              <a:extLst>
                <a:ext uri="{FF2B5EF4-FFF2-40B4-BE49-F238E27FC236}">
                  <a16:creationId xmlns:a16="http://schemas.microsoft.com/office/drawing/2014/main" id="{E8AEF6C6-C6EC-4E4E-A48B-1C621957CCB2}"/>
                </a:ext>
              </a:extLst>
            </p:cNvPr>
            <p:cNvSpPr/>
            <p:nvPr/>
          </p:nvSpPr>
          <p:spPr>
            <a:xfrm>
              <a:off x="7534925" y="3819613"/>
              <a:ext cx="206150" cy="179475"/>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57;p54">
              <a:extLst>
                <a:ext uri="{FF2B5EF4-FFF2-40B4-BE49-F238E27FC236}">
                  <a16:creationId xmlns:a16="http://schemas.microsoft.com/office/drawing/2014/main" id="{6BB4B51B-D3A2-4AED-AEFE-2194AFD7BD8D}"/>
                </a:ext>
              </a:extLst>
            </p:cNvPr>
            <p:cNvSpPr/>
            <p:nvPr/>
          </p:nvSpPr>
          <p:spPr>
            <a:xfrm>
              <a:off x="7690050" y="3798613"/>
              <a:ext cx="28950" cy="63500"/>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58;p54">
              <a:extLst>
                <a:ext uri="{FF2B5EF4-FFF2-40B4-BE49-F238E27FC236}">
                  <a16:creationId xmlns:a16="http://schemas.microsoft.com/office/drawing/2014/main" id="{31BFF11A-F2F9-4F39-A765-19B30C6D513A}"/>
                </a:ext>
              </a:extLst>
            </p:cNvPr>
            <p:cNvSpPr/>
            <p:nvPr/>
          </p:nvSpPr>
          <p:spPr>
            <a:xfrm>
              <a:off x="7616100" y="3705513"/>
              <a:ext cx="91025" cy="72175"/>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59;p54">
              <a:extLst>
                <a:ext uri="{FF2B5EF4-FFF2-40B4-BE49-F238E27FC236}">
                  <a16:creationId xmlns:a16="http://schemas.microsoft.com/office/drawing/2014/main" id="{77576090-3524-47A2-8BF4-31ABD4409D5E}"/>
                </a:ext>
              </a:extLst>
            </p:cNvPr>
            <p:cNvSpPr/>
            <p:nvPr/>
          </p:nvSpPr>
          <p:spPr>
            <a:xfrm>
              <a:off x="7782375" y="3583213"/>
              <a:ext cx="48450" cy="5257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0;p54">
              <a:extLst>
                <a:ext uri="{FF2B5EF4-FFF2-40B4-BE49-F238E27FC236}">
                  <a16:creationId xmlns:a16="http://schemas.microsoft.com/office/drawing/2014/main" id="{4F476A61-4439-4D19-8BB8-1AE9B7E379B6}"/>
                </a:ext>
              </a:extLst>
            </p:cNvPr>
            <p:cNvSpPr/>
            <p:nvPr/>
          </p:nvSpPr>
          <p:spPr>
            <a:xfrm>
              <a:off x="7778025" y="3819388"/>
              <a:ext cx="48050" cy="36700"/>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61;p54">
              <a:extLst>
                <a:ext uri="{FF2B5EF4-FFF2-40B4-BE49-F238E27FC236}">
                  <a16:creationId xmlns:a16="http://schemas.microsoft.com/office/drawing/2014/main" id="{01FCA6C5-92F0-4750-A2F9-9F1AEB910479}"/>
                </a:ext>
              </a:extLst>
            </p:cNvPr>
            <p:cNvSpPr/>
            <p:nvPr/>
          </p:nvSpPr>
          <p:spPr>
            <a:xfrm>
              <a:off x="7754075" y="3709513"/>
              <a:ext cx="45625" cy="135400"/>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62;p54">
              <a:extLst>
                <a:ext uri="{FF2B5EF4-FFF2-40B4-BE49-F238E27FC236}">
                  <a16:creationId xmlns:a16="http://schemas.microsoft.com/office/drawing/2014/main" id="{230B1127-D1E5-477B-9427-E9B5B0ED8526}"/>
                </a:ext>
              </a:extLst>
            </p:cNvPr>
            <p:cNvSpPr/>
            <p:nvPr/>
          </p:nvSpPr>
          <p:spPr>
            <a:xfrm>
              <a:off x="7645975" y="3610663"/>
              <a:ext cx="78925" cy="31425"/>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63;p54">
              <a:extLst>
                <a:ext uri="{FF2B5EF4-FFF2-40B4-BE49-F238E27FC236}">
                  <a16:creationId xmlns:a16="http://schemas.microsoft.com/office/drawing/2014/main" id="{F45DCB45-733E-476A-A298-591F95A787DC}"/>
                </a:ext>
              </a:extLst>
            </p:cNvPr>
            <p:cNvSpPr/>
            <p:nvPr/>
          </p:nvSpPr>
          <p:spPr>
            <a:xfrm>
              <a:off x="7678000" y="3626213"/>
              <a:ext cx="15400" cy="6175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64;p54">
              <a:extLst>
                <a:ext uri="{FF2B5EF4-FFF2-40B4-BE49-F238E27FC236}">
                  <a16:creationId xmlns:a16="http://schemas.microsoft.com/office/drawing/2014/main" id="{66B4CE3C-CBC1-4F38-A6A2-D5FBA862422E}"/>
                </a:ext>
              </a:extLst>
            </p:cNvPr>
            <p:cNvSpPr/>
            <p:nvPr/>
          </p:nvSpPr>
          <p:spPr>
            <a:xfrm>
              <a:off x="7449425" y="3343563"/>
              <a:ext cx="111300" cy="5300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65;p54">
              <a:extLst>
                <a:ext uri="{FF2B5EF4-FFF2-40B4-BE49-F238E27FC236}">
                  <a16:creationId xmlns:a16="http://schemas.microsoft.com/office/drawing/2014/main" id="{0B00AA55-A731-472F-8CE4-F37CF211316B}"/>
                </a:ext>
              </a:extLst>
            </p:cNvPr>
            <p:cNvSpPr/>
            <p:nvPr/>
          </p:nvSpPr>
          <p:spPr>
            <a:xfrm>
              <a:off x="7510150" y="3299338"/>
              <a:ext cx="34125" cy="57150"/>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66;p54">
              <a:extLst>
                <a:ext uri="{FF2B5EF4-FFF2-40B4-BE49-F238E27FC236}">
                  <a16:creationId xmlns:a16="http://schemas.microsoft.com/office/drawing/2014/main" id="{5FC9D18D-5FE8-40B6-B69A-BA974FF503C0}"/>
                </a:ext>
              </a:extLst>
            </p:cNvPr>
            <p:cNvSpPr/>
            <p:nvPr/>
          </p:nvSpPr>
          <p:spPr>
            <a:xfrm>
              <a:off x="7451825" y="3136013"/>
              <a:ext cx="46850" cy="39575"/>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67;p54">
              <a:extLst>
                <a:ext uri="{FF2B5EF4-FFF2-40B4-BE49-F238E27FC236}">
                  <a16:creationId xmlns:a16="http://schemas.microsoft.com/office/drawing/2014/main" id="{28FBBBFD-4D5E-4621-9C3E-B2E47D4C57F9}"/>
                </a:ext>
              </a:extLst>
            </p:cNvPr>
            <p:cNvSpPr/>
            <p:nvPr/>
          </p:nvSpPr>
          <p:spPr>
            <a:xfrm>
              <a:off x="7451250" y="3699163"/>
              <a:ext cx="93625" cy="72025"/>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68;p54">
              <a:extLst>
                <a:ext uri="{FF2B5EF4-FFF2-40B4-BE49-F238E27FC236}">
                  <a16:creationId xmlns:a16="http://schemas.microsoft.com/office/drawing/2014/main" id="{C3482CCB-7219-4102-AA53-EC76E95F0F3A}"/>
                </a:ext>
              </a:extLst>
            </p:cNvPr>
            <p:cNvSpPr/>
            <p:nvPr/>
          </p:nvSpPr>
          <p:spPr>
            <a:xfrm>
              <a:off x="7500850" y="3743188"/>
              <a:ext cx="40275" cy="25475"/>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69;p54">
              <a:extLst>
                <a:ext uri="{FF2B5EF4-FFF2-40B4-BE49-F238E27FC236}">
                  <a16:creationId xmlns:a16="http://schemas.microsoft.com/office/drawing/2014/main" id="{2C9E3A94-4F05-4D7E-B0F9-348324909354}"/>
                </a:ext>
              </a:extLst>
            </p:cNvPr>
            <p:cNvSpPr/>
            <p:nvPr/>
          </p:nvSpPr>
          <p:spPr>
            <a:xfrm>
              <a:off x="7448675" y="3681038"/>
              <a:ext cx="65075" cy="25925"/>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0;p54">
              <a:extLst>
                <a:ext uri="{FF2B5EF4-FFF2-40B4-BE49-F238E27FC236}">
                  <a16:creationId xmlns:a16="http://schemas.microsoft.com/office/drawing/2014/main" id="{FD54D7E3-CE23-4A6C-A9D5-CEB5513BC028}"/>
                </a:ext>
              </a:extLst>
            </p:cNvPr>
            <p:cNvSpPr/>
            <p:nvPr/>
          </p:nvSpPr>
          <p:spPr>
            <a:xfrm>
              <a:off x="7454300" y="3451763"/>
              <a:ext cx="29225" cy="27425"/>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71;p54">
              <a:extLst>
                <a:ext uri="{FF2B5EF4-FFF2-40B4-BE49-F238E27FC236}">
                  <a16:creationId xmlns:a16="http://schemas.microsoft.com/office/drawing/2014/main" id="{4066537F-E680-445D-8DA8-B29175CF19A7}"/>
                </a:ext>
              </a:extLst>
            </p:cNvPr>
            <p:cNvSpPr/>
            <p:nvPr/>
          </p:nvSpPr>
          <p:spPr>
            <a:xfrm>
              <a:off x="7659150" y="3276963"/>
              <a:ext cx="107450" cy="50950"/>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72;p54">
              <a:extLst>
                <a:ext uri="{FF2B5EF4-FFF2-40B4-BE49-F238E27FC236}">
                  <a16:creationId xmlns:a16="http://schemas.microsoft.com/office/drawing/2014/main" id="{A090AB8C-072B-414C-8DA8-CB91491555AC}"/>
                </a:ext>
              </a:extLst>
            </p:cNvPr>
            <p:cNvSpPr/>
            <p:nvPr/>
          </p:nvSpPr>
          <p:spPr>
            <a:xfrm>
              <a:off x="7732050" y="3405313"/>
              <a:ext cx="104400" cy="136025"/>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73;p54">
              <a:extLst>
                <a:ext uri="{FF2B5EF4-FFF2-40B4-BE49-F238E27FC236}">
                  <a16:creationId xmlns:a16="http://schemas.microsoft.com/office/drawing/2014/main" id="{A6D10D5B-7CE4-4C13-9854-4C214DEC41A5}"/>
                </a:ext>
              </a:extLst>
            </p:cNvPr>
            <p:cNvSpPr/>
            <p:nvPr/>
          </p:nvSpPr>
          <p:spPr>
            <a:xfrm>
              <a:off x="7498925" y="3468138"/>
              <a:ext cx="72675" cy="94100"/>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74;p54">
              <a:extLst>
                <a:ext uri="{FF2B5EF4-FFF2-40B4-BE49-F238E27FC236}">
                  <a16:creationId xmlns:a16="http://schemas.microsoft.com/office/drawing/2014/main" id="{DA4B6D03-C3AD-4E2A-A389-61D6AD4A5585}"/>
                </a:ext>
              </a:extLst>
            </p:cNvPr>
            <p:cNvSpPr/>
            <p:nvPr/>
          </p:nvSpPr>
          <p:spPr>
            <a:xfrm>
              <a:off x="7520200" y="3891113"/>
              <a:ext cx="101675" cy="56650"/>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75;p54">
              <a:extLst>
                <a:ext uri="{FF2B5EF4-FFF2-40B4-BE49-F238E27FC236}">
                  <a16:creationId xmlns:a16="http://schemas.microsoft.com/office/drawing/2014/main" id="{41D2168B-9921-4154-9BC3-44A3D7B9848D}"/>
                </a:ext>
              </a:extLst>
            </p:cNvPr>
            <p:cNvSpPr/>
            <p:nvPr/>
          </p:nvSpPr>
          <p:spPr>
            <a:xfrm>
              <a:off x="7008800" y="3040813"/>
              <a:ext cx="435550" cy="1033025"/>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76;p54">
              <a:extLst>
                <a:ext uri="{FF2B5EF4-FFF2-40B4-BE49-F238E27FC236}">
                  <a16:creationId xmlns:a16="http://schemas.microsoft.com/office/drawing/2014/main" id="{FCA655FB-340A-4CD1-84EB-31AF137BFE33}"/>
                </a:ext>
              </a:extLst>
            </p:cNvPr>
            <p:cNvSpPr/>
            <p:nvPr/>
          </p:nvSpPr>
          <p:spPr>
            <a:xfrm>
              <a:off x="7096325" y="3136438"/>
              <a:ext cx="253700" cy="119475"/>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77;p54">
              <a:extLst>
                <a:ext uri="{FF2B5EF4-FFF2-40B4-BE49-F238E27FC236}">
                  <a16:creationId xmlns:a16="http://schemas.microsoft.com/office/drawing/2014/main" id="{BBD02CAD-B46B-4896-9521-C56EF13A979C}"/>
                </a:ext>
              </a:extLst>
            </p:cNvPr>
            <p:cNvSpPr/>
            <p:nvPr/>
          </p:nvSpPr>
          <p:spPr>
            <a:xfrm>
              <a:off x="7194450" y="3243888"/>
              <a:ext cx="72175" cy="57600"/>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78;p54">
              <a:extLst>
                <a:ext uri="{FF2B5EF4-FFF2-40B4-BE49-F238E27FC236}">
                  <a16:creationId xmlns:a16="http://schemas.microsoft.com/office/drawing/2014/main" id="{DE866F53-AAC3-48BE-8A63-6C5C2E6F2E19}"/>
                </a:ext>
              </a:extLst>
            </p:cNvPr>
            <p:cNvSpPr/>
            <p:nvPr/>
          </p:nvSpPr>
          <p:spPr>
            <a:xfrm>
              <a:off x="7055250" y="3301063"/>
              <a:ext cx="76250" cy="69800"/>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79;p54">
              <a:extLst>
                <a:ext uri="{FF2B5EF4-FFF2-40B4-BE49-F238E27FC236}">
                  <a16:creationId xmlns:a16="http://schemas.microsoft.com/office/drawing/2014/main" id="{07D1F058-7B40-4303-B101-3C96827D28AF}"/>
                </a:ext>
              </a:extLst>
            </p:cNvPr>
            <p:cNvSpPr/>
            <p:nvPr/>
          </p:nvSpPr>
          <p:spPr>
            <a:xfrm>
              <a:off x="7241850" y="3102863"/>
              <a:ext cx="107875" cy="74350"/>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0;p54">
              <a:extLst>
                <a:ext uri="{FF2B5EF4-FFF2-40B4-BE49-F238E27FC236}">
                  <a16:creationId xmlns:a16="http://schemas.microsoft.com/office/drawing/2014/main" id="{49BD317D-37BA-4040-945A-DBF66CB3DDBD}"/>
                </a:ext>
              </a:extLst>
            </p:cNvPr>
            <p:cNvSpPr/>
            <p:nvPr/>
          </p:nvSpPr>
          <p:spPr>
            <a:xfrm>
              <a:off x="7377425" y="3268163"/>
              <a:ext cx="53700" cy="41800"/>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81;p54">
              <a:extLst>
                <a:ext uri="{FF2B5EF4-FFF2-40B4-BE49-F238E27FC236}">
                  <a16:creationId xmlns:a16="http://schemas.microsoft.com/office/drawing/2014/main" id="{14A3B884-C916-4AF5-BF3B-E1484A911367}"/>
                </a:ext>
              </a:extLst>
            </p:cNvPr>
            <p:cNvSpPr/>
            <p:nvPr/>
          </p:nvSpPr>
          <p:spPr>
            <a:xfrm>
              <a:off x="7288425" y="3221238"/>
              <a:ext cx="95000" cy="47450"/>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82;p54">
              <a:extLst>
                <a:ext uri="{FF2B5EF4-FFF2-40B4-BE49-F238E27FC236}">
                  <a16:creationId xmlns:a16="http://schemas.microsoft.com/office/drawing/2014/main" id="{0713041C-B555-4C9D-BEAA-E366F5B4A9E7}"/>
                </a:ext>
              </a:extLst>
            </p:cNvPr>
            <p:cNvSpPr/>
            <p:nvPr/>
          </p:nvSpPr>
          <p:spPr>
            <a:xfrm>
              <a:off x="7279900" y="3257913"/>
              <a:ext cx="34550" cy="111275"/>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83;p54">
              <a:extLst>
                <a:ext uri="{FF2B5EF4-FFF2-40B4-BE49-F238E27FC236}">
                  <a16:creationId xmlns:a16="http://schemas.microsoft.com/office/drawing/2014/main" id="{5E838586-9D96-4400-92CC-64E755F7552F}"/>
                </a:ext>
              </a:extLst>
            </p:cNvPr>
            <p:cNvSpPr/>
            <p:nvPr/>
          </p:nvSpPr>
          <p:spPr>
            <a:xfrm>
              <a:off x="7106075" y="3358563"/>
              <a:ext cx="248550" cy="355925"/>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84;p54">
              <a:extLst>
                <a:ext uri="{FF2B5EF4-FFF2-40B4-BE49-F238E27FC236}">
                  <a16:creationId xmlns:a16="http://schemas.microsoft.com/office/drawing/2014/main" id="{96209C01-0D51-49A3-A27D-ED290390D8D0}"/>
                </a:ext>
              </a:extLst>
            </p:cNvPr>
            <p:cNvSpPr/>
            <p:nvPr/>
          </p:nvSpPr>
          <p:spPr>
            <a:xfrm>
              <a:off x="7126825" y="3517013"/>
              <a:ext cx="86750" cy="54875"/>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85;p54">
              <a:extLst>
                <a:ext uri="{FF2B5EF4-FFF2-40B4-BE49-F238E27FC236}">
                  <a16:creationId xmlns:a16="http://schemas.microsoft.com/office/drawing/2014/main" id="{7EE1E8E3-4CCA-4605-AEE9-738897EC2062}"/>
                </a:ext>
              </a:extLst>
            </p:cNvPr>
            <p:cNvSpPr/>
            <p:nvPr/>
          </p:nvSpPr>
          <p:spPr>
            <a:xfrm>
              <a:off x="7103450" y="3476263"/>
              <a:ext cx="68250" cy="105150"/>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86;p54">
              <a:extLst>
                <a:ext uri="{FF2B5EF4-FFF2-40B4-BE49-F238E27FC236}">
                  <a16:creationId xmlns:a16="http://schemas.microsoft.com/office/drawing/2014/main" id="{DF85FAD2-ADC5-4B82-8061-4EFE7330166B}"/>
                </a:ext>
              </a:extLst>
            </p:cNvPr>
            <p:cNvSpPr/>
            <p:nvPr/>
          </p:nvSpPr>
          <p:spPr>
            <a:xfrm>
              <a:off x="7198575" y="3384613"/>
              <a:ext cx="82625" cy="80425"/>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87;p54">
              <a:extLst>
                <a:ext uri="{FF2B5EF4-FFF2-40B4-BE49-F238E27FC236}">
                  <a16:creationId xmlns:a16="http://schemas.microsoft.com/office/drawing/2014/main" id="{CEA6165A-7445-4570-9531-63DE07AC6B8F}"/>
                </a:ext>
              </a:extLst>
            </p:cNvPr>
            <p:cNvSpPr/>
            <p:nvPr/>
          </p:nvSpPr>
          <p:spPr>
            <a:xfrm>
              <a:off x="7178550" y="3454363"/>
              <a:ext cx="53475" cy="32225"/>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88;p54">
              <a:extLst>
                <a:ext uri="{FF2B5EF4-FFF2-40B4-BE49-F238E27FC236}">
                  <a16:creationId xmlns:a16="http://schemas.microsoft.com/office/drawing/2014/main" id="{6E69748D-8653-46BA-B569-4DA0E9D77585}"/>
                </a:ext>
              </a:extLst>
            </p:cNvPr>
            <p:cNvSpPr/>
            <p:nvPr/>
          </p:nvSpPr>
          <p:spPr>
            <a:xfrm>
              <a:off x="7112250" y="3370888"/>
              <a:ext cx="73225" cy="30025"/>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89;p54">
              <a:extLst>
                <a:ext uri="{FF2B5EF4-FFF2-40B4-BE49-F238E27FC236}">
                  <a16:creationId xmlns:a16="http://schemas.microsoft.com/office/drawing/2014/main" id="{ABB59902-A08E-402B-AFDD-984E09186D31}"/>
                </a:ext>
              </a:extLst>
            </p:cNvPr>
            <p:cNvSpPr/>
            <p:nvPr/>
          </p:nvSpPr>
          <p:spPr>
            <a:xfrm>
              <a:off x="7276425" y="3557488"/>
              <a:ext cx="116850" cy="107900"/>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0;p54">
              <a:extLst>
                <a:ext uri="{FF2B5EF4-FFF2-40B4-BE49-F238E27FC236}">
                  <a16:creationId xmlns:a16="http://schemas.microsoft.com/office/drawing/2014/main" id="{6029B38F-D8E5-47C7-8702-631052B1453A}"/>
                </a:ext>
              </a:extLst>
            </p:cNvPr>
            <p:cNvSpPr/>
            <p:nvPr/>
          </p:nvSpPr>
          <p:spPr>
            <a:xfrm>
              <a:off x="7282700" y="3561138"/>
              <a:ext cx="123200" cy="254450"/>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91;p54">
              <a:extLst>
                <a:ext uri="{FF2B5EF4-FFF2-40B4-BE49-F238E27FC236}">
                  <a16:creationId xmlns:a16="http://schemas.microsoft.com/office/drawing/2014/main" id="{F3AF9BDD-A8E8-4F81-9904-DBFAF93450C3}"/>
                </a:ext>
              </a:extLst>
            </p:cNvPr>
            <p:cNvSpPr/>
            <p:nvPr/>
          </p:nvSpPr>
          <p:spPr>
            <a:xfrm>
              <a:off x="7227000" y="3663213"/>
              <a:ext cx="89075" cy="31450"/>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92;p54">
              <a:extLst>
                <a:ext uri="{FF2B5EF4-FFF2-40B4-BE49-F238E27FC236}">
                  <a16:creationId xmlns:a16="http://schemas.microsoft.com/office/drawing/2014/main" id="{4D83966E-B98B-4421-8486-ABCD56B3F599}"/>
                </a:ext>
              </a:extLst>
            </p:cNvPr>
            <p:cNvSpPr/>
            <p:nvPr/>
          </p:nvSpPr>
          <p:spPr>
            <a:xfrm>
              <a:off x="7135975" y="3743438"/>
              <a:ext cx="295475" cy="219850"/>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93;p54">
              <a:extLst>
                <a:ext uri="{FF2B5EF4-FFF2-40B4-BE49-F238E27FC236}">
                  <a16:creationId xmlns:a16="http://schemas.microsoft.com/office/drawing/2014/main" id="{555F3877-F2F8-44D8-851A-2CC7DDC1B830}"/>
                </a:ext>
              </a:extLst>
            </p:cNvPr>
            <p:cNvSpPr/>
            <p:nvPr/>
          </p:nvSpPr>
          <p:spPr>
            <a:xfrm>
              <a:off x="7143600" y="3819613"/>
              <a:ext cx="206125" cy="179475"/>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94;p54">
              <a:extLst>
                <a:ext uri="{FF2B5EF4-FFF2-40B4-BE49-F238E27FC236}">
                  <a16:creationId xmlns:a16="http://schemas.microsoft.com/office/drawing/2014/main" id="{044ABD06-31CD-44E1-939E-BF33F273BEEC}"/>
                </a:ext>
              </a:extLst>
            </p:cNvPr>
            <p:cNvSpPr/>
            <p:nvPr/>
          </p:nvSpPr>
          <p:spPr>
            <a:xfrm>
              <a:off x="7165600" y="3798613"/>
              <a:ext cx="28925" cy="63500"/>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95;p54">
              <a:extLst>
                <a:ext uri="{FF2B5EF4-FFF2-40B4-BE49-F238E27FC236}">
                  <a16:creationId xmlns:a16="http://schemas.microsoft.com/office/drawing/2014/main" id="{C1AED5CC-738B-4B2F-906C-A8400478098A}"/>
                </a:ext>
              </a:extLst>
            </p:cNvPr>
            <p:cNvSpPr/>
            <p:nvPr/>
          </p:nvSpPr>
          <p:spPr>
            <a:xfrm>
              <a:off x="7177575" y="3705563"/>
              <a:ext cx="91000" cy="7212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96;p54">
              <a:extLst>
                <a:ext uri="{FF2B5EF4-FFF2-40B4-BE49-F238E27FC236}">
                  <a16:creationId xmlns:a16="http://schemas.microsoft.com/office/drawing/2014/main" id="{FA4259FE-33EA-4849-BB64-3450F32CB39A}"/>
                </a:ext>
              </a:extLst>
            </p:cNvPr>
            <p:cNvSpPr/>
            <p:nvPr/>
          </p:nvSpPr>
          <p:spPr>
            <a:xfrm>
              <a:off x="7053875" y="3583213"/>
              <a:ext cx="48425" cy="5257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97;p54">
              <a:extLst>
                <a:ext uri="{FF2B5EF4-FFF2-40B4-BE49-F238E27FC236}">
                  <a16:creationId xmlns:a16="http://schemas.microsoft.com/office/drawing/2014/main" id="{CF3D25D0-6FA9-441E-880E-20D763B7F268}"/>
                </a:ext>
              </a:extLst>
            </p:cNvPr>
            <p:cNvSpPr/>
            <p:nvPr/>
          </p:nvSpPr>
          <p:spPr>
            <a:xfrm>
              <a:off x="7058575" y="3819313"/>
              <a:ext cx="48050" cy="36700"/>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98;p54">
              <a:extLst>
                <a:ext uri="{FF2B5EF4-FFF2-40B4-BE49-F238E27FC236}">
                  <a16:creationId xmlns:a16="http://schemas.microsoft.com/office/drawing/2014/main" id="{B1D5420F-61C5-4ECF-AD53-D6A729BACBFA}"/>
                </a:ext>
              </a:extLst>
            </p:cNvPr>
            <p:cNvSpPr/>
            <p:nvPr/>
          </p:nvSpPr>
          <p:spPr>
            <a:xfrm>
              <a:off x="7084950" y="3709488"/>
              <a:ext cx="45675" cy="135425"/>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99;p54">
              <a:extLst>
                <a:ext uri="{FF2B5EF4-FFF2-40B4-BE49-F238E27FC236}">
                  <a16:creationId xmlns:a16="http://schemas.microsoft.com/office/drawing/2014/main" id="{DAC7FFAB-60CC-4858-9D3C-A30B685FCA73}"/>
                </a:ext>
              </a:extLst>
            </p:cNvPr>
            <p:cNvSpPr/>
            <p:nvPr/>
          </p:nvSpPr>
          <p:spPr>
            <a:xfrm>
              <a:off x="7159775" y="3610638"/>
              <a:ext cx="78925" cy="31425"/>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0;p54">
              <a:extLst>
                <a:ext uri="{FF2B5EF4-FFF2-40B4-BE49-F238E27FC236}">
                  <a16:creationId xmlns:a16="http://schemas.microsoft.com/office/drawing/2014/main" id="{02E97142-0F8B-46D4-87D6-E3D8C2F3C456}"/>
                </a:ext>
              </a:extLst>
            </p:cNvPr>
            <p:cNvSpPr/>
            <p:nvPr/>
          </p:nvSpPr>
          <p:spPr>
            <a:xfrm>
              <a:off x="7191250" y="3626188"/>
              <a:ext cx="15400" cy="61775"/>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01;p54">
              <a:extLst>
                <a:ext uri="{FF2B5EF4-FFF2-40B4-BE49-F238E27FC236}">
                  <a16:creationId xmlns:a16="http://schemas.microsoft.com/office/drawing/2014/main" id="{DE5C5C57-4A74-4932-AF4E-CA83D8AB9B13}"/>
                </a:ext>
              </a:extLst>
            </p:cNvPr>
            <p:cNvSpPr/>
            <p:nvPr/>
          </p:nvSpPr>
          <p:spPr>
            <a:xfrm>
              <a:off x="7323950" y="3343513"/>
              <a:ext cx="111425" cy="52950"/>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02;p54">
              <a:extLst>
                <a:ext uri="{FF2B5EF4-FFF2-40B4-BE49-F238E27FC236}">
                  <a16:creationId xmlns:a16="http://schemas.microsoft.com/office/drawing/2014/main" id="{CF5739A7-F1F5-48EC-9803-7459F1052636}"/>
                </a:ext>
              </a:extLst>
            </p:cNvPr>
            <p:cNvSpPr/>
            <p:nvPr/>
          </p:nvSpPr>
          <p:spPr>
            <a:xfrm>
              <a:off x="7340375" y="3299338"/>
              <a:ext cx="34550" cy="57125"/>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03;p54">
              <a:extLst>
                <a:ext uri="{FF2B5EF4-FFF2-40B4-BE49-F238E27FC236}">
                  <a16:creationId xmlns:a16="http://schemas.microsoft.com/office/drawing/2014/main" id="{F2897FA3-531A-466A-8FDE-6809D4385CD2}"/>
                </a:ext>
              </a:extLst>
            </p:cNvPr>
            <p:cNvSpPr/>
            <p:nvPr/>
          </p:nvSpPr>
          <p:spPr>
            <a:xfrm>
              <a:off x="7386000" y="3136013"/>
              <a:ext cx="46825" cy="39575"/>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04;p54">
              <a:extLst>
                <a:ext uri="{FF2B5EF4-FFF2-40B4-BE49-F238E27FC236}">
                  <a16:creationId xmlns:a16="http://schemas.microsoft.com/office/drawing/2014/main" id="{2CCF4B07-AA95-4E8C-9CB2-534A535C13CE}"/>
                </a:ext>
              </a:extLst>
            </p:cNvPr>
            <p:cNvSpPr/>
            <p:nvPr/>
          </p:nvSpPr>
          <p:spPr>
            <a:xfrm>
              <a:off x="7339800" y="3699213"/>
              <a:ext cx="93625" cy="72075"/>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05;p54">
              <a:extLst>
                <a:ext uri="{FF2B5EF4-FFF2-40B4-BE49-F238E27FC236}">
                  <a16:creationId xmlns:a16="http://schemas.microsoft.com/office/drawing/2014/main" id="{CF1DB860-197A-4D08-BBC4-660C9401E3D9}"/>
                </a:ext>
              </a:extLst>
            </p:cNvPr>
            <p:cNvSpPr/>
            <p:nvPr/>
          </p:nvSpPr>
          <p:spPr>
            <a:xfrm>
              <a:off x="7343525" y="3743188"/>
              <a:ext cx="40325" cy="25475"/>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06;p54">
              <a:extLst>
                <a:ext uri="{FF2B5EF4-FFF2-40B4-BE49-F238E27FC236}">
                  <a16:creationId xmlns:a16="http://schemas.microsoft.com/office/drawing/2014/main" id="{175CFC74-C508-4D23-A9A2-1BED8E2C9562}"/>
                </a:ext>
              </a:extLst>
            </p:cNvPr>
            <p:cNvSpPr/>
            <p:nvPr/>
          </p:nvSpPr>
          <p:spPr>
            <a:xfrm>
              <a:off x="7370925" y="3681038"/>
              <a:ext cx="65050" cy="25925"/>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07;p54">
              <a:extLst>
                <a:ext uri="{FF2B5EF4-FFF2-40B4-BE49-F238E27FC236}">
                  <a16:creationId xmlns:a16="http://schemas.microsoft.com/office/drawing/2014/main" id="{CAA083B9-64DA-405F-A0C5-3329397DC970}"/>
                </a:ext>
              </a:extLst>
            </p:cNvPr>
            <p:cNvSpPr/>
            <p:nvPr/>
          </p:nvSpPr>
          <p:spPr>
            <a:xfrm>
              <a:off x="7401200" y="3451738"/>
              <a:ext cx="29200" cy="27450"/>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08;p54">
              <a:extLst>
                <a:ext uri="{FF2B5EF4-FFF2-40B4-BE49-F238E27FC236}">
                  <a16:creationId xmlns:a16="http://schemas.microsoft.com/office/drawing/2014/main" id="{A6D7E072-487F-4BB6-B42A-D304C11D2A8D}"/>
                </a:ext>
              </a:extLst>
            </p:cNvPr>
            <p:cNvSpPr/>
            <p:nvPr/>
          </p:nvSpPr>
          <p:spPr>
            <a:xfrm>
              <a:off x="7118175" y="3277088"/>
              <a:ext cx="107375" cy="50825"/>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09;p54">
              <a:extLst>
                <a:ext uri="{FF2B5EF4-FFF2-40B4-BE49-F238E27FC236}">
                  <a16:creationId xmlns:a16="http://schemas.microsoft.com/office/drawing/2014/main" id="{10223CBF-E255-4D6C-8D89-F79DCE0C6959}"/>
                </a:ext>
              </a:extLst>
            </p:cNvPr>
            <p:cNvSpPr/>
            <p:nvPr/>
          </p:nvSpPr>
          <p:spPr>
            <a:xfrm>
              <a:off x="7048200" y="3405313"/>
              <a:ext cx="104450" cy="136000"/>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0;p54">
              <a:extLst>
                <a:ext uri="{FF2B5EF4-FFF2-40B4-BE49-F238E27FC236}">
                  <a16:creationId xmlns:a16="http://schemas.microsoft.com/office/drawing/2014/main" id="{CD041ED5-E3B1-4CC6-A28C-5C09ABF542CD}"/>
                </a:ext>
              </a:extLst>
            </p:cNvPr>
            <p:cNvSpPr/>
            <p:nvPr/>
          </p:nvSpPr>
          <p:spPr>
            <a:xfrm>
              <a:off x="7313075" y="3468138"/>
              <a:ext cx="72650" cy="94100"/>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11;p54">
              <a:extLst>
                <a:ext uri="{FF2B5EF4-FFF2-40B4-BE49-F238E27FC236}">
                  <a16:creationId xmlns:a16="http://schemas.microsoft.com/office/drawing/2014/main" id="{BC3569F2-ACD1-462B-A131-70F7FC72FBB7}"/>
                </a:ext>
              </a:extLst>
            </p:cNvPr>
            <p:cNvSpPr/>
            <p:nvPr/>
          </p:nvSpPr>
          <p:spPr>
            <a:xfrm>
              <a:off x="7262800" y="3891113"/>
              <a:ext cx="101650" cy="56725"/>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Picture 79">
            <a:extLst>
              <a:ext uri="{FF2B5EF4-FFF2-40B4-BE49-F238E27FC236}">
                <a16:creationId xmlns:a16="http://schemas.microsoft.com/office/drawing/2014/main" id="{35C0D082-1377-446C-B226-7D456BD6BE0D}"/>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35"/>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6"/>
                </a:solidFill>
                <a:latin typeface="Californian FB" panose="0207040306080B030204" pitchFamily="18" charset="0"/>
              </a:rPr>
              <a:t>Introduction</a:t>
            </a:r>
            <a:endParaRPr sz="4400" dirty="0">
              <a:solidFill>
                <a:schemeClr val="accent6"/>
              </a:solidFill>
              <a:latin typeface="Californian FB" panose="0207040306080B030204" pitchFamily="18" charset="0"/>
            </a:endParaRPr>
          </a:p>
        </p:txBody>
      </p:sp>
      <p:sp>
        <p:nvSpPr>
          <p:cNvPr id="377" name="Google Shape;377;p35"/>
          <p:cNvSpPr/>
          <p:nvPr/>
        </p:nvSpPr>
        <p:spPr>
          <a:xfrm flipH="1">
            <a:off x="7761500" y="947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5"/>
          <p:cNvCxnSpPr>
            <a:stCxn id="377" idx="6"/>
            <a:endCxn id="378" idx="2"/>
          </p:cNvCxnSpPr>
          <p:nvPr/>
        </p:nvCxnSpPr>
        <p:spPr>
          <a:xfrm flipH="1">
            <a:off x="6948500" y="1007800"/>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20" name="TextBox 19">
            <a:extLst>
              <a:ext uri="{FF2B5EF4-FFF2-40B4-BE49-F238E27FC236}">
                <a16:creationId xmlns:a16="http://schemas.microsoft.com/office/drawing/2014/main" id="{4420055D-39B6-4C43-BDCE-229557A1271C}"/>
              </a:ext>
            </a:extLst>
          </p:cNvPr>
          <p:cNvSpPr txBox="1"/>
          <p:nvPr/>
        </p:nvSpPr>
        <p:spPr>
          <a:xfrm>
            <a:off x="720000" y="1184450"/>
            <a:ext cx="7273626" cy="3323987"/>
          </a:xfrm>
          <a:prstGeom prst="rect">
            <a:avLst/>
          </a:prstGeom>
          <a:noFill/>
        </p:spPr>
        <p:txBody>
          <a:bodyPr wrap="square" rtlCol="0">
            <a:spAutoFit/>
          </a:bodyPr>
          <a:lstStyle/>
          <a:p>
            <a:pPr algn="l"/>
            <a:r>
              <a:rPr lang="en-US" b="0" i="0" dirty="0">
                <a:solidFill>
                  <a:schemeClr val="tx1"/>
                </a:solidFill>
                <a:effectLst/>
                <a:latin typeface="Bell MT" panose="02020503060305020303" pitchFamily="18" charset="0"/>
              </a:rPr>
              <a:t>Healthcare, a vital domain for human well-being, faces ongoing challenges in diagnosing and treating brain tumors, necessitating advanced technologies and methodologies.</a:t>
            </a:r>
          </a:p>
          <a:p>
            <a:pPr algn="l"/>
            <a:r>
              <a:rPr lang="en-US" b="0" i="0" dirty="0">
                <a:solidFill>
                  <a:schemeClr val="tx1"/>
                </a:solidFill>
                <a:effectLst/>
                <a:latin typeface="Bell MT" panose="02020503060305020303" pitchFamily="18" charset="0"/>
              </a:rPr>
              <a:t>Significance:</a:t>
            </a:r>
          </a:p>
          <a:p>
            <a:pPr algn="l"/>
            <a:r>
              <a:rPr lang="en-US" sz="1400" dirty="0">
                <a:solidFill>
                  <a:schemeClr val="tx1"/>
                </a:solidFill>
                <a:latin typeface="Bell MT" panose="02020503060305020303" pitchFamily="18" charset="0"/>
              </a:rPr>
              <a:t>1.  </a:t>
            </a:r>
            <a:r>
              <a:rPr lang="en-US" b="0" i="0" dirty="0">
                <a:solidFill>
                  <a:schemeClr val="tx1"/>
                </a:solidFill>
                <a:effectLst/>
                <a:latin typeface="Bell MT" panose="02020503060305020303" pitchFamily="18" charset="0"/>
              </a:rPr>
              <a:t>Precision Diagnosis: Medical image segmentation, particularly in brain tumor cases, enables accurate identification and delineation of tumor regions, supporting clinicians in making informed diagnostic decisions.</a:t>
            </a:r>
          </a:p>
          <a:p>
            <a:pPr algn="l"/>
            <a:r>
              <a:rPr lang="en-US" sz="1400" dirty="0">
                <a:solidFill>
                  <a:schemeClr val="tx1"/>
                </a:solidFill>
                <a:latin typeface="Bell MT" panose="02020503060305020303" pitchFamily="18" charset="0"/>
              </a:rPr>
              <a:t>2.  </a:t>
            </a:r>
            <a:r>
              <a:rPr lang="en-US" b="0" i="0" dirty="0">
                <a:solidFill>
                  <a:schemeClr val="tx1"/>
                </a:solidFill>
                <a:effectLst/>
                <a:latin typeface="Bell MT" panose="02020503060305020303" pitchFamily="18" charset="0"/>
              </a:rPr>
              <a:t>Personalized Treatment Planning: Segmentation of brain tumor images facilitates the development of tailored treatment plans based on specific tumor characteristics and locations, optimizing therapeutic outcomes for patients.</a:t>
            </a:r>
          </a:p>
          <a:p>
            <a:pPr algn="l"/>
            <a:r>
              <a:rPr lang="en-US" dirty="0">
                <a:solidFill>
                  <a:schemeClr val="tx1"/>
                </a:solidFill>
                <a:latin typeface="Bell MT" panose="02020503060305020303" pitchFamily="18" charset="0"/>
              </a:rPr>
              <a:t>3.  </a:t>
            </a:r>
            <a:r>
              <a:rPr lang="en-US" b="0" i="0" dirty="0">
                <a:solidFill>
                  <a:schemeClr val="tx1"/>
                </a:solidFill>
                <a:effectLst/>
                <a:latin typeface="Bell MT" panose="02020503060305020303" pitchFamily="18" charset="0"/>
              </a:rPr>
              <a:t>Minimally Invasive Procedures: Effective segmentation techniques contribute to the advancement of minimally invasive surgical approaches, reducing patient discomfort and recovery time while enhancing surgical precision.</a:t>
            </a:r>
          </a:p>
          <a:p>
            <a:pPr algn="l"/>
            <a:r>
              <a:rPr lang="en-US" b="0" i="0" dirty="0">
                <a:solidFill>
                  <a:schemeClr val="tx1"/>
                </a:solidFill>
                <a:effectLst/>
                <a:latin typeface="Bell MT" panose="02020503060305020303" pitchFamily="18" charset="0"/>
              </a:rPr>
              <a:t>4.  Improved Patient Outcomes: Timely and precise segmentation of brain tumor images leads to earlier detection, intervention, and monitoring, ultimately enhancing patient outcomes and quality of life in healthcare practice.</a:t>
            </a:r>
          </a:p>
        </p:txBody>
      </p:sp>
      <p:pic>
        <p:nvPicPr>
          <p:cNvPr id="7" name="Picture 6">
            <a:extLst>
              <a:ext uri="{FF2B5EF4-FFF2-40B4-BE49-F238E27FC236}">
                <a16:creationId xmlns:a16="http://schemas.microsoft.com/office/drawing/2014/main" id="{AD14BFB0-B077-4210-A291-48E33C8EAD56}"/>
              </a:ext>
            </a:extLst>
          </p:cNvPr>
          <p:cNvPicPr>
            <a:picLocks noChangeAspect="1"/>
          </p:cNvPicPr>
          <p:nvPr/>
        </p:nvPicPr>
        <p:blipFill>
          <a:blip r:embed="rId3"/>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txBox="1">
            <a:spLocks noGrp="1"/>
          </p:cNvSpPr>
          <p:nvPr>
            <p:ph type="title"/>
          </p:nvPr>
        </p:nvSpPr>
        <p:spPr>
          <a:xfrm>
            <a:off x="571638" y="942920"/>
            <a:ext cx="3851725" cy="24022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solidFill>
                  <a:schemeClr val="accent6"/>
                </a:solidFill>
                <a:latin typeface="Californian FB" panose="0207040306080B030204" pitchFamily="18" charset="0"/>
              </a:rPr>
              <a:t>Solution </a:t>
            </a:r>
            <a:r>
              <a:rPr lang="en-US" sz="4800" dirty="0" err="1">
                <a:solidFill>
                  <a:schemeClr val="accent6"/>
                </a:solidFill>
                <a:latin typeface="Californian FB" panose="0207040306080B030204" pitchFamily="18" charset="0"/>
              </a:rPr>
              <a:t>BreakDown</a:t>
            </a:r>
            <a:endParaRPr sz="4800" dirty="0">
              <a:solidFill>
                <a:schemeClr val="accent6"/>
              </a:solidFill>
              <a:latin typeface="Californian FB" panose="0207040306080B030204" pitchFamily="18" charset="0"/>
            </a:endParaRPr>
          </a:p>
        </p:txBody>
      </p:sp>
      <p:pic>
        <p:nvPicPr>
          <p:cNvPr id="385" name="Google Shape;385;p36"/>
          <p:cNvPicPr preferRelativeResize="0">
            <a:picLocks noGrp="1"/>
          </p:cNvPicPr>
          <p:nvPr>
            <p:ph type="pic" idx="3"/>
          </p:nvPr>
        </p:nvPicPr>
        <p:blipFill rotWithShape="1">
          <a:blip r:embed="rId3">
            <a:alphaModFix/>
          </a:blip>
          <a:srcRect l="32840" r="18033"/>
          <a:stretch/>
        </p:blipFill>
        <p:spPr>
          <a:xfrm>
            <a:off x="5353050" y="0"/>
            <a:ext cx="3791099" cy="5143501"/>
          </a:xfrm>
          <a:prstGeom prst="rect">
            <a:avLst/>
          </a:prstGeom>
        </p:spPr>
      </p:pic>
      <p:sp>
        <p:nvSpPr>
          <p:cNvPr id="388" name="Google Shape;388;p36"/>
          <p:cNvSpPr/>
          <p:nvPr/>
        </p:nvSpPr>
        <p:spPr>
          <a:xfrm>
            <a:off x="3731763" y="6924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rot="-1106097">
            <a:off x="4729559" y="1814175"/>
            <a:ext cx="67357" cy="67357"/>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36"/>
          <p:cNvGrpSpPr/>
          <p:nvPr/>
        </p:nvGrpSpPr>
        <p:grpSpPr>
          <a:xfrm rot="-1099900">
            <a:off x="3204187" y="597874"/>
            <a:ext cx="1817261" cy="1121137"/>
            <a:chOff x="4501725" y="479127"/>
            <a:chExt cx="1817361" cy="1121198"/>
          </a:xfrm>
        </p:grpSpPr>
        <p:sp>
          <p:nvSpPr>
            <p:cNvPr id="391" name="Google Shape;391;p36"/>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251886" y="61226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36"/>
            <p:cNvCxnSpPr>
              <a:stCxn id="391" idx="2"/>
              <a:endCxn id="393" idx="6"/>
            </p:cNvCxnSpPr>
            <p:nvPr/>
          </p:nvCxnSpPr>
          <p:spPr>
            <a:xfrm rot="1099349" flipH="1">
              <a:off x="4636774" y="1303316"/>
              <a:ext cx="676602" cy="195619"/>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36"/>
            <p:cNvCxnSpPr>
              <a:stCxn id="392" idx="3"/>
              <a:endCxn id="391" idx="7"/>
            </p:cNvCxnSpPr>
            <p:nvPr/>
          </p:nvCxnSpPr>
          <p:spPr>
            <a:xfrm rot="1099102" flipH="1">
              <a:off x="5519919" y="550003"/>
              <a:ext cx="606115" cy="960448"/>
            </a:xfrm>
            <a:prstGeom prst="straightConnector1">
              <a:avLst/>
            </a:prstGeom>
            <a:noFill/>
            <a:ln w="9525" cap="flat" cmpd="sng">
              <a:solidFill>
                <a:schemeClr val="accent1"/>
              </a:solidFill>
              <a:prstDash val="solid"/>
              <a:round/>
              <a:headEnd type="none" w="med" len="med"/>
              <a:tailEnd type="none" w="med" len="med"/>
            </a:ln>
          </p:spPr>
        </p:cxnSp>
      </p:grpSp>
      <p:pic>
        <p:nvPicPr>
          <p:cNvPr id="12" name="Picture 11">
            <a:extLst>
              <a:ext uri="{FF2B5EF4-FFF2-40B4-BE49-F238E27FC236}">
                <a16:creationId xmlns:a16="http://schemas.microsoft.com/office/drawing/2014/main" id="{F90099E0-0493-4745-9417-26C57980327E}"/>
              </a:ext>
            </a:extLst>
          </p:cNvPr>
          <p:cNvPicPr>
            <a:picLocks noChangeAspect="1"/>
          </p:cNvPicPr>
          <p:nvPr/>
        </p:nvPicPr>
        <p:blipFill>
          <a:blip r:embed="rId4"/>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37"/>
          <p:cNvSpPr txBox="1">
            <a:spLocks noGrp="1"/>
          </p:cNvSpPr>
          <p:nvPr>
            <p:ph type="subTitle" idx="1"/>
          </p:nvPr>
        </p:nvSpPr>
        <p:spPr>
          <a:xfrm rot="-332">
            <a:off x="4848411" y="571234"/>
            <a:ext cx="3836991" cy="3860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Bell MT" panose="02020503060305020303" pitchFamily="18" charset="0"/>
              </a:rPr>
              <a:t>The proposed solution for automatic detection </a:t>
            </a:r>
            <a:r>
              <a:rPr lang="en-US" sz="1600" b="0" i="0" dirty="0">
                <a:effectLst/>
                <a:latin typeface="Bell MT" panose="02020503060305020303" pitchFamily="18" charset="0"/>
              </a:rPr>
              <a:t>utilizes Support Vector Machines (SVM) for the automated identification and categorization of tumor areas in MRI scans. By analyzing a comprehensive dataset of brain images, it distinguishes various tumor types with high accuracy, thereby improving diagnostic accuracy. Given its proficiency in handling complex, multi-dimensional data, SVM is particularly suited for medical image analysis. This technique not only expedites the classification process but also enhances its dependability, which is vital for prompt and precise treatment strategies.</a:t>
            </a:r>
            <a:endParaRPr sz="1600" dirty="0">
              <a:latin typeface="Bell MT" panose="02020503060305020303" pitchFamily="18" charset="0"/>
            </a:endParaRPr>
          </a:p>
        </p:txBody>
      </p:sp>
      <p:pic>
        <p:nvPicPr>
          <p:cNvPr id="402" name="Google Shape;402;p37"/>
          <p:cNvPicPr preferRelativeResize="0">
            <a:picLocks noGrp="1"/>
          </p:cNvPicPr>
          <p:nvPr>
            <p:ph type="pic" idx="2"/>
          </p:nvPr>
        </p:nvPicPr>
        <p:blipFill rotWithShape="1">
          <a:blip r:embed="rId3">
            <a:alphaModFix/>
          </a:blip>
          <a:srcRect l="20313" r="20307"/>
          <a:stretch/>
        </p:blipFill>
        <p:spPr>
          <a:xfrm>
            <a:off x="-3" y="-121920"/>
            <a:ext cx="4572003" cy="5143501"/>
          </a:xfrm>
          <a:prstGeom prst="rect">
            <a:avLst/>
          </a:prstGeom>
        </p:spPr>
      </p:pic>
      <p:sp>
        <p:nvSpPr>
          <p:cNvPr id="403" name="Google Shape;403;p37"/>
          <p:cNvSpPr/>
          <p:nvPr/>
        </p:nvSpPr>
        <p:spPr>
          <a:xfrm>
            <a:off x="7642050" y="6054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8742325" y="369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8742325" y="18536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7"/>
          <p:cNvCxnSpPr>
            <a:stCxn id="403" idx="5"/>
            <a:endCxn id="405" idx="1"/>
          </p:cNvCxnSpPr>
          <p:nvPr/>
        </p:nvCxnSpPr>
        <p:spPr>
          <a:xfrm>
            <a:off x="7745757" y="709157"/>
            <a:ext cx="1006500" cy="1154400"/>
          </a:xfrm>
          <a:prstGeom prst="straightConnector1">
            <a:avLst/>
          </a:prstGeom>
          <a:noFill/>
          <a:ln w="9525" cap="flat" cmpd="sng">
            <a:solidFill>
              <a:schemeClr val="accent1"/>
            </a:solidFill>
            <a:prstDash val="solid"/>
            <a:round/>
            <a:headEnd type="none" w="med" len="med"/>
            <a:tailEnd type="none" w="med" len="med"/>
          </a:ln>
        </p:spPr>
      </p:cxnSp>
      <p:sp>
        <p:nvSpPr>
          <p:cNvPr id="407" name="Google Shape;407;p37"/>
          <p:cNvSpPr/>
          <p:nvPr/>
        </p:nvSpPr>
        <p:spPr>
          <a:xfrm rot="1688844">
            <a:off x="6922203" y="4358465"/>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8" name="Google Shape;408;p37"/>
          <p:cNvCxnSpPr>
            <a:stCxn id="403" idx="6"/>
            <a:endCxn id="404" idx="2"/>
          </p:cNvCxnSpPr>
          <p:nvPr/>
        </p:nvCxnSpPr>
        <p:spPr>
          <a:xfrm rot="10800000" flipH="1">
            <a:off x="7763550" y="403100"/>
            <a:ext cx="978900" cy="2631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37"/>
          <p:cNvCxnSpPr>
            <a:stCxn id="410" idx="7"/>
            <a:endCxn id="407" idx="3"/>
          </p:cNvCxnSpPr>
          <p:nvPr/>
        </p:nvCxnSpPr>
        <p:spPr>
          <a:xfrm rot="10800000" flipH="1">
            <a:off x="6043459" y="4436841"/>
            <a:ext cx="881400" cy="360300"/>
          </a:xfrm>
          <a:prstGeom prst="straightConnector1">
            <a:avLst/>
          </a:prstGeom>
          <a:noFill/>
          <a:ln w="9525" cap="flat" cmpd="sng">
            <a:solidFill>
              <a:schemeClr val="accent1"/>
            </a:solidFill>
            <a:prstDash val="solid"/>
            <a:round/>
            <a:headEnd type="none" w="med" len="med"/>
            <a:tailEnd type="none" w="med" len="med"/>
          </a:ln>
        </p:spPr>
      </p:cxnSp>
      <p:sp>
        <p:nvSpPr>
          <p:cNvPr id="410" name="Google Shape;410;p37"/>
          <p:cNvSpPr/>
          <p:nvPr/>
        </p:nvSpPr>
        <p:spPr>
          <a:xfrm>
            <a:off x="5986100" y="47873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848225" y="57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714;p49">
            <a:extLst>
              <a:ext uri="{FF2B5EF4-FFF2-40B4-BE49-F238E27FC236}">
                <a16:creationId xmlns:a16="http://schemas.microsoft.com/office/drawing/2014/main" id="{A28457CC-85DA-49A9-BDCA-EDECD825831A}"/>
              </a:ext>
            </a:extLst>
          </p:cNvPr>
          <p:cNvPicPr preferRelativeResize="0">
            <a:picLocks/>
          </p:cNvPicPr>
          <p:nvPr/>
        </p:nvPicPr>
        <p:blipFill rotWithShape="1">
          <a:blip r:embed="rId4">
            <a:alphaModFix/>
          </a:blip>
          <a:srcRect b="3651"/>
          <a:stretch/>
        </p:blipFill>
        <p:spPr>
          <a:xfrm>
            <a:off x="0" y="0"/>
            <a:ext cx="4572000" cy="5143501"/>
          </a:xfrm>
          <a:prstGeom prst="rect">
            <a:avLst/>
          </a:prstGeom>
          <a:noFill/>
          <a:ln>
            <a:noFill/>
          </a:ln>
        </p:spPr>
      </p:pic>
      <p:pic>
        <p:nvPicPr>
          <p:cNvPr id="15" name="Picture 14">
            <a:extLst>
              <a:ext uri="{FF2B5EF4-FFF2-40B4-BE49-F238E27FC236}">
                <a16:creationId xmlns:a16="http://schemas.microsoft.com/office/drawing/2014/main" id="{0E17D3E3-308D-454D-AA06-AFAD0DF2D3DF}"/>
              </a:ext>
            </a:extLst>
          </p:cNvPr>
          <p:cNvPicPr>
            <a:picLocks noChangeAspect="1"/>
          </p:cNvPicPr>
          <p:nvPr/>
        </p:nvPicPr>
        <p:blipFill>
          <a:blip r:embed="rId5"/>
          <a:stretch>
            <a:fillRect/>
          </a:stretch>
        </p:blipFill>
        <p:spPr>
          <a:xfrm>
            <a:off x="8004230" y="4470371"/>
            <a:ext cx="1025472" cy="564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19B6-B519-4732-8ED9-40AF46663040}"/>
              </a:ext>
            </a:extLst>
          </p:cNvPr>
          <p:cNvSpPr>
            <a:spLocks noGrp="1"/>
          </p:cNvSpPr>
          <p:nvPr>
            <p:ph type="title"/>
          </p:nvPr>
        </p:nvSpPr>
        <p:spPr>
          <a:xfrm>
            <a:off x="720000" y="213360"/>
            <a:ext cx="5802720" cy="4315778"/>
          </a:xfrm>
        </p:spPr>
        <p:txBody>
          <a:bodyPr/>
          <a:lstStyle/>
          <a:p>
            <a:r>
              <a:rPr lang="en-US" sz="2000" dirty="0">
                <a:latin typeface="Bell MT" panose="02020503060305020303" pitchFamily="18" charset="0"/>
              </a:rPr>
              <a:t>Benefits:</a:t>
            </a:r>
            <a:br>
              <a:rPr lang="en-US" sz="1800" dirty="0">
                <a:latin typeface="Bell MT" panose="02020503060305020303" pitchFamily="18" charset="0"/>
              </a:rPr>
            </a:br>
            <a:br>
              <a:rPr lang="en-US" sz="1800" dirty="0">
                <a:latin typeface="Bell MT" panose="02020503060305020303" pitchFamily="18" charset="0"/>
              </a:rPr>
            </a:br>
            <a:r>
              <a:rPr lang="en-US" sz="1800" dirty="0">
                <a:latin typeface="Bell MT" panose="02020503060305020303" pitchFamily="18" charset="0"/>
              </a:rPr>
              <a:t>1. Automated Classification: Automates tumor         classification, reducing reliance on manual expertise and potential biases.</a:t>
            </a:r>
            <a:br>
              <a:rPr lang="en-US" sz="1800" dirty="0">
                <a:latin typeface="Bell MT" panose="02020503060305020303" pitchFamily="18" charset="0"/>
              </a:rPr>
            </a:br>
            <a:br>
              <a:rPr lang="en-US" sz="1800" dirty="0">
                <a:latin typeface="Bell MT" panose="02020503060305020303" pitchFamily="18" charset="0"/>
              </a:rPr>
            </a:br>
            <a:r>
              <a:rPr lang="en-US" sz="1800" dirty="0">
                <a:latin typeface="Bell MT" panose="02020503060305020303" pitchFamily="18" charset="0"/>
              </a:rPr>
              <a:t>2. Improved Efficiency: Can potentially process a large number of images quickly, aiding in faster diagnosis.</a:t>
            </a:r>
            <a:br>
              <a:rPr lang="en-US" sz="1800" dirty="0">
                <a:latin typeface="Bell MT" panose="02020503060305020303" pitchFamily="18" charset="0"/>
              </a:rPr>
            </a:br>
            <a:br>
              <a:rPr lang="en-US" sz="1800" dirty="0">
                <a:latin typeface="Bell MT" panose="02020503060305020303" pitchFamily="18" charset="0"/>
              </a:rPr>
            </a:br>
            <a:r>
              <a:rPr lang="en-US" sz="1800" dirty="0">
                <a:latin typeface="Bell MT" panose="02020503060305020303" pitchFamily="18" charset="0"/>
              </a:rPr>
              <a:t>3. Objective Evaluation: Provides an objective assessment of tumor type based on image features, potentially leading to more consistent results.</a:t>
            </a:r>
            <a:endParaRPr lang="en-IN" sz="1800" dirty="0">
              <a:latin typeface="Bell MT" panose="02020503060305020303" pitchFamily="18" charset="0"/>
            </a:endParaRPr>
          </a:p>
        </p:txBody>
      </p:sp>
      <p:sp>
        <p:nvSpPr>
          <p:cNvPr id="3" name="Google Shape;577;p43">
            <a:extLst>
              <a:ext uri="{FF2B5EF4-FFF2-40B4-BE49-F238E27FC236}">
                <a16:creationId xmlns:a16="http://schemas.microsoft.com/office/drawing/2014/main" id="{BEB54E91-5986-4A51-A184-F3E7CBE2EB5F}"/>
              </a:ext>
            </a:extLst>
          </p:cNvPr>
          <p:cNvSpPr/>
          <p:nvPr/>
        </p:nvSpPr>
        <p:spPr>
          <a:xfrm>
            <a:off x="6597741" y="213360"/>
            <a:ext cx="2012159" cy="4536700"/>
          </a:xfrm>
          <a:custGeom>
            <a:avLst/>
            <a:gdLst/>
            <a:ahLst/>
            <a:cxnLst/>
            <a:rect l="l" t="t" r="r" b="b"/>
            <a:pathLst>
              <a:path w="23637" h="53293" extrusionOk="0">
                <a:moveTo>
                  <a:pt x="11871" y="0"/>
                </a:moveTo>
                <a:cubicBezTo>
                  <a:pt x="11838" y="0"/>
                  <a:pt x="11819" y="1"/>
                  <a:pt x="11818" y="1"/>
                </a:cubicBezTo>
                <a:cubicBezTo>
                  <a:pt x="11817" y="1"/>
                  <a:pt x="11800" y="1"/>
                  <a:pt x="11770" y="1"/>
                </a:cubicBezTo>
                <a:cubicBezTo>
                  <a:pt x="11437" y="1"/>
                  <a:pt x="9479" y="120"/>
                  <a:pt x="9694" y="3003"/>
                </a:cubicBezTo>
                <a:cubicBezTo>
                  <a:pt x="9653" y="2978"/>
                  <a:pt x="9603" y="2963"/>
                  <a:pt x="9555" y="2963"/>
                </a:cubicBezTo>
                <a:cubicBezTo>
                  <a:pt x="9523" y="2963"/>
                  <a:pt x="9491" y="2969"/>
                  <a:pt x="9463" y="2982"/>
                </a:cubicBezTo>
                <a:cubicBezTo>
                  <a:pt x="9392" y="3016"/>
                  <a:pt x="9335" y="3078"/>
                  <a:pt x="9299" y="3148"/>
                </a:cubicBezTo>
                <a:cubicBezTo>
                  <a:pt x="9229" y="3281"/>
                  <a:pt x="9226" y="3438"/>
                  <a:pt x="9249" y="3586"/>
                </a:cubicBezTo>
                <a:cubicBezTo>
                  <a:pt x="9274" y="3733"/>
                  <a:pt x="9323" y="3876"/>
                  <a:pt x="9358" y="4019"/>
                </a:cubicBezTo>
                <a:cubicBezTo>
                  <a:pt x="9377" y="4102"/>
                  <a:pt x="9393" y="4184"/>
                  <a:pt x="9421" y="4263"/>
                </a:cubicBezTo>
                <a:cubicBezTo>
                  <a:pt x="9449" y="4341"/>
                  <a:pt x="9494" y="4418"/>
                  <a:pt x="9559" y="4468"/>
                </a:cubicBezTo>
                <a:cubicBezTo>
                  <a:pt x="9642" y="4531"/>
                  <a:pt x="9748" y="4549"/>
                  <a:pt x="9854" y="4549"/>
                </a:cubicBezTo>
                <a:cubicBezTo>
                  <a:pt x="9888" y="4549"/>
                  <a:pt x="9922" y="4547"/>
                  <a:pt x="9956" y="4544"/>
                </a:cubicBezTo>
                <a:cubicBezTo>
                  <a:pt x="10129" y="4885"/>
                  <a:pt x="10028" y="5304"/>
                  <a:pt x="10204" y="5643"/>
                </a:cubicBezTo>
                <a:cubicBezTo>
                  <a:pt x="10204" y="5643"/>
                  <a:pt x="10270" y="7072"/>
                  <a:pt x="10197" y="7409"/>
                </a:cubicBezTo>
                <a:cubicBezTo>
                  <a:pt x="9490" y="7935"/>
                  <a:pt x="8665" y="8365"/>
                  <a:pt x="7819" y="8613"/>
                </a:cubicBezTo>
                <a:cubicBezTo>
                  <a:pt x="7377" y="8742"/>
                  <a:pt x="6919" y="8833"/>
                  <a:pt x="6513" y="9052"/>
                </a:cubicBezTo>
                <a:cubicBezTo>
                  <a:pt x="6152" y="9248"/>
                  <a:pt x="5850" y="9537"/>
                  <a:pt x="5588" y="9854"/>
                </a:cubicBezTo>
                <a:cubicBezTo>
                  <a:pt x="5096" y="10447"/>
                  <a:pt x="4805" y="11109"/>
                  <a:pt x="4762" y="11956"/>
                </a:cubicBezTo>
                <a:cubicBezTo>
                  <a:pt x="4733" y="12544"/>
                  <a:pt x="4631" y="13127"/>
                  <a:pt x="4640" y="13716"/>
                </a:cubicBezTo>
                <a:cubicBezTo>
                  <a:pt x="4329" y="14186"/>
                  <a:pt x="4231" y="14830"/>
                  <a:pt x="4135" y="15384"/>
                </a:cubicBezTo>
                <a:cubicBezTo>
                  <a:pt x="4041" y="15938"/>
                  <a:pt x="3978" y="16503"/>
                  <a:pt x="3791" y="17034"/>
                </a:cubicBezTo>
                <a:cubicBezTo>
                  <a:pt x="3381" y="18198"/>
                  <a:pt x="2898" y="19361"/>
                  <a:pt x="2664" y="20571"/>
                </a:cubicBezTo>
                <a:cubicBezTo>
                  <a:pt x="2423" y="21811"/>
                  <a:pt x="2228" y="23092"/>
                  <a:pt x="1600" y="24187"/>
                </a:cubicBezTo>
                <a:cubicBezTo>
                  <a:pt x="1433" y="24476"/>
                  <a:pt x="1048" y="24570"/>
                  <a:pt x="794" y="24787"/>
                </a:cubicBezTo>
                <a:cubicBezTo>
                  <a:pt x="560" y="24985"/>
                  <a:pt x="410" y="25264"/>
                  <a:pt x="308" y="25554"/>
                </a:cubicBezTo>
                <a:cubicBezTo>
                  <a:pt x="206" y="25842"/>
                  <a:pt x="147" y="26145"/>
                  <a:pt x="65" y="26438"/>
                </a:cubicBezTo>
                <a:cubicBezTo>
                  <a:pt x="37" y="26537"/>
                  <a:pt x="7" y="26651"/>
                  <a:pt x="64" y="26738"/>
                </a:cubicBezTo>
                <a:cubicBezTo>
                  <a:pt x="120" y="26825"/>
                  <a:pt x="233" y="26841"/>
                  <a:pt x="340" y="26841"/>
                </a:cubicBezTo>
                <a:cubicBezTo>
                  <a:pt x="356" y="26841"/>
                  <a:pt x="372" y="26841"/>
                  <a:pt x="388" y="26840"/>
                </a:cubicBezTo>
                <a:lnTo>
                  <a:pt x="388" y="26840"/>
                </a:lnTo>
                <a:cubicBezTo>
                  <a:pt x="294" y="27525"/>
                  <a:pt x="0" y="28193"/>
                  <a:pt x="49" y="28882"/>
                </a:cubicBezTo>
                <a:cubicBezTo>
                  <a:pt x="53" y="28943"/>
                  <a:pt x="60" y="29007"/>
                  <a:pt x="88" y="29062"/>
                </a:cubicBezTo>
                <a:cubicBezTo>
                  <a:pt x="117" y="29118"/>
                  <a:pt x="169" y="29164"/>
                  <a:pt x="232" y="29170"/>
                </a:cubicBezTo>
                <a:cubicBezTo>
                  <a:pt x="237" y="29170"/>
                  <a:pt x="241" y="29170"/>
                  <a:pt x="246" y="29170"/>
                </a:cubicBezTo>
                <a:cubicBezTo>
                  <a:pt x="332" y="29170"/>
                  <a:pt x="401" y="29093"/>
                  <a:pt x="445" y="29016"/>
                </a:cubicBezTo>
                <a:cubicBezTo>
                  <a:pt x="613" y="28712"/>
                  <a:pt x="598" y="28327"/>
                  <a:pt x="789" y="28037"/>
                </a:cubicBezTo>
                <a:lnTo>
                  <a:pt x="789" y="28037"/>
                </a:lnTo>
                <a:cubicBezTo>
                  <a:pt x="746" y="28442"/>
                  <a:pt x="709" y="28853"/>
                  <a:pt x="666" y="29259"/>
                </a:cubicBezTo>
                <a:cubicBezTo>
                  <a:pt x="654" y="29372"/>
                  <a:pt x="644" y="29495"/>
                  <a:pt x="705" y="29591"/>
                </a:cubicBezTo>
                <a:cubicBezTo>
                  <a:pt x="751" y="29667"/>
                  <a:pt x="840" y="29713"/>
                  <a:pt x="929" y="29713"/>
                </a:cubicBezTo>
                <a:cubicBezTo>
                  <a:pt x="943" y="29713"/>
                  <a:pt x="957" y="29712"/>
                  <a:pt x="971" y="29709"/>
                </a:cubicBezTo>
                <a:cubicBezTo>
                  <a:pt x="1071" y="29690"/>
                  <a:pt x="1156" y="29607"/>
                  <a:pt x="1178" y="29507"/>
                </a:cubicBezTo>
                <a:cubicBezTo>
                  <a:pt x="1213" y="29531"/>
                  <a:pt x="1259" y="29543"/>
                  <a:pt x="1305" y="29543"/>
                </a:cubicBezTo>
                <a:cubicBezTo>
                  <a:pt x="1349" y="29543"/>
                  <a:pt x="1393" y="29533"/>
                  <a:pt x="1428" y="29513"/>
                </a:cubicBezTo>
                <a:cubicBezTo>
                  <a:pt x="1500" y="29473"/>
                  <a:pt x="1553" y="29405"/>
                  <a:pt x="1595" y="29335"/>
                </a:cubicBezTo>
                <a:cubicBezTo>
                  <a:pt x="1806" y="28997"/>
                  <a:pt x="1849" y="28583"/>
                  <a:pt x="1954" y="28198"/>
                </a:cubicBezTo>
                <a:cubicBezTo>
                  <a:pt x="2026" y="27928"/>
                  <a:pt x="2131" y="27665"/>
                  <a:pt x="2265" y="27418"/>
                </a:cubicBezTo>
                <a:lnTo>
                  <a:pt x="2265" y="27418"/>
                </a:lnTo>
                <a:cubicBezTo>
                  <a:pt x="2222" y="27844"/>
                  <a:pt x="2192" y="28256"/>
                  <a:pt x="2149" y="28681"/>
                </a:cubicBezTo>
                <a:cubicBezTo>
                  <a:pt x="2144" y="28737"/>
                  <a:pt x="2139" y="28793"/>
                  <a:pt x="2152" y="28846"/>
                </a:cubicBezTo>
                <a:cubicBezTo>
                  <a:pt x="2163" y="28900"/>
                  <a:pt x="2198" y="28953"/>
                  <a:pt x="2250" y="28971"/>
                </a:cubicBezTo>
                <a:cubicBezTo>
                  <a:pt x="2266" y="28977"/>
                  <a:pt x="2282" y="28980"/>
                  <a:pt x="2299" y="28980"/>
                </a:cubicBezTo>
                <a:cubicBezTo>
                  <a:pt x="2334" y="28980"/>
                  <a:pt x="2371" y="28967"/>
                  <a:pt x="2402" y="28949"/>
                </a:cubicBezTo>
                <a:cubicBezTo>
                  <a:pt x="2514" y="28885"/>
                  <a:pt x="2581" y="28761"/>
                  <a:pt x="2610" y="28634"/>
                </a:cubicBezTo>
                <a:cubicBezTo>
                  <a:pt x="2640" y="28508"/>
                  <a:pt x="2641" y="28376"/>
                  <a:pt x="2658" y="28250"/>
                </a:cubicBezTo>
                <a:cubicBezTo>
                  <a:pt x="2699" y="27954"/>
                  <a:pt x="2828" y="27681"/>
                  <a:pt x="2935" y="27403"/>
                </a:cubicBezTo>
                <a:cubicBezTo>
                  <a:pt x="3163" y="26812"/>
                  <a:pt x="3301" y="26186"/>
                  <a:pt x="3341" y="25556"/>
                </a:cubicBezTo>
                <a:cubicBezTo>
                  <a:pt x="3357" y="25304"/>
                  <a:pt x="3316" y="25081"/>
                  <a:pt x="3338" y="24828"/>
                </a:cubicBezTo>
                <a:cubicBezTo>
                  <a:pt x="3359" y="24578"/>
                  <a:pt x="3425" y="24324"/>
                  <a:pt x="3564" y="24114"/>
                </a:cubicBezTo>
                <a:cubicBezTo>
                  <a:pt x="4181" y="23181"/>
                  <a:pt x="4736" y="22276"/>
                  <a:pt x="5281" y="21299"/>
                </a:cubicBezTo>
                <a:cubicBezTo>
                  <a:pt x="5824" y="20322"/>
                  <a:pt x="6243" y="19236"/>
                  <a:pt x="6211" y="18118"/>
                </a:cubicBezTo>
                <a:cubicBezTo>
                  <a:pt x="6185" y="17126"/>
                  <a:pt x="7084" y="16364"/>
                  <a:pt x="7268" y="15391"/>
                </a:cubicBezTo>
                <a:lnTo>
                  <a:pt x="7268" y="15391"/>
                </a:lnTo>
                <a:cubicBezTo>
                  <a:pt x="7247" y="16160"/>
                  <a:pt x="7474" y="16917"/>
                  <a:pt x="7642" y="17668"/>
                </a:cubicBezTo>
                <a:cubicBezTo>
                  <a:pt x="7810" y="18420"/>
                  <a:pt x="7934" y="19209"/>
                  <a:pt x="7746" y="19955"/>
                </a:cubicBezTo>
                <a:cubicBezTo>
                  <a:pt x="7553" y="20721"/>
                  <a:pt x="7334" y="21501"/>
                  <a:pt x="7472" y="22281"/>
                </a:cubicBezTo>
                <a:cubicBezTo>
                  <a:pt x="7650" y="23293"/>
                  <a:pt x="7302" y="24329"/>
                  <a:pt x="7082" y="25335"/>
                </a:cubicBezTo>
                <a:cubicBezTo>
                  <a:pt x="6655" y="27287"/>
                  <a:pt x="6598" y="29321"/>
                  <a:pt x="6918" y="31294"/>
                </a:cubicBezTo>
                <a:cubicBezTo>
                  <a:pt x="7219" y="33155"/>
                  <a:pt x="7728" y="34961"/>
                  <a:pt x="8345" y="36742"/>
                </a:cubicBezTo>
                <a:lnTo>
                  <a:pt x="8363" y="36857"/>
                </a:lnTo>
                <a:cubicBezTo>
                  <a:pt x="8513" y="38132"/>
                  <a:pt x="8406" y="39421"/>
                  <a:pt x="8390" y="40705"/>
                </a:cubicBezTo>
                <a:cubicBezTo>
                  <a:pt x="8375" y="41990"/>
                  <a:pt x="8459" y="43305"/>
                  <a:pt x="8964" y="44486"/>
                </a:cubicBezTo>
                <a:cubicBezTo>
                  <a:pt x="9357" y="45405"/>
                  <a:pt x="9419" y="46455"/>
                  <a:pt x="9451" y="47455"/>
                </a:cubicBezTo>
                <a:cubicBezTo>
                  <a:pt x="9476" y="48271"/>
                  <a:pt x="9371" y="49091"/>
                  <a:pt x="9474" y="49899"/>
                </a:cubicBezTo>
                <a:cubicBezTo>
                  <a:pt x="9508" y="50172"/>
                  <a:pt x="9325" y="50418"/>
                  <a:pt x="9254" y="50683"/>
                </a:cubicBezTo>
                <a:cubicBezTo>
                  <a:pt x="9195" y="50896"/>
                  <a:pt x="9135" y="51112"/>
                  <a:pt x="9014" y="51299"/>
                </a:cubicBezTo>
                <a:cubicBezTo>
                  <a:pt x="8879" y="51508"/>
                  <a:pt x="8671" y="51674"/>
                  <a:pt x="8587" y="51909"/>
                </a:cubicBezTo>
                <a:cubicBezTo>
                  <a:pt x="8524" y="52083"/>
                  <a:pt x="8536" y="52279"/>
                  <a:pt x="8471" y="52453"/>
                </a:cubicBezTo>
                <a:cubicBezTo>
                  <a:pt x="8443" y="52527"/>
                  <a:pt x="8401" y="52593"/>
                  <a:pt x="8372" y="52668"/>
                </a:cubicBezTo>
                <a:cubicBezTo>
                  <a:pt x="8342" y="52742"/>
                  <a:pt x="8327" y="52823"/>
                  <a:pt x="8354" y="52898"/>
                </a:cubicBezTo>
                <a:cubicBezTo>
                  <a:pt x="8378" y="52964"/>
                  <a:pt x="8442" y="53017"/>
                  <a:pt x="8509" y="53017"/>
                </a:cubicBezTo>
                <a:cubicBezTo>
                  <a:pt x="8518" y="53017"/>
                  <a:pt x="8527" y="53016"/>
                  <a:pt x="8536" y="53014"/>
                </a:cubicBezTo>
                <a:cubicBezTo>
                  <a:pt x="8675" y="53094"/>
                  <a:pt x="8831" y="53111"/>
                  <a:pt x="8993" y="53111"/>
                </a:cubicBezTo>
                <a:cubicBezTo>
                  <a:pt x="9113" y="53111"/>
                  <a:pt x="9235" y="53102"/>
                  <a:pt x="9356" y="53102"/>
                </a:cubicBezTo>
                <a:cubicBezTo>
                  <a:pt x="9468" y="53102"/>
                  <a:pt x="9579" y="53110"/>
                  <a:pt x="9684" y="53141"/>
                </a:cubicBezTo>
                <a:cubicBezTo>
                  <a:pt x="9825" y="53183"/>
                  <a:pt x="9953" y="53268"/>
                  <a:pt x="10101" y="53288"/>
                </a:cubicBezTo>
                <a:cubicBezTo>
                  <a:pt x="10124" y="53291"/>
                  <a:pt x="10147" y="53293"/>
                  <a:pt x="10169" y="53293"/>
                </a:cubicBezTo>
                <a:cubicBezTo>
                  <a:pt x="10383" y="53293"/>
                  <a:pt x="10584" y="53159"/>
                  <a:pt x="10737" y="53004"/>
                </a:cubicBezTo>
                <a:cubicBezTo>
                  <a:pt x="11185" y="52551"/>
                  <a:pt x="11380" y="51867"/>
                  <a:pt x="11244" y="51245"/>
                </a:cubicBezTo>
                <a:cubicBezTo>
                  <a:pt x="11198" y="51039"/>
                  <a:pt x="11120" y="50810"/>
                  <a:pt x="11223" y="50626"/>
                </a:cubicBezTo>
                <a:cubicBezTo>
                  <a:pt x="11282" y="50520"/>
                  <a:pt x="11390" y="50451"/>
                  <a:pt x="11477" y="50366"/>
                </a:cubicBezTo>
                <a:cubicBezTo>
                  <a:pt x="11691" y="50159"/>
                  <a:pt x="11780" y="49829"/>
                  <a:pt x="11698" y="49543"/>
                </a:cubicBezTo>
                <a:cubicBezTo>
                  <a:pt x="11501" y="49405"/>
                  <a:pt x="11458" y="49128"/>
                  <a:pt x="11451" y="48888"/>
                </a:cubicBezTo>
                <a:cubicBezTo>
                  <a:pt x="11444" y="48647"/>
                  <a:pt x="11494" y="48409"/>
                  <a:pt x="11487" y="48168"/>
                </a:cubicBezTo>
                <a:cubicBezTo>
                  <a:pt x="11480" y="47872"/>
                  <a:pt x="11387" y="47579"/>
                  <a:pt x="11223" y="47336"/>
                </a:cubicBezTo>
                <a:cubicBezTo>
                  <a:pt x="10799" y="46702"/>
                  <a:pt x="11169" y="45607"/>
                  <a:pt x="11242" y="44879"/>
                </a:cubicBezTo>
                <a:cubicBezTo>
                  <a:pt x="11390" y="43424"/>
                  <a:pt x="11723" y="41953"/>
                  <a:pt x="11517" y="40506"/>
                </a:cubicBezTo>
                <a:cubicBezTo>
                  <a:pt x="11395" y="39653"/>
                  <a:pt x="11120" y="38805"/>
                  <a:pt x="11203" y="37946"/>
                </a:cubicBezTo>
                <a:cubicBezTo>
                  <a:pt x="11347" y="36469"/>
                  <a:pt x="11292" y="35004"/>
                  <a:pt x="11348" y="33521"/>
                </a:cubicBezTo>
                <a:cubicBezTo>
                  <a:pt x="11383" y="32586"/>
                  <a:pt x="11535" y="31659"/>
                  <a:pt x="11587" y="30725"/>
                </a:cubicBezTo>
                <a:cubicBezTo>
                  <a:pt x="11660" y="29421"/>
                  <a:pt x="11544" y="28113"/>
                  <a:pt x="11427" y="26813"/>
                </a:cubicBezTo>
                <a:lnTo>
                  <a:pt x="12210" y="26813"/>
                </a:lnTo>
                <a:cubicBezTo>
                  <a:pt x="12093" y="28115"/>
                  <a:pt x="11976" y="29421"/>
                  <a:pt x="12050" y="30725"/>
                </a:cubicBezTo>
                <a:cubicBezTo>
                  <a:pt x="12104" y="31659"/>
                  <a:pt x="12254" y="32586"/>
                  <a:pt x="12288" y="33521"/>
                </a:cubicBezTo>
                <a:cubicBezTo>
                  <a:pt x="12344" y="35004"/>
                  <a:pt x="12290" y="36469"/>
                  <a:pt x="12433" y="37946"/>
                </a:cubicBezTo>
                <a:cubicBezTo>
                  <a:pt x="12517" y="38805"/>
                  <a:pt x="12242" y="39652"/>
                  <a:pt x="12120" y="40506"/>
                </a:cubicBezTo>
                <a:cubicBezTo>
                  <a:pt x="11915" y="41953"/>
                  <a:pt x="12247" y="43425"/>
                  <a:pt x="12394" y="44879"/>
                </a:cubicBezTo>
                <a:cubicBezTo>
                  <a:pt x="12469" y="45607"/>
                  <a:pt x="12838" y="46702"/>
                  <a:pt x="12414" y="47336"/>
                </a:cubicBezTo>
                <a:cubicBezTo>
                  <a:pt x="12250" y="47580"/>
                  <a:pt x="12156" y="47872"/>
                  <a:pt x="12149" y="48168"/>
                </a:cubicBezTo>
                <a:cubicBezTo>
                  <a:pt x="12143" y="48407"/>
                  <a:pt x="12192" y="48646"/>
                  <a:pt x="12185" y="48888"/>
                </a:cubicBezTo>
                <a:cubicBezTo>
                  <a:pt x="12179" y="49128"/>
                  <a:pt x="12136" y="49405"/>
                  <a:pt x="11938" y="49543"/>
                </a:cubicBezTo>
                <a:cubicBezTo>
                  <a:pt x="11858" y="49829"/>
                  <a:pt x="11947" y="50159"/>
                  <a:pt x="12159" y="50366"/>
                </a:cubicBezTo>
                <a:cubicBezTo>
                  <a:pt x="12247" y="50451"/>
                  <a:pt x="12355" y="50520"/>
                  <a:pt x="12414" y="50626"/>
                </a:cubicBezTo>
                <a:cubicBezTo>
                  <a:pt x="12517" y="50810"/>
                  <a:pt x="12439" y="51039"/>
                  <a:pt x="12393" y="51245"/>
                </a:cubicBezTo>
                <a:cubicBezTo>
                  <a:pt x="12256" y="51866"/>
                  <a:pt x="12452" y="52549"/>
                  <a:pt x="12899" y="53004"/>
                </a:cubicBezTo>
                <a:cubicBezTo>
                  <a:pt x="13052" y="53159"/>
                  <a:pt x="13254" y="53293"/>
                  <a:pt x="13467" y="53293"/>
                </a:cubicBezTo>
                <a:cubicBezTo>
                  <a:pt x="13490" y="53293"/>
                  <a:pt x="13513" y="53291"/>
                  <a:pt x="13537" y="53288"/>
                </a:cubicBezTo>
                <a:cubicBezTo>
                  <a:pt x="13683" y="53268"/>
                  <a:pt x="13811" y="53183"/>
                  <a:pt x="13952" y="53141"/>
                </a:cubicBezTo>
                <a:cubicBezTo>
                  <a:pt x="14059" y="53109"/>
                  <a:pt x="14170" y="53101"/>
                  <a:pt x="14283" y="53101"/>
                </a:cubicBezTo>
                <a:cubicBezTo>
                  <a:pt x="14404" y="53101"/>
                  <a:pt x="14526" y="53111"/>
                  <a:pt x="14645" y="53111"/>
                </a:cubicBezTo>
                <a:cubicBezTo>
                  <a:pt x="14806" y="53111"/>
                  <a:pt x="14961" y="53094"/>
                  <a:pt x="15100" y="53014"/>
                </a:cubicBezTo>
                <a:cubicBezTo>
                  <a:pt x="15109" y="53016"/>
                  <a:pt x="15118" y="53017"/>
                  <a:pt x="15127" y="53017"/>
                </a:cubicBezTo>
                <a:cubicBezTo>
                  <a:pt x="15194" y="53017"/>
                  <a:pt x="15258" y="52964"/>
                  <a:pt x="15282" y="52898"/>
                </a:cubicBezTo>
                <a:cubicBezTo>
                  <a:pt x="15309" y="52824"/>
                  <a:pt x="15293" y="52742"/>
                  <a:pt x="15265" y="52668"/>
                </a:cubicBezTo>
                <a:cubicBezTo>
                  <a:pt x="15235" y="52593"/>
                  <a:pt x="15194" y="52527"/>
                  <a:pt x="15166" y="52453"/>
                </a:cubicBezTo>
                <a:cubicBezTo>
                  <a:pt x="15100" y="52280"/>
                  <a:pt x="15114" y="52084"/>
                  <a:pt x="15050" y="51909"/>
                </a:cubicBezTo>
                <a:cubicBezTo>
                  <a:pt x="14965" y="51674"/>
                  <a:pt x="14758" y="51508"/>
                  <a:pt x="14622" y="51299"/>
                </a:cubicBezTo>
                <a:cubicBezTo>
                  <a:pt x="14503" y="51114"/>
                  <a:pt x="14443" y="50896"/>
                  <a:pt x="14384" y="50683"/>
                </a:cubicBezTo>
                <a:cubicBezTo>
                  <a:pt x="14311" y="50419"/>
                  <a:pt x="14128" y="50172"/>
                  <a:pt x="14164" y="49899"/>
                </a:cubicBezTo>
                <a:cubicBezTo>
                  <a:pt x="14268" y="49091"/>
                  <a:pt x="14160" y="48271"/>
                  <a:pt x="14186" y="47455"/>
                </a:cubicBezTo>
                <a:cubicBezTo>
                  <a:pt x="14217" y="46455"/>
                  <a:pt x="14281" y="45406"/>
                  <a:pt x="14673" y="44486"/>
                </a:cubicBezTo>
                <a:cubicBezTo>
                  <a:pt x="15178" y="43305"/>
                  <a:pt x="15261" y="41990"/>
                  <a:pt x="15247" y="40705"/>
                </a:cubicBezTo>
                <a:cubicBezTo>
                  <a:pt x="15232" y="39421"/>
                  <a:pt x="15124" y="38132"/>
                  <a:pt x="15275" y="36857"/>
                </a:cubicBezTo>
                <a:lnTo>
                  <a:pt x="15292" y="36742"/>
                </a:lnTo>
                <a:cubicBezTo>
                  <a:pt x="15909" y="34961"/>
                  <a:pt x="16418" y="33153"/>
                  <a:pt x="16719" y="31294"/>
                </a:cubicBezTo>
                <a:cubicBezTo>
                  <a:pt x="17039" y="29320"/>
                  <a:pt x="16982" y="27287"/>
                  <a:pt x="16554" y="25335"/>
                </a:cubicBezTo>
                <a:cubicBezTo>
                  <a:pt x="16334" y="24329"/>
                  <a:pt x="15987" y="23293"/>
                  <a:pt x="16166" y="22281"/>
                </a:cubicBezTo>
                <a:cubicBezTo>
                  <a:pt x="16302" y="21503"/>
                  <a:pt x="16084" y="20722"/>
                  <a:pt x="15891" y="19955"/>
                </a:cubicBezTo>
                <a:cubicBezTo>
                  <a:pt x="15703" y="19208"/>
                  <a:pt x="15827" y="18420"/>
                  <a:pt x="15995" y="17668"/>
                </a:cubicBezTo>
                <a:cubicBezTo>
                  <a:pt x="16162" y="16917"/>
                  <a:pt x="16390" y="16160"/>
                  <a:pt x="16370" y="15391"/>
                </a:cubicBezTo>
                <a:lnTo>
                  <a:pt x="16370" y="15391"/>
                </a:lnTo>
                <a:cubicBezTo>
                  <a:pt x="16553" y="16364"/>
                  <a:pt x="17453" y="17126"/>
                  <a:pt x="17426" y="18118"/>
                </a:cubicBezTo>
                <a:cubicBezTo>
                  <a:pt x="17395" y="19236"/>
                  <a:pt x="17813" y="20322"/>
                  <a:pt x="18356" y="21299"/>
                </a:cubicBezTo>
                <a:cubicBezTo>
                  <a:pt x="18900" y="22276"/>
                  <a:pt x="19456" y="23181"/>
                  <a:pt x="20073" y="24114"/>
                </a:cubicBezTo>
                <a:cubicBezTo>
                  <a:pt x="20212" y="24324"/>
                  <a:pt x="20278" y="24576"/>
                  <a:pt x="20299" y="24828"/>
                </a:cubicBezTo>
                <a:cubicBezTo>
                  <a:pt x="20321" y="25080"/>
                  <a:pt x="20279" y="25304"/>
                  <a:pt x="20295" y="25556"/>
                </a:cubicBezTo>
                <a:cubicBezTo>
                  <a:pt x="20336" y="26189"/>
                  <a:pt x="20474" y="26813"/>
                  <a:pt x="20702" y="27403"/>
                </a:cubicBezTo>
                <a:cubicBezTo>
                  <a:pt x="20809" y="27681"/>
                  <a:pt x="20938" y="27954"/>
                  <a:pt x="20979" y="28250"/>
                </a:cubicBezTo>
                <a:cubicBezTo>
                  <a:pt x="20996" y="28378"/>
                  <a:pt x="20997" y="28508"/>
                  <a:pt x="21027" y="28634"/>
                </a:cubicBezTo>
                <a:cubicBezTo>
                  <a:pt x="21056" y="28761"/>
                  <a:pt x="21122" y="28885"/>
                  <a:pt x="21234" y="28949"/>
                </a:cubicBezTo>
                <a:cubicBezTo>
                  <a:pt x="21266" y="28967"/>
                  <a:pt x="21302" y="28980"/>
                  <a:pt x="21338" y="28980"/>
                </a:cubicBezTo>
                <a:cubicBezTo>
                  <a:pt x="21354" y="28980"/>
                  <a:pt x="21371" y="28977"/>
                  <a:pt x="21387" y="28971"/>
                </a:cubicBezTo>
                <a:cubicBezTo>
                  <a:pt x="21438" y="28953"/>
                  <a:pt x="21473" y="28900"/>
                  <a:pt x="21486" y="28846"/>
                </a:cubicBezTo>
                <a:cubicBezTo>
                  <a:pt x="21497" y="28793"/>
                  <a:pt x="21492" y="28736"/>
                  <a:pt x="21487" y="28681"/>
                </a:cubicBezTo>
                <a:cubicBezTo>
                  <a:pt x="21444" y="28255"/>
                  <a:pt x="21415" y="27843"/>
                  <a:pt x="21372" y="27418"/>
                </a:cubicBezTo>
                <a:lnTo>
                  <a:pt x="21372" y="27418"/>
                </a:lnTo>
                <a:cubicBezTo>
                  <a:pt x="21506" y="27665"/>
                  <a:pt x="21610" y="27928"/>
                  <a:pt x="21683" y="28198"/>
                </a:cubicBezTo>
                <a:cubicBezTo>
                  <a:pt x="21786" y="28583"/>
                  <a:pt x="21830" y="28996"/>
                  <a:pt x="22042" y="29335"/>
                </a:cubicBezTo>
                <a:cubicBezTo>
                  <a:pt x="22086" y="29405"/>
                  <a:pt x="22138" y="29473"/>
                  <a:pt x="22209" y="29513"/>
                </a:cubicBezTo>
                <a:cubicBezTo>
                  <a:pt x="22244" y="29533"/>
                  <a:pt x="22288" y="29543"/>
                  <a:pt x="22332" y="29543"/>
                </a:cubicBezTo>
                <a:cubicBezTo>
                  <a:pt x="22378" y="29543"/>
                  <a:pt x="22424" y="29531"/>
                  <a:pt x="22458" y="29507"/>
                </a:cubicBezTo>
                <a:cubicBezTo>
                  <a:pt x="22479" y="29607"/>
                  <a:pt x="22564" y="29691"/>
                  <a:pt x="22666" y="29709"/>
                </a:cubicBezTo>
                <a:cubicBezTo>
                  <a:pt x="22680" y="29712"/>
                  <a:pt x="22695" y="29713"/>
                  <a:pt x="22709" y="29713"/>
                </a:cubicBezTo>
                <a:cubicBezTo>
                  <a:pt x="22797" y="29713"/>
                  <a:pt x="22885" y="29666"/>
                  <a:pt x="22933" y="29591"/>
                </a:cubicBezTo>
                <a:cubicBezTo>
                  <a:pt x="22993" y="29495"/>
                  <a:pt x="22983" y="29371"/>
                  <a:pt x="22971" y="29259"/>
                </a:cubicBezTo>
                <a:cubicBezTo>
                  <a:pt x="22928" y="28855"/>
                  <a:pt x="22891" y="28443"/>
                  <a:pt x="22848" y="28037"/>
                </a:cubicBezTo>
                <a:lnTo>
                  <a:pt x="22848" y="28037"/>
                </a:lnTo>
                <a:cubicBezTo>
                  <a:pt x="23038" y="28327"/>
                  <a:pt x="23024" y="28712"/>
                  <a:pt x="23192" y="29016"/>
                </a:cubicBezTo>
                <a:cubicBezTo>
                  <a:pt x="23236" y="29093"/>
                  <a:pt x="23304" y="29170"/>
                  <a:pt x="23391" y="29170"/>
                </a:cubicBezTo>
                <a:cubicBezTo>
                  <a:pt x="23396" y="29170"/>
                  <a:pt x="23400" y="29170"/>
                  <a:pt x="23405" y="29170"/>
                </a:cubicBezTo>
                <a:cubicBezTo>
                  <a:pt x="23466" y="29164"/>
                  <a:pt x="23520" y="29118"/>
                  <a:pt x="23548" y="29062"/>
                </a:cubicBezTo>
                <a:cubicBezTo>
                  <a:pt x="23577" y="29007"/>
                  <a:pt x="23584" y="28943"/>
                  <a:pt x="23589" y="28882"/>
                </a:cubicBezTo>
                <a:cubicBezTo>
                  <a:pt x="23637" y="28192"/>
                  <a:pt x="23343" y="27525"/>
                  <a:pt x="23249" y="26840"/>
                </a:cubicBezTo>
                <a:lnTo>
                  <a:pt x="23249" y="26840"/>
                </a:lnTo>
                <a:cubicBezTo>
                  <a:pt x="23265" y="26841"/>
                  <a:pt x="23281" y="26841"/>
                  <a:pt x="23297" y="26841"/>
                </a:cubicBezTo>
                <a:cubicBezTo>
                  <a:pt x="23403" y="26841"/>
                  <a:pt x="23516" y="26825"/>
                  <a:pt x="23572" y="26738"/>
                </a:cubicBezTo>
                <a:cubicBezTo>
                  <a:pt x="23628" y="26652"/>
                  <a:pt x="23599" y="26537"/>
                  <a:pt x="23571" y="26438"/>
                </a:cubicBezTo>
                <a:cubicBezTo>
                  <a:pt x="23487" y="26145"/>
                  <a:pt x="23429" y="25842"/>
                  <a:pt x="23327" y="25554"/>
                </a:cubicBezTo>
                <a:cubicBezTo>
                  <a:pt x="23225" y="25265"/>
                  <a:pt x="23074" y="24985"/>
                  <a:pt x="22842" y="24787"/>
                </a:cubicBezTo>
                <a:cubicBezTo>
                  <a:pt x="22587" y="24570"/>
                  <a:pt x="22202" y="24476"/>
                  <a:pt x="22036" y="24187"/>
                </a:cubicBezTo>
                <a:cubicBezTo>
                  <a:pt x="21409" y="23092"/>
                  <a:pt x="21212" y="21811"/>
                  <a:pt x="20971" y="20571"/>
                </a:cubicBezTo>
                <a:cubicBezTo>
                  <a:pt x="20737" y="19361"/>
                  <a:pt x="20254" y="18198"/>
                  <a:pt x="19844" y="17034"/>
                </a:cubicBezTo>
                <a:cubicBezTo>
                  <a:pt x="19656" y="16505"/>
                  <a:pt x="19595" y="15939"/>
                  <a:pt x="19500" y="15384"/>
                </a:cubicBezTo>
                <a:cubicBezTo>
                  <a:pt x="19404" y="14830"/>
                  <a:pt x="19305" y="14184"/>
                  <a:pt x="18995" y="13716"/>
                </a:cubicBezTo>
                <a:cubicBezTo>
                  <a:pt x="19005" y="13127"/>
                  <a:pt x="18904" y="12544"/>
                  <a:pt x="18873" y="11956"/>
                </a:cubicBezTo>
                <a:cubicBezTo>
                  <a:pt x="18830" y="11107"/>
                  <a:pt x="18539" y="10447"/>
                  <a:pt x="18047" y="9854"/>
                </a:cubicBezTo>
                <a:cubicBezTo>
                  <a:pt x="17786" y="9537"/>
                  <a:pt x="17483" y="9248"/>
                  <a:pt x="17122" y="9052"/>
                </a:cubicBezTo>
                <a:cubicBezTo>
                  <a:pt x="16718" y="8833"/>
                  <a:pt x="16258" y="8742"/>
                  <a:pt x="15817" y="8613"/>
                </a:cubicBezTo>
                <a:cubicBezTo>
                  <a:pt x="14971" y="8365"/>
                  <a:pt x="14146" y="7935"/>
                  <a:pt x="13439" y="7409"/>
                </a:cubicBezTo>
                <a:cubicBezTo>
                  <a:pt x="13365" y="7072"/>
                  <a:pt x="13431" y="5643"/>
                  <a:pt x="13431" y="5643"/>
                </a:cubicBezTo>
                <a:cubicBezTo>
                  <a:pt x="13607" y="5304"/>
                  <a:pt x="13506" y="4885"/>
                  <a:pt x="13680" y="4544"/>
                </a:cubicBezTo>
                <a:cubicBezTo>
                  <a:pt x="13714" y="4547"/>
                  <a:pt x="13749" y="4549"/>
                  <a:pt x="13784" y="4549"/>
                </a:cubicBezTo>
                <a:cubicBezTo>
                  <a:pt x="13889" y="4549"/>
                  <a:pt x="13994" y="4532"/>
                  <a:pt x="14076" y="4468"/>
                </a:cubicBezTo>
                <a:cubicBezTo>
                  <a:pt x="14143" y="4418"/>
                  <a:pt x="14186" y="4343"/>
                  <a:pt x="14214" y="4263"/>
                </a:cubicBezTo>
                <a:cubicBezTo>
                  <a:pt x="14242" y="4184"/>
                  <a:pt x="14257" y="4102"/>
                  <a:pt x="14277" y="4019"/>
                </a:cubicBezTo>
                <a:cubicBezTo>
                  <a:pt x="14312" y="3875"/>
                  <a:pt x="14362" y="3733"/>
                  <a:pt x="14386" y="3586"/>
                </a:cubicBezTo>
                <a:cubicBezTo>
                  <a:pt x="14410" y="3438"/>
                  <a:pt x="14405" y="3279"/>
                  <a:pt x="14336" y="3148"/>
                </a:cubicBezTo>
                <a:cubicBezTo>
                  <a:pt x="14300" y="3078"/>
                  <a:pt x="14244" y="3016"/>
                  <a:pt x="14172" y="2982"/>
                </a:cubicBezTo>
                <a:cubicBezTo>
                  <a:pt x="14144" y="2969"/>
                  <a:pt x="14113" y="2963"/>
                  <a:pt x="14081" y="2963"/>
                </a:cubicBezTo>
                <a:cubicBezTo>
                  <a:pt x="14032" y="2963"/>
                  <a:pt x="13982" y="2978"/>
                  <a:pt x="13941" y="3003"/>
                </a:cubicBezTo>
                <a:cubicBezTo>
                  <a:pt x="14155" y="135"/>
                  <a:pt x="12220" y="0"/>
                  <a:pt x="11871" y="0"/>
                </a:cubicBezTo>
                <a:close/>
              </a:path>
            </a:pathLst>
          </a:custGeom>
          <a:solidFill>
            <a:srgbClr val="00FFFD">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24;p53">
            <a:extLst>
              <a:ext uri="{FF2B5EF4-FFF2-40B4-BE49-F238E27FC236}">
                <a16:creationId xmlns:a16="http://schemas.microsoft.com/office/drawing/2014/main" id="{DFA3B688-B425-4701-B445-B6DFF4B4298C}"/>
              </a:ext>
            </a:extLst>
          </p:cNvPr>
          <p:cNvGrpSpPr/>
          <p:nvPr/>
        </p:nvGrpSpPr>
        <p:grpSpPr>
          <a:xfrm>
            <a:off x="7414362" y="213360"/>
            <a:ext cx="361233" cy="333250"/>
            <a:chOff x="8041692" y="1533124"/>
            <a:chExt cx="382419" cy="352795"/>
          </a:xfrm>
        </p:grpSpPr>
        <p:sp>
          <p:nvSpPr>
            <p:cNvPr id="5" name="Google Shape;825;p53">
              <a:extLst>
                <a:ext uri="{FF2B5EF4-FFF2-40B4-BE49-F238E27FC236}">
                  <a16:creationId xmlns:a16="http://schemas.microsoft.com/office/drawing/2014/main" id="{FAC627B4-B485-4D16-9A6A-3FCFC71DB11D}"/>
                </a:ext>
              </a:extLst>
            </p:cNvPr>
            <p:cNvSpPr/>
            <p:nvPr/>
          </p:nvSpPr>
          <p:spPr>
            <a:xfrm>
              <a:off x="8041692" y="1533124"/>
              <a:ext cx="296197" cy="352795"/>
            </a:xfrm>
            <a:custGeom>
              <a:avLst/>
              <a:gdLst/>
              <a:ahLst/>
              <a:cxnLst/>
              <a:rect l="l" t="t" r="r" b="b"/>
              <a:pathLst>
                <a:path w="6929" h="8253" extrusionOk="0">
                  <a:moveTo>
                    <a:pt x="3621" y="1"/>
                  </a:moveTo>
                  <a:cubicBezTo>
                    <a:pt x="3555" y="1"/>
                    <a:pt x="3488" y="7"/>
                    <a:pt x="3420" y="21"/>
                  </a:cubicBezTo>
                  <a:cubicBezTo>
                    <a:pt x="2989" y="111"/>
                    <a:pt x="2721" y="388"/>
                    <a:pt x="2573" y="605"/>
                  </a:cubicBezTo>
                  <a:cubicBezTo>
                    <a:pt x="2505" y="705"/>
                    <a:pt x="2397" y="765"/>
                    <a:pt x="2275" y="772"/>
                  </a:cubicBezTo>
                  <a:cubicBezTo>
                    <a:pt x="1727" y="801"/>
                    <a:pt x="1351" y="1176"/>
                    <a:pt x="1274" y="1660"/>
                  </a:cubicBezTo>
                  <a:cubicBezTo>
                    <a:pt x="1256" y="1778"/>
                    <a:pt x="1188" y="1877"/>
                    <a:pt x="1088" y="1933"/>
                  </a:cubicBezTo>
                  <a:cubicBezTo>
                    <a:pt x="687" y="2156"/>
                    <a:pt x="493" y="2552"/>
                    <a:pt x="550" y="2981"/>
                  </a:cubicBezTo>
                  <a:cubicBezTo>
                    <a:pt x="565" y="3099"/>
                    <a:pt x="524" y="3216"/>
                    <a:pt x="436" y="3306"/>
                  </a:cubicBezTo>
                  <a:cubicBezTo>
                    <a:pt x="1" y="3745"/>
                    <a:pt x="1" y="4508"/>
                    <a:pt x="436" y="4947"/>
                  </a:cubicBezTo>
                  <a:cubicBezTo>
                    <a:pt x="523" y="5036"/>
                    <a:pt x="565" y="5154"/>
                    <a:pt x="550" y="5272"/>
                  </a:cubicBezTo>
                  <a:cubicBezTo>
                    <a:pt x="492" y="5700"/>
                    <a:pt x="687" y="6097"/>
                    <a:pt x="1088" y="6320"/>
                  </a:cubicBezTo>
                  <a:cubicBezTo>
                    <a:pt x="1188" y="6376"/>
                    <a:pt x="1256" y="6476"/>
                    <a:pt x="1274" y="6593"/>
                  </a:cubicBezTo>
                  <a:cubicBezTo>
                    <a:pt x="1352" y="7077"/>
                    <a:pt x="1727" y="7452"/>
                    <a:pt x="2275" y="7481"/>
                  </a:cubicBezTo>
                  <a:cubicBezTo>
                    <a:pt x="2396" y="7488"/>
                    <a:pt x="2505" y="7548"/>
                    <a:pt x="2573" y="7648"/>
                  </a:cubicBezTo>
                  <a:cubicBezTo>
                    <a:pt x="2855" y="8061"/>
                    <a:pt x="3271" y="8252"/>
                    <a:pt x="3626" y="8252"/>
                  </a:cubicBezTo>
                  <a:cubicBezTo>
                    <a:pt x="3654" y="8252"/>
                    <a:pt x="3681" y="8251"/>
                    <a:pt x="3707" y="8249"/>
                  </a:cubicBezTo>
                  <a:cubicBezTo>
                    <a:pt x="3770" y="8243"/>
                    <a:pt x="3822" y="8197"/>
                    <a:pt x="3829" y="8135"/>
                  </a:cubicBezTo>
                  <a:cubicBezTo>
                    <a:pt x="3838" y="8057"/>
                    <a:pt x="3776" y="7992"/>
                    <a:pt x="3702" y="7992"/>
                  </a:cubicBezTo>
                  <a:cubicBezTo>
                    <a:pt x="3698" y="7992"/>
                    <a:pt x="3694" y="7992"/>
                    <a:pt x="3690" y="7992"/>
                  </a:cubicBezTo>
                  <a:cubicBezTo>
                    <a:pt x="3669" y="7994"/>
                    <a:pt x="3647" y="7995"/>
                    <a:pt x="3625" y="7995"/>
                  </a:cubicBezTo>
                  <a:cubicBezTo>
                    <a:pt x="3351" y="7995"/>
                    <a:pt x="3017" y="7843"/>
                    <a:pt x="2784" y="7504"/>
                  </a:cubicBezTo>
                  <a:cubicBezTo>
                    <a:pt x="2671" y="7337"/>
                    <a:pt x="2491" y="7236"/>
                    <a:pt x="2288" y="7225"/>
                  </a:cubicBezTo>
                  <a:cubicBezTo>
                    <a:pt x="1876" y="7203"/>
                    <a:pt x="1589" y="6932"/>
                    <a:pt x="1528" y="6552"/>
                  </a:cubicBezTo>
                  <a:cubicBezTo>
                    <a:pt x="1496" y="6356"/>
                    <a:pt x="1381" y="6190"/>
                    <a:pt x="1212" y="6096"/>
                  </a:cubicBezTo>
                  <a:cubicBezTo>
                    <a:pt x="895" y="5919"/>
                    <a:pt x="762" y="5618"/>
                    <a:pt x="804" y="5306"/>
                  </a:cubicBezTo>
                  <a:cubicBezTo>
                    <a:pt x="830" y="5110"/>
                    <a:pt x="763" y="4914"/>
                    <a:pt x="619" y="4768"/>
                  </a:cubicBezTo>
                  <a:cubicBezTo>
                    <a:pt x="282" y="4426"/>
                    <a:pt x="282" y="3827"/>
                    <a:pt x="619" y="3485"/>
                  </a:cubicBezTo>
                  <a:cubicBezTo>
                    <a:pt x="763" y="3339"/>
                    <a:pt x="830" y="3143"/>
                    <a:pt x="804" y="2947"/>
                  </a:cubicBezTo>
                  <a:cubicBezTo>
                    <a:pt x="762" y="2635"/>
                    <a:pt x="894" y="2333"/>
                    <a:pt x="1212" y="2157"/>
                  </a:cubicBezTo>
                  <a:cubicBezTo>
                    <a:pt x="1381" y="2063"/>
                    <a:pt x="1497" y="1896"/>
                    <a:pt x="1528" y="1700"/>
                  </a:cubicBezTo>
                  <a:cubicBezTo>
                    <a:pt x="1589" y="1320"/>
                    <a:pt x="1876" y="1050"/>
                    <a:pt x="2288" y="1028"/>
                  </a:cubicBezTo>
                  <a:cubicBezTo>
                    <a:pt x="2491" y="1017"/>
                    <a:pt x="2672" y="916"/>
                    <a:pt x="2784" y="749"/>
                  </a:cubicBezTo>
                  <a:cubicBezTo>
                    <a:pt x="2906" y="571"/>
                    <a:pt x="3124" y="344"/>
                    <a:pt x="3472" y="273"/>
                  </a:cubicBezTo>
                  <a:cubicBezTo>
                    <a:pt x="3524" y="263"/>
                    <a:pt x="3575" y="258"/>
                    <a:pt x="3625" y="258"/>
                  </a:cubicBezTo>
                  <a:cubicBezTo>
                    <a:pt x="4030" y="258"/>
                    <a:pt x="4346" y="591"/>
                    <a:pt x="4346" y="987"/>
                  </a:cubicBezTo>
                  <a:lnTo>
                    <a:pt x="4346" y="3095"/>
                  </a:lnTo>
                  <a:cubicBezTo>
                    <a:pt x="4346" y="3160"/>
                    <a:pt x="4393" y="3218"/>
                    <a:pt x="4459" y="3227"/>
                  </a:cubicBezTo>
                  <a:cubicBezTo>
                    <a:pt x="4464" y="3227"/>
                    <a:pt x="4469" y="3228"/>
                    <a:pt x="4474" y="3228"/>
                  </a:cubicBezTo>
                  <a:cubicBezTo>
                    <a:pt x="4544" y="3228"/>
                    <a:pt x="4602" y="3170"/>
                    <a:pt x="4602" y="3100"/>
                  </a:cubicBezTo>
                  <a:lnTo>
                    <a:pt x="4602" y="987"/>
                  </a:lnTo>
                  <a:cubicBezTo>
                    <a:pt x="4602" y="591"/>
                    <a:pt x="4919" y="258"/>
                    <a:pt x="5322" y="258"/>
                  </a:cubicBezTo>
                  <a:cubicBezTo>
                    <a:pt x="5372" y="258"/>
                    <a:pt x="5423" y="263"/>
                    <a:pt x="5475" y="273"/>
                  </a:cubicBezTo>
                  <a:cubicBezTo>
                    <a:pt x="5823" y="346"/>
                    <a:pt x="6041" y="573"/>
                    <a:pt x="6163" y="749"/>
                  </a:cubicBezTo>
                  <a:cubicBezTo>
                    <a:pt x="6275" y="916"/>
                    <a:pt x="6456" y="1017"/>
                    <a:pt x="6658" y="1028"/>
                  </a:cubicBezTo>
                  <a:cubicBezTo>
                    <a:pt x="6692" y="1029"/>
                    <a:pt x="6727" y="1033"/>
                    <a:pt x="6760" y="1038"/>
                  </a:cubicBezTo>
                  <a:cubicBezTo>
                    <a:pt x="6767" y="1040"/>
                    <a:pt x="6774" y="1040"/>
                    <a:pt x="6781" y="1040"/>
                  </a:cubicBezTo>
                  <a:cubicBezTo>
                    <a:pt x="6837" y="1040"/>
                    <a:pt x="6890" y="1005"/>
                    <a:pt x="6906" y="950"/>
                  </a:cubicBezTo>
                  <a:cubicBezTo>
                    <a:pt x="6928" y="875"/>
                    <a:pt x="6880" y="799"/>
                    <a:pt x="6804" y="786"/>
                  </a:cubicBezTo>
                  <a:cubicBezTo>
                    <a:pt x="6761" y="780"/>
                    <a:pt x="6716" y="775"/>
                    <a:pt x="6671" y="772"/>
                  </a:cubicBezTo>
                  <a:cubicBezTo>
                    <a:pt x="6550" y="765"/>
                    <a:pt x="6440" y="705"/>
                    <a:pt x="6371" y="605"/>
                  </a:cubicBezTo>
                  <a:cubicBezTo>
                    <a:pt x="6224" y="388"/>
                    <a:pt x="5957" y="111"/>
                    <a:pt x="5525" y="21"/>
                  </a:cubicBezTo>
                  <a:cubicBezTo>
                    <a:pt x="5457" y="7"/>
                    <a:pt x="5390" y="1"/>
                    <a:pt x="5324" y="1"/>
                  </a:cubicBezTo>
                  <a:cubicBezTo>
                    <a:pt x="4968" y="1"/>
                    <a:pt x="4646" y="192"/>
                    <a:pt x="4472" y="499"/>
                  </a:cubicBezTo>
                  <a:cubicBezTo>
                    <a:pt x="4298" y="192"/>
                    <a:pt x="3975" y="1"/>
                    <a:pt x="3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6;p53">
              <a:extLst>
                <a:ext uri="{FF2B5EF4-FFF2-40B4-BE49-F238E27FC236}">
                  <a16:creationId xmlns:a16="http://schemas.microsoft.com/office/drawing/2014/main" id="{1C04D9D5-B2A7-4348-B142-1287AD47955B}"/>
                </a:ext>
              </a:extLst>
            </p:cNvPr>
            <p:cNvSpPr/>
            <p:nvPr/>
          </p:nvSpPr>
          <p:spPr>
            <a:xfrm>
              <a:off x="8215503" y="1577624"/>
              <a:ext cx="208608" cy="308167"/>
            </a:xfrm>
            <a:custGeom>
              <a:avLst/>
              <a:gdLst/>
              <a:ahLst/>
              <a:cxnLst/>
              <a:rect l="l" t="t" r="r" b="b"/>
              <a:pathLst>
                <a:path w="4880" h="7209" extrusionOk="0">
                  <a:moveTo>
                    <a:pt x="3259" y="0"/>
                  </a:moveTo>
                  <a:cubicBezTo>
                    <a:pt x="3106" y="0"/>
                    <a:pt x="3065" y="146"/>
                    <a:pt x="3139" y="223"/>
                  </a:cubicBezTo>
                  <a:cubicBezTo>
                    <a:pt x="3254" y="340"/>
                    <a:pt x="3326" y="488"/>
                    <a:pt x="3353" y="660"/>
                  </a:cubicBezTo>
                  <a:cubicBezTo>
                    <a:pt x="3385" y="856"/>
                    <a:pt x="3500" y="1022"/>
                    <a:pt x="3669" y="1116"/>
                  </a:cubicBezTo>
                  <a:cubicBezTo>
                    <a:pt x="3986" y="1293"/>
                    <a:pt x="4119" y="1594"/>
                    <a:pt x="4077" y="1906"/>
                  </a:cubicBezTo>
                  <a:cubicBezTo>
                    <a:pt x="4050" y="2102"/>
                    <a:pt x="4118" y="2298"/>
                    <a:pt x="4262" y="2444"/>
                  </a:cubicBezTo>
                  <a:cubicBezTo>
                    <a:pt x="4599" y="2786"/>
                    <a:pt x="4599" y="3385"/>
                    <a:pt x="4262" y="3727"/>
                  </a:cubicBezTo>
                  <a:cubicBezTo>
                    <a:pt x="4118" y="3873"/>
                    <a:pt x="4050" y="4069"/>
                    <a:pt x="4077" y="4265"/>
                  </a:cubicBezTo>
                  <a:cubicBezTo>
                    <a:pt x="4119" y="4577"/>
                    <a:pt x="3987" y="4878"/>
                    <a:pt x="3669" y="5055"/>
                  </a:cubicBezTo>
                  <a:cubicBezTo>
                    <a:pt x="3500" y="5149"/>
                    <a:pt x="3384" y="5316"/>
                    <a:pt x="3353" y="5511"/>
                  </a:cubicBezTo>
                  <a:cubicBezTo>
                    <a:pt x="3292" y="5891"/>
                    <a:pt x="3005" y="6162"/>
                    <a:pt x="2592" y="6184"/>
                  </a:cubicBezTo>
                  <a:cubicBezTo>
                    <a:pt x="2390" y="6195"/>
                    <a:pt x="2208" y="6296"/>
                    <a:pt x="2097" y="6463"/>
                  </a:cubicBezTo>
                  <a:cubicBezTo>
                    <a:pt x="1974" y="6640"/>
                    <a:pt x="1757" y="6867"/>
                    <a:pt x="1409" y="6939"/>
                  </a:cubicBezTo>
                  <a:cubicBezTo>
                    <a:pt x="1357" y="6949"/>
                    <a:pt x="1306" y="6954"/>
                    <a:pt x="1256" y="6954"/>
                  </a:cubicBezTo>
                  <a:cubicBezTo>
                    <a:pt x="853" y="6954"/>
                    <a:pt x="536" y="6621"/>
                    <a:pt x="536" y="6225"/>
                  </a:cubicBezTo>
                  <a:lnTo>
                    <a:pt x="536" y="4060"/>
                  </a:lnTo>
                  <a:cubicBezTo>
                    <a:pt x="536" y="4054"/>
                    <a:pt x="533" y="4048"/>
                    <a:pt x="529" y="4042"/>
                  </a:cubicBezTo>
                  <a:cubicBezTo>
                    <a:pt x="489" y="4001"/>
                    <a:pt x="446" y="3984"/>
                    <a:pt x="408" y="3984"/>
                  </a:cubicBezTo>
                  <a:cubicBezTo>
                    <a:pt x="337" y="3984"/>
                    <a:pt x="280" y="4041"/>
                    <a:pt x="280" y="4111"/>
                  </a:cubicBezTo>
                  <a:lnTo>
                    <a:pt x="280" y="6545"/>
                  </a:lnTo>
                  <a:cubicBezTo>
                    <a:pt x="280" y="6608"/>
                    <a:pt x="233" y="6661"/>
                    <a:pt x="171" y="6675"/>
                  </a:cubicBezTo>
                  <a:cubicBezTo>
                    <a:pt x="0" y="6710"/>
                    <a:pt x="18" y="6939"/>
                    <a:pt x="207" y="6939"/>
                  </a:cubicBezTo>
                  <a:cubicBezTo>
                    <a:pt x="211" y="6939"/>
                    <a:pt x="216" y="6939"/>
                    <a:pt x="221" y="6939"/>
                  </a:cubicBezTo>
                  <a:cubicBezTo>
                    <a:pt x="227" y="6939"/>
                    <a:pt x="232" y="6935"/>
                    <a:pt x="237" y="6930"/>
                  </a:cubicBezTo>
                  <a:cubicBezTo>
                    <a:pt x="305" y="6865"/>
                    <a:pt x="362" y="6791"/>
                    <a:pt x="406" y="6711"/>
                  </a:cubicBezTo>
                  <a:cubicBezTo>
                    <a:pt x="579" y="7017"/>
                    <a:pt x="901" y="7208"/>
                    <a:pt x="1256" y="7208"/>
                  </a:cubicBezTo>
                  <a:cubicBezTo>
                    <a:pt x="1323" y="7208"/>
                    <a:pt x="1391" y="7202"/>
                    <a:pt x="1459" y="7188"/>
                  </a:cubicBezTo>
                  <a:cubicBezTo>
                    <a:pt x="1890" y="7098"/>
                    <a:pt x="2158" y="6822"/>
                    <a:pt x="2305" y="6605"/>
                  </a:cubicBezTo>
                  <a:cubicBezTo>
                    <a:pt x="2374" y="6505"/>
                    <a:pt x="2483" y="6444"/>
                    <a:pt x="2605" y="6438"/>
                  </a:cubicBezTo>
                  <a:cubicBezTo>
                    <a:pt x="3153" y="6408"/>
                    <a:pt x="3528" y="6033"/>
                    <a:pt x="3604" y="5550"/>
                  </a:cubicBezTo>
                  <a:cubicBezTo>
                    <a:pt x="3623" y="5431"/>
                    <a:pt x="3692" y="5332"/>
                    <a:pt x="3792" y="5277"/>
                  </a:cubicBezTo>
                  <a:cubicBezTo>
                    <a:pt x="4193" y="5054"/>
                    <a:pt x="4387" y="4657"/>
                    <a:pt x="4330" y="4228"/>
                  </a:cubicBezTo>
                  <a:cubicBezTo>
                    <a:pt x="4314" y="4111"/>
                    <a:pt x="4355" y="3994"/>
                    <a:pt x="4443" y="3904"/>
                  </a:cubicBezTo>
                  <a:cubicBezTo>
                    <a:pt x="4880" y="3467"/>
                    <a:pt x="4880" y="2705"/>
                    <a:pt x="4445" y="2265"/>
                  </a:cubicBezTo>
                  <a:cubicBezTo>
                    <a:pt x="4358" y="2176"/>
                    <a:pt x="4315" y="2058"/>
                    <a:pt x="4331" y="1940"/>
                  </a:cubicBezTo>
                  <a:cubicBezTo>
                    <a:pt x="4389" y="1512"/>
                    <a:pt x="4194" y="1115"/>
                    <a:pt x="3793" y="892"/>
                  </a:cubicBezTo>
                  <a:cubicBezTo>
                    <a:pt x="3693" y="836"/>
                    <a:pt x="3624" y="736"/>
                    <a:pt x="3606" y="619"/>
                  </a:cubicBezTo>
                  <a:cubicBezTo>
                    <a:pt x="3568" y="378"/>
                    <a:pt x="3455" y="165"/>
                    <a:pt x="3285" y="7"/>
                  </a:cubicBezTo>
                  <a:cubicBezTo>
                    <a:pt x="3280" y="3"/>
                    <a:pt x="3274" y="1"/>
                    <a:pt x="3268" y="1"/>
                  </a:cubicBezTo>
                  <a:cubicBezTo>
                    <a:pt x="3265" y="0"/>
                    <a:pt x="3262"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7;p53">
              <a:extLst>
                <a:ext uri="{FF2B5EF4-FFF2-40B4-BE49-F238E27FC236}">
                  <a16:creationId xmlns:a16="http://schemas.microsoft.com/office/drawing/2014/main" id="{78B837E7-ED57-45F8-B453-461BF523E454}"/>
                </a:ext>
              </a:extLst>
            </p:cNvPr>
            <p:cNvSpPr/>
            <p:nvPr/>
          </p:nvSpPr>
          <p:spPr>
            <a:xfrm>
              <a:off x="8128854" y="1747973"/>
              <a:ext cx="76475" cy="98789"/>
            </a:xfrm>
            <a:custGeom>
              <a:avLst/>
              <a:gdLst/>
              <a:ahLst/>
              <a:cxnLst/>
              <a:rect l="l" t="t" r="r" b="b"/>
              <a:pathLst>
                <a:path w="1789" h="2311" extrusionOk="0">
                  <a:moveTo>
                    <a:pt x="502" y="1"/>
                  </a:moveTo>
                  <a:cubicBezTo>
                    <a:pt x="353" y="1"/>
                    <a:pt x="201" y="49"/>
                    <a:pt x="67" y="152"/>
                  </a:cubicBezTo>
                  <a:cubicBezTo>
                    <a:pt x="11" y="196"/>
                    <a:pt x="0" y="276"/>
                    <a:pt x="44" y="332"/>
                  </a:cubicBezTo>
                  <a:cubicBezTo>
                    <a:pt x="69" y="364"/>
                    <a:pt x="107" y="381"/>
                    <a:pt x="145" y="381"/>
                  </a:cubicBezTo>
                  <a:cubicBezTo>
                    <a:pt x="173" y="381"/>
                    <a:pt x="200" y="372"/>
                    <a:pt x="223" y="354"/>
                  </a:cubicBezTo>
                  <a:cubicBezTo>
                    <a:pt x="311" y="287"/>
                    <a:pt x="409" y="257"/>
                    <a:pt x="502" y="257"/>
                  </a:cubicBezTo>
                  <a:cubicBezTo>
                    <a:pt x="654" y="257"/>
                    <a:pt x="794" y="335"/>
                    <a:pt x="862" y="463"/>
                  </a:cubicBezTo>
                  <a:cubicBezTo>
                    <a:pt x="946" y="616"/>
                    <a:pt x="922" y="828"/>
                    <a:pt x="806" y="985"/>
                  </a:cubicBezTo>
                  <a:cubicBezTo>
                    <a:pt x="416" y="1286"/>
                    <a:pt x="492" y="2040"/>
                    <a:pt x="1170" y="2302"/>
                  </a:cubicBezTo>
                  <a:cubicBezTo>
                    <a:pt x="1186" y="2308"/>
                    <a:pt x="1201" y="2310"/>
                    <a:pt x="1217" y="2310"/>
                  </a:cubicBezTo>
                  <a:cubicBezTo>
                    <a:pt x="1268" y="2310"/>
                    <a:pt x="1316" y="2280"/>
                    <a:pt x="1335" y="2230"/>
                  </a:cubicBezTo>
                  <a:cubicBezTo>
                    <a:pt x="1360" y="2163"/>
                    <a:pt x="1329" y="2090"/>
                    <a:pt x="1262" y="2064"/>
                  </a:cubicBezTo>
                  <a:cubicBezTo>
                    <a:pt x="740" y="1863"/>
                    <a:pt x="726" y="1297"/>
                    <a:pt x="1013" y="1156"/>
                  </a:cubicBezTo>
                  <a:cubicBezTo>
                    <a:pt x="1058" y="1134"/>
                    <a:pt x="1103" y="1124"/>
                    <a:pt x="1146" y="1124"/>
                  </a:cubicBezTo>
                  <a:cubicBezTo>
                    <a:pt x="1331" y="1124"/>
                    <a:pt x="1475" y="1311"/>
                    <a:pt x="1360" y="1558"/>
                  </a:cubicBezTo>
                  <a:cubicBezTo>
                    <a:pt x="1330" y="1621"/>
                    <a:pt x="1357" y="1698"/>
                    <a:pt x="1423" y="1727"/>
                  </a:cubicBezTo>
                  <a:cubicBezTo>
                    <a:pt x="1440" y="1735"/>
                    <a:pt x="1458" y="1739"/>
                    <a:pt x="1477" y="1739"/>
                  </a:cubicBezTo>
                  <a:cubicBezTo>
                    <a:pt x="1525" y="1739"/>
                    <a:pt x="1570" y="1711"/>
                    <a:pt x="1592" y="1665"/>
                  </a:cubicBezTo>
                  <a:cubicBezTo>
                    <a:pt x="1788" y="1241"/>
                    <a:pt x="1510" y="867"/>
                    <a:pt x="1144" y="867"/>
                  </a:cubicBezTo>
                  <a:cubicBezTo>
                    <a:pt x="1143" y="867"/>
                    <a:pt x="1142" y="867"/>
                    <a:pt x="1141" y="867"/>
                  </a:cubicBezTo>
                  <a:cubicBezTo>
                    <a:pt x="1188" y="687"/>
                    <a:pt x="1172" y="497"/>
                    <a:pt x="1087" y="341"/>
                  </a:cubicBezTo>
                  <a:cubicBezTo>
                    <a:pt x="971" y="126"/>
                    <a:pt x="74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28;p53">
              <a:extLst>
                <a:ext uri="{FF2B5EF4-FFF2-40B4-BE49-F238E27FC236}">
                  <a16:creationId xmlns:a16="http://schemas.microsoft.com/office/drawing/2014/main" id="{A2582629-25E1-4862-A000-9E79C480EEC5}"/>
                </a:ext>
              </a:extLst>
            </p:cNvPr>
            <p:cNvSpPr/>
            <p:nvPr/>
          </p:nvSpPr>
          <p:spPr>
            <a:xfrm>
              <a:off x="8103505" y="1594296"/>
              <a:ext cx="109049" cy="103321"/>
            </a:xfrm>
            <a:custGeom>
              <a:avLst/>
              <a:gdLst/>
              <a:ahLst/>
              <a:cxnLst/>
              <a:rect l="l" t="t" r="r" b="b"/>
              <a:pathLst>
                <a:path w="2551" h="2417" extrusionOk="0">
                  <a:moveTo>
                    <a:pt x="1724" y="1"/>
                  </a:moveTo>
                  <a:cubicBezTo>
                    <a:pt x="1700" y="1"/>
                    <a:pt x="1677" y="2"/>
                    <a:pt x="1653" y="4"/>
                  </a:cubicBezTo>
                  <a:cubicBezTo>
                    <a:pt x="1079" y="56"/>
                    <a:pt x="856" y="778"/>
                    <a:pt x="1273" y="1099"/>
                  </a:cubicBezTo>
                  <a:cubicBezTo>
                    <a:pt x="1295" y="1117"/>
                    <a:pt x="1323" y="1126"/>
                    <a:pt x="1350" y="1126"/>
                  </a:cubicBezTo>
                  <a:cubicBezTo>
                    <a:pt x="1388" y="1126"/>
                    <a:pt x="1427" y="1108"/>
                    <a:pt x="1452" y="1075"/>
                  </a:cubicBezTo>
                  <a:cubicBezTo>
                    <a:pt x="1495" y="1020"/>
                    <a:pt x="1485" y="940"/>
                    <a:pt x="1428" y="896"/>
                  </a:cubicBezTo>
                  <a:cubicBezTo>
                    <a:pt x="1194" y="716"/>
                    <a:pt x="1336" y="289"/>
                    <a:pt x="1675" y="259"/>
                  </a:cubicBezTo>
                  <a:cubicBezTo>
                    <a:pt x="1691" y="258"/>
                    <a:pt x="1707" y="257"/>
                    <a:pt x="1723" y="257"/>
                  </a:cubicBezTo>
                  <a:cubicBezTo>
                    <a:pt x="1994" y="257"/>
                    <a:pt x="2224" y="463"/>
                    <a:pt x="2249" y="737"/>
                  </a:cubicBezTo>
                  <a:cubicBezTo>
                    <a:pt x="2282" y="1117"/>
                    <a:pt x="2001" y="1455"/>
                    <a:pt x="1621" y="1490"/>
                  </a:cubicBezTo>
                  <a:cubicBezTo>
                    <a:pt x="1594" y="1492"/>
                    <a:pt x="1566" y="1493"/>
                    <a:pt x="1539" y="1493"/>
                  </a:cubicBezTo>
                  <a:cubicBezTo>
                    <a:pt x="1079" y="1493"/>
                    <a:pt x="689" y="1143"/>
                    <a:pt x="646" y="676"/>
                  </a:cubicBezTo>
                  <a:cubicBezTo>
                    <a:pt x="640" y="610"/>
                    <a:pt x="585" y="559"/>
                    <a:pt x="521" y="559"/>
                  </a:cubicBezTo>
                  <a:cubicBezTo>
                    <a:pt x="517" y="559"/>
                    <a:pt x="512" y="560"/>
                    <a:pt x="508" y="560"/>
                  </a:cubicBezTo>
                  <a:cubicBezTo>
                    <a:pt x="438" y="566"/>
                    <a:pt x="385" y="629"/>
                    <a:pt x="392" y="698"/>
                  </a:cubicBezTo>
                  <a:cubicBezTo>
                    <a:pt x="413" y="931"/>
                    <a:pt x="502" y="1148"/>
                    <a:pt x="646" y="1325"/>
                  </a:cubicBezTo>
                  <a:cubicBezTo>
                    <a:pt x="497" y="1367"/>
                    <a:pt x="364" y="1448"/>
                    <a:pt x="266" y="1562"/>
                  </a:cubicBezTo>
                  <a:cubicBezTo>
                    <a:pt x="0" y="1870"/>
                    <a:pt x="98" y="2276"/>
                    <a:pt x="111" y="2322"/>
                  </a:cubicBezTo>
                  <a:cubicBezTo>
                    <a:pt x="126" y="2379"/>
                    <a:pt x="177" y="2416"/>
                    <a:pt x="234" y="2416"/>
                  </a:cubicBezTo>
                  <a:cubicBezTo>
                    <a:pt x="245" y="2416"/>
                    <a:pt x="256" y="2415"/>
                    <a:pt x="267" y="2412"/>
                  </a:cubicBezTo>
                  <a:cubicBezTo>
                    <a:pt x="336" y="2393"/>
                    <a:pt x="376" y="2323"/>
                    <a:pt x="357" y="2255"/>
                  </a:cubicBezTo>
                  <a:cubicBezTo>
                    <a:pt x="354" y="2241"/>
                    <a:pt x="276" y="1942"/>
                    <a:pt x="459" y="1729"/>
                  </a:cubicBezTo>
                  <a:cubicBezTo>
                    <a:pt x="559" y="1614"/>
                    <a:pt x="714" y="1549"/>
                    <a:pt x="881" y="1549"/>
                  </a:cubicBezTo>
                  <a:cubicBezTo>
                    <a:pt x="883" y="1549"/>
                    <a:pt x="886" y="1549"/>
                    <a:pt x="889" y="1549"/>
                  </a:cubicBezTo>
                  <a:cubicBezTo>
                    <a:pt x="1080" y="1681"/>
                    <a:pt x="1305" y="1750"/>
                    <a:pt x="1538" y="1750"/>
                  </a:cubicBezTo>
                  <a:cubicBezTo>
                    <a:pt x="2142" y="1749"/>
                    <a:pt x="2550" y="1248"/>
                    <a:pt x="2503" y="715"/>
                  </a:cubicBezTo>
                  <a:cubicBezTo>
                    <a:pt x="2467" y="308"/>
                    <a:pt x="2125" y="1"/>
                    <a:pt x="1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9;p53">
              <a:extLst>
                <a:ext uri="{FF2B5EF4-FFF2-40B4-BE49-F238E27FC236}">
                  <a16:creationId xmlns:a16="http://schemas.microsoft.com/office/drawing/2014/main" id="{014C5B49-FABB-4D0C-A781-D3FCBA4277AA}"/>
                </a:ext>
              </a:extLst>
            </p:cNvPr>
            <p:cNvSpPr/>
            <p:nvPr/>
          </p:nvSpPr>
          <p:spPr>
            <a:xfrm>
              <a:off x="8259961" y="1748016"/>
              <a:ext cx="76433" cy="98747"/>
            </a:xfrm>
            <a:custGeom>
              <a:avLst/>
              <a:gdLst/>
              <a:ahLst/>
              <a:cxnLst/>
              <a:rect l="l" t="t" r="r" b="b"/>
              <a:pathLst>
                <a:path w="1788" h="2310" extrusionOk="0">
                  <a:moveTo>
                    <a:pt x="1286" y="0"/>
                  </a:moveTo>
                  <a:cubicBezTo>
                    <a:pt x="1239" y="0"/>
                    <a:pt x="1190" y="5"/>
                    <a:pt x="1143" y="15"/>
                  </a:cubicBezTo>
                  <a:cubicBezTo>
                    <a:pt x="762" y="96"/>
                    <a:pt x="541" y="467"/>
                    <a:pt x="647" y="868"/>
                  </a:cubicBezTo>
                  <a:cubicBezTo>
                    <a:pt x="646" y="868"/>
                    <a:pt x="644" y="868"/>
                    <a:pt x="643" y="868"/>
                  </a:cubicBezTo>
                  <a:cubicBezTo>
                    <a:pt x="279" y="868"/>
                    <a:pt x="0" y="1241"/>
                    <a:pt x="196" y="1665"/>
                  </a:cubicBezTo>
                  <a:cubicBezTo>
                    <a:pt x="217" y="1712"/>
                    <a:pt x="263" y="1740"/>
                    <a:pt x="312" y="1740"/>
                  </a:cubicBezTo>
                  <a:cubicBezTo>
                    <a:pt x="330" y="1740"/>
                    <a:pt x="349" y="1736"/>
                    <a:pt x="366" y="1728"/>
                  </a:cubicBezTo>
                  <a:cubicBezTo>
                    <a:pt x="431" y="1698"/>
                    <a:pt x="458" y="1622"/>
                    <a:pt x="429" y="1557"/>
                  </a:cubicBezTo>
                  <a:cubicBezTo>
                    <a:pt x="314" y="1310"/>
                    <a:pt x="457" y="1123"/>
                    <a:pt x="642" y="1123"/>
                  </a:cubicBezTo>
                  <a:cubicBezTo>
                    <a:pt x="685" y="1123"/>
                    <a:pt x="730" y="1133"/>
                    <a:pt x="775" y="1155"/>
                  </a:cubicBezTo>
                  <a:cubicBezTo>
                    <a:pt x="1063" y="1296"/>
                    <a:pt x="1048" y="1861"/>
                    <a:pt x="526" y="2063"/>
                  </a:cubicBezTo>
                  <a:cubicBezTo>
                    <a:pt x="459" y="2089"/>
                    <a:pt x="427" y="2163"/>
                    <a:pt x="453" y="2229"/>
                  </a:cubicBezTo>
                  <a:cubicBezTo>
                    <a:pt x="472" y="2279"/>
                    <a:pt x="521" y="2310"/>
                    <a:pt x="571" y="2310"/>
                  </a:cubicBezTo>
                  <a:cubicBezTo>
                    <a:pt x="587" y="2310"/>
                    <a:pt x="602" y="2307"/>
                    <a:pt x="618" y="2301"/>
                  </a:cubicBezTo>
                  <a:cubicBezTo>
                    <a:pt x="1297" y="2039"/>
                    <a:pt x="1373" y="1282"/>
                    <a:pt x="983" y="984"/>
                  </a:cubicBezTo>
                  <a:cubicBezTo>
                    <a:pt x="789" y="721"/>
                    <a:pt x="861" y="336"/>
                    <a:pt x="1196" y="264"/>
                  </a:cubicBezTo>
                  <a:cubicBezTo>
                    <a:pt x="1226" y="258"/>
                    <a:pt x="1257" y="255"/>
                    <a:pt x="1287" y="255"/>
                  </a:cubicBezTo>
                  <a:cubicBezTo>
                    <a:pt x="1385" y="255"/>
                    <a:pt x="1481" y="288"/>
                    <a:pt x="1565" y="353"/>
                  </a:cubicBezTo>
                  <a:cubicBezTo>
                    <a:pt x="1588" y="371"/>
                    <a:pt x="1616" y="380"/>
                    <a:pt x="1643" y="380"/>
                  </a:cubicBezTo>
                  <a:cubicBezTo>
                    <a:pt x="1681" y="380"/>
                    <a:pt x="1719" y="363"/>
                    <a:pt x="1744" y="331"/>
                  </a:cubicBezTo>
                  <a:cubicBezTo>
                    <a:pt x="1788" y="275"/>
                    <a:pt x="1777" y="195"/>
                    <a:pt x="1722" y="151"/>
                  </a:cubicBezTo>
                  <a:cubicBezTo>
                    <a:pt x="1594" y="52"/>
                    <a:pt x="1441" y="0"/>
                    <a:pt x="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0;p53">
              <a:extLst>
                <a:ext uri="{FF2B5EF4-FFF2-40B4-BE49-F238E27FC236}">
                  <a16:creationId xmlns:a16="http://schemas.microsoft.com/office/drawing/2014/main" id="{465D6C72-1EEB-4A74-8F0A-D790DB6A4FA7}"/>
                </a:ext>
              </a:extLst>
            </p:cNvPr>
            <p:cNvSpPr/>
            <p:nvPr/>
          </p:nvSpPr>
          <p:spPr>
            <a:xfrm>
              <a:off x="8242263" y="1594253"/>
              <a:ext cx="119608" cy="103235"/>
            </a:xfrm>
            <a:custGeom>
              <a:avLst/>
              <a:gdLst/>
              <a:ahLst/>
              <a:cxnLst/>
              <a:rect l="l" t="t" r="r" b="b"/>
              <a:pathLst>
                <a:path w="2798" h="2415" extrusionOk="0">
                  <a:moveTo>
                    <a:pt x="1071" y="1"/>
                  </a:moveTo>
                  <a:cubicBezTo>
                    <a:pt x="894" y="1"/>
                    <a:pt x="714" y="64"/>
                    <a:pt x="571" y="183"/>
                  </a:cubicBezTo>
                  <a:cubicBezTo>
                    <a:pt x="1" y="659"/>
                    <a:pt x="342" y="1672"/>
                    <a:pt x="1152" y="1745"/>
                  </a:cubicBezTo>
                  <a:cubicBezTo>
                    <a:pt x="1187" y="1748"/>
                    <a:pt x="1223" y="1750"/>
                    <a:pt x="1258" y="1750"/>
                  </a:cubicBezTo>
                  <a:cubicBezTo>
                    <a:pt x="1490" y="1750"/>
                    <a:pt x="1714" y="1681"/>
                    <a:pt x="1906" y="1549"/>
                  </a:cubicBezTo>
                  <a:cubicBezTo>
                    <a:pt x="1910" y="1549"/>
                    <a:pt x="1914" y="1549"/>
                    <a:pt x="1918" y="1549"/>
                  </a:cubicBezTo>
                  <a:cubicBezTo>
                    <a:pt x="2084" y="1549"/>
                    <a:pt x="2239" y="1616"/>
                    <a:pt x="2337" y="1729"/>
                  </a:cubicBezTo>
                  <a:cubicBezTo>
                    <a:pt x="2520" y="1941"/>
                    <a:pt x="2442" y="2241"/>
                    <a:pt x="2438" y="2254"/>
                  </a:cubicBezTo>
                  <a:cubicBezTo>
                    <a:pt x="2416" y="2336"/>
                    <a:pt x="2478" y="2415"/>
                    <a:pt x="2563" y="2415"/>
                  </a:cubicBezTo>
                  <a:cubicBezTo>
                    <a:pt x="2618" y="2415"/>
                    <a:pt x="2670" y="2378"/>
                    <a:pt x="2686" y="2320"/>
                  </a:cubicBezTo>
                  <a:cubicBezTo>
                    <a:pt x="2698" y="2276"/>
                    <a:pt x="2798" y="1870"/>
                    <a:pt x="2531" y="1560"/>
                  </a:cubicBezTo>
                  <a:cubicBezTo>
                    <a:pt x="2433" y="1447"/>
                    <a:pt x="2300" y="1365"/>
                    <a:pt x="2151" y="1323"/>
                  </a:cubicBezTo>
                  <a:cubicBezTo>
                    <a:pt x="2296" y="1147"/>
                    <a:pt x="2384" y="930"/>
                    <a:pt x="2405" y="696"/>
                  </a:cubicBezTo>
                  <a:cubicBezTo>
                    <a:pt x="2412" y="626"/>
                    <a:pt x="2359" y="564"/>
                    <a:pt x="2289" y="558"/>
                  </a:cubicBezTo>
                  <a:cubicBezTo>
                    <a:pt x="2287" y="558"/>
                    <a:pt x="2284" y="558"/>
                    <a:pt x="2281" y="558"/>
                  </a:cubicBezTo>
                  <a:cubicBezTo>
                    <a:pt x="2213" y="558"/>
                    <a:pt x="2156" y="608"/>
                    <a:pt x="2149" y="677"/>
                  </a:cubicBezTo>
                  <a:cubicBezTo>
                    <a:pt x="2107" y="1144"/>
                    <a:pt x="1716" y="1494"/>
                    <a:pt x="1256" y="1494"/>
                  </a:cubicBezTo>
                  <a:cubicBezTo>
                    <a:pt x="1230" y="1494"/>
                    <a:pt x="1202" y="1493"/>
                    <a:pt x="1175" y="1491"/>
                  </a:cubicBezTo>
                  <a:cubicBezTo>
                    <a:pt x="590" y="1438"/>
                    <a:pt x="339" y="710"/>
                    <a:pt x="734" y="380"/>
                  </a:cubicBezTo>
                  <a:cubicBezTo>
                    <a:pt x="828" y="301"/>
                    <a:pt x="951" y="256"/>
                    <a:pt x="1072" y="256"/>
                  </a:cubicBezTo>
                  <a:cubicBezTo>
                    <a:pt x="1191" y="256"/>
                    <a:pt x="1307" y="300"/>
                    <a:pt x="1389" y="400"/>
                  </a:cubicBezTo>
                  <a:cubicBezTo>
                    <a:pt x="1510" y="543"/>
                    <a:pt x="1525" y="774"/>
                    <a:pt x="1367" y="896"/>
                  </a:cubicBezTo>
                  <a:cubicBezTo>
                    <a:pt x="1312" y="939"/>
                    <a:pt x="1302" y="1020"/>
                    <a:pt x="1344" y="1075"/>
                  </a:cubicBezTo>
                  <a:cubicBezTo>
                    <a:pt x="1369" y="1108"/>
                    <a:pt x="1407" y="1125"/>
                    <a:pt x="1446" y="1125"/>
                  </a:cubicBezTo>
                  <a:cubicBezTo>
                    <a:pt x="1473" y="1125"/>
                    <a:pt x="1500" y="1117"/>
                    <a:pt x="1523" y="1099"/>
                  </a:cubicBezTo>
                  <a:cubicBezTo>
                    <a:pt x="1792" y="891"/>
                    <a:pt x="1804" y="498"/>
                    <a:pt x="1587" y="236"/>
                  </a:cubicBezTo>
                  <a:cubicBezTo>
                    <a:pt x="1453" y="76"/>
                    <a:pt x="1264"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17BC7BA6-3A39-4A52-B414-C8B66CEAF579}"/>
              </a:ext>
            </a:extLst>
          </p:cNvPr>
          <p:cNvPicPr>
            <a:picLocks noChangeAspect="1"/>
          </p:cNvPicPr>
          <p:nvPr/>
        </p:nvPicPr>
        <p:blipFill>
          <a:blip r:embed="rId2"/>
          <a:stretch>
            <a:fillRect/>
          </a:stretch>
        </p:blipFill>
        <p:spPr>
          <a:xfrm>
            <a:off x="8004230" y="4470371"/>
            <a:ext cx="1025472" cy="564301"/>
          </a:xfrm>
          <a:prstGeom prst="rect">
            <a:avLst/>
          </a:prstGeom>
        </p:spPr>
      </p:pic>
    </p:spTree>
    <p:extLst>
      <p:ext uri="{BB962C8B-B14F-4D97-AF65-F5344CB8AC3E}">
        <p14:creationId xmlns:p14="http://schemas.microsoft.com/office/powerpoint/2010/main" val="3359975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0E7C-44CB-4C22-BF0F-8F048C9A5241}"/>
              </a:ext>
            </a:extLst>
          </p:cNvPr>
          <p:cNvSpPr>
            <a:spLocks noGrp="1"/>
          </p:cNvSpPr>
          <p:nvPr>
            <p:ph type="title"/>
          </p:nvPr>
        </p:nvSpPr>
        <p:spPr/>
        <p:txBody>
          <a:bodyPr/>
          <a:lstStyle/>
          <a:p>
            <a:r>
              <a:rPr lang="en-US" sz="3600" dirty="0">
                <a:latin typeface="Californian FB" panose="0207040306080B030204" pitchFamily="18" charset="0"/>
              </a:rPr>
              <a:t>Age distribution of brain tumor cases</a:t>
            </a:r>
            <a:endParaRPr lang="en-IN" sz="3600" dirty="0">
              <a:latin typeface="Californian FB" panose="0207040306080B030204" pitchFamily="18" charset="0"/>
            </a:endParaRPr>
          </a:p>
        </p:txBody>
      </p:sp>
      <p:pic>
        <p:nvPicPr>
          <p:cNvPr id="6" name="Picture 5">
            <a:extLst>
              <a:ext uri="{FF2B5EF4-FFF2-40B4-BE49-F238E27FC236}">
                <a16:creationId xmlns:a16="http://schemas.microsoft.com/office/drawing/2014/main" id="{14E9BCDE-448E-4663-87EB-000EF40A400F}"/>
              </a:ext>
            </a:extLst>
          </p:cNvPr>
          <p:cNvPicPr>
            <a:picLocks noChangeAspect="1"/>
          </p:cNvPicPr>
          <p:nvPr/>
        </p:nvPicPr>
        <p:blipFill>
          <a:blip r:embed="rId2"/>
          <a:stretch>
            <a:fillRect/>
          </a:stretch>
        </p:blipFill>
        <p:spPr>
          <a:xfrm>
            <a:off x="1157288" y="1314450"/>
            <a:ext cx="6886576" cy="3221831"/>
          </a:xfrm>
          <a:prstGeom prst="rect">
            <a:avLst/>
          </a:prstGeom>
        </p:spPr>
      </p:pic>
      <p:pic>
        <p:nvPicPr>
          <p:cNvPr id="7" name="Picture 6">
            <a:extLst>
              <a:ext uri="{FF2B5EF4-FFF2-40B4-BE49-F238E27FC236}">
                <a16:creationId xmlns:a16="http://schemas.microsoft.com/office/drawing/2014/main" id="{FA4E3F12-0D24-43A8-B303-EEC6FB2BCCAF}"/>
              </a:ext>
            </a:extLst>
          </p:cNvPr>
          <p:cNvPicPr>
            <a:picLocks noChangeAspect="1"/>
          </p:cNvPicPr>
          <p:nvPr/>
        </p:nvPicPr>
        <p:blipFill>
          <a:blip r:embed="rId3"/>
          <a:stretch>
            <a:fillRect/>
          </a:stretch>
        </p:blipFill>
        <p:spPr>
          <a:xfrm>
            <a:off x="8004230" y="4470371"/>
            <a:ext cx="1025472" cy="564301"/>
          </a:xfrm>
          <a:prstGeom prst="rect">
            <a:avLst/>
          </a:prstGeom>
        </p:spPr>
      </p:pic>
    </p:spTree>
    <p:extLst>
      <p:ext uri="{BB962C8B-B14F-4D97-AF65-F5344CB8AC3E}">
        <p14:creationId xmlns:p14="http://schemas.microsoft.com/office/powerpoint/2010/main" val="45407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80BB-1BFC-409C-A83D-D97487E2FC80}"/>
              </a:ext>
            </a:extLst>
          </p:cNvPr>
          <p:cNvSpPr>
            <a:spLocks noGrp="1"/>
          </p:cNvSpPr>
          <p:nvPr>
            <p:ph type="title"/>
          </p:nvPr>
        </p:nvSpPr>
        <p:spPr/>
        <p:txBody>
          <a:bodyPr/>
          <a:lstStyle/>
          <a:p>
            <a:r>
              <a:rPr lang="en-US" sz="4400" dirty="0">
                <a:latin typeface="Californian FB" panose="0207040306080B030204" pitchFamily="18" charset="0"/>
              </a:rPr>
              <a:t>Flow Chart</a:t>
            </a:r>
            <a:endParaRPr lang="en-IN" sz="4400" dirty="0">
              <a:latin typeface="Californian FB" panose="0207040306080B030204" pitchFamily="18" charset="0"/>
            </a:endParaRPr>
          </a:p>
        </p:txBody>
      </p:sp>
      <p:pic>
        <p:nvPicPr>
          <p:cNvPr id="5" name="Picture 4">
            <a:extLst>
              <a:ext uri="{FF2B5EF4-FFF2-40B4-BE49-F238E27FC236}">
                <a16:creationId xmlns:a16="http://schemas.microsoft.com/office/drawing/2014/main" id="{D07309B1-7593-47F7-BAD9-D1AF677C42F4}"/>
              </a:ext>
            </a:extLst>
          </p:cNvPr>
          <p:cNvPicPr>
            <a:picLocks noChangeAspect="1"/>
          </p:cNvPicPr>
          <p:nvPr/>
        </p:nvPicPr>
        <p:blipFill>
          <a:blip r:embed="rId2"/>
          <a:stretch>
            <a:fillRect/>
          </a:stretch>
        </p:blipFill>
        <p:spPr>
          <a:xfrm>
            <a:off x="1243013" y="1343025"/>
            <a:ext cx="6050756" cy="3086100"/>
          </a:xfrm>
          <a:prstGeom prst="rect">
            <a:avLst/>
          </a:prstGeom>
        </p:spPr>
      </p:pic>
      <p:pic>
        <p:nvPicPr>
          <p:cNvPr id="6" name="Picture 5">
            <a:extLst>
              <a:ext uri="{FF2B5EF4-FFF2-40B4-BE49-F238E27FC236}">
                <a16:creationId xmlns:a16="http://schemas.microsoft.com/office/drawing/2014/main" id="{48E77E91-3AC1-4ACF-96DF-8254384C0AD0}"/>
              </a:ext>
            </a:extLst>
          </p:cNvPr>
          <p:cNvPicPr>
            <a:picLocks noChangeAspect="1"/>
          </p:cNvPicPr>
          <p:nvPr/>
        </p:nvPicPr>
        <p:blipFill>
          <a:blip r:embed="rId3"/>
          <a:stretch>
            <a:fillRect/>
          </a:stretch>
        </p:blipFill>
        <p:spPr>
          <a:xfrm>
            <a:off x="8004230" y="4470371"/>
            <a:ext cx="1025472" cy="564301"/>
          </a:xfrm>
          <a:prstGeom prst="rect">
            <a:avLst/>
          </a:prstGeom>
        </p:spPr>
      </p:pic>
    </p:spTree>
    <p:extLst>
      <p:ext uri="{BB962C8B-B14F-4D97-AF65-F5344CB8AC3E}">
        <p14:creationId xmlns:p14="http://schemas.microsoft.com/office/powerpoint/2010/main" val="2519675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Brain Tumor Disease by Slidesgo">
  <a:themeElements>
    <a:clrScheme name="Simple Light">
      <a:dk1>
        <a:srgbClr val="FFFFFF"/>
      </a:dk1>
      <a:lt1>
        <a:srgbClr val="170C25"/>
      </a:lt1>
      <a:dk2>
        <a:srgbClr val="1F0065"/>
      </a:dk2>
      <a:lt2>
        <a:srgbClr val="0201BD"/>
      </a:lt2>
      <a:accent1>
        <a:srgbClr val="007FCA"/>
      </a:accent1>
      <a:accent2>
        <a:srgbClr val="00DBF6"/>
      </a:accent2>
      <a:accent3>
        <a:srgbClr val="00FFFD"/>
      </a:accent3>
      <a:accent4>
        <a:srgbClr val="51E0FF"/>
      </a:accent4>
      <a:accent5>
        <a:srgbClr val="DE002B"/>
      </a:accent5>
      <a:accent6>
        <a:srgbClr val="FF275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795</Words>
  <Application>Microsoft Office PowerPoint</Application>
  <PresentationFormat>On-screen Show (16:9)</PresentationFormat>
  <Paragraphs>46</Paragraphs>
  <Slides>13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Raleway</vt:lpstr>
      <vt:lpstr>Californian FB</vt:lpstr>
      <vt:lpstr>Montserrat</vt:lpstr>
      <vt:lpstr>Bell MT</vt:lpstr>
      <vt:lpstr>Arial</vt:lpstr>
      <vt:lpstr>Algerian</vt:lpstr>
      <vt:lpstr>Arial Black</vt:lpstr>
      <vt:lpstr>Brain Tumor Disease by Slidesgo</vt:lpstr>
      <vt:lpstr>PowerPoint Presentation</vt:lpstr>
      <vt:lpstr>Team members: 2110030009 – G. Vaishnavi 2110030056 – B. Akshita 2110030147 – G. Mahitha Christina 2110030457 – V. Charishma</vt:lpstr>
      <vt:lpstr>Domain : Healthcare</vt:lpstr>
      <vt:lpstr>Introduction</vt:lpstr>
      <vt:lpstr>Solution BreakDown</vt:lpstr>
      <vt:lpstr>PowerPoint Presentation</vt:lpstr>
      <vt:lpstr>Benefits:  1. Automated Classification: Automates tumor         classification, reducing reliance on manual expertise and potential biases.  2. Improved Efficiency: Can potentially process a large number of images quickly, aiding in faster diagnosis.  3. Objective Evaluation: Provides an objective assessment of tumor type based on image features, potentially leading to more consistent results.</vt:lpstr>
      <vt:lpstr>Age distribution of brain tumor cases</vt:lpstr>
      <vt:lpstr>Flow Chart</vt:lpstr>
      <vt:lpstr>Implementation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Charishma Velanati</cp:lastModifiedBy>
  <cp:revision>6</cp:revision>
  <dcterms:modified xsi:type="dcterms:W3CDTF">2024-03-20T04:04:04Z</dcterms:modified>
</cp:coreProperties>
</file>