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272" r:id="rId5"/>
    <p:sldId id="283" r:id="rId6"/>
    <p:sldId id="273" r:id="rId7"/>
    <p:sldId id="284" r:id="rId8"/>
    <p:sldId id="259" r:id="rId9"/>
    <p:sldId id="278" r:id="rId10"/>
    <p:sldId id="286" r:id="rId11"/>
    <p:sldId id="262" r:id="rId12"/>
    <p:sldId id="263" r:id="rId13"/>
    <p:sldId id="264" r:id="rId14"/>
    <p:sldId id="285" r:id="rId15"/>
    <p:sldId id="291" r:id="rId16"/>
    <p:sldId id="292" r:id="rId17"/>
    <p:sldId id="293" r:id="rId18"/>
    <p:sldId id="294" r:id="rId19"/>
    <p:sldId id="279" r:id="rId20"/>
    <p:sldId id="287" r:id="rId21"/>
    <p:sldId id="288" r:id="rId22"/>
    <p:sldId id="266" r:id="rId23"/>
    <p:sldId id="267" r:id="rId24"/>
    <p:sldId id="268" r:id="rId25"/>
    <p:sldId id="282" r:id="rId26"/>
    <p:sldId id="289" r:id="rId27"/>
    <p:sldId id="290" r:id="rId28"/>
    <p:sldId id="280" r:id="rId29"/>
    <p:sldId id="28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830"/>
  </p:normalViewPr>
  <p:slideViewPr>
    <p:cSldViewPr snapToGrid="0">
      <p:cViewPr varScale="1">
        <p:scale>
          <a:sx n="79" d="100"/>
          <a:sy n="79" d="100"/>
        </p:scale>
        <p:origin x="86" y="44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CFE979-9AC9-4C33-A520-5CD6A487C94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9CB532FD-CE0C-4689-B686-15D8AC358C21}">
      <dgm:prSet/>
      <dgm:spPr/>
      <dgm:t>
        <a:bodyPr/>
        <a:lstStyle/>
        <a:p>
          <a:r>
            <a:rPr lang="en-US"/>
            <a:t>Personalized Health Solutions: BioHarbor aims to offer a wide range of personalized health solutions tailored to individual needs, including personalized dietary guidance, genetic testing services, and specialized wellness products.</a:t>
          </a:r>
        </a:p>
      </dgm:t>
    </dgm:pt>
    <dgm:pt modelId="{A0DBBB41-0171-4DA0-A22E-BA166408D6A8}" type="parTrans" cxnId="{2183CD15-3B58-4D63-9ACC-EEC99E32E77C}">
      <dgm:prSet/>
      <dgm:spPr/>
      <dgm:t>
        <a:bodyPr/>
        <a:lstStyle/>
        <a:p>
          <a:endParaRPr lang="en-US"/>
        </a:p>
      </dgm:t>
    </dgm:pt>
    <dgm:pt modelId="{52BAF19F-3BDA-413F-97EF-48C12181105A}" type="sibTrans" cxnId="{2183CD15-3B58-4D63-9ACC-EEC99E32E77C}">
      <dgm:prSet/>
      <dgm:spPr/>
      <dgm:t>
        <a:bodyPr/>
        <a:lstStyle/>
        <a:p>
          <a:endParaRPr lang="en-US"/>
        </a:p>
      </dgm:t>
    </dgm:pt>
    <dgm:pt modelId="{93F34CE6-A686-40D6-B9F1-EE491635565D}">
      <dgm:prSet/>
      <dgm:spPr/>
      <dgm:t>
        <a:bodyPr/>
        <a:lstStyle/>
        <a:p>
          <a:r>
            <a:rPr lang="en-US"/>
            <a:t>Target Audience: The scope of BioHarbor extends to a diverse range of individuals seeking proactive approaches to managing their health, including those with chronic conditions, individuals interested in preventive healthcare, and those looking to optimize their well-being.</a:t>
          </a:r>
        </a:p>
      </dgm:t>
    </dgm:pt>
    <dgm:pt modelId="{D9155F37-8BBE-47DF-AB34-1598F5B14B64}" type="parTrans" cxnId="{A7736CC7-85F0-4527-9785-A40D936615F1}">
      <dgm:prSet/>
      <dgm:spPr/>
      <dgm:t>
        <a:bodyPr/>
        <a:lstStyle/>
        <a:p>
          <a:endParaRPr lang="en-US"/>
        </a:p>
      </dgm:t>
    </dgm:pt>
    <dgm:pt modelId="{B91739B2-B118-45C2-B634-332756528E6F}" type="sibTrans" cxnId="{A7736CC7-85F0-4527-9785-A40D936615F1}">
      <dgm:prSet/>
      <dgm:spPr/>
      <dgm:t>
        <a:bodyPr/>
        <a:lstStyle/>
        <a:p>
          <a:endParaRPr lang="en-US"/>
        </a:p>
      </dgm:t>
    </dgm:pt>
    <dgm:pt modelId="{06924016-FF79-4240-A883-B981A7694187}">
      <dgm:prSet/>
      <dgm:spPr/>
      <dgm:t>
        <a:bodyPr/>
        <a:lstStyle/>
        <a:p>
          <a:r>
            <a:rPr lang="en-US"/>
            <a:t>Market Expansion: BioHarbor's scope includes expansion into both local and global markets, leveraging advancements in technology to reach a broader customer base and provide personalized health solutions to individuals worldwide.</a:t>
          </a:r>
        </a:p>
      </dgm:t>
    </dgm:pt>
    <dgm:pt modelId="{F75415F7-05FF-428B-B0F7-A9256B883DC3}" type="parTrans" cxnId="{10EC92ED-03C2-4FDB-8175-7B2021BB535F}">
      <dgm:prSet/>
      <dgm:spPr/>
      <dgm:t>
        <a:bodyPr/>
        <a:lstStyle/>
        <a:p>
          <a:endParaRPr lang="en-US"/>
        </a:p>
      </dgm:t>
    </dgm:pt>
    <dgm:pt modelId="{10950165-0038-4909-B7C4-57CC5DCE8FF3}" type="sibTrans" cxnId="{10EC92ED-03C2-4FDB-8175-7B2021BB535F}">
      <dgm:prSet/>
      <dgm:spPr/>
      <dgm:t>
        <a:bodyPr/>
        <a:lstStyle/>
        <a:p>
          <a:endParaRPr lang="en-US"/>
        </a:p>
      </dgm:t>
    </dgm:pt>
    <dgm:pt modelId="{41572AE9-268D-4C76-8E40-8B2350F2D77A}" type="pres">
      <dgm:prSet presAssocID="{FDCFE979-9AC9-4C33-A520-5CD6A487C947}" presName="root" presStyleCnt="0">
        <dgm:presLayoutVars>
          <dgm:dir/>
          <dgm:resizeHandles val="exact"/>
        </dgm:presLayoutVars>
      </dgm:prSet>
      <dgm:spPr/>
    </dgm:pt>
    <dgm:pt modelId="{B101369F-CA3F-4960-A69A-D8E4FD7DDE31}" type="pres">
      <dgm:prSet presAssocID="{9CB532FD-CE0C-4689-B686-15D8AC358C21}" presName="compNode" presStyleCnt="0"/>
      <dgm:spPr/>
    </dgm:pt>
    <dgm:pt modelId="{CD3D5D60-CA15-424D-9EE4-8DEC25E7F2AB}" type="pres">
      <dgm:prSet presAssocID="{9CB532FD-CE0C-4689-B686-15D8AC358C21}" presName="bgRect" presStyleLbl="bgShp" presStyleIdx="0" presStyleCnt="3"/>
      <dgm:spPr/>
    </dgm:pt>
    <dgm:pt modelId="{D9A5002C-11BA-4D86-9586-F2A882D39FE3}" type="pres">
      <dgm:prSet presAssocID="{9CB532FD-CE0C-4689-B686-15D8AC358C2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ruit Bowl"/>
        </a:ext>
      </dgm:extLst>
    </dgm:pt>
    <dgm:pt modelId="{92FC9162-9A77-4E0C-A6E0-29E12B33A2F2}" type="pres">
      <dgm:prSet presAssocID="{9CB532FD-CE0C-4689-B686-15D8AC358C21}" presName="spaceRect" presStyleCnt="0"/>
      <dgm:spPr/>
    </dgm:pt>
    <dgm:pt modelId="{04768D40-28FF-4FC2-AD49-8508EA3898FA}" type="pres">
      <dgm:prSet presAssocID="{9CB532FD-CE0C-4689-B686-15D8AC358C21}" presName="parTx" presStyleLbl="revTx" presStyleIdx="0" presStyleCnt="3">
        <dgm:presLayoutVars>
          <dgm:chMax val="0"/>
          <dgm:chPref val="0"/>
        </dgm:presLayoutVars>
      </dgm:prSet>
      <dgm:spPr/>
    </dgm:pt>
    <dgm:pt modelId="{30125803-81EE-4AC2-8126-C4222248515F}" type="pres">
      <dgm:prSet presAssocID="{52BAF19F-3BDA-413F-97EF-48C12181105A}" presName="sibTrans" presStyleCnt="0"/>
      <dgm:spPr/>
    </dgm:pt>
    <dgm:pt modelId="{F1DDE44F-3975-414A-9340-CBD389DB7519}" type="pres">
      <dgm:prSet presAssocID="{93F34CE6-A686-40D6-B9F1-EE491635565D}" presName="compNode" presStyleCnt="0"/>
      <dgm:spPr/>
    </dgm:pt>
    <dgm:pt modelId="{41C6D9AE-4D83-4982-A931-C2CAE1E3CB36}" type="pres">
      <dgm:prSet presAssocID="{93F34CE6-A686-40D6-B9F1-EE491635565D}" presName="bgRect" presStyleLbl="bgShp" presStyleIdx="1" presStyleCnt="3"/>
      <dgm:spPr/>
    </dgm:pt>
    <dgm:pt modelId="{6FE4428B-AD11-4C52-A3C4-6CF47B8CBF23}" type="pres">
      <dgm:prSet presAssocID="{93F34CE6-A686-40D6-B9F1-EE491635565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419094D0-16EF-40AF-994F-0D92E42DFC54}" type="pres">
      <dgm:prSet presAssocID="{93F34CE6-A686-40D6-B9F1-EE491635565D}" presName="spaceRect" presStyleCnt="0"/>
      <dgm:spPr/>
    </dgm:pt>
    <dgm:pt modelId="{D16AFE67-ABB6-4153-86B2-5DB68E3CBA91}" type="pres">
      <dgm:prSet presAssocID="{93F34CE6-A686-40D6-B9F1-EE491635565D}" presName="parTx" presStyleLbl="revTx" presStyleIdx="1" presStyleCnt="3">
        <dgm:presLayoutVars>
          <dgm:chMax val="0"/>
          <dgm:chPref val="0"/>
        </dgm:presLayoutVars>
      </dgm:prSet>
      <dgm:spPr/>
    </dgm:pt>
    <dgm:pt modelId="{12258AA8-7B4A-414C-A97B-D86958B17B61}" type="pres">
      <dgm:prSet presAssocID="{B91739B2-B118-45C2-B634-332756528E6F}" presName="sibTrans" presStyleCnt="0"/>
      <dgm:spPr/>
    </dgm:pt>
    <dgm:pt modelId="{C3FAB830-86CE-4C8E-91C6-7C8B600BB67A}" type="pres">
      <dgm:prSet presAssocID="{06924016-FF79-4240-A883-B981A7694187}" presName="compNode" presStyleCnt="0"/>
      <dgm:spPr/>
    </dgm:pt>
    <dgm:pt modelId="{2B8FB73C-8099-4642-AF0E-F19C946367B6}" type="pres">
      <dgm:prSet presAssocID="{06924016-FF79-4240-A883-B981A7694187}" presName="bgRect" presStyleLbl="bgShp" presStyleIdx="2" presStyleCnt="3"/>
      <dgm:spPr/>
    </dgm:pt>
    <dgm:pt modelId="{40AE9815-4509-4495-894A-663EDCC3AC42}" type="pres">
      <dgm:prSet presAssocID="{06924016-FF79-4240-A883-B981A769418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F482C65A-8BDB-4EDD-8706-34BF0EC2D2B5}" type="pres">
      <dgm:prSet presAssocID="{06924016-FF79-4240-A883-B981A7694187}" presName="spaceRect" presStyleCnt="0"/>
      <dgm:spPr/>
    </dgm:pt>
    <dgm:pt modelId="{D126B373-0E26-40F8-A9E9-756691EB5E3B}" type="pres">
      <dgm:prSet presAssocID="{06924016-FF79-4240-A883-B981A7694187}" presName="parTx" presStyleLbl="revTx" presStyleIdx="2" presStyleCnt="3">
        <dgm:presLayoutVars>
          <dgm:chMax val="0"/>
          <dgm:chPref val="0"/>
        </dgm:presLayoutVars>
      </dgm:prSet>
      <dgm:spPr/>
    </dgm:pt>
  </dgm:ptLst>
  <dgm:cxnLst>
    <dgm:cxn modelId="{AA9F8C0F-8D3E-4EA9-B7B8-9EA0F45C3740}" type="presOf" srcId="{9CB532FD-CE0C-4689-B686-15D8AC358C21}" destId="{04768D40-28FF-4FC2-AD49-8508EA3898FA}" srcOrd="0" destOrd="0" presId="urn:microsoft.com/office/officeart/2018/2/layout/IconVerticalSolidList"/>
    <dgm:cxn modelId="{07A6FF12-BC69-418C-AD8E-9A7281102CA4}" type="presOf" srcId="{06924016-FF79-4240-A883-B981A7694187}" destId="{D126B373-0E26-40F8-A9E9-756691EB5E3B}" srcOrd="0" destOrd="0" presId="urn:microsoft.com/office/officeart/2018/2/layout/IconVerticalSolidList"/>
    <dgm:cxn modelId="{2183CD15-3B58-4D63-9ACC-EEC99E32E77C}" srcId="{FDCFE979-9AC9-4C33-A520-5CD6A487C947}" destId="{9CB532FD-CE0C-4689-B686-15D8AC358C21}" srcOrd="0" destOrd="0" parTransId="{A0DBBB41-0171-4DA0-A22E-BA166408D6A8}" sibTransId="{52BAF19F-3BDA-413F-97EF-48C12181105A}"/>
    <dgm:cxn modelId="{C7D5E275-6A34-4381-AEDF-935B0E7573D3}" type="presOf" srcId="{FDCFE979-9AC9-4C33-A520-5CD6A487C947}" destId="{41572AE9-268D-4C76-8E40-8B2350F2D77A}" srcOrd="0" destOrd="0" presId="urn:microsoft.com/office/officeart/2018/2/layout/IconVerticalSolidList"/>
    <dgm:cxn modelId="{CC809EAB-AF81-46FF-8EAB-762DDD7ECAE7}" type="presOf" srcId="{93F34CE6-A686-40D6-B9F1-EE491635565D}" destId="{D16AFE67-ABB6-4153-86B2-5DB68E3CBA91}" srcOrd="0" destOrd="0" presId="urn:microsoft.com/office/officeart/2018/2/layout/IconVerticalSolidList"/>
    <dgm:cxn modelId="{A7736CC7-85F0-4527-9785-A40D936615F1}" srcId="{FDCFE979-9AC9-4C33-A520-5CD6A487C947}" destId="{93F34CE6-A686-40D6-B9F1-EE491635565D}" srcOrd="1" destOrd="0" parTransId="{D9155F37-8BBE-47DF-AB34-1598F5B14B64}" sibTransId="{B91739B2-B118-45C2-B634-332756528E6F}"/>
    <dgm:cxn modelId="{10EC92ED-03C2-4FDB-8175-7B2021BB535F}" srcId="{FDCFE979-9AC9-4C33-A520-5CD6A487C947}" destId="{06924016-FF79-4240-A883-B981A7694187}" srcOrd="2" destOrd="0" parTransId="{F75415F7-05FF-428B-B0F7-A9256B883DC3}" sibTransId="{10950165-0038-4909-B7C4-57CC5DCE8FF3}"/>
    <dgm:cxn modelId="{283D85F1-473C-4EB9-8C64-27313C529428}" type="presParOf" srcId="{41572AE9-268D-4C76-8E40-8B2350F2D77A}" destId="{B101369F-CA3F-4960-A69A-D8E4FD7DDE31}" srcOrd="0" destOrd="0" presId="urn:microsoft.com/office/officeart/2018/2/layout/IconVerticalSolidList"/>
    <dgm:cxn modelId="{B649547E-9C1C-4AF1-9A25-7AF43F65164E}" type="presParOf" srcId="{B101369F-CA3F-4960-A69A-D8E4FD7DDE31}" destId="{CD3D5D60-CA15-424D-9EE4-8DEC25E7F2AB}" srcOrd="0" destOrd="0" presId="urn:microsoft.com/office/officeart/2018/2/layout/IconVerticalSolidList"/>
    <dgm:cxn modelId="{F8AE9EC7-F804-4783-8BA2-AD8E7C699643}" type="presParOf" srcId="{B101369F-CA3F-4960-A69A-D8E4FD7DDE31}" destId="{D9A5002C-11BA-4D86-9586-F2A882D39FE3}" srcOrd="1" destOrd="0" presId="urn:microsoft.com/office/officeart/2018/2/layout/IconVerticalSolidList"/>
    <dgm:cxn modelId="{93EBFE16-77F4-4FAE-AC99-E22736721886}" type="presParOf" srcId="{B101369F-CA3F-4960-A69A-D8E4FD7DDE31}" destId="{92FC9162-9A77-4E0C-A6E0-29E12B33A2F2}" srcOrd="2" destOrd="0" presId="urn:microsoft.com/office/officeart/2018/2/layout/IconVerticalSolidList"/>
    <dgm:cxn modelId="{4DAC9552-9654-4324-A4C0-4031C026D135}" type="presParOf" srcId="{B101369F-CA3F-4960-A69A-D8E4FD7DDE31}" destId="{04768D40-28FF-4FC2-AD49-8508EA3898FA}" srcOrd="3" destOrd="0" presId="urn:microsoft.com/office/officeart/2018/2/layout/IconVerticalSolidList"/>
    <dgm:cxn modelId="{CD85E5E1-B370-4BCB-824E-6DBD539C8BE0}" type="presParOf" srcId="{41572AE9-268D-4C76-8E40-8B2350F2D77A}" destId="{30125803-81EE-4AC2-8126-C4222248515F}" srcOrd="1" destOrd="0" presId="urn:microsoft.com/office/officeart/2018/2/layout/IconVerticalSolidList"/>
    <dgm:cxn modelId="{9AC5BDC6-DA4B-446D-9631-B2053CE1087B}" type="presParOf" srcId="{41572AE9-268D-4C76-8E40-8B2350F2D77A}" destId="{F1DDE44F-3975-414A-9340-CBD389DB7519}" srcOrd="2" destOrd="0" presId="urn:microsoft.com/office/officeart/2018/2/layout/IconVerticalSolidList"/>
    <dgm:cxn modelId="{E19CEA26-523D-46EE-A131-1E3F70133742}" type="presParOf" srcId="{F1DDE44F-3975-414A-9340-CBD389DB7519}" destId="{41C6D9AE-4D83-4982-A931-C2CAE1E3CB36}" srcOrd="0" destOrd="0" presId="urn:microsoft.com/office/officeart/2018/2/layout/IconVerticalSolidList"/>
    <dgm:cxn modelId="{8944F2CD-F494-4A45-A794-26305DDA5BEB}" type="presParOf" srcId="{F1DDE44F-3975-414A-9340-CBD389DB7519}" destId="{6FE4428B-AD11-4C52-A3C4-6CF47B8CBF23}" srcOrd="1" destOrd="0" presId="urn:microsoft.com/office/officeart/2018/2/layout/IconVerticalSolidList"/>
    <dgm:cxn modelId="{C03F7CA2-8BAB-46BA-8A80-F36F045D282C}" type="presParOf" srcId="{F1DDE44F-3975-414A-9340-CBD389DB7519}" destId="{419094D0-16EF-40AF-994F-0D92E42DFC54}" srcOrd="2" destOrd="0" presId="urn:microsoft.com/office/officeart/2018/2/layout/IconVerticalSolidList"/>
    <dgm:cxn modelId="{0D5A5724-09CB-4324-A658-C517474323EE}" type="presParOf" srcId="{F1DDE44F-3975-414A-9340-CBD389DB7519}" destId="{D16AFE67-ABB6-4153-86B2-5DB68E3CBA91}" srcOrd="3" destOrd="0" presId="urn:microsoft.com/office/officeart/2018/2/layout/IconVerticalSolidList"/>
    <dgm:cxn modelId="{2486A031-FAC4-4A60-8425-8772DEA3C3B6}" type="presParOf" srcId="{41572AE9-268D-4C76-8E40-8B2350F2D77A}" destId="{12258AA8-7B4A-414C-A97B-D86958B17B61}" srcOrd="3" destOrd="0" presId="urn:microsoft.com/office/officeart/2018/2/layout/IconVerticalSolidList"/>
    <dgm:cxn modelId="{C1CC04FE-8E74-41FD-846D-C8EBEAB4ECED}" type="presParOf" srcId="{41572AE9-268D-4C76-8E40-8B2350F2D77A}" destId="{C3FAB830-86CE-4C8E-91C6-7C8B600BB67A}" srcOrd="4" destOrd="0" presId="urn:microsoft.com/office/officeart/2018/2/layout/IconVerticalSolidList"/>
    <dgm:cxn modelId="{ABBE84A5-4BDC-4490-BCE9-F2990B28CC3F}" type="presParOf" srcId="{C3FAB830-86CE-4C8E-91C6-7C8B600BB67A}" destId="{2B8FB73C-8099-4642-AF0E-F19C946367B6}" srcOrd="0" destOrd="0" presId="urn:microsoft.com/office/officeart/2018/2/layout/IconVerticalSolidList"/>
    <dgm:cxn modelId="{1C8DEFCD-097E-4733-AF77-6F42983ABC94}" type="presParOf" srcId="{C3FAB830-86CE-4C8E-91C6-7C8B600BB67A}" destId="{40AE9815-4509-4495-894A-663EDCC3AC42}" srcOrd="1" destOrd="0" presId="urn:microsoft.com/office/officeart/2018/2/layout/IconVerticalSolidList"/>
    <dgm:cxn modelId="{DBED8789-5918-40F7-B38A-9A2AAA6F669B}" type="presParOf" srcId="{C3FAB830-86CE-4C8E-91C6-7C8B600BB67A}" destId="{F482C65A-8BDB-4EDD-8706-34BF0EC2D2B5}" srcOrd="2" destOrd="0" presId="urn:microsoft.com/office/officeart/2018/2/layout/IconVerticalSolidList"/>
    <dgm:cxn modelId="{C2DE14E0-F999-4C0C-A09B-0E3238738E71}" type="presParOf" srcId="{C3FAB830-86CE-4C8E-91C6-7C8B600BB67A}" destId="{D126B373-0E26-40F8-A9E9-756691EB5E3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39A233-AFEF-4A49-A14D-8649A0DC9218}" type="doc">
      <dgm:prSet loTypeId="urn:microsoft.com/office/officeart/2005/8/layout/default" loCatId="list" qsTypeId="urn:microsoft.com/office/officeart/2005/8/quickstyle/simple1" qsCatId="simple" csTypeId="urn:microsoft.com/office/officeart/2005/8/colors/accent2_2" csCatId="accent2"/>
      <dgm:spPr/>
      <dgm:t>
        <a:bodyPr/>
        <a:lstStyle/>
        <a:p>
          <a:endParaRPr lang="en-US"/>
        </a:p>
      </dgm:t>
    </dgm:pt>
    <dgm:pt modelId="{263A2708-257E-495B-BBFD-F80B579B5536}">
      <dgm:prSet/>
      <dgm:spPr/>
      <dgm:t>
        <a:bodyPr/>
        <a:lstStyle/>
        <a:p>
          <a:r>
            <a:rPr lang="en-US"/>
            <a:t>Revenue Projections:</a:t>
          </a:r>
        </a:p>
      </dgm:t>
    </dgm:pt>
    <dgm:pt modelId="{1D18A604-5D2D-49DC-9A06-37AB4BE03F58}" type="parTrans" cxnId="{E841249B-9891-4CCD-AD75-9963F45F132F}">
      <dgm:prSet/>
      <dgm:spPr/>
      <dgm:t>
        <a:bodyPr/>
        <a:lstStyle/>
        <a:p>
          <a:endParaRPr lang="en-US"/>
        </a:p>
      </dgm:t>
    </dgm:pt>
    <dgm:pt modelId="{74F08CDD-42BD-4B9C-BDD9-327EA5205153}" type="sibTrans" cxnId="{E841249B-9891-4CCD-AD75-9963F45F132F}">
      <dgm:prSet/>
      <dgm:spPr/>
      <dgm:t>
        <a:bodyPr/>
        <a:lstStyle/>
        <a:p>
          <a:endParaRPr lang="en-US"/>
        </a:p>
      </dgm:t>
    </dgm:pt>
    <dgm:pt modelId="{3B9392E7-D066-446C-8782-24CA6EC1B1FB}">
      <dgm:prSet/>
      <dgm:spPr/>
      <dgm:t>
        <a:bodyPr/>
        <a:lstStyle/>
        <a:p>
          <a:r>
            <a:rPr lang="en-US"/>
            <a:t>Personalized Health Consultations: ₹15,00,000 annually</a:t>
          </a:r>
        </a:p>
      </dgm:t>
    </dgm:pt>
    <dgm:pt modelId="{049CCCEC-DA8B-414E-AB79-8D3B186BD991}" type="parTrans" cxnId="{7AA3E5A5-02EC-4C88-A5C6-838FAF372FCB}">
      <dgm:prSet/>
      <dgm:spPr/>
      <dgm:t>
        <a:bodyPr/>
        <a:lstStyle/>
        <a:p>
          <a:endParaRPr lang="en-US"/>
        </a:p>
      </dgm:t>
    </dgm:pt>
    <dgm:pt modelId="{9A93F059-5C7C-48B4-B5CC-D3A345602819}" type="sibTrans" cxnId="{7AA3E5A5-02EC-4C88-A5C6-838FAF372FCB}">
      <dgm:prSet/>
      <dgm:spPr/>
      <dgm:t>
        <a:bodyPr/>
        <a:lstStyle/>
        <a:p>
          <a:endParaRPr lang="en-US"/>
        </a:p>
      </dgm:t>
    </dgm:pt>
    <dgm:pt modelId="{E461369F-9EA6-4A4D-80C8-00E48ED2BA46}">
      <dgm:prSet/>
      <dgm:spPr/>
      <dgm:t>
        <a:bodyPr/>
        <a:lstStyle/>
        <a:p>
          <a:r>
            <a:rPr lang="en-US"/>
            <a:t>Genetic Testing Services: ₹11,25,000 annually</a:t>
          </a:r>
        </a:p>
      </dgm:t>
    </dgm:pt>
    <dgm:pt modelId="{B63DADC5-8239-4A27-8E4C-67E0A0FE951E}" type="parTrans" cxnId="{EA39C0B5-5317-47B3-B336-87BA84095129}">
      <dgm:prSet/>
      <dgm:spPr/>
      <dgm:t>
        <a:bodyPr/>
        <a:lstStyle/>
        <a:p>
          <a:endParaRPr lang="en-US"/>
        </a:p>
      </dgm:t>
    </dgm:pt>
    <dgm:pt modelId="{79D7AE17-9E88-4073-8E99-F5DB62EC8F99}" type="sibTrans" cxnId="{EA39C0B5-5317-47B3-B336-87BA84095129}">
      <dgm:prSet/>
      <dgm:spPr/>
      <dgm:t>
        <a:bodyPr/>
        <a:lstStyle/>
        <a:p>
          <a:endParaRPr lang="en-US"/>
        </a:p>
      </dgm:t>
    </dgm:pt>
    <dgm:pt modelId="{1B3A6EBA-067D-43F4-9A32-FB8F60AC4544}">
      <dgm:prSet/>
      <dgm:spPr/>
      <dgm:t>
        <a:bodyPr/>
        <a:lstStyle/>
        <a:p>
          <a:r>
            <a:rPr lang="en-US"/>
            <a:t>Wellness Product Sales: ₹7,50,000 annually</a:t>
          </a:r>
        </a:p>
      </dgm:t>
    </dgm:pt>
    <dgm:pt modelId="{FB4297AA-A7F7-43FE-BE47-0D6038FB48BC}" type="parTrans" cxnId="{A300FD00-94C1-42BF-8D26-5D5D7B2CDF0D}">
      <dgm:prSet/>
      <dgm:spPr/>
      <dgm:t>
        <a:bodyPr/>
        <a:lstStyle/>
        <a:p>
          <a:endParaRPr lang="en-US"/>
        </a:p>
      </dgm:t>
    </dgm:pt>
    <dgm:pt modelId="{1FCA6497-935B-428C-BAF0-8DD33DA06DF3}" type="sibTrans" cxnId="{A300FD00-94C1-42BF-8D26-5D5D7B2CDF0D}">
      <dgm:prSet/>
      <dgm:spPr/>
      <dgm:t>
        <a:bodyPr/>
        <a:lstStyle/>
        <a:p>
          <a:endParaRPr lang="en-US"/>
        </a:p>
      </dgm:t>
    </dgm:pt>
    <dgm:pt modelId="{58F52512-56F8-4FCD-B069-4BB47F08414A}">
      <dgm:prSet/>
      <dgm:spPr/>
      <dgm:t>
        <a:bodyPr/>
        <a:lstStyle/>
        <a:p>
          <a:r>
            <a:rPr lang="en-US"/>
            <a:t>Cost Structure:</a:t>
          </a:r>
        </a:p>
      </dgm:t>
    </dgm:pt>
    <dgm:pt modelId="{177263A1-CC79-4AAF-A1EE-A8360526A69F}" type="parTrans" cxnId="{C0A0657B-FE07-4C24-9D59-491C9DB32A8F}">
      <dgm:prSet/>
      <dgm:spPr/>
      <dgm:t>
        <a:bodyPr/>
        <a:lstStyle/>
        <a:p>
          <a:endParaRPr lang="en-US"/>
        </a:p>
      </dgm:t>
    </dgm:pt>
    <dgm:pt modelId="{8964E229-D894-4673-BEBC-DC28BA43B547}" type="sibTrans" cxnId="{C0A0657B-FE07-4C24-9D59-491C9DB32A8F}">
      <dgm:prSet/>
      <dgm:spPr/>
      <dgm:t>
        <a:bodyPr/>
        <a:lstStyle/>
        <a:p>
          <a:endParaRPr lang="en-US"/>
        </a:p>
      </dgm:t>
    </dgm:pt>
    <dgm:pt modelId="{ACCF64D0-C6B2-4618-97EF-87D683D18186}">
      <dgm:prSet/>
      <dgm:spPr/>
      <dgm:t>
        <a:bodyPr/>
        <a:lstStyle/>
        <a:p>
          <a:r>
            <a:rPr lang="en-US"/>
            <a:t>Staffing: ₹9,00,000 annually</a:t>
          </a:r>
        </a:p>
      </dgm:t>
    </dgm:pt>
    <dgm:pt modelId="{F6FFE5E5-8FE4-49B3-9647-578D0E2420EE}" type="parTrans" cxnId="{B8A0ABA3-7CEF-4001-BE03-F0826FAE11DA}">
      <dgm:prSet/>
      <dgm:spPr/>
      <dgm:t>
        <a:bodyPr/>
        <a:lstStyle/>
        <a:p>
          <a:endParaRPr lang="en-US"/>
        </a:p>
      </dgm:t>
    </dgm:pt>
    <dgm:pt modelId="{3266F10D-C1D9-4D08-9E16-3DB447806498}" type="sibTrans" cxnId="{B8A0ABA3-7CEF-4001-BE03-F0826FAE11DA}">
      <dgm:prSet/>
      <dgm:spPr/>
      <dgm:t>
        <a:bodyPr/>
        <a:lstStyle/>
        <a:p>
          <a:endParaRPr lang="en-US"/>
        </a:p>
      </dgm:t>
    </dgm:pt>
    <dgm:pt modelId="{99F3067C-C4E0-4CB8-A43A-7DF196D0D718}">
      <dgm:prSet/>
      <dgm:spPr/>
      <dgm:t>
        <a:bodyPr/>
        <a:lstStyle/>
        <a:p>
          <a:r>
            <a:rPr lang="en-US"/>
            <a:t>Marketing: ₹2,25,000 annually</a:t>
          </a:r>
        </a:p>
      </dgm:t>
    </dgm:pt>
    <dgm:pt modelId="{11F27EDF-6BC5-49FE-9762-A7887FD67082}" type="parTrans" cxnId="{A72849F3-62F3-47D1-8D19-5A4C6F891AC6}">
      <dgm:prSet/>
      <dgm:spPr/>
      <dgm:t>
        <a:bodyPr/>
        <a:lstStyle/>
        <a:p>
          <a:endParaRPr lang="en-US"/>
        </a:p>
      </dgm:t>
    </dgm:pt>
    <dgm:pt modelId="{156E4402-743A-419D-9F2A-DEFBE6CF1B83}" type="sibTrans" cxnId="{A72849F3-62F3-47D1-8D19-5A4C6F891AC6}">
      <dgm:prSet/>
      <dgm:spPr/>
      <dgm:t>
        <a:bodyPr/>
        <a:lstStyle/>
        <a:p>
          <a:endParaRPr lang="en-US"/>
        </a:p>
      </dgm:t>
    </dgm:pt>
    <dgm:pt modelId="{AF81DE85-F367-45B1-97DB-C19D6B76E5F9}">
      <dgm:prSet/>
      <dgm:spPr/>
      <dgm:t>
        <a:bodyPr/>
        <a:lstStyle/>
        <a:p>
          <a:r>
            <a:rPr lang="en-US"/>
            <a:t>Technology Infrastructure: ₹1,50,000 annually</a:t>
          </a:r>
        </a:p>
      </dgm:t>
    </dgm:pt>
    <dgm:pt modelId="{21BB379B-668F-414C-A8A2-09E35CB8A79E}" type="parTrans" cxnId="{012F5893-1313-4E9D-BF15-D28D26134483}">
      <dgm:prSet/>
      <dgm:spPr/>
      <dgm:t>
        <a:bodyPr/>
        <a:lstStyle/>
        <a:p>
          <a:endParaRPr lang="en-US"/>
        </a:p>
      </dgm:t>
    </dgm:pt>
    <dgm:pt modelId="{2E7C1651-E10D-4EB3-AE44-EBD935ECF897}" type="sibTrans" cxnId="{012F5893-1313-4E9D-BF15-D28D26134483}">
      <dgm:prSet/>
      <dgm:spPr/>
      <dgm:t>
        <a:bodyPr/>
        <a:lstStyle/>
        <a:p>
          <a:endParaRPr lang="en-US"/>
        </a:p>
      </dgm:t>
    </dgm:pt>
    <dgm:pt modelId="{707DEEE6-4D60-484E-BE39-C73E367BB62E}">
      <dgm:prSet/>
      <dgm:spPr/>
      <dgm:t>
        <a:bodyPr/>
        <a:lstStyle/>
        <a:p>
          <a:r>
            <a:rPr lang="en-US"/>
            <a:t>Regulatory Compliance: ₹1,12,500 annually</a:t>
          </a:r>
        </a:p>
      </dgm:t>
    </dgm:pt>
    <dgm:pt modelId="{B6A5BF10-BB6F-403A-90DB-AAF3AFBEF263}" type="parTrans" cxnId="{409C5FDC-7A6D-4AE6-844A-D8776EA0F6D1}">
      <dgm:prSet/>
      <dgm:spPr/>
      <dgm:t>
        <a:bodyPr/>
        <a:lstStyle/>
        <a:p>
          <a:endParaRPr lang="en-US"/>
        </a:p>
      </dgm:t>
    </dgm:pt>
    <dgm:pt modelId="{15ACAC12-1BBC-489D-9560-E8A5C021AE86}" type="sibTrans" cxnId="{409C5FDC-7A6D-4AE6-844A-D8776EA0F6D1}">
      <dgm:prSet/>
      <dgm:spPr/>
      <dgm:t>
        <a:bodyPr/>
        <a:lstStyle/>
        <a:p>
          <a:endParaRPr lang="en-US"/>
        </a:p>
      </dgm:t>
    </dgm:pt>
    <dgm:pt modelId="{6831CAA2-685C-4438-913B-9D3D18E86A05}">
      <dgm:prSet/>
      <dgm:spPr/>
      <dgm:t>
        <a:bodyPr/>
        <a:lstStyle/>
        <a:p>
          <a:r>
            <a:rPr lang="en-US"/>
            <a:t>Product Sourcing: ₹3,75,000 annually</a:t>
          </a:r>
        </a:p>
      </dgm:t>
    </dgm:pt>
    <dgm:pt modelId="{AF4DA8EB-D77E-4430-8323-0F76DF92107B}" type="parTrans" cxnId="{B6271635-F450-4AF6-9C35-CAB73D05C8CC}">
      <dgm:prSet/>
      <dgm:spPr/>
      <dgm:t>
        <a:bodyPr/>
        <a:lstStyle/>
        <a:p>
          <a:endParaRPr lang="en-US"/>
        </a:p>
      </dgm:t>
    </dgm:pt>
    <dgm:pt modelId="{D6130219-5807-4D73-A2B7-DD4EADD4D7C2}" type="sibTrans" cxnId="{B6271635-F450-4AF6-9C35-CAB73D05C8CC}">
      <dgm:prSet/>
      <dgm:spPr/>
      <dgm:t>
        <a:bodyPr/>
        <a:lstStyle/>
        <a:p>
          <a:endParaRPr lang="en-US"/>
        </a:p>
      </dgm:t>
    </dgm:pt>
    <dgm:pt modelId="{F2CF1E9C-5243-4A10-805A-26974EF5CC79}" type="pres">
      <dgm:prSet presAssocID="{9A39A233-AFEF-4A49-A14D-8649A0DC9218}" presName="diagram" presStyleCnt="0">
        <dgm:presLayoutVars>
          <dgm:dir/>
          <dgm:resizeHandles val="exact"/>
        </dgm:presLayoutVars>
      </dgm:prSet>
      <dgm:spPr/>
    </dgm:pt>
    <dgm:pt modelId="{06425F8B-2DF6-4B3C-A126-CE584FDC8537}" type="pres">
      <dgm:prSet presAssocID="{263A2708-257E-495B-BBFD-F80B579B5536}" presName="node" presStyleLbl="node1" presStyleIdx="0" presStyleCnt="10">
        <dgm:presLayoutVars>
          <dgm:bulletEnabled val="1"/>
        </dgm:presLayoutVars>
      </dgm:prSet>
      <dgm:spPr/>
    </dgm:pt>
    <dgm:pt modelId="{5967BD7D-D4A3-4653-B7EA-C076E95500A1}" type="pres">
      <dgm:prSet presAssocID="{74F08CDD-42BD-4B9C-BDD9-327EA5205153}" presName="sibTrans" presStyleCnt="0"/>
      <dgm:spPr/>
    </dgm:pt>
    <dgm:pt modelId="{B11E6B38-0F04-4B02-B3A4-78E912AAC0F5}" type="pres">
      <dgm:prSet presAssocID="{3B9392E7-D066-446C-8782-24CA6EC1B1FB}" presName="node" presStyleLbl="node1" presStyleIdx="1" presStyleCnt="10">
        <dgm:presLayoutVars>
          <dgm:bulletEnabled val="1"/>
        </dgm:presLayoutVars>
      </dgm:prSet>
      <dgm:spPr/>
    </dgm:pt>
    <dgm:pt modelId="{93C448A7-0CAC-4265-840D-4DA0184D5FFB}" type="pres">
      <dgm:prSet presAssocID="{9A93F059-5C7C-48B4-B5CC-D3A345602819}" presName="sibTrans" presStyleCnt="0"/>
      <dgm:spPr/>
    </dgm:pt>
    <dgm:pt modelId="{1D351F05-9196-4843-A2B2-37A670944A1F}" type="pres">
      <dgm:prSet presAssocID="{E461369F-9EA6-4A4D-80C8-00E48ED2BA46}" presName="node" presStyleLbl="node1" presStyleIdx="2" presStyleCnt="10">
        <dgm:presLayoutVars>
          <dgm:bulletEnabled val="1"/>
        </dgm:presLayoutVars>
      </dgm:prSet>
      <dgm:spPr/>
    </dgm:pt>
    <dgm:pt modelId="{C4CB7074-1FEF-4DB5-B81C-685C8BFEBC1F}" type="pres">
      <dgm:prSet presAssocID="{79D7AE17-9E88-4073-8E99-F5DB62EC8F99}" presName="sibTrans" presStyleCnt="0"/>
      <dgm:spPr/>
    </dgm:pt>
    <dgm:pt modelId="{923B18F3-0582-4442-AA60-49A264A96096}" type="pres">
      <dgm:prSet presAssocID="{1B3A6EBA-067D-43F4-9A32-FB8F60AC4544}" presName="node" presStyleLbl="node1" presStyleIdx="3" presStyleCnt="10">
        <dgm:presLayoutVars>
          <dgm:bulletEnabled val="1"/>
        </dgm:presLayoutVars>
      </dgm:prSet>
      <dgm:spPr/>
    </dgm:pt>
    <dgm:pt modelId="{85E892BE-3164-4275-98A9-E0F22A4EA8B9}" type="pres">
      <dgm:prSet presAssocID="{1FCA6497-935B-428C-BAF0-8DD33DA06DF3}" presName="sibTrans" presStyleCnt="0"/>
      <dgm:spPr/>
    </dgm:pt>
    <dgm:pt modelId="{C75AD4E1-AD1E-4319-A510-15DBE2929346}" type="pres">
      <dgm:prSet presAssocID="{58F52512-56F8-4FCD-B069-4BB47F08414A}" presName="node" presStyleLbl="node1" presStyleIdx="4" presStyleCnt="10">
        <dgm:presLayoutVars>
          <dgm:bulletEnabled val="1"/>
        </dgm:presLayoutVars>
      </dgm:prSet>
      <dgm:spPr/>
    </dgm:pt>
    <dgm:pt modelId="{7A3CA6D9-7803-4ADD-B1F7-58014ABC3038}" type="pres">
      <dgm:prSet presAssocID="{8964E229-D894-4673-BEBC-DC28BA43B547}" presName="sibTrans" presStyleCnt="0"/>
      <dgm:spPr/>
    </dgm:pt>
    <dgm:pt modelId="{87C9937B-0D9C-4EC2-B72A-274AA57B1967}" type="pres">
      <dgm:prSet presAssocID="{ACCF64D0-C6B2-4618-97EF-87D683D18186}" presName="node" presStyleLbl="node1" presStyleIdx="5" presStyleCnt="10">
        <dgm:presLayoutVars>
          <dgm:bulletEnabled val="1"/>
        </dgm:presLayoutVars>
      </dgm:prSet>
      <dgm:spPr/>
    </dgm:pt>
    <dgm:pt modelId="{B3418B3B-8643-4037-BCF0-EA724E95720A}" type="pres">
      <dgm:prSet presAssocID="{3266F10D-C1D9-4D08-9E16-3DB447806498}" presName="sibTrans" presStyleCnt="0"/>
      <dgm:spPr/>
    </dgm:pt>
    <dgm:pt modelId="{5E51FA58-9F66-4612-A4C5-614CEEFCB9B3}" type="pres">
      <dgm:prSet presAssocID="{99F3067C-C4E0-4CB8-A43A-7DF196D0D718}" presName="node" presStyleLbl="node1" presStyleIdx="6" presStyleCnt="10">
        <dgm:presLayoutVars>
          <dgm:bulletEnabled val="1"/>
        </dgm:presLayoutVars>
      </dgm:prSet>
      <dgm:spPr/>
    </dgm:pt>
    <dgm:pt modelId="{5B46E8CE-B719-40FC-8CCB-A0B079146D9F}" type="pres">
      <dgm:prSet presAssocID="{156E4402-743A-419D-9F2A-DEFBE6CF1B83}" presName="sibTrans" presStyleCnt="0"/>
      <dgm:spPr/>
    </dgm:pt>
    <dgm:pt modelId="{E6D4C321-BFF6-4CF2-8166-0D3B6C6838B7}" type="pres">
      <dgm:prSet presAssocID="{AF81DE85-F367-45B1-97DB-C19D6B76E5F9}" presName="node" presStyleLbl="node1" presStyleIdx="7" presStyleCnt="10">
        <dgm:presLayoutVars>
          <dgm:bulletEnabled val="1"/>
        </dgm:presLayoutVars>
      </dgm:prSet>
      <dgm:spPr/>
    </dgm:pt>
    <dgm:pt modelId="{D3EA34BE-2CB9-44F4-A849-FDCBC26F4291}" type="pres">
      <dgm:prSet presAssocID="{2E7C1651-E10D-4EB3-AE44-EBD935ECF897}" presName="sibTrans" presStyleCnt="0"/>
      <dgm:spPr/>
    </dgm:pt>
    <dgm:pt modelId="{E4280E64-8AE6-4436-8BEF-46857046E8C4}" type="pres">
      <dgm:prSet presAssocID="{707DEEE6-4D60-484E-BE39-C73E367BB62E}" presName="node" presStyleLbl="node1" presStyleIdx="8" presStyleCnt="10">
        <dgm:presLayoutVars>
          <dgm:bulletEnabled val="1"/>
        </dgm:presLayoutVars>
      </dgm:prSet>
      <dgm:spPr/>
    </dgm:pt>
    <dgm:pt modelId="{85458F76-34A4-46AD-9996-F406B1273439}" type="pres">
      <dgm:prSet presAssocID="{15ACAC12-1BBC-489D-9560-E8A5C021AE86}" presName="sibTrans" presStyleCnt="0"/>
      <dgm:spPr/>
    </dgm:pt>
    <dgm:pt modelId="{5C7D4818-88E9-40CE-819F-3A43A85DD262}" type="pres">
      <dgm:prSet presAssocID="{6831CAA2-685C-4438-913B-9D3D18E86A05}" presName="node" presStyleLbl="node1" presStyleIdx="9" presStyleCnt="10">
        <dgm:presLayoutVars>
          <dgm:bulletEnabled val="1"/>
        </dgm:presLayoutVars>
      </dgm:prSet>
      <dgm:spPr/>
    </dgm:pt>
  </dgm:ptLst>
  <dgm:cxnLst>
    <dgm:cxn modelId="{A300FD00-94C1-42BF-8D26-5D5D7B2CDF0D}" srcId="{9A39A233-AFEF-4A49-A14D-8649A0DC9218}" destId="{1B3A6EBA-067D-43F4-9A32-FB8F60AC4544}" srcOrd="3" destOrd="0" parTransId="{FB4297AA-A7F7-43FE-BE47-0D6038FB48BC}" sibTransId="{1FCA6497-935B-428C-BAF0-8DD33DA06DF3}"/>
    <dgm:cxn modelId="{296BBB2C-F438-4C87-BBCE-9FB4B27F6A2D}" type="presOf" srcId="{9A39A233-AFEF-4A49-A14D-8649A0DC9218}" destId="{F2CF1E9C-5243-4A10-805A-26974EF5CC79}" srcOrd="0" destOrd="0" presId="urn:microsoft.com/office/officeart/2005/8/layout/default"/>
    <dgm:cxn modelId="{B6271635-F450-4AF6-9C35-CAB73D05C8CC}" srcId="{9A39A233-AFEF-4A49-A14D-8649A0DC9218}" destId="{6831CAA2-685C-4438-913B-9D3D18E86A05}" srcOrd="9" destOrd="0" parTransId="{AF4DA8EB-D77E-4430-8323-0F76DF92107B}" sibTransId="{D6130219-5807-4D73-A2B7-DD4EADD4D7C2}"/>
    <dgm:cxn modelId="{B9C0B471-A1B5-4219-A5B7-1144B4727767}" type="presOf" srcId="{263A2708-257E-495B-BBFD-F80B579B5536}" destId="{06425F8B-2DF6-4B3C-A126-CE584FDC8537}" srcOrd="0" destOrd="0" presId="urn:microsoft.com/office/officeart/2005/8/layout/default"/>
    <dgm:cxn modelId="{61E13B74-F2AE-4A5A-878D-FF98F38638BD}" type="presOf" srcId="{3B9392E7-D066-446C-8782-24CA6EC1B1FB}" destId="{B11E6B38-0F04-4B02-B3A4-78E912AAC0F5}" srcOrd="0" destOrd="0" presId="urn:microsoft.com/office/officeart/2005/8/layout/default"/>
    <dgm:cxn modelId="{98A96554-3407-4D07-AB74-27C933D648BD}" type="presOf" srcId="{6831CAA2-685C-4438-913B-9D3D18E86A05}" destId="{5C7D4818-88E9-40CE-819F-3A43A85DD262}" srcOrd="0" destOrd="0" presId="urn:microsoft.com/office/officeart/2005/8/layout/default"/>
    <dgm:cxn modelId="{C0A0657B-FE07-4C24-9D59-491C9DB32A8F}" srcId="{9A39A233-AFEF-4A49-A14D-8649A0DC9218}" destId="{58F52512-56F8-4FCD-B069-4BB47F08414A}" srcOrd="4" destOrd="0" parTransId="{177263A1-CC79-4AAF-A1EE-A8360526A69F}" sibTransId="{8964E229-D894-4673-BEBC-DC28BA43B547}"/>
    <dgm:cxn modelId="{6869528C-4389-407E-AF0B-CF627C0BF7D6}" type="presOf" srcId="{99F3067C-C4E0-4CB8-A43A-7DF196D0D718}" destId="{5E51FA58-9F66-4612-A4C5-614CEEFCB9B3}" srcOrd="0" destOrd="0" presId="urn:microsoft.com/office/officeart/2005/8/layout/default"/>
    <dgm:cxn modelId="{012F5893-1313-4E9D-BF15-D28D26134483}" srcId="{9A39A233-AFEF-4A49-A14D-8649A0DC9218}" destId="{AF81DE85-F367-45B1-97DB-C19D6B76E5F9}" srcOrd="7" destOrd="0" parTransId="{21BB379B-668F-414C-A8A2-09E35CB8A79E}" sibTransId="{2E7C1651-E10D-4EB3-AE44-EBD935ECF897}"/>
    <dgm:cxn modelId="{E841249B-9891-4CCD-AD75-9963F45F132F}" srcId="{9A39A233-AFEF-4A49-A14D-8649A0DC9218}" destId="{263A2708-257E-495B-BBFD-F80B579B5536}" srcOrd="0" destOrd="0" parTransId="{1D18A604-5D2D-49DC-9A06-37AB4BE03F58}" sibTransId="{74F08CDD-42BD-4B9C-BDD9-327EA5205153}"/>
    <dgm:cxn modelId="{B8A0ABA3-7CEF-4001-BE03-F0826FAE11DA}" srcId="{9A39A233-AFEF-4A49-A14D-8649A0DC9218}" destId="{ACCF64D0-C6B2-4618-97EF-87D683D18186}" srcOrd="5" destOrd="0" parTransId="{F6FFE5E5-8FE4-49B3-9647-578D0E2420EE}" sibTransId="{3266F10D-C1D9-4D08-9E16-3DB447806498}"/>
    <dgm:cxn modelId="{7AA3E5A5-02EC-4C88-A5C6-838FAF372FCB}" srcId="{9A39A233-AFEF-4A49-A14D-8649A0DC9218}" destId="{3B9392E7-D066-446C-8782-24CA6EC1B1FB}" srcOrd="1" destOrd="0" parTransId="{049CCCEC-DA8B-414E-AB79-8D3B186BD991}" sibTransId="{9A93F059-5C7C-48B4-B5CC-D3A345602819}"/>
    <dgm:cxn modelId="{EA39C0B5-5317-47B3-B336-87BA84095129}" srcId="{9A39A233-AFEF-4A49-A14D-8649A0DC9218}" destId="{E461369F-9EA6-4A4D-80C8-00E48ED2BA46}" srcOrd="2" destOrd="0" parTransId="{B63DADC5-8239-4A27-8E4C-67E0A0FE951E}" sibTransId="{79D7AE17-9E88-4073-8E99-F5DB62EC8F99}"/>
    <dgm:cxn modelId="{78D1C3B7-95C3-4189-A28D-D16F1F0392BC}" type="presOf" srcId="{ACCF64D0-C6B2-4618-97EF-87D683D18186}" destId="{87C9937B-0D9C-4EC2-B72A-274AA57B1967}" srcOrd="0" destOrd="0" presId="urn:microsoft.com/office/officeart/2005/8/layout/default"/>
    <dgm:cxn modelId="{4FF559BE-8F8B-46E8-A79D-C26AA467B2FF}" type="presOf" srcId="{AF81DE85-F367-45B1-97DB-C19D6B76E5F9}" destId="{E6D4C321-BFF6-4CF2-8166-0D3B6C6838B7}" srcOrd="0" destOrd="0" presId="urn:microsoft.com/office/officeart/2005/8/layout/default"/>
    <dgm:cxn modelId="{C1850DC0-DDCE-4ADB-8B03-B2105B22FA95}" type="presOf" srcId="{58F52512-56F8-4FCD-B069-4BB47F08414A}" destId="{C75AD4E1-AD1E-4319-A510-15DBE2929346}" srcOrd="0" destOrd="0" presId="urn:microsoft.com/office/officeart/2005/8/layout/default"/>
    <dgm:cxn modelId="{23A044C0-BF13-4BA7-8CC2-00956459DE37}" type="presOf" srcId="{1B3A6EBA-067D-43F4-9A32-FB8F60AC4544}" destId="{923B18F3-0582-4442-AA60-49A264A96096}" srcOrd="0" destOrd="0" presId="urn:microsoft.com/office/officeart/2005/8/layout/default"/>
    <dgm:cxn modelId="{409C5FDC-7A6D-4AE6-844A-D8776EA0F6D1}" srcId="{9A39A233-AFEF-4A49-A14D-8649A0DC9218}" destId="{707DEEE6-4D60-484E-BE39-C73E367BB62E}" srcOrd="8" destOrd="0" parTransId="{B6A5BF10-BB6F-403A-90DB-AAF3AFBEF263}" sibTransId="{15ACAC12-1BBC-489D-9560-E8A5C021AE86}"/>
    <dgm:cxn modelId="{2C19FFDC-BBEC-4C6A-A9EA-626EED47E689}" type="presOf" srcId="{E461369F-9EA6-4A4D-80C8-00E48ED2BA46}" destId="{1D351F05-9196-4843-A2B2-37A670944A1F}" srcOrd="0" destOrd="0" presId="urn:microsoft.com/office/officeart/2005/8/layout/default"/>
    <dgm:cxn modelId="{049338E5-8E4E-4E5F-9027-4ADFEFB0A389}" type="presOf" srcId="{707DEEE6-4D60-484E-BE39-C73E367BB62E}" destId="{E4280E64-8AE6-4436-8BEF-46857046E8C4}" srcOrd="0" destOrd="0" presId="urn:microsoft.com/office/officeart/2005/8/layout/default"/>
    <dgm:cxn modelId="{A72849F3-62F3-47D1-8D19-5A4C6F891AC6}" srcId="{9A39A233-AFEF-4A49-A14D-8649A0DC9218}" destId="{99F3067C-C4E0-4CB8-A43A-7DF196D0D718}" srcOrd="6" destOrd="0" parTransId="{11F27EDF-6BC5-49FE-9762-A7887FD67082}" sibTransId="{156E4402-743A-419D-9F2A-DEFBE6CF1B83}"/>
    <dgm:cxn modelId="{082AB6E0-EDD8-4415-9481-EA57E024C75A}" type="presParOf" srcId="{F2CF1E9C-5243-4A10-805A-26974EF5CC79}" destId="{06425F8B-2DF6-4B3C-A126-CE584FDC8537}" srcOrd="0" destOrd="0" presId="urn:microsoft.com/office/officeart/2005/8/layout/default"/>
    <dgm:cxn modelId="{2AF51D92-7078-4826-AB29-39FFD9AD4F87}" type="presParOf" srcId="{F2CF1E9C-5243-4A10-805A-26974EF5CC79}" destId="{5967BD7D-D4A3-4653-B7EA-C076E95500A1}" srcOrd="1" destOrd="0" presId="urn:microsoft.com/office/officeart/2005/8/layout/default"/>
    <dgm:cxn modelId="{2C6FD7F2-F403-4DEA-A388-5154D4F6E0AC}" type="presParOf" srcId="{F2CF1E9C-5243-4A10-805A-26974EF5CC79}" destId="{B11E6B38-0F04-4B02-B3A4-78E912AAC0F5}" srcOrd="2" destOrd="0" presId="urn:microsoft.com/office/officeart/2005/8/layout/default"/>
    <dgm:cxn modelId="{F0F72D75-A97E-4C83-BE6B-8D8F0F34CEC5}" type="presParOf" srcId="{F2CF1E9C-5243-4A10-805A-26974EF5CC79}" destId="{93C448A7-0CAC-4265-840D-4DA0184D5FFB}" srcOrd="3" destOrd="0" presId="urn:microsoft.com/office/officeart/2005/8/layout/default"/>
    <dgm:cxn modelId="{23ACB8D7-8265-42A4-9E6A-5D399EBE1E7E}" type="presParOf" srcId="{F2CF1E9C-5243-4A10-805A-26974EF5CC79}" destId="{1D351F05-9196-4843-A2B2-37A670944A1F}" srcOrd="4" destOrd="0" presId="urn:microsoft.com/office/officeart/2005/8/layout/default"/>
    <dgm:cxn modelId="{BEEF6FD6-274D-4C4E-80E5-1A8BF08D408C}" type="presParOf" srcId="{F2CF1E9C-5243-4A10-805A-26974EF5CC79}" destId="{C4CB7074-1FEF-4DB5-B81C-685C8BFEBC1F}" srcOrd="5" destOrd="0" presId="urn:microsoft.com/office/officeart/2005/8/layout/default"/>
    <dgm:cxn modelId="{455C083F-49D5-476D-8079-26700EAAA0BF}" type="presParOf" srcId="{F2CF1E9C-5243-4A10-805A-26974EF5CC79}" destId="{923B18F3-0582-4442-AA60-49A264A96096}" srcOrd="6" destOrd="0" presId="urn:microsoft.com/office/officeart/2005/8/layout/default"/>
    <dgm:cxn modelId="{F7F0E2F1-1DF3-4E40-9438-A63633C36850}" type="presParOf" srcId="{F2CF1E9C-5243-4A10-805A-26974EF5CC79}" destId="{85E892BE-3164-4275-98A9-E0F22A4EA8B9}" srcOrd="7" destOrd="0" presId="urn:microsoft.com/office/officeart/2005/8/layout/default"/>
    <dgm:cxn modelId="{79C2492A-B5E5-4F7D-836A-42DDD311437B}" type="presParOf" srcId="{F2CF1E9C-5243-4A10-805A-26974EF5CC79}" destId="{C75AD4E1-AD1E-4319-A510-15DBE2929346}" srcOrd="8" destOrd="0" presId="urn:microsoft.com/office/officeart/2005/8/layout/default"/>
    <dgm:cxn modelId="{A559E10A-7AE9-4C15-B6E4-167A64A77A2A}" type="presParOf" srcId="{F2CF1E9C-5243-4A10-805A-26974EF5CC79}" destId="{7A3CA6D9-7803-4ADD-B1F7-58014ABC3038}" srcOrd="9" destOrd="0" presId="urn:microsoft.com/office/officeart/2005/8/layout/default"/>
    <dgm:cxn modelId="{D45157B8-D5F1-4F92-B3C3-82227F2EC9D5}" type="presParOf" srcId="{F2CF1E9C-5243-4A10-805A-26974EF5CC79}" destId="{87C9937B-0D9C-4EC2-B72A-274AA57B1967}" srcOrd="10" destOrd="0" presId="urn:microsoft.com/office/officeart/2005/8/layout/default"/>
    <dgm:cxn modelId="{A8B405B1-0E42-4B2A-A1F3-967BEB99FE9E}" type="presParOf" srcId="{F2CF1E9C-5243-4A10-805A-26974EF5CC79}" destId="{B3418B3B-8643-4037-BCF0-EA724E95720A}" srcOrd="11" destOrd="0" presId="urn:microsoft.com/office/officeart/2005/8/layout/default"/>
    <dgm:cxn modelId="{1C8BB2A2-FEF7-47F2-B6C0-32A0E9E4DD3D}" type="presParOf" srcId="{F2CF1E9C-5243-4A10-805A-26974EF5CC79}" destId="{5E51FA58-9F66-4612-A4C5-614CEEFCB9B3}" srcOrd="12" destOrd="0" presId="urn:microsoft.com/office/officeart/2005/8/layout/default"/>
    <dgm:cxn modelId="{27DC4B3C-280F-4415-85AC-7197896441C5}" type="presParOf" srcId="{F2CF1E9C-5243-4A10-805A-26974EF5CC79}" destId="{5B46E8CE-B719-40FC-8CCB-A0B079146D9F}" srcOrd="13" destOrd="0" presId="urn:microsoft.com/office/officeart/2005/8/layout/default"/>
    <dgm:cxn modelId="{4FE64EE5-CFF0-4487-A7DD-C7F7C816B2F2}" type="presParOf" srcId="{F2CF1E9C-5243-4A10-805A-26974EF5CC79}" destId="{E6D4C321-BFF6-4CF2-8166-0D3B6C6838B7}" srcOrd="14" destOrd="0" presId="urn:microsoft.com/office/officeart/2005/8/layout/default"/>
    <dgm:cxn modelId="{84C24BBC-F4CD-4C11-9D8A-13A10664954D}" type="presParOf" srcId="{F2CF1E9C-5243-4A10-805A-26974EF5CC79}" destId="{D3EA34BE-2CB9-44F4-A849-FDCBC26F4291}" srcOrd="15" destOrd="0" presId="urn:microsoft.com/office/officeart/2005/8/layout/default"/>
    <dgm:cxn modelId="{ECABAF4B-E3F5-42B9-941B-F28994268D71}" type="presParOf" srcId="{F2CF1E9C-5243-4A10-805A-26974EF5CC79}" destId="{E4280E64-8AE6-4436-8BEF-46857046E8C4}" srcOrd="16" destOrd="0" presId="urn:microsoft.com/office/officeart/2005/8/layout/default"/>
    <dgm:cxn modelId="{656B480E-3C11-4DAE-997A-E3D29285D585}" type="presParOf" srcId="{F2CF1E9C-5243-4A10-805A-26974EF5CC79}" destId="{85458F76-34A4-46AD-9996-F406B1273439}" srcOrd="17" destOrd="0" presId="urn:microsoft.com/office/officeart/2005/8/layout/default"/>
    <dgm:cxn modelId="{C975C57C-2119-42B5-8DD3-FB5E84A2C2E8}" type="presParOf" srcId="{F2CF1E9C-5243-4A10-805A-26974EF5CC79}" destId="{5C7D4818-88E9-40CE-819F-3A43A85DD262}"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F8EFA3-E495-429A-A0C3-1BFCDDBCA1C3}" type="doc">
      <dgm:prSet loTypeId="urn:microsoft.com/office/officeart/2005/8/layout/default" loCatId="list" qsTypeId="urn:microsoft.com/office/officeart/2005/8/quickstyle/simple1" qsCatId="simple" csTypeId="urn:microsoft.com/office/officeart/2005/8/colors/accent3_2" csCatId="accent3"/>
      <dgm:spPr/>
      <dgm:t>
        <a:bodyPr/>
        <a:lstStyle/>
        <a:p>
          <a:endParaRPr lang="en-US"/>
        </a:p>
      </dgm:t>
    </dgm:pt>
    <dgm:pt modelId="{01C0B773-388F-4744-BBEC-C65353A2C976}">
      <dgm:prSet/>
      <dgm:spPr/>
      <dgm:t>
        <a:bodyPr/>
        <a:lstStyle/>
        <a:p>
          <a:r>
            <a:rPr lang="en-US"/>
            <a:t>Profit Margin Analysis:</a:t>
          </a:r>
        </a:p>
      </dgm:t>
    </dgm:pt>
    <dgm:pt modelId="{F7E87ADB-2AF3-4461-AA96-9E52EAADAEA7}" type="parTrans" cxnId="{B83A2935-A503-4C2F-8B1A-D06B8A53A327}">
      <dgm:prSet/>
      <dgm:spPr/>
      <dgm:t>
        <a:bodyPr/>
        <a:lstStyle/>
        <a:p>
          <a:endParaRPr lang="en-US"/>
        </a:p>
      </dgm:t>
    </dgm:pt>
    <dgm:pt modelId="{A867C8CC-D302-484F-883F-2DA66765DFDC}" type="sibTrans" cxnId="{B83A2935-A503-4C2F-8B1A-D06B8A53A327}">
      <dgm:prSet/>
      <dgm:spPr/>
      <dgm:t>
        <a:bodyPr/>
        <a:lstStyle/>
        <a:p>
          <a:endParaRPr lang="en-US"/>
        </a:p>
      </dgm:t>
    </dgm:pt>
    <dgm:pt modelId="{11EF6728-3A40-4182-BF5B-675C66EFEFCB}">
      <dgm:prSet/>
      <dgm:spPr/>
      <dgm:t>
        <a:bodyPr/>
        <a:lstStyle/>
        <a:p>
          <a:r>
            <a:rPr lang="en-US"/>
            <a:t>Personalized Health Consultations: 60%</a:t>
          </a:r>
        </a:p>
      </dgm:t>
    </dgm:pt>
    <dgm:pt modelId="{8F3C2F73-ECCE-4C48-A00D-359831AB5FA7}" type="parTrans" cxnId="{B2089B31-A04D-48EC-B325-CDC9598AC34E}">
      <dgm:prSet/>
      <dgm:spPr/>
      <dgm:t>
        <a:bodyPr/>
        <a:lstStyle/>
        <a:p>
          <a:endParaRPr lang="en-US"/>
        </a:p>
      </dgm:t>
    </dgm:pt>
    <dgm:pt modelId="{714ED84D-BAF3-4CCE-9AA7-8D4CFF0F2041}" type="sibTrans" cxnId="{B2089B31-A04D-48EC-B325-CDC9598AC34E}">
      <dgm:prSet/>
      <dgm:spPr/>
      <dgm:t>
        <a:bodyPr/>
        <a:lstStyle/>
        <a:p>
          <a:endParaRPr lang="en-US"/>
        </a:p>
      </dgm:t>
    </dgm:pt>
    <dgm:pt modelId="{8814454A-6E46-424E-8120-4C678CC034C9}">
      <dgm:prSet/>
      <dgm:spPr/>
      <dgm:t>
        <a:bodyPr/>
        <a:lstStyle/>
        <a:p>
          <a:r>
            <a:rPr lang="en-US"/>
            <a:t>Genetic Testing Services: 70%</a:t>
          </a:r>
        </a:p>
      </dgm:t>
    </dgm:pt>
    <dgm:pt modelId="{5A6C09D9-65EB-4D53-8C2D-737C7FF00E04}" type="parTrans" cxnId="{8687702D-537C-42CA-AB33-8E1A3AA9D42F}">
      <dgm:prSet/>
      <dgm:spPr/>
      <dgm:t>
        <a:bodyPr/>
        <a:lstStyle/>
        <a:p>
          <a:endParaRPr lang="en-US"/>
        </a:p>
      </dgm:t>
    </dgm:pt>
    <dgm:pt modelId="{BEACDA4C-BED1-4B55-99F7-80EFC37B01FD}" type="sibTrans" cxnId="{8687702D-537C-42CA-AB33-8E1A3AA9D42F}">
      <dgm:prSet/>
      <dgm:spPr/>
      <dgm:t>
        <a:bodyPr/>
        <a:lstStyle/>
        <a:p>
          <a:endParaRPr lang="en-US"/>
        </a:p>
      </dgm:t>
    </dgm:pt>
    <dgm:pt modelId="{35872233-F3C6-4420-A77F-17B8163268D3}">
      <dgm:prSet/>
      <dgm:spPr/>
      <dgm:t>
        <a:bodyPr/>
        <a:lstStyle/>
        <a:p>
          <a:r>
            <a:rPr lang="en-US"/>
            <a:t>Wellness Product Sales: 40%</a:t>
          </a:r>
        </a:p>
      </dgm:t>
    </dgm:pt>
    <dgm:pt modelId="{6AF8BE2D-6AEE-4C8D-B382-F732733C99B4}" type="parTrans" cxnId="{DB658F52-C6C1-4FB5-A3B1-15F3E941F68C}">
      <dgm:prSet/>
      <dgm:spPr/>
      <dgm:t>
        <a:bodyPr/>
        <a:lstStyle/>
        <a:p>
          <a:endParaRPr lang="en-US"/>
        </a:p>
      </dgm:t>
    </dgm:pt>
    <dgm:pt modelId="{F2963E91-E84F-49DB-A3A7-356692CDA567}" type="sibTrans" cxnId="{DB658F52-C6C1-4FB5-A3B1-15F3E941F68C}">
      <dgm:prSet/>
      <dgm:spPr/>
      <dgm:t>
        <a:bodyPr/>
        <a:lstStyle/>
        <a:p>
          <a:endParaRPr lang="en-US"/>
        </a:p>
      </dgm:t>
    </dgm:pt>
    <dgm:pt modelId="{B3E9E743-65FA-490C-A778-6FD27953EC01}">
      <dgm:prSet/>
      <dgm:spPr/>
      <dgm:t>
        <a:bodyPr/>
        <a:lstStyle/>
        <a:p>
          <a:r>
            <a:rPr lang="en-US"/>
            <a:t>Cash Flow Management:</a:t>
          </a:r>
        </a:p>
      </dgm:t>
    </dgm:pt>
    <dgm:pt modelId="{24086CE5-E9D4-4F18-8B1A-0EBF6A3D4A8A}" type="parTrans" cxnId="{60B9318C-3F8D-4926-9C50-8E05B0C6AF57}">
      <dgm:prSet/>
      <dgm:spPr/>
      <dgm:t>
        <a:bodyPr/>
        <a:lstStyle/>
        <a:p>
          <a:endParaRPr lang="en-US"/>
        </a:p>
      </dgm:t>
    </dgm:pt>
    <dgm:pt modelId="{15FD1318-063A-43A2-A6BE-021CC5F9EB4B}" type="sibTrans" cxnId="{60B9318C-3F8D-4926-9C50-8E05B0C6AF57}">
      <dgm:prSet/>
      <dgm:spPr/>
      <dgm:t>
        <a:bodyPr/>
        <a:lstStyle/>
        <a:p>
          <a:endParaRPr lang="en-US"/>
        </a:p>
      </dgm:t>
    </dgm:pt>
    <dgm:pt modelId="{E3004B3B-2151-47F6-962A-78B6CEA2351E}">
      <dgm:prSet/>
      <dgm:spPr/>
      <dgm:t>
        <a:bodyPr/>
        <a:lstStyle/>
        <a:p>
          <a:r>
            <a:rPr lang="en-US"/>
            <a:t>Initial Investment: ₹30,00,000</a:t>
          </a:r>
        </a:p>
      </dgm:t>
    </dgm:pt>
    <dgm:pt modelId="{0FA86CAC-80E9-4F45-A950-9AB337B7CD34}" type="parTrans" cxnId="{58928737-8BC9-45B7-B65B-5AA63ECE2AB3}">
      <dgm:prSet/>
      <dgm:spPr/>
      <dgm:t>
        <a:bodyPr/>
        <a:lstStyle/>
        <a:p>
          <a:endParaRPr lang="en-US"/>
        </a:p>
      </dgm:t>
    </dgm:pt>
    <dgm:pt modelId="{504DA289-2925-46F9-9B4B-063E96A1B978}" type="sibTrans" cxnId="{58928737-8BC9-45B7-B65B-5AA63ECE2AB3}">
      <dgm:prSet/>
      <dgm:spPr/>
      <dgm:t>
        <a:bodyPr/>
        <a:lstStyle/>
        <a:p>
          <a:endParaRPr lang="en-US"/>
        </a:p>
      </dgm:t>
    </dgm:pt>
    <dgm:pt modelId="{BF644837-C77E-4D13-B063-6E2EE0AA0F2D}">
      <dgm:prSet/>
      <dgm:spPr/>
      <dgm:t>
        <a:bodyPr/>
        <a:lstStyle/>
        <a:p>
          <a:r>
            <a:rPr lang="en-US"/>
            <a:t>Monthly Expenses: ₹2,50,000</a:t>
          </a:r>
        </a:p>
      </dgm:t>
    </dgm:pt>
    <dgm:pt modelId="{A4DF9A4F-AB81-4903-9240-9E1CD7513881}" type="parTrans" cxnId="{A3AF6BAF-67F3-425D-859C-CF6F6D6B2D45}">
      <dgm:prSet/>
      <dgm:spPr/>
      <dgm:t>
        <a:bodyPr/>
        <a:lstStyle/>
        <a:p>
          <a:endParaRPr lang="en-US"/>
        </a:p>
      </dgm:t>
    </dgm:pt>
    <dgm:pt modelId="{CC9BF07C-6D16-47AB-8722-A49D5E3CA5B2}" type="sibTrans" cxnId="{A3AF6BAF-67F3-425D-859C-CF6F6D6B2D45}">
      <dgm:prSet/>
      <dgm:spPr/>
      <dgm:t>
        <a:bodyPr/>
        <a:lstStyle/>
        <a:p>
          <a:endParaRPr lang="en-US"/>
        </a:p>
      </dgm:t>
    </dgm:pt>
    <dgm:pt modelId="{AC8D64D8-88F7-447F-8CE3-2275FB39D207}" type="pres">
      <dgm:prSet presAssocID="{34F8EFA3-E495-429A-A0C3-1BFCDDBCA1C3}" presName="diagram" presStyleCnt="0">
        <dgm:presLayoutVars>
          <dgm:dir/>
          <dgm:resizeHandles val="exact"/>
        </dgm:presLayoutVars>
      </dgm:prSet>
      <dgm:spPr/>
    </dgm:pt>
    <dgm:pt modelId="{12548FB2-51B4-4F73-A167-E3CDF13C3CFE}" type="pres">
      <dgm:prSet presAssocID="{01C0B773-388F-4744-BBEC-C65353A2C976}" presName="node" presStyleLbl="node1" presStyleIdx="0" presStyleCnt="7">
        <dgm:presLayoutVars>
          <dgm:bulletEnabled val="1"/>
        </dgm:presLayoutVars>
      </dgm:prSet>
      <dgm:spPr/>
    </dgm:pt>
    <dgm:pt modelId="{198AE910-333B-41AF-9B8E-58DEE0A5BA89}" type="pres">
      <dgm:prSet presAssocID="{A867C8CC-D302-484F-883F-2DA66765DFDC}" presName="sibTrans" presStyleCnt="0"/>
      <dgm:spPr/>
    </dgm:pt>
    <dgm:pt modelId="{8A58BB8F-1F6C-4064-AA5B-ACD85AA8C0A4}" type="pres">
      <dgm:prSet presAssocID="{11EF6728-3A40-4182-BF5B-675C66EFEFCB}" presName="node" presStyleLbl="node1" presStyleIdx="1" presStyleCnt="7">
        <dgm:presLayoutVars>
          <dgm:bulletEnabled val="1"/>
        </dgm:presLayoutVars>
      </dgm:prSet>
      <dgm:spPr/>
    </dgm:pt>
    <dgm:pt modelId="{88536256-61F7-4B46-82A8-03F7DB94EFF4}" type="pres">
      <dgm:prSet presAssocID="{714ED84D-BAF3-4CCE-9AA7-8D4CFF0F2041}" presName="sibTrans" presStyleCnt="0"/>
      <dgm:spPr/>
    </dgm:pt>
    <dgm:pt modelId="{98FDA9AF-0C32-4267-805D-CD4462CDA8B7}" type="pres">
      <dgm:prSet presAssocID="{8814454A-6E46-424E-8120-4C678CC034C9}" presName="node" presStyleLbl="node1" presStyleIdx="2" presStyleCnt="7">
        <dgm:presLayoutVars>
          <dgm:bulletEnabled val="1"/>
        </dgm:presLayoutVars>
      </dgm:prSet>
      <dgm:spPr/>
    </dgm:pt>
    <dgm:pt modelId="{CDD3F9EB-43C8-499B-96FF-00AEB5F09F2F}" type="pres">
      <dgm:prSet presAssocID="{BEACDA4C-BED1-4B55-99F7-80EFC37B01FD}" presName="sibTrans" presStyleCnt="0"/>
      <dgm:spPr/>
    </dgm:pt>
    <dgm:pt modelId="{0A973B19-615E-4EBD-AC33-A9E982CD859E}" type="pres">
      <dgm:prSet presAssocID="{35872233-F3C6-4420-A77F-17B8163268D3}" presName="node" presStyleLbl="node1" presStyleIdx="3" presStyleCnt="7">
        <dgm:presLayoutVars>
          <dgm:bulletEnabled val="1"/>
        </dgm:presLayoutVars>
      </dgm:prSet>
      <dgm:spPr/>
    </dgm:pt>
    <dgm:pt modelId="{EF1864A0-2C46-4F8B-A0E6-A3CEFE04B7E8}" type="pres">
      <dgm:prSet presAssocID="{F2963E91-E84F-49DB-A3A7-356692CDA567}" presName="sibTrans" presStyleCnt="0"/>
      <dgm:spPr/>
    </dgm:pt>
    <dgm:pt modelId="{B54BBB34-AA8C-4123-A1F1-402DC9A679BB}" type="pres">
      <dgm:prSet presAssocID="{B3E9E743-65FA-490C-A778-6FD27953EC01}" presName="node" presStyleLbl="node1" presStyleIdx="4" presStyleCnt="7">
        <dgm:presLayoutVars>
          <dgm:bulletEnabled val="1"/>
        </dgm:presLayoutVars>
      </dgm:prSet>
      <dgm:spPr/>
    </dgm:pt>
    <dgm:pt modelId="{049F2F03-BB2A-4F3B-B01F-8D610C994521}" type="pres">
      <dgm:prSet presAssocID="{15FD1318-063A-43A2-A6BE-021CC5F9EB4B}" presName="sibTrans" presStyleCnt="0"/>
      <dgm:spPr/>
    </dgm:pt>
    <dgm:pt modelId="{7E8FACC8-D93F-49C7-B312-EE1F2F25B8AF}" type="pres">
      <dgm:prSet presAssocID="{E3004B3B-2151-47F6-962A-78B6CEA2351E}" presName="node" presStyleLbl="node1" presStyleIdx="5" presStyleCnt="7">
        <dgm:presLayoutVars>
          <dgm:bulletEnabled val="1"/>
        </dgm:presLayoutVars>
      </dgm:prSet>
      <dgm:spPr/>
    </dgm:pt>
    <dgm:pt modelId="{56F4D9BA-BB00-446D-9611-9D72CE0B63DE}" type="pres">
      <dgm:prSet presAssocID="{504DA289-2925-46F9-9B4B-063E96A1B978}" presName="sibTrans" presStyleCnt="0"/>
      <dgm:spPr/>
    </dgm:pt>
    <dgm:pt modelId="{86378CCB-2AF5-4822-B9B3-A639E8B108E7}" type="pres">
      <dgm:prSet presAssocID="{BF644837-C77E-4D13-B063-6E2EE0AA0F2D}" presName="node" presStyleLbl="node1" presStyleIdx="6" presStyleCnt="7">
        <dgm:presLayoutVars>
          <dgm:bulletEnabled val="1"/>
        </dgm:presLayoutVars>
      </dgm:prSet>
      <dgm:spPr/>
    </dgm:pt>
  </dgm:ptLst>
  <dgm:cxnLst>
    <dgm:cxn modelId="{8687702D-537C-42CA-AB33-8E1A3AA9D42F}" srcId="{34F8EFA3-E495-429A-A0C3-1BFCDDBCA1C3}" destId="{8814454A-6E46-424E-8120-4C678CC034C9}" srcOrd="2" destOrd="0" parTransId="{5A6C09D9-65EB-4D53-8C2D-737C7FF00E04}" sibTransId="{BEACDA4C-BED1-4B55-99F7-80EFC37B01FD}"/>
    <dgm:cxn modelId="{B2089B31-A04D-48EC-B325-CDC9598AC34E}" srcId="{34F8EFA3-E495-429A-A0C3-1BFCDDBCA1C3}" destId="{11EF6728-3A40-4182-BF5B-675C66EFEFCB}" srcOrd="1" destOrd="0" parTransId="{8F3C2F73-ECCE-4C48-A00D-359831AB5FA7}" sibTransId="{714ED84D-BAF3-4CCE-9AA7-8D4CFF0F2041}"/>
    <dgm:cxn modelId="{B83A2935-A503-4C2F-8B1A-D06B8A53A327}" srcId="{34F8EFA3-E495-429A-A0C3-1BFCDDBCA1C3}" destId="{01C0B773-388F-4744-BBEC-C65353A2C976}" srcOrd="0" destOrd="0" parTransId="{F7E87ADB-2AF3-4461-AA96-9E52EAADAEA7}" sibTransId="{A867C8CC-D302-484F-883F-2DA66765DFDC}"/>
    <dgm:cxn modelId="{58928737-8BC9-45B7-B65B-5AA63ECE2AB3}" srcId="{34F8EFA3-E495-429A-A0C3-1BFCDDBCA1C3}" destId="{E3004B3B-2151-47F6-962A-78B6CEA2351E}" srcOrd="5" destOrd="0" parTransId="{0FA86CAC-80E9-4F45-A950-9AB337B7CD34}" sibTransId="{504DA289-2925-46F9-9B4B-063E96A1B978}"/>
    <dgm:cxn modelId="{D14E7244-3E00-4A05-84FA-A8174A7AA35F}" type="presOf" srcId="{01C0B773-388F-4744-BBEC-C65353A2C976}" destId="{12548FB2-51B4-4F73-A167-E3CDF13C3CFE}" srcOrd="0" destOrd="0" presId="urn:microsoft.com/office/officeart/2005/8/layout/default"/>
    <dgm:cxn modelId="{BF769C69-7FF3-4D28-B994-BEF7B4E72078}" type="presOf" srcId="{BF644837-C77E-4D13-B063-6E2EE0AA0F2D}" destId="{86378CCB-2AF5-4822-B9B3-A639E8B108E7}" srcOrd="0" destOrd="0" presId="urn:microsoft.com/office/officeart/2005/8/layout/default"/>
    <dgm:cxn modelId="{6BF3E54C-5F72-48D3-9C86-DC660F5FEDB3}" type="presOf" srcId="{8814454A-6E46-424E-8120-4C678CC034C9}" destId="{98FDA9AF-0C32-4267-805D-CD4462CDA8B7}" srcOrd="0" destOrd="0" presId="urn:microsoft.com/office/officeart/2005/8/layout/default"/>
    <dgm:cxn modelId="{DB658F52-C6C1-4FB5-A3B1-15F3E941F68C}" srcId="{34F8EFA3-E495-429A-A0C3-1BFCDDBCA1C3}" destId="{35872233-F3C6-4420-A77F-17B8163268D3}" srcOrd="3" destOrd="0" parTransId="{6AF8BE2D-6AEE-4C8D-B382-F732733C99B4}" sibTransId="{F2963E91-E84F-49DB-A3A7-356692CDA567}"/>
    <dgm:cxn modelId="{60B9318C-3F8D-4926-9C50-8E05B0C6AF57}" srcId="{34F8EFA3-E495-429A-A0C3-1BFCDDBCA1C3}" destId="{B3E9E743-65FA-490C-A778-6FD27953EC01}" srcOrd="4" destOrd="0" parTransId="{24086CE5-E9D4-4F18-8B1A-0EBF6A3D4A8A}" sibTransId="{15FD1318-063A-43A2-A6BE-021CC5F9EB4B}"/>
    <dgm:cxn modelId="{A3AF6BAF-67F3-425D-859C-CF6F6D6B2D45}" srcId="{34F8EFA3-E495-429A-A0C3-1BFCDDBCA1C3}" destId="{BF644837-C77E-4D13-B063-6E2EE0AA0F2D}" srcOrd="6" destOrd="0" parTransId="{A4DF9A4F-AB81-4903-9240-9E1CD7513881}" sibTransId="{CC9BF07C-6D16-47AB-8722-A49D5E3CA5B2}"/>
    <dgm:cxn modelId="{15B7E3B8-376C-48E6-A198-7CD95CD9A0D6}" type="presOf" srcId="{34F8EFA3-E495-429A-A0C3-1BFCDDBCA1C3}" destId="{AC8D64D8-88F7-447F-8CE3-2275FB39D207}" srcOrd="0" destOrd="0" presId="urn:microsoft.com/office/officeart/2005/8/layout/default"/>
    <dgm:cxn modelId="{A851C6D0-4D08-4C19-81E3-B41FF45AE61C}" type="presOf" srcId="{B3E9E743-65FA-490C-A778-6FD27953EC01}" destId="{B54BBB34-AA8C-4123-A1F1-402DC9A679BB}" srcOrd="0" destOrd="0" presId="urn:microsoft.com/office/officeart/2005/8/layout/default"/>
    <dgm:cxn modelId="{A035CCD7-A20B-434F-B47E-4BC1E13F75FC}" type="presOf" srcId="{E3004B3B-2151-47F6-962A-78B6CEA2351E}" destId="{7E8FACC8-D93F-49C7-B312-EE1F2F25B8AF}" srcOrd="0" destOrd="0" presId="urn:microsoft.com/office/officeart/2005/8/layout/default"/>
    <dgm:cxn modelId="{676B27F9-8DBA-41EF-AA14-D504BE80F320}" type="presOf" srcId="{11EF6728-3A40-4182-BF5B-675C66EFEFCB}" destId="{8A58BB8F-1F6C-4064-AA5B-ACD85AA8C0A4}" srcOrd="0" destOrd="0" presId="urn:microsoft.com/office/officeart/2005/8/layout/default"/>
    <dgm:cxn modelId="{EC9A86FB-4D25-4869-8B85-BBAAC341723C}" type="presOf" srcId="{35872233-F3C6-4420-A77F-17B8163268D3}" destId="{0A973B19-615E-4EBD-AC33-A9E982CD859E}" srcOrd="0" destOrd="0" presId="urn:microsoft.com/office/officeart/2005/8/layout/default"/>
    <dgm:cxn modelId="{B9D84453-926E-4CC2-BB53-892DA3CDC9B8}" type="presParOf" srcId="{AC8D64D8-88F7-447F-8CE3-2275FB39D207}" destId="{12548FB2-51B4-4F73-A167-E3CDF13C3CFE}" srcOrd="0" destOrd="0" presId="urn:microsoft.com/office/officeart/2005/8/layout/default"/>
    <dgm:cxn modelId="{A5DB7968-8661-4407-ADE0-69256C867E81}" type="presParOf" srcId="{AC8D64D8-88F7-447F-8CE3-2275FB39D207}" destId="{198AE910-333B-41AF-9B8E-58DEE0A5BA89}" srcOrd="1" destOrd="0" presId="urn:microsoft.com/office/officeart/2005/8/layout/default"/>
    <dgm:cxn modelId="{9704671D-B528-413A-8B16-14A40C383EFA}" type="presParOf" srcId="{AC8D64D8-88F7-447F-8CE3-2275FB39D207}" destId="{8A58BB8F-1F6C-4064-AA5B-ACD85AA8C0A4}" srcOrd="2" destOrd="0" presId="urn:microsoft.com/office/officeart/2005/8/layout/default"/>
    <dgm:cxn modelId="{7524CADC-EEE4-4596-B800-D2E3270C82B6}" type="presParOf" srcId="{AC8D64D8-88F7-447F-8CE3-2275FB39D207}" destId="{88536256-61F7-4B46-82A8-03F7DB94EFF4}" srcOrd="3" destOrd="0" presId="urn:microsoft.com/office/officeart/2005/8/layout/default"/>
    <dgm:cxn modelId="{7CE8E3C1-DC00-4D93-A255-DF4CE4A43F4E}" type="presParOf" srcId="{AC8D64D8-88F7-447F-8CE3-2275FB39D207}" destId="{98FDA9AF-0C32-4267-805D-CD4462CDA8B7}" srcOrd="4" destOrd="0" presId="urn:microsoft.com/office/officeart/2005/8/layout/default"/>
    <dgm:cxn modelId="{74D05175-F5FD-4247-907F-B1A06DDA30C1}" type="presParOf" srcId="{AC8D64D8-88F7-447F-8CE3-2275FB39D207}" destId="{CDD3F9EB-43C8-499B-96FF-00AEB5F09F2F}" srcOrd="5" destOrd="0" presId="urn:microsoft.com/office/officeart/2005/8/layout/default"/>
    <dgm:cxn modelId="{20EE1A0C-5F61-4591-94E8-E6A1BACB9E42}" type="presParOf" srcId="{AC8D64D8-88F7-447F-8CE3-2275FB39D207}" destId="{0A973B19-615E-4EBD-AC33-A9E982CD859E}" srcOrd="6" destOrd="0" presId="urn:microsoft.com/office/officeart/2005/8/layout/default"/>
    <dgm:cxn modelId="{CC2DCAB5-F2DD-43E5-972F-E13B7A6A9A31}" type="presParOf" srcId="{AC8D64D8-88F7-447F-8CE3-2275FB39D207}" destId="{EF1864A0-2C46-4F8B-A0E6-A3CEFE04B7E8}" srcOrd="7" destOrd="0" presId="urn:microsoft.com/office/officeart/2005/8/layout/default"/>
    <dgm:cxn modelId="{A57687D9-EF03-4B0E-B6EE-B69DCCBA3E2A}" type="presParOf" srcId="{AC8D64D8-88F7-447F-8CE3-2275FB39D207}" destId="{B54BBB34-AA8C-4123-A1F1-402DC9A679BB}" srcOrd="8" destOrd="0" presId="urn:microsoft.com/office/officeart/2005/8/layout/default"/>
    <dgm:cxn modelId="{0258480C-903A-43BB-B2B0-A101379E7FB6}" type="presParOf" srcId="{AC8D64D8-88F7-447F-8CE3-2275FB39D207}" destId="{049F2F03-BB2A-4F3B-B01F-8D610C994521}" srcOrd="9" destOrd="0" presId="urn:microsoft.com/office/officeart/2005/8/layout/default"/>
    <dgm:cxn modelId="{84EE7A95-1CB6-49A4-9F88-2E3628C21A47}" type="presParOf" srcId="{AC8D64D8-88F7-447F-8CE3-2275FB39D207}" destId="{7E8FACC8-D93F-49C7-B312-EE1F2F25B8AF}" srcOrd="10" destOrd="0" presId="urn:microsoft.com/office/officeart/2005/8/layout/default"/>
    <dgm:cxn modelId="{E67BA5AA-FAD7-41A2-AE4F-1AAC59845FDB}" type="presParOf" srcId="{AC8D64D8-88F7-447F-8CE3-2275FB39D207}" destId="{56F4D9BA-BB00-446D-9611-9D72CE0B63DE}" srcOrd="11" destOrd="0" presId="urn:microsoft.com/office/officeart/2005/8/layout/default"/>
    <dgm:cxn modelId="{7B6B3A4E-075E-4029-901C-2C7B716D7CDC}" type="presParOf" srcId="{AC8D64D8-88F7-447F-8CE3-2275FB39D207}" destId="{86378CCB-2AF5-4822-B9B3-A639E8B108E7}"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725DBB5-C229-4566-83F8-882DE489D720}" type="doc">
      <dgm:prSet loTypeId="urn:microsoft.com/office/officeart/2005/8/layout/default" loCatId="list" qsTypeId="urn:microsoft.com/office/officeart/2005/8/quickstyle/simple1" qsCatId="simple" csTypeId="urn:microsoft.com/office/officeart/2005/8/colors/accent2_2" csCatId="accent2"/>
      <dgm:spPr/>
      <dgm:t>
        <a:bodyPr/>
        <a:lstStyle/>
        <a:p>
          <a:endParaRPr lang="en-US"/>
        </a:p>
      </dgm:t>
    </dgm:pt>
    <dgm:pt modelId="{65BCA8A0-F111-468E-9E81-BE1E5C0AF93B}">
      <dgm:prSet/>
      <dgm:spPr/>
      <dgm:t>
        <a:bodyPr/>
        <a:lstStyle/>
        <a:p>
          <a:r>
            <a:rPr lang="en-US"/>
            <a:t>Investment Requirements:</a:t>
          </a:r>
        </a:p>
      </dgm:t>
    </dgm:pt>
    <dgm:pt modelId="{0A0C845D-EB9A-4FFD-BBEF-57DC0FCA85D1}" type="parTrans" cxnId="{D9FC62DF-ECE9-4AEF-BADA-4A941EDCED9F}">
      <dgm:prSet/>
      <dgm:spPr/>
      <dgm:t>
        <a:bodyPr/>
        <a:lstStyle/>
        <a:p>
          <a:endParaRPr lang="en-US"/>
        </a:p>
      </dgm:t>
    </dgm:pt>
    <dgm:pt modelId="{060870B5-FB6C-42AF-9B24-65CF886C5C72}" type="sibTrans" cxnId="{D9FC62DF-ECE9-4AEF-BADA-4A941EDCED9F}">
      <dgm:prSet/>
      <dgm:spPr/>
      <dgm:t>
        <a:bodyPr/>
        <a:lstStyle/>
        <a:p>
          <a:endParaRPr lang="en-US"/>
        </a:p>
      </dgm:t>
    </dgm:pt>
    <dgm:pt modelId="{88A1DCA2-5CB3-40B9-A9D5-54FFA96E1A6C}">
      <dgm:prSet/>
      <dgm:spPr/>
      <dgm:t>
        <a:bodyPr/>
        <a:lstStyle/>
        <a:p>
          <a:r>
            <a:rPr lang="en-US"/>
            <a:t>Startup Costs: ₹20,00,000</a:t>
          </a:r>
        </a:p>
      </dgm:t>
    </dgm:pt>
    <dgm:pt modelId="{ECF7C735-38FB-45C7-BC19-47188E3EA154}" type="parTrans" cxnId="{47FEAF38-83BA-43E1-8471-D9FE64D5A6AC}">
      <dgm:prSet/>
      <dgm:spPr/>
      <dgm:t>
        <a:bodyPr/>
        <a:lstStyle/>
        <a:p>
          <a:endParaRPr lang="en-US"/>
        </a:p>
      </dgm:t>
    </dgm:pt>
    <dgm:pt modelId="{0431947D-F04F-43A1-92AC-A8114CDB29DF}" type="sibTrans" cxnId="{47FEAF38-83BA-43E1-8471-D9FE64D5A6AC}">
      <dgm:prSet/>
      <dgm:spPr/>
      <dgm:t>
        <a:bodyPr/>
        <a:lstStyle/>
        <a:p>
          <a:endParaRPr lang="en-US"/>
        </a:p>
      </dgm:t>
    </dgm:pt>
    <dgm:pt modelId="{FD1D67B0-E625-4F35-A9F0-46A07F20165F}">
      <dgm:prSet/>
      <dgm:spPr/>
      <dgm:t>
        <a:bodyPr/>
        <a:lstStyle/>
        <a:p>
          <a:r>
            <a:rPr lang="en-US"/>
            <a:t>Ongoing Funding: ₹10,00,000 annually</a:t>
          </a:r>
        </a:p>
      </dgm:t>
    </dgm:pt>
    <dgm:pt modelId="{B821AB60-AAD3-47E6-B979-6CDEE6EB6934}" type="parTrans" cxnId="{4A4A4BB5-1F18-49E0-8ED6-6F15DAF00542}">
      <dgm:prSet/>
      <dgm:spPr/>
      <dgm:t>
        <a:bodyPr/>
        <a:lstStyle/>
        <a:p>
          <a:endParaRPr lang="en-US"/>
        </a:p>
      </dgm:t>
    </dgm:pt>
    <dgm:pt modelId="{BFCD33BE-CB83-4A81-811C-B82A745D6A1D}" type="sibTrans" cxnId="{4A4A4BB5-1F18-49E0-8ED6-6F15DAF00542}">
      <dgm:prSet/>
      <dgm:spPr/>
      <dgm:t>
        <a:bodyPr/>
        <a:lstStyle/>
        <a:p>
          <a:endParaRPr lang="en-US"/>
        </a:p>
      </dgm:t>
    </dgm:pt>
    <dgm:pt modelId="{18A080ED-FA34-4D64-8F64-7B35A392AA9B}">
      <dgm:prSet/>
      <dgm:spPr/>
      <dgm:t>
        <a:bodyPr/>
        <a:lstStyle/>
        <a:p>
          <a:r>
            <a:rPr lang="en-US"/>
            <a:t>Financial Projections:</a:t>
          </a:r>
        </a:p>
      </dgm:t>
    </dgm:pt>
    <dgm:pt modelId="{5AE0DA08-C030-4328-B341-522AA17C89F4}" type="parTrans" cxnId="{1E3C1B43-4A13-4F33-9969-FF7146E986F0}">
      <dgm:prSet/>
      <dgm:spPr/>
      <dgm:t>
        <a:bodyPr/>
        <a:lstStyle/>
        <a:p>
          <a:endParaRPr lang="en-US"/>
        </a:p>
      </dgm:t>
    </dgm:pt>
    <dgm:pt modelId="{F0DDC971-D9A8-4B91-9B9E-69A4E60A4AFC}" type="sibTrans" cxnId="{1E3C1B43-4A13-4F33-9969-FF7146E986F0}">
      <dgm:prSet/>
      <dgm:spPr/>
      <dgm:t>
        <a:bodyPr/>
        <a:lstStyle/>
        <a:p>
          <a:endParaRPr lang="en-US"/>
        </a:p>
      </dgm:t>
    </dgm:pt>
    <dgm:pt modelId="{34C98366-7C09-4049-B0E8-533602941B2B}">
      <dgm:prSet/>
      <dgm:spPr/>
      <dgm:t>
        <a:bodyPr/>
        <a:lstStyle/>
        <a:p>
          <a:r>
            <a:rPr lang="en-US"/>
            <a:t>Projected Annual Revenue: ₹33,75,000</a:t>
          </a:r>
        </a:p>
      </dgm:t>
    </dgm:pt>
    <dgm:pt modelId="{C5363411-6996-4DB6-85E5-5FF44396B912}" type="parTrans" cxnId="{9DF11B23-62D0-4091-B339-78DFEB9E414A}">
      <dgm:prSet/>
      <dgm:spPr/>
      <dgm:t>
        <a:bodyPr/>
        <a:lstStyle/>
        <a:p>
          <a:endParaRPr lang="en-US"/>
        </a:p>
      </dgm:t>
    </dgm:pt>
    <dgm:pt modelId="{50BD1913-BC61-4279-9136-41CD7C97BAAE}" type="sibTrans" cxnId="{9DF11B23-62D0-4091-B339-78DFEB9E414A}">
      <dgm:prSet/>
      <dgm:spPr/>
      <dgm:t>
        <a:bodyPr/>
        <a:lstStyle/>
        <a:p>
          <a:endParaRPr lang="en-US"/>
        </a:p>
      </dgm:t>
    </dgm:pt>
    <dgm:pt modelId="{99F8EE60-AD20-41D6-8AAC-7C784E793168}">
      <dgm:prSet/>
      <dgm:spPr/>
      <dgm:t>
        <a:bodyPr/>
        <a:lstStyle/>
        <a:p>
          <a:r>
            <a:rPr lang="en-US"/>
            <a:t>Projected Annual Expenses: ₹17,75,000</a:t>
          </a:r>
        </a:p>
      </dgm:t>
    </dgm:pt>
    <dgm:pt modelId="{94CA50D5-4229-408E-81CD-C24E450A9E57}" type="parTrans" cxnId="{BB90124B-07DF-402C-AD9B-09BB86E33636}">
      <dgm:prSet/>
      <dgm:spPr/>
      <dgm:t>
        <a:bodyPr/>
        <a:lstStyle/>
        <a:p>
          <a:endParaRPr lang="en-US"/>
        </a:p>
      </dgm:t>
    </dgm:pt>
    <dgm:pt modelId="{1AFBAF5A-DCC7-4B23-BCF2-98D40A1D4363}" type="sibTrans" cxnId="{BB90124B-07DF-402C-AD9B-09BB86E33636}">
      <dgm:prSet/>
      <dgm:spPr/>
      <dgm:t>
        <a:bodyPr/>
        <a:lstStyle/>
        <a:p>
          <a:endParaRPr lang="en-US"/>
        </a:p>
      </dgm:t>
    </dgm:pt>
    <dgm:pt modelId="{67A1150C-905C-45D2-90F0-3F3D24918CDE}">
      <dgm:prSet/>
      <dgm:spPr/>
      <dgm:t>
        <a:bodyPr/>
        <a:lstStyle/>
        <a:p>
          <a:r>
            <a:rPr lang="en-US"/>
            <a:t>Projected Annual Profit: ₹16,00,000</a:t>
          </a:r>
        </a:p>
      </dgm:t>
    </dgm:pt>
    <dgm:pt modelId="{7A9B4F59-88FA-44CC-A2D5-F62572DE97FE}" type="parTrans" cxnId="{A82324E7-E0C5-4ADB-806A-114EB9C8DD68}">
      <dgm:prSet/>
      <dgm:spPr/>
      <dgm:t>
        <a:bodyPr/>
        <a:lstStyle/>
        <a:p>
          <a:endParaRPr lang="en-US"/>
        </a:p>
      </dgm:t>
    </dgm:pt>
    <dgm:pt modelId="{74425D24-9E09-4551-8355-814DBAC84BC5}" type="sibTrans" cxnId="{A82324E7-E0C5-4ADB-806A-114EB9C8DD68}">
      <dgm:prSet/>
      <dgm:spPr/>
      <dgm:t>
        <a:bodyPr/>
        <a:lstStyle/>
        <a:p>
          <a:endParaRPr lang="en-US"/>
        </a:p>
      </dgm:t>
    </dgm:pt>
    <dgm:pt modelId="{689AA747-EC77-4029-B289-84BD13CF48D0}" type="pres">
      <dgm:prSet presAssocID="{2725DBB5-C229-4566-83F8-882DE489D720}" presName="diagram" presStyleCnt="0">
        <dgm:presLayoutVars>
          <dgm:dir/>
          <dgm:resizeHandles val="exact"/>
        </dgm:presLayoutVars>
      </dgm:prSet>
      <dgm:spPr/>
    </dgm:pt>
    <dgm:pt modelId="{6B349D12-C469-4375-AF9D-58060F60871F}" type="pres">
      <dgm:prSet presAssocID="{65BCA8A0-F111-468E-9E81-BE1E5C0AF93B}" presName="node" presStyleLbl="node1" presStyleIdx="0" presStyleCnt="7">
        <dgm:presLayoutVars>
          <dgm:bulletEnabled val="1"/>
        </dgm:presLayoutVars>
      </dgm:prSet>
      <dgm:spPr/>
    </dgm:pt>
    <dgm:pt modelId="{72D7FD9C-2D08-4159-98D1-EF54B1F3DD22}" type="pres">
      <dgm:prSet presAssocID="{060870B5-FB6C-42AF-9B24-65CF886C5C72}" presName="sibTrans" presStyleCnt="0"/>
      <dgm:spPr/>
    </dgm:pt>
    <dgm:pt modelId="{40379417-6BEC-4B69-AA7F-2EE1CC9FE3B9}" type="pres">
      <dgm:prSet presAssocID="{88A1DCA2-5CB3-40B9-A9D5-54FFA96E1A6C}" presName="node" presStyleLbl="node1" presStyleIdx="1" presStyleCnt="7">
        <dgm:presLayoutVars>
          <dgm:bulletEnabled val="1"/>
        </dgm:presLayoutVars>
      </dgm:prSet>
      <dgm:spPr/>
    </dgm:pt>
    <dgm:pt modelId="{CB18BC35-0E6F-4CA4-91C3-3C6417446061}" type="pres">
      <dgm:prSet presAssocID="{0431947D-F04F-43A1-92AC-A8114CDB29DF}" presName="sibTrans" presStyleCnt="0"/>
      <dgm:spPr/>
    </dgm:pt>
    <dgm:pt modelId="{5CB9F29F-203A-497D-A40A-E36B825A6ABC}" type="pres">
      <dgm:prSet presAssocID="{FD1D67B0-E625-4F35-A9F0-46A07F20165F}" presName="node" presStyleLbl="node1" presStyleIdx="2" presStyleCnt="7">
        <dgm:presLayoutVars>
          <dgm:bulletEnabled val="1"/>
        </dgm:presLayoutVars>
      </dgm:prSet>
      <dgm:spPr/>
    </dgm:pt>
    <dgm:pt modelId="{34CF14F9-634E-45F2-8937-15484F686215}" type="pres">
      <dgm:prSet presAssocID="{BFCD33BE-CB83-4A81-811C-B82A745D6A1D}" presName="sibTrans" presStyleCnt="0"/>
      <dgm:spPr/>
    </dgm:pt>
    <dgm:pt modelId="{ACC108DC-065B-4259-AD07-EE50689FE7B6}" type="pres">
      <dgm:prSet presAssocID="{18A080ED-FA34-4D64-8F64-7B35A392AA9B}" presName="node" presStyleLbl="node1" presStyleIdx="3" presStyleCnt="7">
        <dgm:presLayoutVars>
          <dgm:bulletEnabled val="1"/>
        </dgm:presLayoutVars>
      </dgm:prSet>
      <dgm:spPr/>
    </dgm:pt>
    <dgm:pt modelId="{6743DC43-5CF8-44A5-9B5A-75D3DAD01B0D}" type="pres">
      <dgm:prSet presAssocID="{F0DDC971-D9A8-4B91-9B9E-69A4E60A4AFC}" presName="sibTrans" presStyleCnt="0"/>
      <dgm:spPr/>
    </dgm:pt>
    <dgm:pt modelId="{3CA182AC-B3DE-411D-B120-BD37D79DF3CF}" type="pres">
      <dgm:prSet presAssocID="{34C98366-7C09-4049-B0E8-533602941B2B}" presName="node" presStyleLbl="node1" presStyleIdx="4" presStyleCnt="7">
        <dgm:presLayoutVars>
          <dgm:bulletEnabled val="1"/>
        </dgm:presLayoutVars>
      </dgm:prSet>
      <dgm:spPr/>
    </dgm:pt>
    <dgm:pt modelId="{1B2645E3-C82B-45B9-9F4B-B430CE28D079}" type="pres">
      <dgm:prSet presAssocID="{50BD1913-BC61-4279-9136-41CD7C97BAAE}" presName="sibTrans" presStyleCnt="0"/>
      <dgm:spPr/>
    </dgm:pt>
    <dgm:pt modelId="{3C12AB89-CBCD-42B7-AE59-1BEAEFF3AD0F}" type="pres">
      <dgm:prSet presAssocID="{99F8EE60-AD20-41D6-8AAC-7C784E793168}" presName="node" presStyleLbl="node1" presStyleIdx="5" presStyleCnt="7">
        <dgm:presLayoutVars>
          <dgm:bulletEnabled val="1"/>
        </dgm:presLayoutVars>
      </dgm:prSet>
      <dgm:spPr/>
    </dgm:pt>
    <dgm:pt modelId="{A0D5CAD9-BFD4-4A4A-83F2-6C399EBADF0B}" type="pres">
      <dgm:prSet presAssocID="{1AFBAF5A-DCC7-4B23-BCF2-98D40A1D4363}" presName="sibTrans" presStyleCnt="0"/>
      <dgm:spPr/>
    </dgm:pt>
    <dgm:pt modelId="{75957D33-B712-4475-BBF5-501DAFEC8608}" type="pres">
      <dgm:prSet presAssocID="{67A1150C-905C-45D2-90F0-3F3D24918CDE}" presName="node" presStyleLbl="node1" presStyleIdx="6" presStyleCnt="7">
        <dgm:presLayoutVars>
          <dgm:bulletEnabled val="1"/>
        </dgm:presLayoutVars>
      </dgm:prSet>
      <dgm:spPr/>
    </dgm:pt>
  </dgm:ptLst>
  <dgm:cxnLst>
    <dgm:cxn modelId="{CEFFA108-8F54-479B-B259-4B10702D6A0C}" type="presOf" srcId="{2725DBB5-C229-4566-83F8-882DE489D720}" destId="{689AA747-EC77-4029-B289-84BD13CF48D0}" srcOrd="0" destOrd="0" presId="urn:microsoft.com/office/officeart/2005/8/layout/default"/>
    <dgm:cxn modelId="{1AE0100A-A6A2-475B-83BA-7BB771BAC0FF}" type="presOf" srcId="{34C98366-7C09-4049-B0E8-533602941B2B}" destId="{3CA182AC-B3DE-411D-B120-BD37D79DF3CF}" srcOrd="0" destOrd="0" presId="urn:microsoft.com/office/officeart/2005/8/layout/default"/>
    <dgm:cxn modelId="{9DF11B23-62D0-4091-B339-78DFEB9E414A}" srcId="{2725DBB5-C229-4566-83F8-882DE489D720}" destId="{34C98366-7C09-4049-B0E8-533602941B2B}" srcOrd="4" destOrd="0" parTransId="{C5363411-6996-4DB6-85E5-5FF44396B912}" sibTransId="{50BD1913-BC61-4279-9136-41CD7C97BAAE}"/>
    <dgm:cxn modelId="{18106824-9630-4D79-B306-CBDD9480000C}" type="presOf" srcId="{99F8EE60-AD20-41D6-8AAC-7C784E793168}" destId="{3C12AB89-CBCD-42B7-AE59-1BEAEFF3AD0F}" srcOrd="0" destOrd="0" presId="urn:microsoft.com/office/officeart/2005/8/layout/default"/>
    <dgm:cxn modelId="{47FEAF38-83BA-43E1-8471-D9FE64D5A6AC}" srcId="{2725DBB5-C229-4566-83F8-882DE489D720}" destId="{88A1DCA2-5CB3-40B9-A9D5-54FFA96E1A6C}" srcOrd="1" destOrd="0" parTransId="{ECF7C735-38FB-45C7-BC19-47188E3EA154}" sibTransId="{0431947D-F04F-43A1-92AC-A8114CDB29DF}"/>
    <dgm:cxn modelId="{1E3C1B43-4A13-4F33-9969-FF7146E986F0}" srcId="{2725DBB5-C229-4566-83F8-882DE489D720}" destId="{18A080ED-FA34-4D64-8F64-7B35A392AA9B}" srcOrd="3" destOrd="0" parTransId="{5AE0DA08-C030-4328-B341-522AA17C89F4}" sibTransId="{F0DDC971-D9A8-4B91-9B9E-69A4E60A4AFC}"/>
    <dgm:cxn modelId="{BB90124B-07DF-402C-AD9B-09BB86E33636}" srcId="{2725DBB5-C229-4566-83F8-882DE489D720}" destId="{99F8EE60-AD20-41D6-8AAC-7C784E793168}" srcOrd="5" destOrd="0" parTransId="{94CA50D5-4229-408E-81CD-C24E450A9E57}" sibTransId="{1AFBAF5A-DCC7-4B23-BCF2-98D40A1D4363}"/>
    <dgm:cxn modelId="{9DE7E17B-C156-4FDC-8E54-B49F923AB89D}" type="presOf" srcId="{88A1DCA2-5CB3-40B9-A9D5-54FFA96E1A6C}" destId="{40379417-6BEC-4B69-AA7F-2EE1CC9FE3B9}" srcOrd="0" destOrd="0" presId="urn:microsoft.com/office/officeart/2005/8/layout/default"/>
    <dgm:cxn modelId="{A8266384-A853-4CF7-9C6C-19060B5FBE3C}" type="presOf" srcId="{65BCA8A0-F111-468E-9E81-BE1E5C0AF93B}" destId="{6B349D12-C469-4375-AF9D-58060F60871F}" srcOrd="0" destOrd="0" presId="urn:microsoft.com/office/officeart/2005/8/layout/default"/>
    <dgm:cxn modelId="{875AFDB4-745C-4FC9-B6D4-FE8295891BC9}" type="presOf" srcId="{FD1D67B0-E625-4F35-A9F0-46A07F20165F}" destId="{5CB9F29F-203A-497D-A40A-E36B825A6ABC}" srcOrd="0" destOrd="0" presId="urn:microsoft.com/office/officeart/2005/8/layout/default"/>
    <dgm:cxn modelId="{4A4A4BB5-1F18-49E0-8ED6-6F15DAF00542}" srcId="{2725DBB5-C229-4566-83F8-882DE489D720}" destId="{FD1D67B0-E625-4F35-A9F0-46A07F20165F}" srcOrd="2" destOrd="0" parTransId="{B821AB60-AAD3-47E6-B979-6CDEE6EB6934}" sibTransId="{BFCD33BE-CB83-4A81-811C-B82A745D6A1D}"/>
    <dgm:cxn modelId="{E235E9BB-384C-46AA-BD3D-4FF79DFF05C2}" type="presOf" srcId="{18A080ED-FA34-4D64-8F64-7B35A392AA9B}" destId="{ACC108DC-065B-4259-AD07-EE50689FE7B6}" srcOrd="0" destOrd="0" presId="urn:microsoft.com/office/officeart/2005/8/layout/default"/>
    <dgm:cxn modelId="{69781EDB-15CC-42CF-9EFF-FC1C1AC377AB}" type="presOf" srcId="{67A1150C-905C-45D2-90F0-3F3D24918CDE}" destId="{75957D33-B712-4475-BBF5-501DAFEC8608}" srcOrd="0" destOrd="0" presId="urn:microsoft.com/office/officeart/2005/8/layout/default"/>
    <dgm:cxn modelId="{D9FC62DF-ECE9-4AEF-BADA-4A941EDCED9F}" srcId="{2725DBB5-C229-4566-83F8-882DE489D720}" destId="{65BCA8A0-F111-468E-9E81-BE1E5C0AF93B}" srcOrd="0" destOrd="0" parTransId="{0A0C845D-EB9A-4FFD-BBEF-57DC0FCA85D1}" sibTransId="{060870B5-FB6C-42AF-9B24-65CF886C5C72}"/>
    <dgm:cxn modelId="{A82324E7-E0C5-4ADB-806A-114EB9C8DD68}" srcId="{2725DBB5-C229-4566-83F8-882DE489D720}" destId="{67A1150C-905C-45D2-90F0-3F3D24918CDE}" srcOrd="6" destOrd="0" parTransId="{7A9B4F59-88FA-44CC-A2D5-F62572DE97FE}" sibTransId="{74425D24-9E09-4551-8355-814DBAC84BC5}"/>
    <dgm:cxn modelId="{C1B77A34-3B47-4DA5-8E88-9BEC7460A12A}" type="presParOf" srcId="{689AA747-EC77-4029-B289-84BD13CF48D0}" destId="{6B349D12-C469-4375-AF9D-58060F60871F}" srcOrd="0" destOrd="0" presId="urn:microsoft.com/office/officeart/2005/8/layout/default"/>
    <dgm:cxn modelId="{3CAC8310-3BFA-423B-944E-204BC117FC9F}" type="presParOf" srcId="{689AA747-EC77-4029-B289-84BD13CF48D0}" destId="{72D7FD9C-2D08-4159-98D1-EF54B1F3DD22}" srcOrd="1" destOrd="0" presId="urn:microsoft.com/office/officeart/2005/8/layout/default"/>
    <dgm:cxn modelId="{A0C31775-E089-409D-AE51-20B6EE09EEAD}" type="presParOf" srcId="{689AA747-EC77-4029-B289-84BD13CF48D0}" destId="{40379417-6BEC-4B69-AA7F-2EE1CC9FE3B9}" srcOrd="2" destOrd="0" presId="urn:microsoft.com/office/officeart/2005/8/layout/default"/>
    <dgm:cxn modelId="{198C7AFC-A4CB-4194-B580-7763E056BE94}" type="presParOf" srcId="{689AA747-EC77-4029-B289-84BD13CF48D0}" destId="{CB18BC35-0E6F-4CA4-91C3-3C6417446061}" srcOrd="3" destOrd="0" presId="urn:microsoft.com/office/officeart/2005/8/layout/default"/>
    <dgm:cxn modelId="{E1970E32-0D00-4888-8B29-C507127A791D}" type="presParOf" srcId="{689AA747-EC77-4029-B289-84BD13CF48D0}" destId="{5CB9F29F-203A-497D-A40A-E36B825A6ABC}" srcOrd="4" destOrd="0" presId="urn:microsoft.com/office/officeart/2005/8/layout/default"/>
    <dgm:cxn modelId="{437FB8BE-2A1F-4C80-AA62-5C613A498F90}" type="presParOf" srcId="{689AA747-EC77-4029-B289-84BD13CF48D0}" destId="{34CF14F9-634E-45F2-8937-15484F686215}" srcOrd="5" destOrd="0" presId="urn:microsoft.com/office/officeart/2005/8/layout/default"/>
    <dgm:cxn modelId="{40B658EE-A3E8-40B5-8133-00FB0A8214C1}" type="presParOf" srcId="{689AA747-EC77-4029-B289-84BD13CF48D0}" destId="{ACC108DC-065B-4259-AD07-EE50689FE7B6}" srcOrd="6" destOrd="0" presId="urn:microsoft.com/office/officeart/2005/8/layout/default"/>
    <dgm:cxn modelId="{115478C3-9DF7-41B0-8A21-056B374FC2B8}" type="presParOf" srcId="{689AA747-EC77-4029-B289-84BD13CF48D0}" destId="{6743DC43-5CF8-44A5-9B5A-75D3DAD01B0D}" srcOrd="7" destOrd="0" presId="urn:microsoft.com/office/officeart/2005/8/layout/default"/>
    <dgm:cxn modelId="{12560B34-4D70-43DD-957E-5D7CCEAB26D8}" type="presParOf" srcId="{689AA747-EC77-4029-B289-84BD13CF48D0}" destId="{3CA182AC-B3DE-411D-B120-BD37D79DF3CF}" srcOrd="8" destOrd="0" presId="urn:microsoft.com/office/officeart/2005/8/layout/default"/>
    <dgm:cxn modelId="{7F054AD0-4D08-4363-BDFC-3AC492E42365}" type="presParOf" srcId="{689AA747-EC77-4029-B289-84BD13CF48D0}" destId="{1B2645E3-C82B-45B9-9F4B-B430CE28D079}" srcOrd="9" destOrd="0" presId="urn:microsoft.com/office/officeart/2005/8/layout/default"/>
    <dgm:cxn modelId="{C53273F2-F6B7-4931-B064-9F3938EA0D8E}" type="presParOf" srcId="{689AA747-EC77-4029-B289-84BD13CF48D0}" destId="{3C12AB89-CBCD-42B7-AE59-1BEAEFF3AD0F}" srcOrd="10" destOrd="0" presId="urn:microsoft.com/office/officeart/2005/8/layout/default"/>
    <dgm:cxn modelId="{3A8CFF65-3E75-48E6-A403-B37BA8F69453}" type="presParOf" srcId="{689AA747-EC77-4029-B289-84BD13CF48D0}" destId="{A0D5CAD9-BFD4-4A4A-83F2-6C399EBADF0B}" srcOrd="11" destOrd="0" presId="urn:microsoft.com/office/officeart/2005/8/layout/default"/>
    <dgm:cxn modelId="{3452943D-C8AD-42DD-AC7A-B3BD54D7AE58}" type="presParOf" srcId="{689AA747-EC77-4029-B289-84BD13CF48D0}" destId="{75957D33-B712-4475-BBF5-501DAFEC8608}"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DD8915E-DC14-41D6-9BB5-F49E1C265163}"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73D947E0-108F-4D20-A71E-3CF329F97212}">
      <dgm:prSet/>
      <dgm:spPr/>
      <dgm:t>
        <a:bodyPr anchor="ctr"/>
        <a:lstStyle/>
        <a:p>
          <a:pPr marL="0" rtl="0"/>
          <a:r>
            <a:rPr lang="en-US" b="0" i="0">
              <a:latin typeface="Times New Roman" panose="02020603050405020304" pitchFamily="18" charset="0"/>
              <a:cs typeface="Times New Roman" panose="02020603050405020304" pitchFamily="18" charset="0"/>
            </a:rPr>
            <a:t>BioHarbor collaborates with healthcare providers, laboratories, technology companies, and research institutions to enhance its offerings and expand its reach.</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F5748848-19A1-4518-B681-3477A2EF3D38}">
      <dgm:prSet/>
      <dgm:spPr/>
      <dgm:t>
        <a:bodyPr/>
        <a:lstStyle/>
        <a:p>
          <a:pPr marL="0" rtl="0"/>
          <a:r>
            <a:rPr lang="en-US" b="0" i="0">
              <a:latin typeface="Times New Roman" panose="02020603050405020304" pitchFamily="18" charset="0"/>
              <a:cs typeface="Times New Roman" panose="02020603050405020304" pitchFamily="18" charset="0"/>
            </a:rPr>
            <a:t>These partnerships allow BioHarbor to leverage expertise, resources, and networks to drive innovation and growth.</a:t>
          </a:r>
          <a:endParaRPr lang="en-IN" b="0" i="0">
            <a:latin typeface="Times New Roman" panose="02020603050405020304" pitchFamily="18" charset="0"/>
            <a:cs typeface="Times New Roman" panose="02020603050405020304" pitchFamily="18" charset="0"/>
          </a:endParaRPr>
        </a:p>
      </dgm:t>
    </dgm:pt>
    <dgm:pt modelId="{10AD916C-14D1-4D0B-B95E-53441687B437}" type="parTrans" cxnId="{796EE2EB-1870-4C25-A9B4-8CC866ED0228}">
      <dgm:prSet/>
      <dgm:spPr/>
      <dgm:t>
        <a:bodyPr/>
        <a:lstStyle/>
        <a:p>
          <a:endParaRPr lang="en-IN"/>
        </a:p>
      </dgm:t>
    </dgm:pt>
    <dgm:pt modelId="{EBCB9069-E914-4E51-ABED-B9BCE9BA83C6}" type="sibTrans" cxnId="{796EE2EB-1870-4C25-A9B4-8CC866ED0228}">
      <dgm:prSet/>
      <dgm:spPr/>
      <dgm:t>
        <a:bodyPr/>
        <a:lstStyle/>
        <a:p>
          <a:endParaRPr lang="en-IN"/>
        </a:p>
      </dgm:t>
    </dgm:pt>
    <dgm:pt modelId="{5C10C9CD-3E8F-4BE8-B804-C9184E15C431}" type="pres">
      <dgm:prSet presAssocID="{0DD8915E-DC14-41D6-9BB5-F49E1C265163}" presName="hierChild1" presStyleCnt="0">
        <dgm:presLayoutVars>
          <dgm:chPref val="1"/>
          <dgm:dir/>
          <dgm:animOne val="branch"/>
          <dgm:animLvl val="lvl"/>
          <dgm:resizeHandles/>
        </dgm:presLayoutVars>
      </dgm:prSet>
      <dgm:spPr/>
    </dgm:pt>
    <dgm:pt modelId="{A0F9F08F-CCB6-454A-9AD6-759A3D0AF6DD}" type="pres">
      <dgm:prSet presAssocID="{73D947E0-108F-4D20-A71E-3CF329F97212}" presName="hierRoot1" presStyleCnt="0"/>
      <dgm:spPr/>
    </dgm:pt>
    <dgm:pt modelId="{3AE17EAA-49AE-48CF-BEA2-933E01241F9E}" type="pres">
      <dgm:prSet presAssocID="{73D947E0-108F-4D20-A71E-3CF329F97212}" presName="composite" presStyleCnt="0"/>
      <dgm:spPr/>
    </dgm:pt>
    <dgm:pt modelId="{25107A97-ADAE-4D5B-B9F3-CE480C99ACF8}" type="pres">
      <dgm:prSet presAssocID="{73D947E0-108F-4D20-A71E-3CF329F97212}" presName="background" presStyleLbl="node0" presStyleIdx="0" presStyleCnt="2"/>
      <dgm:spPr/>
    </dgm:pt>
    <dgm:pt modelId="{E5D703AF-C752-4487-A12E-31AC6B8AE99E}" type="pres">
      <dgm:prSet presAssocID="{73D947E0-108F-4D20-A71E-3CF329F97212}" presName="text" presStyleLbl="fgAcc0" presStyleIdx="0" presStyleCnt="2">
        <dgm:presLayoutVars>
          <dgm:chPref val="3"/>
        </dgm:presLayoutVars>
      </dgm:prSet>
      <dgm:spPr/>
    </dgm:pt>
    <dgm:pt modelId="{63742282-3F3F-4662-91E6-42EB73C66EA1}" type="pres">
      <dgm:prSet presAssocID="{73D947E0-108F-4D20-A71E-3CF329F97212}" presName="hierChild2" presStyleCnt="0"/>
      <dgm:spPr/>
    </dgm:pt>
    <dgm:pt modelId="{49BC77E4-DE37-4DD3-A2D2-26BDB6D9966B}" type="pres">
      <dgm:prSet presAssocID="{F5748848-19A1-4518-B681-3477A2EF3D38}" presName="hierRoot1" presStyleCnt="0"/>
      <dgm:spPr/>
    </dgm:pt>
    <dgm:pt modelId="{7734BDF4-F2F1-4AD5-8CF3-FAB0CB371A59}" type="pres">
      <dgm:prSet presAssocID="{F5748848-19A1-4518-B681-3477A2EF3D38}" presName="composite" presStyleCnt="0"/>
      <dgm:spPr/>
    </dgm:pt>
    <dgm:pt modelId="{83E612C4-6C6D-4E37-97D9-9D253421316D}" type="pres">
      <dgm:prSet presAssocID="{F5748848-19A1-4518-B681-3477A2EF3D38}" presName="background" presStyleLbl="node0" presStyleIdx="1" presStyleCnt="2"/>
      <dgm:spPr/>
    </dgm:pt>
    <dgm:pt modelId="{E1A8780A-4B15-41D8-B34B-CF12B1F46879}" type="pres">
      <dgm:prSet presAssocID="{F5748848-19A1-4518-B681-3477A2EF3D38}" presName="text" presStyleLbl="fgAcc0" presStyleIdx="1" presStyleCnt="2">
        <dgm:presLayoutVars>
          <dgm:chPref val="3"/>
        </dgm:presLayoutVars>
      </dgm:prSet>
      <dgm:spPr/>
    </dgm:pt>
    <dgm:pt modelId="{7083F100-7E1C-4033-90FA-B99ECDD1B440}" type="pres">
      <dgm:prSet presAssocID="{F5748848-19A1-4518-B681-3477A2EF3D38}" presName="hierChild2" presStyleCnt="0"/>
      <dgm:spPr/>
    </dgm:pt>
  </dgm:ptLst>
  <dgm:cxnLst>
    <dgm:cxn modelId="{A0077D09-C12C-46D0-8DF7-194B6911362A}" srcId="{0DD8915E-DC14-41D6-9BB5-F49E1C265163}" destId="{73D947E0-108F-4D20-A71E-3CF329F97212}" srcOrd="0" destOrd="0" parTransId="{9D249532-A24D-4D8F-848A-9F42F2E486C9}" sibTransId="{AE813459-65AB-4FA9-B717-330DDA6DFA4E}"/>
    <dgm:cxn modelId="{840E596A-8057-4F6F-A95A-9BF4DAB7E61C}" type="presOf" srcId="{0DD8915E-DC14-41D6-9BB5-F49E1C265163}" destId="{5C10C9CD-3E8F-4BE8-B804-C9184E15C431}" srcOrd="0" destOrd="0" presId="urn:microsoft.com/office/officeart/2005/8/layout/hierarchy1"/>
    <dgm:cxn modelId="{BBB1D1B0-2B8C-4453-B431-B415BB7CD231}" type="presOf" srcId="{F5748848-19A1-4518-B681-3477A2EF3D38}" destId="{E1A8780A-4B15-41D8-B34B-CF12B1F46879}" srcOrd="0" destOrd="0" presId="urn:microsoft.com/office/officeart/2005/8/layout/hierarchy1"/>
    <dgm:cxn modelId="{796EE2EB-1870-4C25-A9B4-8CC866ED0228}" srcId="{0DD8915E-DC14-41D6-9BB5-F49E1C265163}" destId="{F5748848-19A1-4518-B681-3477A2EF3D38}" srcOrd="1" destOrd="0" parTransId="{10AD916C-14D1-4D0B-B95E-53441687B437}" sibTransId="{EBCB9069-E914-4E51-ABED-B9BCE9BA83C6}"/>
    <dgm:cxn modelId="{6E5D47ED-E1F0-4D00-8334-014E7E08D55F}" type="presOf" srcId="{73D947E0-108F-4D20-A71E-3CF329F97212}" destId="{E5D703AF-C752-4487-A12E-31AC6B8AE99E}" srcOrd="0" destOrd="0" presId="urn:microsoft.com/office/officeart/2005/8/layout/hierarchy1"/>
    <dgm:cxn modelId="{89FCD638-9A91-4755-9900-DDAA2FE15E1E}" type="presParOf" srcId="{5C10C9CD-3E8F-4BE8-B804-C9184E15C431}" destId="{A0F9F08F-CCB6-454A-9AD6-759A3D0AF6DD}" srcOrd="0" destOrd="0" presId="urn:microsoft.com/office/officeart/2005/8/layout/hierarchy1"/>
    <dgm:cxn modelId="{65751916-8B36-4E95-BD01-D9482533A0AC}" type="presParOf" srcId="{A0F9F08F-CCB6-454A-9AD6-759A3D0AF6DD}" destId="{3AE17EAA-49AE-48CF-BEA2-933E01241F9E}" srcOrd="0" destOrd="0" presId="urn:microsoft.com/office/officeart/2005/8/layout/hierarchy1"/>
    <dgm:cxn modelId="{C1BC9B3D-D54C-427C-80C5-5F0E8394AAC2}" type="presParOf" srcId="{3AE17EAA-49AE-48CF-BEA2-933E01241F9E}" destId="{25107A97-ADAE-4D5B-B9F3-CE480C99ACF8}" srcOrd="0" destOrd="0" presId="urn:microsoft.com/office/officeart/2005/8/layout/hierarchy1"/>
    <dgm:cxn modelId="{54BBAB2E-DFBA-4060-9E53-A619A67FB6FE}" type="presParOf" srcId="{3AE17EAA-49AE-48CF-BEA2-933E01241F9E}" destId="{E5D703AF-C752-4487-A12E-31AC6B8AE99E}" srcOrd="1" destOrd="0" presId="urn:microsoft.com/office/officeart/2005/8/layout/hierarchy1"/>
    <dgm:cxn modelId="{5250B8D7-FD88-428D-91A0-850296D6CF24}" type="presParOf" srcId="{A0F9F08F-CCB6-454A-9AD6-759A3D0AF6DD}" destId="{63742282-3F3F-4662-91E6-42EB73C66EA1}" srcOrd="1" destOrd="0" presId="urn:microsoft.com/office/officeart/2005/8/layout/hierarchy1"/>
    <dgm:cxn modelId="{9D41061B-D6ED-42C4-A02F-F62A441749B6}" type="presParOf" srcId="{5C10C9CD-3E8F-4BE8-B804-C9184E15C431}" destId="{49BC77E4-DE37-4DD3-A2D2-26BDB6D9966B}" srcOrd="1" destOrd="0" presId="urn:microsoft.com/office/officeart/2005/8/layout/hierarchy1"/>
    <dgm:cxn modelId="{67A808A6-DDA4-4121-B8D1-0176257830A5}" type="presParOf" srcId="{49BC77E4-DE37-4DD3-A2D2-26BDB6D9966B}" destId="{7734BDF4-F2F1-4AD5-8CF3-FAB0CB371A59}" srcOrd="0" destOrd="0" presId="urn:microsoft.com/office/officeart/2005/8/layout/hierarchy1"/>
    <dgm:cxn modelId="{DFD03C3E-B6F6-4F57-8E55-5A13C33D4E33}" type="presParOf" srcId="{7734BDF4-F2F1-4AD5-8CF3-FAB0CB371A59}" destId="{83E612C4-6C6D-4E37-97D9-9D253421316D}" srcOrd="0" destOrd="0" presId="urn:microsoft.com/office/officeart/2005/8/layout/hierarchy1"/>
    <dgm:cxn modelId="{51D5D831-88AE-4142-85F0-EE1264E03E2B}" type="presParOf" srcId="{7734BDF4-F2F1-4AD5-8CF3-FAB0CB371A59}" destId="{E1A8780A-4B15-41D8-B34B-CF12B1F46879}" srcOrd="1" destOrd="0" presId="urn:microsoft.com/office/officeart/2005/8/layout/hierarchy1"/>
    <dgm:cxn modelId="{D7004A6F-FBC8-4204-AE0D-5EAB7B032663}" type="presParOf" srcId="{49BC77E4-DE37-4DD3-A2D2-26BDB6D9966B}" destId="{7083F100-7E1C-4033-90FA-B99ECDD1B440}" srcOrd="1" destOrd="0" presId="urn:microsoft.com/office/officeart/2005/8/layout/hierarchy1"/>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3D5D60-CA15-424D-9EE4-8DEC25E7F2AB}">
      <dsp:nvSpPr>
        <dsp:cNvPr id="0" name=""/>
        <dsp:cNvSpPr/>
      </dsp:nvSpPr>
      <dsp:spPr>
        <a:xfrm>
          <a:off x="0" y="473"/>
          <a:ext cx="9363456" cy="110745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A5002C-11BA-4D86-9586-F2A882D39FE3}">
      <dsp:nvSpPr>
        <dsp:cNvPr id="0" name=""/>
        <dsp:cNvSpPr/>
      </dsp:nvSpPr>
      <dsp:spPr>
        <a:xfrm>
          <a:off x="335006" y="249651"/>
          <a:ext cx="609102" cy="6091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768D40-28FF-4FC2-AD49-8508EA3898FA}">
      <dsp:nvSpPr>
        <dsp:cNvPr id="0" name=""/>
        <dsp:cNvSpPr/>
      </dsp:nvSpPr>
      <dsp:spPr>
        <a:xfrm>
          <a:off x="1279116" y="473"/>
          <a:ext cx="8084339" cy="1107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755650">
            <a:lnSpc>
              <a:spcPct val="90000"/>
            </a:lnSpc>
            <a:spcBef>
              <a:spcPct val="0"/>
            </a:spcBef>
            <a:spcAft>
              <a:spcPct val="35000"/>
            </a:spcAft>
            <a:buNone/>
          </a:pPr>
          <a:r>
            <a:rPr lang="en-US" sz="1700" kern="1200"/>
            <a:t>Personalized Health Solutions: BioHarbor aims to offer a wide range of personalized health solutions tailored to individual needs, including personalized dietary guidance, genetic testing services, and specialized wellness products.</a:t>
          </a:r>
        </a:p>
      </dsp:txBody>
      <dsp:txXfrm>
        <a:off x="1279116" y="473"/>
        <a:ext cx="8084339" cy="1107459"/>
      </dsp:txXfrm>
    </dsp:sp>
    <dsp:sp modelId="{41C6D9AE-4D83-4982-A931-C2CAE1E3CB36}">
      <dsp:nvSpPr>
        <dsp:cNvPr id="0" name=""/>
        <dsp:cNvSpPr/>
      </dsp:nvSpPr>
      <dsp:spPr>
        <a:xfrm>
          <a:off x="0" y="1384798"/>
          <a:ext cx="9363456" cy="110745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E4428B-AD11-4C52-A3C4-6CF47B8CBF23}">
      <dsp:nvSpPr>
        <dsp:cNvPr id="0" name=""/>
        <dsp:cNvSpPr/>
      </dsp:nvSpPr>
      <dsp:spPr>
        <a:xfrm>
          <a:off x="335006" y="1633976"/>
          <a:ext cx="609102" cy="6091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6AFE67-ABB6-4153-86B2-5DB68E3CBA91}">
      <dsp:nvSpPr>
        <dsp:cNvPr id="0" name=""/>
        <dsp:cNvSpPr/>
      </dsp:nvSpPr>
      <dsp:spPr>
        <a:xfrm>
          <a:off x="1279116" y="1384798"/>
          <a:ext cx="8084339" cy="1107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755650">
            <a:lnSpc>
              <a:spcPct val="90000"/>
            </a:lnSpc>
            <a:spcBef>
              <a:spcPct val="0"/>
            </a:spcBef>
            <a:spcAft>
              <a:spcPct val="35000"/>
            </a:spcAft>
            <a:buNone/>
          </a:pPr>
          <a:r>
            <a:rPr lang="en-US" sz="1700" kern="1200"/>
            <a:t>Target Audience: The scope of BioHarbor extends to a diverse range of individuals seeking proactive approaches to managing their health, including those with chronic conditions, individuals interested in preventive healthcare, and those looking to optimize their well-being.</a:t>
          </a:r>
        </a:p>
      </dsp:txBody>
      <dsp:txXfrm>
        <a:off x="1279116" y="1384798"/>
        <a:ext cx="8084339" cy="1107459"/>
      </dsp:txXfrm>
    </dsp:sp>
    <dsp:sp modelId="{2B8FB73C-8099-4642-AF0E-F19C946367B6}">
      <dsp:nvSpPr>
        <dsp:cNvPr id="0" name=""/>
        <dsp:cNvSpPr/>
      </dsp:nvSpPr>
      <dsp:spPr>
        <a:xfrm>
          <a:off x="0" y="2769122"/>
          <a:ext cx="9363456" cy="110745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AE9815-4509-4495-894A-663EDCC3AC42}">
      <dsp:nvSpPr>
        <dsp:cNvPr id="0" name=""/>
        <dsp:cNvSpPr/>
      </dsp:nvSpPr>
      <dsp:spPr>
        <a:xfrm>
          <a:off x="335006" y="3018301"/>
          <a:ext cx="609102" cy="6091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26B373-0E26-40F8-A9E9-756691EB5E3B}">
      <dsp:nvSpPr>
        <dsp:cNvPr id="0" name=""/>
        <dsp:cNvSpPr/>
      </dsp:nvSpPr>
      <dsp:spPr>
        <a:xfrm>
          <a:off x="1279116" y="2769122"/>
          <a:ext cx="8084339" cy="1107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755650">
            <a:lnSpc>
              <a:spcPct val="90000"/>
            </a:lnSpc>
            <a:spcBef>
              <a:spcPct val="0"/>
            </a:spcBef>
            <a:spcAft>
              <a:spcPct val="35000"/>
            </a:spcAft>
            <a:buNone/>
          </a:pPr>
          <a:r>
            <a:rPr lang="en-US" sz="1700" kern="1200"/>
            <a:t>Market Expansion: BioHarbor's scope includes expansion into both local and global markets, leveraging advancements in technology to reach a broader customer base and provide personalized health solutions to individuals worldwide.</a:t>
          </a:r>
        </a:p>
      </dsp:txBody>
      <dsp:txXfrm>
        <a:off x="1279116" y="2769122"/>
        <a:ext cx="8084339" cy="11074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425F8B-2DF6-4B3C-A126-CE584FDC8537}">
      <dsp:nvSpPr>
        <dsp:cNvPr id="0" name=""/>
        <dsp:cNvSpPr/>
      </dsp:nvSpPr>
      <dsp:spPr>
        <a:xfrm>
          <a:off x="513892" y="0"/>
          <a:ext cx="1938528" cy="116311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Revenue Projections:</a:t>
          </a:r>
        </a:p>
      </dsp:txBody>
      <dsp:txXfrm>
        <a:off x="513892" y="0"/>
        <a:ext cx="1938528" cy="1163116"/>
      </dsp:txXfrm>
    </dsp:sp>
    <dsp:sp modelId="{B11E6B38-0F04-4B02-B3A4-78E912AAC0F5}">
      <dsp:nvSpPr>
        <dsp:cNvPr id="0" name=""/>
        <dsp:cNvSpPr/>
      </dsp:nvSpPr>
      <dsp:spPr>
        <a:xfrm>
          <a:off x="2646273" y="0"/>
          <a:ext cx="1938528" cy="116311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Personalized Health Consultations: ₹15,00,000 annually</a:t>
          </a:r>
        </a:p>
      </dsp:txBody>
      <dsp:txXfrm>
        <a:off x="2646273" y="0"/>
        <a:ext cx="1938528" cy="1163116"/>
      </dsp:txXfrm>
    </dsp:sp>
    <dsp:sp modelId="{1D351F05-9196-4843-A2B2-37A670944A1F}">
      <dsp:nvSpPr>
        <dsp:cNvPr id="0" name=""/>
        <dsp:cNvSpPr/>
      </dsp:nvSpPr>
      <dsp:spPr>
        <a:xfrm>
          <a:off x="4778654" y="0"/>
          <a:ext cx="1938528" cy="116311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Genetic Testing Services: ₹11,25,000 annually</a:t>
          </a:r>
        </a:p>
      </dsp:txBody>
      <dsp:txXfrm>
        <a:off x="4778654" y="0"/>
        <a:ext cx="1938528" cy="1163116"/>
      </dsp:txXfrm>
    </dsp:sp>
    <dsp:sp modelId="{923B18F3-0582-4442-AA60-49A264A96096}">
      <dsp:nvSpPr>
        <dsp:cNvPr id="0" name=""/>
        <dsp:cNvSpPr/>
      </dsp:nvSpPr>
      <dsp:spPr>
        <a:xfrm>
          <a:off x="6911035" y="0"/>
          <a:ext cx="1938528" cy="116311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Wellness Product Sales: ₹7,50,000 annually</a:t>
          </a:r>
        </a:p>
      </dsp:txBody>
      <dsp:txXfrm>
        <a:off x="6911035" y="0"/>
        <a:ext cx="1938528" cy="1163116"/>
      </dsp:txXfrm>
    </dsp:sp>
    <dsp:sp modelId="{C75AD4E1-AD1E-4319-A510-15DBE2929346}">
      <dsp:nvSpPr>
        <dsp:cNvPr id="0" name=""/>
        <dsp:cNvSpPr/>
      </dsp:nvSpPr>
      <dsp:spPr>
        <a:xfrm>
          <a:off x="513892" y="1356969"/>
          <a:ext cx="1938528" cy="116311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Cost Structure:</a:t>
          </a:r>
        </a:p>
      </dsp:txBody>
      <dsp:txXfrm>
        <a:off x="513892" y="1356969"/>
        <a:ext cx="1938528" cy="1163116"/>
      </dsp:txXfrm>
    </dsp:sp>
    <dsp:sp modelId="{87C9937B-0D9C-4EC2-B72A-274AA57B1967}">
      <dsp:nvSpPr>
        <dsp:cNvPr id="0" name=""/>
        <dsp:cNvSpPr/>
      </dsp:nvSpPr>
      <dsp:spPr>
        <a:xfrm>
          <a:off x="2646273" y="1356969"/>
          <a:ext cx="1938528" cy="116311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Staffing: ₹9,00,000 annually</a:t>
          </a:r>
        </a:p>
      </dsp:txBody>
      <dsp:txXfrm>
        <a:off x="2646273" y="1356969"/>
        <a:ext cx="1938528" cy="1163116"/>
      </dsp:txXfrm>
    </dsp:sp>
    <dsp:sp modelId="{5E51FA58-9F66-4612-A4C5-614CEEFCB9B3}">
      <dsp:nvSpPr>
        <dsp:cNvPr id="0" name=""/>
        <dsp:cNvSpPr/>
      </dsp:nvSpPr>
      <dsp:spPr>
        <a:xfrm>
          <a:off x="4778654" y="1356969"/>
          <a:ext cx="1938528" cy="116311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Marketing: ₹2,25,000 annually</a:t>
          </a:r>
        </a:p>
      </dsp:txBody>
      <dsp:txXfrm>
        <a:off x="4778654" y="1356969"/>
        <a:ext cx="1938528" cy="1163116"/>
      </dsp:txXfrm>
    </dsp:sp>
    <dsp:sp modelId="{E6D4C321-BFF6-4CF2-8166-0D3B6C6838B7}">
      <dsp:nvSpPr>
        <dsp:cNvPr id="0" name=""/>
        <dsp:cNvSpPr/>
      </dsp:nvSpPr>
      <dsp:spPr>
        <a:xfrm>
          <a:off x="6911035" y="1356969"/>
          <a:ext cx="1938528" cy="116311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Technology Infrastructure: ₹1,50,000 annually</a:t>
          </a:r>
        </a:p>
      </dsp:txBody>
      <dsp:txXfrm>
        <a:off x="6911035" y="1356969"/>
        <a:ext cx="1938528" cy="1163116"/>
      </dsp:txXfrm>
    </dsp:sp>
    <dsp:sp modelId="{E4280E64-8AE6-4436-8BEF-46857046E8C4}">
      <dsp:nvSpPr>
        <dsp:cNvPr id="0" name=""/>
        <dsp:cNvSpPr/>
      </dsp:nvSpPr>
      <dsp:spPr>
        <a:xfrm>
          <a:off x="2646273" y="2713939"/>
          <a:ext cx="1938528" cy="116311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Regulatory Compliance: ₹1,12,500 annually</a:t>
          </a:r>
        </a:p>
      </dsp:txBody>
      <dsp:txXfrm>
        <a:off x="2646273" y="2713939"/>
        <a:ext cx="1938528" cy="1163116"/>
      </dsp:txXfrm>
    </dsp:sp>
    <dsp:sp modelId="{5C7D4818-88E9-40CE-819F-3A43A85DD262}">
      <dsp:nvSpPr>
        <dsp:cNvPr id="0" name=""/>
        <dsp:cNvSpPr/>
      </dsp:nvSpPr>
      <dsp:spPr>
        <a:xfrm>
          <a:off x="4778654" y="2713939"/>
          <a:ext cx="1938528" cy="116311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Product Sourcing: ₹3,75,000 annually</a:t>
          </a:r>
        </a:p>
      </dsp:txBody>
      <dsp:txXfrm>
        <a:off x="4778654" y="2713939"/>
        <a:ext cx="1938528" cy="11631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548FB2-51B4-4F73-A167-E3CDF13C3CFE}">
      <dsp:nvSpPr>
        <dsp:cNvPr id="0" name=""/>
        <dsp:cNvSpPr/>
      </dsp:nvSpPr>
      <dsp:spPr>
        <a:xfrm>
          <a:off x="2743" y="523951"/>
          <a:ext cx="2176272" cy="130576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Profit Margin Analysis:</a:t>
          </a:r>
        </a:p>
      </dsp:txBody>
      <dsp:txXfrm>
        <a:off x="2743" y="523951"/>
        <a:ext cx="2176272" cy="1305763"/>
      </dsp:txXfrm>
    </dsp:sp>
    <dsp:sp modelId="{8A58BB8F-1F6C-4064-AA5B-ACD85AA8C0A4}">
      <dsp:nvSpPr>
        <dsp:cNvPr id="0" name=""/>
        <dsp:cNvSpPr/>
      </dsp:nvSpPr>
      <dsp:spPr>
        <a:xfrm>
          <a:off x="2396642" y="523951"/>
          <a:ext cx="2176272" cy="130576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Personalized Health Consultations: 60%</a:t>
          </a:r>
        </a:p>
      </dsp:txBody>
      <dsp:txXfrm>
        <a:off x="2396642" y="523951"/>
        <a:ext cx="2176272" cy="1305763"/>
      </dsp:txXfrm>
    </dsp:sp>
    <dsp:sp modelId="{98FDA9AF-0C32-4267-805D-CD4462CDA8B7}">
      <dsp:nvSpPr>
        <dsp:cNvPr id="0" name=""/>
        <dsp:cNvSpPr/>
      </dsp:nvSpPr>
      <dsp:spPr>
        <a:xfrm>
          <a:off x="4790541" y="523951"/>
          <a:ext cx="2176272" cy="130576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Genetic Testing Services: 70%</a:t>
          </a:r>
        </a:p>
      </dsp:txBody>
      <dsp:txXfrm>
        <a:off x="4790541" y="523951"/>
        <a:ext cx="2176272" cy="1305763"/>
      </dsp:txXfrm>
    </dsp:sp>
    <dsp:sp modelId="{0A973B19-615E-4EBD-AC33-A9E982CD859E}">
      <dsp:nvSpPr>
        <dsp:cNvPr id="0" name=""/>
        <dsp:cNvSpPr/>
      </dsp:nvSpPr>
      <dsp:spPr>
        <a:xfrm>
          <a:off x="7184440" y="523951"/>
          <a:ext cx="2176272" cy="130576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Wellness Product Sales: 40%</a:t>
          </a:r>
        </a:p>
      </dsp:txBody>
      <dsp:txXfrm>
        <a:off x="7184440" y="523951"/>
        <a:ext cx="2176272" cy="1305763"/>
      </dsp:txXfrm>
    </dsp:sp>
    <dsp:sp modelId="{B54BBB34-AA8C-4123-A1F1-402DC9A679BB}">
      <dsp:nvSpPr>
        <dsp:cNvPr id="0" name=""/>
        <dsp:cNvSpPr/>
      </dsp:nvSpPr>
      <dsp:spPr>
        <a:xfrm>
          <a:off x="1199692" y="2047341"/>
          <a:ext cx="2176272" cy="130576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Cash Flow Management:</a:t>
          </a:r>
        </a:p>
      </dsp:txBody>
      <dsp:txXfrm>
        <a:off x="1199692" y="2047341"/>
        <a:ext cx="2176272" cy="1305763"/>
      </dsp:txXfrm>
    </dsp:sp>
    <dsp:sp modelId="{7E8FACC8-D93F-49C7-B312-EE1F2F25B8AF}">
      <dsp:nvSpPr>
        <dsp:cNvPr id="0" name=""/>
        <dsp:cNvSpPr/>
      </dsp:nvSpPr>
      <dsp:spPr>
        <a:xfrm>
          <a:off x="3593592" y="2047341"/>
          <a:ext cx="2176272" cy="130576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Initial Investment: ₹30,00,000</a:t>
          </a:r>
        </a:p>
      </dsp:txBody>
      <dsp:txXfrm>
        <a:off x="3593592" y="2047341"/>
        <a:ext cx="2176272" cy="1305763"/>
      </dsp:txXfrm>
    </dsp:sp>
    <dsp:sp modelId="{86378CCB-2AF5-4822-B9B3-A639E8B108E7}">
      <dsp:nvSpPr>
        <dsp:cNvPr id="0" name=""/>
        <dsp:cNvSpPr/>
      </dsp:nvSpPr>
      <dsp:spPr>
        <a:xfrm>
          <a:off x="5987491" y="2047341"/>
          <a:ext cx="2176272" cy="130576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Monthly Expenses: ₹2,50,000</a:t>
          </a:r>
        </a:p>
      </dsp:txBody>
      <dsp:txXfrm>
        <a:off x="5987491" y="2047341"/>
        <a:ext cx="2176272" cy="13057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49D12-C469-4375-AF9D-58060F60871F}">
      <dsp:nvSpPr>
        <dsp:cNvPr id="0" name=""/>
        <dsp:cNvSpPr/>
      </dsp:nvSpPr>
      <dsp:spPr>
        <a:xfrm>
          <a:off x="2743" y="523951"/>
          <a:ext cx="2176272" cy="13057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Investment Requirements:</a:t>
          </a:r>
        </a:p>
      </dsp:txBody>
      <dsp:txXfrm>
        <a:off x="2743" y="523951"/>
        <a:ext cx="2176272" cy="1305763"/>
      </dsp:txXfrm>
    </dsp:sp>
    <dsp:sp modelId="{40379417-6BEC-4B69-AA7F-2EE1CC9FE3B9}">
      <dsp:nvSpPr>
        <dsp:cNvPr id="0" name=""/>
        <dsp:cNvSpPr/>
      </dsp:nvSpPr>
      <dsp:spPr>
        <a:xfrm>
          <a:off x="2396642" y="523951"/>
          <a:ext cx="2176272" cy="13057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Startup Costs: ₹20,00,000</a:t>
          </a:r>
        </a:p>
      </dsp:txBody>
      <dsp:txXfrm>
        <a:off x="2396642" y="523951"/>
        <a:ext cx="2176272" cy="1305763"/>
      </dsp:txXfrm>
    </dsp:sp>
    <dsp:sp modelId="{5CB9F29F-203A-497D-A40A-E36B825A6ABC}">
      <dsp:nvSpPr>
        <dsp:cNvPr id="0" name=""/>
        <dsp:cNvSpPr/>
      </dsp:nvSpPr>
      <dsp:spPr>
        <a:xfrm>
          <a:off x="4790541" y="523951"/>
          <a:ext cx="2176272" cy="13057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Ongoing Funding: ₹10,00,000 annually</a:t>
          </a:r>
        </a:p>
      </dsp:txBody>
      <dsp:txXfrm>
        <a:off x="4790541" y="523951"/>
        <a:ext cx="2176272" cy="1305763"/>
      </dsp:txXfrm>
    </dsp:sp>
    <dsp:sp modelId="{ACC108DC-065B-4259-AD07-EE50689FE7B6}">
      <dsp:nvSpPr>
        <dsp:cNvPr id="0" name=""/>
        <dsp:cNvSpPr/>
      </dsp:nvSpPr>
      <dsp:spPr>
        <a:xfrm>
          <a:off x="7184440" y="523951"/>
          <a:ext cx="2176272" cy="13057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Financial Projections:</a:t>
          </a:r>
        </a:p>
      </dsp:txBody>
      <dsp:txXfrm>
        <a:off x="7184440" y="523951"/>
        <a:ext cx="2176272" cy="1305763"/>
      </dsp:txXfrm>
    </dsp:sp>
    <dsp:sp modelId="{3CA182AC-B3DE-411D-B120-BD37D79DF3CF}">
      <dsp:nvSpPr>
        <dsp:cNvPr id="0" name=""/>
        <dsp:cNvSpPr/>
      </dsp:nvSpPr>
      <dsp:spPr>
        <a:xfrm>
          <a:off x="1199692" y="2047341"/>
          <a:ext cx="2176272" cy="13057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Projected Annual Revenue: ₹33,75,000</a:t>
          </a:r>
        </a:p>
      </dsp:txBody>
      <dsp:txXfrm>
        <a:off x="1199692" y="2047341"/>
        <a:ext cx="2176272" cy="1305763"/>
      </dsp:txXfrm>
    </dsp:sp>
    <dsp:sp modelId="{3C12AB89-CBCD-42B7-AE59-1BEAEFF3AD0F}">
      <dsp:nvSpPr>
        <dsp:cNvPr id="0" name=""/>
        <dsp:cNvSpPr/>
      </dsp:nvSpPr>
      <dsp:spPr>
        <a:xfrm>
          <a:off x="3593592" y="2047341"/>
          <a:ext cx="2176272" cy="13057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Projected Annual Expenses: ₹17,75,000</a:t>
          </a:r>
        </a:p>
      </dsp:txBody>
      <dsp:txXfrm>
        <a:off x="3593592" y="2047341"/>
        <a:ext cx="2176272" cy="1305763"/>
      </dsp:txXfrm>
    </dsp:sp>
    <dsp:sp modelId="{75957D33-B712-4475-BBF5-501DAFEC8608}">
      <dsp:nvSpPr>
        <dsp:cNvPr id="0" name=""/>
        <dsp:cNvSpPr/>
      </dsp:nvSpPr>
      <dsp:spPr>
        <a:xfrm>
          <a:off x="5987491" y="2047341"/>
          <a:ext cx="2176272" cy="13057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Projected Annual Profit: ₹16,00,000</a:t>
          </a:r>
        </a:p>
      </dsp:txBody>
      <dsp:txXfrm>
        <a:off x="5987491" y="2047341"/>
        <a:ext cx="2176272" cy="13057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07A97-ADAE-4D5B-B9F3-CE480C99ACF8}">
      <dsp:nvSpPr>
        <dsp:cNvPr id="0" name=""/>
        <dsp:cNvSpPr/>
      </dsp:nvSpPr>
      <dsp:spPr>
        <a:xfrm>
          <a:off x="1283" y="270019"/>
          <a:ext cx="4505585" cy="286104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5D703AF-C752-4487-A12E-31AC6B8AE99E}">
      <dsp:nvSpPr>
        <dsp:cNvPr id="0" name=""/>
        <dsp:cNvSpPr/>
      </dsp:nvSpPr>
      <dsp:spPr>
        <a:xfrm>
          <a:off x="501904" y="745608"/>
          <a:ext cx="4505585" cy="286104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b="0" i="0" kern="1200">
              <a:latin typeface="Times New Roman" panose="02020603050405020304" pitchFamily="18" charset="0"/>
              <a:cs typeface="Times New Roman" panose="02020603050405020304" pitchFamily="18" charset="0"/>
            </a:rPr>
            <a:t>BioHarbor collaborates with healthcare providers, laboratories, technology companies, and research institutions to enhance its offerings and expand its reach.</a:t>
          </a:r>
        </a:p>
      </dsp:txBody>
      <dsp:txXfrm>
        <a:off x="585701" y="829405"/>
        <a:ext cx="4337991" cy="2693452"/>
      </dsp:txXfrm>
    </dsp:sp>
    <dsp:sp modelId="{83E612C4-6C6D-4E37-97D9-9D253421316D}">
      <dsp:nvSpPr>
        <dsp:cNvPr id="0" name=""/>
        <dsp:cNvSpPr/>
      </dsp:nvSpPr>
      <dsp:spPr>
        <a:xfrm>
          <a:off x="5508110" y="270019"/>
          <a:ext cx="4505585" cy="286104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1A8780A-4B15-41D8-B34B-CF12B1F46879}">
      <dsp:nvSpPr>
        <dsp:cNvPr id="0" name=""/>
        <dsp:cNvSpPr/>
      </dsp:nvSpPr>
      <dsp:spPr>
        <a:xfrm>
          <a:off x="6008730" y="745608"/>
          <a:ext cx="4505585" cy="286104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b="0" i="0" kern="1200">
              <a:latin typeface="Times New Roman" panose="02020603050405020304" pitchFamily="18" charset="0"/>
              <a:cs typeface="Times New Roman" panose="02020603050405020304" pitchFamily="18" charset="0"/>
            </a:rPr>
            <a:t>These partnerships allow BioHarbor to leverage expertise, resources, and networks to drive innovation and growth.</a:t>
          </a:r>
          <a:endParaRPr lang="en-IN" sz="2700" b="0" i="0" kern="1200">
            <a:latin typeface="Times New Roman" panose="02020603050405020304" pitchFamily="18" charset="0"/>
            <a:cs typeface="Times New Roman" panose="02020603050405020304" pitchFamily="18" charset="0"/>
          </a:endParaRPr>
        </a:p>
      </dsp:txBody>
      <dsp:txXfrm>
        <a:off x="6092527" y="829405"/>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2/17/2024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2/17/2024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AEBD8-86AD-4E76-0A05-19E6E07B8F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0AC88C-1AF0-6B9C-EB30-BA6D53C679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BC0E01-8616-2C8A-60CD-911F967616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9DBECC4-6B68-4190-4E0A-CF835F3A597E}"/>
              </a:ext>
            </a:extLst>
          </p:cNvPr>
          <p:cNvSpPr>
            <a:spLocks noGrp="1"/>
          </p:cNvSpPr>
          <p:nvPr>
            <p:ph type="sldNum" sz="quarter" idx="5"/>
          </p:nvPr>
        </p:nvSpPr>
        <p:spPr/>
        <p:txBody>
          <a:bodyPr/>
          <a:lstStyle/>
          <a:p>
            <a:fld id="{7C366290-4595-5745-A50F-D5EC13BAC604}" type="slidenum">
              <a:rPr lang="en-US" smtClean="0"/>
              <a:t>4</a:t>
            </a:fld>
            <a:endParaRPr lang="en-US" dirty="0"/>
          </a:p>
        </p:txBody>
      </p:sp>
    </p:spTree>
    <p:extLst>
      <p:ext uri="{BB962C8B-B14F-4D97-AF65-F5344CB8AC3E}">
        <p14:creationId xmlns:p14="http://schemas.microsoft.com/office/powerpoint/2010/main" val="245055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19</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20</a:t>
            </a:fld>
            <a:endParaRPr lang="en-US" dirty="0"/>
          </a:p>
        </p:txBody>
      </p:sp>
    </p:spTree>
    <p:extLst>
      <p:ext uri="{BB962C8B-B14F-4D97-AF65-F5344CB8AC3E}">
        <p14:creationId xmlns:p14="http://schemas.microsoft.com/office/powerpoint/2010/main" val="3277221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21</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BIOHARBOR</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solidFill>
                  <a:schemeClr val="bg2">
                    <a:lumMod val="25000"/>
                  </a:schemeClr>
                </a:solidFill>
              </a:rPr>
              <a:t>“Discover Your Wellness Sanctuary at </a:t>
            </a:r>
            <a:r>
              <a:rPr lang="en-US" dirty="0" err="1">
                <a:solidFill>
                  <a:schemeClr val="bg2">
                    <a:lumMod val="25000"/>
                  </a:schemeClr>
                </a:solidFill>
              </a:rPr>
              <a:t>BioHarbor</a:t>
            </a:r>
            <a:r>
              <a:rPr lang="en-US" dirty="0">
                <a:solidFill>
                  <a:schemeClr val="bg2">
                    <a:lumMod val="25000"/>
                  </a:schemeClr>
                </a:solidFill>
              </a:rPr>
              <a:t>”</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p:txBody>
          <a:bodyPr/>
          <a:lstStyle/>
          <a:p>
            <a:r>
              <a:rPr lang="en-US" dirty="0"/>
              <a:t>Market Analysis</a:t>
            </a:r>
          </a:p>
        </p:txBody>
      </p:sp>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10</a:t>
            </a:fld>
            <a:endParaRPr lang="en-US" dirty="0"/>
          </a:p>
        </p:txBody>
      </p:sp>
      <p:sp>
        <p:nvSpPr>
          <p:cNvPr id="37" name="TextBox 36">
            <a:extLst>
              <a:ext uri="{FF2B5EF4-FFF2-40B4-BE49-F238E27FC236}">
                <a16:creationId xmlns:a16="http://schemas.microsoft.com/office/drawing/2014/main" id="{249D5881-C68C-1C5E-2F11-EF80F358479F}"/>
              </a:ext>
            </a:extLst>
          </p:cNvPr>
          <p:cNvSpPr txBox="1"/>
          <p:nvPr/>
        </p:nvSpPr>
        <p:spPr>
          <a:xfrm>
            <a:off x="898497" y="1956021"/>
            <a:ext cx="10607040" cy="34163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Rising Demand for Personalized Health Solutions: Increasing consumer interest in tailored approaches to health and wellness presents a significant market opportunity for </a:t>
            </a:r>
            <a:r>
              <a:rPr lang="en-US" dirty="0" err="1">
                <a:latin typeface="Times New Roman" panose="02020603050405020304" pitchFamily="18" charset="0"/>
                <a:cs typeface="Times New Roman" panose="02020603050405020304" pitchFamily="18" charset="0"/>
              </a:rPr>
              <a:t>BioHarbor</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Growing Prevalence of Chronic Diseases: The global rise in chronic conditions underscores the need for proactive healthcare measures, aligning with </a:t>
            </a:r>
            <a:r>
              <a:rPr lang="en-US" dirty="0" err="1">
                <a:latin typeface="Times New Roman" panose="02020603050405020304" pitchFamily="18" charset="0"/>
                <a:cs typeface="Times New Roman" panose="02020603050405020304" pitchFamily="18" charset="0"/>
              </a:rPr>
              <a:t>BioHarbor's</a:t>
            </a:r>
            <a:r>
              <a:rPr lang="en-US" dirty="0">
                <a:latin typeface="Times New Roman" panose="02020603050405020304" pitchFamily="18" charset="0"/>
                <a:cs typeface="Times New Roman" panose="02020603050405020304" pitchFamily="18" charset="0"/>
              </a:rPr>
              <a:t> focus on preventive health solutions.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Advancements in Genetic Testing Technology: Technological advancements have made genetic testing more accessible, enabling </a:t>
            </a:r>
            <a:r>
              <a:rPr lang="en-US" dirty="0" err="1">
                <a:latin typeface="Times New Roman" panose="02020603050405020304" pitchFamily="18" charset="0"/>
                <a:cs typeface="Times New Roman" panose="02020603050405020304" pitchFamily="18" charset="0"/>
              </a:rPr>
              <a:t>BioHarbor</a:t>
            </a:r>
            <a:r>
              <a:rPr lang="en-US" dirty="0">
                <a:latin typeface="Times New Roman" panose="02020603050405020304" pitchFamily="18" charset="0"/>
                <a:cs typeface="Times New Roman" panose="02020603050405020304" pitchFamily="18" charset="0"/>
              </a:rPr>
              <a:t> to offer valuable insights into individuals' genetic predispositions for various health conditions.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Increasing Consumer Interest in Wellness: A rising consumer interest in wellness and holistic health solutions aligns with </a:t>
            </a:r>
            <a:r>
              <a:rPr lang="en-US" dirty="0" err="1">
                <a:latin typeface="Times New Roman" panose="02020603050405020304" pitchFamily="18" charset="0"/>
                <a:cs typeface="Times New Roman" panose="02020603050405020304" pitchFamily="18" charset="0"/>
              </a:rPr>
              <a:t>BioHarbor's</a:t>
            </a:r>
            <a:r>
              <a:rPr lang="en-US" dirty="0">
                <a:latin typeface="Times New Roman" panose="02020603050405020304" pitchFamily="18" charset="0"/>
                <a:cs typeface="Times New Roman" panose="02020603050405020304" pitchFamily="18" charset="0"/>
              </a:rPr>
              <a:t> comprehensive approach to well-being, encompassing diet, genetics, and lifestyle.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2104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a:extLst>
            <a:ext uri="{FF2B5EF4-FFF2-40B4-BE49-F238E27FC236}">
              <a16:creationId xmlns:a16="http://schemas.microsoft.com/office/drawing/2014/main" id="{E57C5CBF-1BEA-98E6-2F2A-6A36C43CE3FC}"/>
            </a:ext>
          </a:extLst>
        </p:cNvPr>
        <p:cNvGrpSpPr/>
        <p:nvPr/>
      </p:nvGrpSpPr>
      <p:grpSpPr>
        <a:xfrm>
          <a:off x="0" y="0"/>
          <a:ext cx="0" cy="0"/>
          <a:chOff x="0" y="0"/>
          <a:chExt cx="0" cy="0"/>
        </a:xfrm>
      </p:grpSpPr>
      <p:sp>
        <p:nvSpPr>
          <p:cNvPr id="38" name="Title 37">
            <a:extLst>
              <a:ext uri="{FF2B5EF4-FFF2-40B4-BE49-F238E27FC236}">
                <a16:creationId xmlns:a16="http://schemas.microsoft.com/office/drawing/2014/main" id="{20B916DB-9466-8375-A935-BB5D64F06AA2}"/>
              </a:ext>
            </a:extLst>
          </p:cNvPr>
          <p:cNvSpPr>
            <a:spLocks noGrp="1"/>
          </p:cNvSpPr>
          <p:nvPr>
            <p:ph type="title"/>
          </p:nvPr>
        </p:nvSpPr>
        <p:spPr/>
        <p:txBody>
          <a:bodyPr/>
          <a:lstStyle/>
          <a:p>
            <a:r>
              <a:rPr lang="en-US" dirty="0"/>
              <a:t>Market Analysis</a:t>
            </a:r>
          </a:p>
        </p:txBody>
      </p:sp>
      <p:sp>
        <p:nvSpPr>
          <p:cNvPr id="2" name="Date Placeholder 1">
            <a:extLst>
              <a:ext uri="{FF2B5EF4-FFF2-40B4-BE49-F238E27FC236}">
                <a16:creationId xmlns:a16="http://schemas.microsoft.com/office/drawing/2014/main" id="{32C25515-18D3-5F7C-DD7E-306A1E0C2973}"/>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54352D92-6C7C-F204-EDA2-BD5B582C7720}"/>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909F7E-37A8-5C76-E6B3-EBD38CBD2396}"/>
              </a:ext>
            </a:extLst>
          </p:cNvPr>
          <p:cNvSpPr>
            <a:spLocks noGrp="1"/>
          </p:cNvSpPr>
          <p:nvPr>
            <p:ph type="sldNum" sz="quarter" idx="12"/>
          </p:nvPr>
        </p:nvSpPr>
        <p:spPr/>
        <p:txBody>
          <a:bodyPr/>
          <a:lstStyle/>
          <a:p>
            <a:fld id="{58FB4751-880F-D840-AAA9-3A15815CC996}" type="slidenum">
              <a:rPr lang="en-US" smtClean="0"/>
              <a:t>11</a:t>
            </a:fld>
            <a:endParaRPr lang="en-US" dirty="0"/>
          </a:p>
        </p:txBody>
      </p:sp>
      <p:sp>
        <p:nvSpPr>
          <p:cNvPr id="37" name="TextBox 36">
            <a:extLst>
              <a:ext uri="{FF2B5EF4-FFF2-40B4-BE49-F238E27FC236}">
                <a16:creationId xmlns:a16="http://schemas.microsoft.com/office/drawing/2014/main" id="{F1BF442F-C9AE-AC19-3FFC-20A210986518}"/>
              </a:ext>
            </a:extLst>
          </p:cNvPr>
          <p:cNvSpPr txBox="1"/>
          <p:nvPr/>
        </p:nvSpPr>
        <p:spPr>
          <a:xfrm>
            <a:off x="898497" y="1956021"/>
            <a:ext cx="10607040" cy="424731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Competitive Landscape: </a:t>
            </a:r>
            <a:r>
              <a:rPr lang="en-US" dirty="0" err="1">
                <a:latin typeface="Times New Roman" panose="02020603050405020304" pitchFamily="18" charset="0"/>
                <a:cs typeface="Times New Roman" panose="02020603050405020304" pitchFamily="18" charset="0"/>
              </a:rPr>
              <a:t>BioHarbor</a:t>
            </a:r>
            <a:r>
              <a:rPr lang="en-US" dirty="0">
                <a:latin typeface="Times New Roman" panose="02020603050405020304" pitchFamily="18" charset="0"/>
                <a:cs typeface="Times New Roman" panose="02020603050405020304" pitchFamily="18" charset="0"/>
              </a:rPr>
              <a:t> faces competition from both established players in the healthcare industry and emerging startups offering similar personalized health services.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Global Market Potential: With the increasing globalization of healthcare services, </a:t>
            </a:r>
            <a:r>
              <a:rPr lang="en-US" dirty="0" err="1">
                <a:latin typeface="Times New Roman" panose="02020603050405020304" pitchFamily="18" charset="0"/>
                <a:cs typeface="Times New Roman" panose="02020603050405020304" pitchFamily="18" charset="0"/>
              </a:rPr>
              <a:t>BioHarbor</a:t>
            </a:r>
            <a:r>
              <a:rPr lang="en-US" dirty="0">
                <a:latin typeface="Times New Roman" panose="02020603050405020304" pitchFamily="18" charset="0"/>
                <a:cs typeface="Times New Roman" panose="02020603050405020304" pitchFamily="18" charset="0"/>
              </a:rPr>
              <a:t> has the opportunity to expand its reach beyond local markets and tap into a global customer base.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Regulatory Considerations: Compliance with regulatory standards and guidelines is essential for </a:t>
            </a:r>
            <a:r>
              <a:rPr lang="en-US" dirty="0" err="1">
                <a:latin typeface="Times New Roman" panose="02020603050405020304" pitchFamily="18" charset="0"/>
                <a:cs typeface="Times New Roman" panose="02020603050405020304" pitchFamily="18" charset="0"/>
              </a:rPr>
              <a:t>BioHarbor</a:t>
            </a:r>
            <a:r>
              <a:rPr lang="en-US" dirty="0">
                <a:latin typeface="Times New Roman" panose="02020603050405020304" pitchFamily="18" charset="0"/>
                <a:cs typeface="Times New Roman" panose="02020603050405020304" pitchFamily="18" charset="0"/>
              </a:rPr>
              <a:t> to ensure the safety, efficacy, and legality of its health services and products.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Partnerships and Collaborations: Forming strategic partnerships with healthcare providers, research institutions, and technology companies can facilitate </a:t>
            </a:r>
            <a:r>
              <a:rPr lang="en-US" dirty="0" err="1">
                <a:latin typeface="Times New Roman" panose="02020603050405020304" pitchFamily="18" charset="0"/>
                <a:cs typeface="Times New Roman" panose="02020603050405020304" pitchFamily="18" charset="0"/>
              </a:rPr>
              <a:t>BioHarbor's</a:t>
            </a:r>
            <a:r>
              <a:rPr lang="en-US" dirty="0">
                <a:latin typeface="Times New Roman" panose="02020603050405020304" pitchFamily="18" charset="0"/>
                <a:cs typeface="Times New Roman" panose="02020603050405020304" pitchFamily="18" charset="0"/>
              </a:rPr>
              <a:t> growth and innovation in the personalized health space.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Customer Education and Engagement: Educating consumers about the benefits of personalized health solutions and engaging them through targeted marketing efforts are crucial for </a:t>
            </a:r>
            <a:r>
              <a:rPr lang="en-US" dirty="0" err="1">
                <a:latin typeface="Times New Roman" panose="02020603050405020304" pitchFamily="18" charset="0"/>
                <a:cs typeface="Times New Roman" panose="02020603050405020304" pitchFamily="18" charset="0"/>
              </a:rPr>
              <a:t>BioHarbor</a:t>
            </a:r>
            <a:r>
              <a:rPr lang="en-US" dirty="0">
                <a:latin typeface="Times New Roman" panose="02020603050405020304" pitchFamily="18" charset="0"/>
                <a:cs typeface="Times New Roman" panose="02020603050405020304" pitchFamily="18" charset="0"/>
              </a:rPr>
              <a:t> to attract and retain customers in a competitive market.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5371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FAC869-64CD-25FC-EDFF-F8F2569A7CA8}"/>
            </a:ext>
          </a:extLst>
        </p:cNvPr>
        <p:cNvGrpSpPr/>
        <p:nvPr/>
      </p:nvGrpSpPr>
      <p:grpSpPr>
        <a:xfrm>
          <a:off x="0" y="0"/>
          <a:ext cx="0" cy="0"/>
          <a:chOff x="0" y="0"/>
          <a:chExt cx="0" cy="0"/>
        </a:xfrm>
      </p:grpSpPr>
      <p:sp>
        <p:nvSpPr>
          <p:cNvPr id="14" name="Title 13">
            <a:extLst>
              <a:ext uri="{FF2B5EF4-FFF2-40B4-BE49-F238E27FC236}">
                <a16:creationId xmlns:a16="http://schemas.microsoft.com/office/drawing/2014/main" id="{CC6C286B-7EE5-8FF6-4D84-F65DA6266CD2}"/>
              </a:ext>
            </a:extLst>
          </p:cNvPr>
          <p:cNvSpPr>
            <a:spLocks noGrp="1"/>
          </p:cNvSpPr>
          <p:nvPr>
            <p:ph type="title"/>
          </p:nvPr>
        </p:nvSpPr>
        <p:spPr>
          <a:xfrm>
            <a:off x="512064" y="2879962"/>
            <a:ext cx="10515600" cy="466344"/>
          </a:xfrm>
        </p:spPr>
        <p:txBody>
          <a:bodyPr/>
          <a:lstStyle/>
          <a:p>
            <a:r>
              <a:rPr lang="en-US" sz="3200" dirty="0" err="1">
                <a:latin typeface="Times New Roman" panose="02020603050405020304" pitchFamily="18" charset="0"/>
                <a:cs typeface="Times New Roman" panose="02020603050405020304" pitchFamily="18" charset="0"/>
              </a:rPr>
              <a:t>StATISTICS</a:t>
            </a:r>
            <a:endParaRPr lang="en-US" sz="32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0002F7FA-9439-6B2B-9AAB-E51653E4EF4E}"/>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463A1D7F-1DEC-4C22-6EB9-18A4BD562011}"/>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4049BD4-06DD-837A-F6D9-1FE5D9B25CC3}"/>
              </a:ext>
            </a:extLst>
          </p:cNvPr>
          <p:cNvSpPr>
            <a:spLocks noGrp="1"/>
          </p:cNvSpPr>
          <p:nvPr>
            <p:ph type="sldNum" sz="quarter" idx="12"/>
          </p:nvPr>
        </p:nvSpPr>
        <p:spPr/>
        <p:txBody>
          <a:bodyPr/>
          <a:lstStyle/>
          <a:p>
            <a:fld id="{58FB4751-880F-D840-AAA9-3A15815CC996}" type="slidenum">
              <a:rPr lang="en-US" smtClean="0"/>
              <a:t>12</a:t>
            </a:fld>
            <a:endParaRPr lang="en-US" dirty="0"/>
          </a:p>
        </p:txBody>
      </p:sp>
    </p:spTree>
    <p:extLst>
      <p:ext uri="{BB962C8B-B14F-4D97-AF65-F5344CB8AC3E}">
        <p14:creationId xmlns:p14="http://schemas.microsoft.com/office/powerpoint/2010/main" val="1278432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FDA7D-BCA5-7378-091D-6AC425B660A1}"/>
            </a:ext>
          </a:extLst>
        </p:cNvPr>
        <p:cNvGrpSpPr/>
        <p:nvPr/>
      </p:nvGrpSpPr>
      <p:grpSpPr>
        <a:xfrm>
          <a:off x="0" y="0"/>
          <a:ext cx="0" cy="0"/>
          <a:chOff x="0" y="0"/>
          <a:chExt cx="0" cy="0"/>
        </a:xfrm>
      </p:grpSpPr>
      <p:sp>
        <p:nvSpPr>
          <p:cNvPr id="38" name="Title 37">
            <a:extLst>
              <a:ext uri="{FF2B5EF4-FFF2-40B4-BE49-F238E27FC236}">
                <a16:creationId xmlns:a16="http://schemas.microsoft.com/office/drawing/2014/main" id="{28C4B0EA-C52F-7CB2-F53C-3DC198FD9ECB}"/>
              </a:ext>
            </a:extLst>
          </p:cNvPr>
          <p:cNvSpPr>
            <a:spLocks noGrp="1"/>
          </p:cNvSpPr>
          <p:nvPr>
            <p:ph type="title"/>
          </p:nvPr>
        </p:nvSpPr>
        <p:spPr/>
        <p:txBody>
          <a:bodyPr/>
          <a:lstStyle/>
          <a:p>
            <a:r>
              <a:rPr lang="en-US" dirty="0"/>
              <a:t>Health and Fitness apps prove investor </a:t>
            </a:r>
            <a:r>
              <a:rPr lang="en-US" dirty="0" err="1"/>
              <a:t>favourite</a:t>
            </a:r>
            <a:r>
              <a:rPr lang="en-US" dirty="0"/>
              <a:t> in India</a:t>
            </a:r>
          </a:p>
        </p:txBody>
      </p:sp>
      <p:pic>
        <p:nvPicPr>
          <p:cNvPr id="3" name="Picture 2">
            <a:extLst>
              <a:ext uri="{FF2B5EF4-FFF2-40B4-BE49-F238E27FC236}">
                <a16:creationId xmlns:a16="http://schemas.microsoft.com/office/drawing/2014/main" id="{53FE0543-40F5-847D-86E7-DAB4D2ADF739}"/>
              </a:ext>
            </a:extLst>
          </p:cNvPr>
          <p:cNvPicPr>
            <a:picLocks noChangeAspect="1"/>
          </p:cNvPicPr>
          <p:nvPr/>
        </p:nvPicPr>
        <p:blipFill>
          <a:blip r:embed="rId2"/>
          <a:stretch>
            <a:fillRect/>
          </a:stretch>
        </p:blipFill>
        <p:spPr>
          <a:xfrm>
            <a:off x="1776222" y="1836750"/>
            <a:ext cx="8115300" cy="4457700"/>
          </a:xfrm>
          <a:prstGeom prst="rect">
            <a:avLst/>
          </a:prstGeom>
        </p:spPr>
      </p:pic>
    </p:spTree>
    <p:extLst>
      <p:ext uri="{BB962C8B-B14F-4D97-AF65-F5344CB8AC3E}">
        <p14:creationId xmlns:p14="http://schemas.microsoft.com/office/powerpoint/2010/main" val="3786741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8D8D0-713B-3836-87BA-4B07F8D035CE}"/>
            </a:ext>
          </a:extLst>
        </p:cNvPr>
        <p:cNvGrpSpPr/>
        <p:nvPr/>
      </p:nvGrpSpPr>
      <p:grpSpPr>
        <a:xfrm>
          <a:off x="0" y="0"/>
          <a:ext cx="0" cy="0"/>
          <a:chOff x="0" y="0"/>
          <a:chExt cx="0" cy="0"/>
        </a:xfrm>
      </p:grpSpPr>
      <p:sp>
        <p:nvSpPr>
          <p:cNvPr id="38" name="Title 37">
            <a:extLst>
              <a:ext uri="{FF2B5EF4-FFF2-40B4-BE49-F238E27FC236}">
                <a16:creationId xmlns:a16="http://schemas.microsoft.com/office/drawing/2014/main" id="{1FF7622B-AC82-FA77-4D03-75B4B2A0E812}"/>
              </a:ext>
            </a:extLst>
          </p:cNvPr>
          <p:cNvSpPr>
            <a:spLocks noGrp="1"/>
          </p:cNvSpPr>
          <p:nvPr>
            <p:ph type="title"/>
          </p:nvPr>
        </p:nvSpPr>
        <p:spPr>
          <a:xfrm>
            <a:off x="576072" y="704088"/>
            <a:ext cx="10515600" cy="676656"/>
          </a:xfrm>
        </p:spPr>
        <p:txBody>
          <a:bodyPr anchor="ctr">
            <a:normAutofit/>
          </a:bodyPr>
          <a:lstStyle/>
          <a:p>
            <a:r>
              <a:rPr lang="en-US" sz="4100"/>
              <a:t>Disease outbreak by host type</a:t>
            </a:r>
          </a:p>
        </p:txBody>
      </p:sp>
      <p:pic>
        <p:nvPicPr>
          <p:cNvPr id="6" name="Picture 5">
            <a:extLst>
              <a:ext uri="{FF2B5EF4-FFF2-40B4-BE49-F238E27FC236}">
                <a16:creationId xmlns:a16="http://schemas.microsoft.com/office/drawing/2014/main" id="{13A2D263-2BCB-528B-8496-8967CDB40465}"/>
              </a:ext>
            </a:extLst>
          </p:cNvPr>
          <p:cNvPicPr>
            <a:picLocks noChangeAspect="1"/>
          </p:cNvPicPr>
          <p:nvPr/>
        </p:nvPicPr>
        <p:blipFill>
          <a:blip r:embed="rId2"/>
          <a:stretch>
            <a:fillRect/>
          </a:stretch>
        </p:blipFill>
        <p:spPr>
          <a:xfrm>
            <a:off x="2793362" y="1901952"/>
            <a:ext cx="4928875" cy="3877056"/>
          </a:xfrm>
          <a:prstGeom prst="rect">
            <a:avLst/>
          </a:prstGeom>
          <a:noFill/>
        </p:spPr>
      </p:pic>
      <p:sp>
        <p:nvSpPr>
          <p:cNvPr id="43" name="Date Placeholder 3">
            <a:extLst>
              <a:ext uri="{FF2B5EF4-FFF2-40B4-BE49-F238E27FC236}">
                <a16:creationId xmlns:a16="http://schemas.microsoft.com/office/drawing/2014/main" id="{6E417BEB-B799-D847-0F29-8C1466216B1B}"/>
              </a:ext>
            </a:extLst>
          </p:cNvPr>
          <p:cNvSpPr>
            <a:spLocks noGrp="1"/>
          </p:cNvSpPr>
          <p:nvPr>
            <p:ph type="dt" sz="half" idx="10"/>
          </p:nvPr>
        </p:nvSpPr>
        <p:spPr>
          <a:xfrm>
            <a:off x="365760" y="6464808"/>
            <a:ext cx="987552" cy="310896"/>
          </a:xfrm>
        </p:spPr>
        <p:txBody>
          <a:bodyPr/>
          <a:lstStyle/>
          <a:p>
            <a:pPr>
              <a:spcAft>
                <a:spcPts val="600"/>
              </a:spcAft>
            </a:pPr>
            <a:r>
              <a:rPr lang="en-US"/>
              <a:t>20XX</a:t>
            </a:r>
          </a:p>
        </p:txBody>
      </p:sp>
      <p:sp>
        <p:nvSpPr>
          <p:cNvPr id="45" name="Footer Placeholder 4">
            <a:extLst>
              <a:ext uri="{FF2B5EF4-FFF2-40B4-BE49-F238E27FC236}">
                <a16:creationId xmlns:a16="http://schemas.microsoft.com/office/drawing/2014/main" id="{728C2F84-021A-441A-A9DA-A829FC3018FF}"/>
              </a:ext>
            </a:extLst>
          </p:cNvPr>
          <p:cNvSpPr>
            <a:spLocks noGrp="1"/>
          </p:cNvSpPr>
          <p:nvPr>
            <p:ph type="ftr" sz="quarter" idx="11"/>
          </p:nvPr>
        </p:nvSpPr>
        <p:spPr>
          <a:xfrm>
            <a:off x="4379976" y="6464808"/>
            <a:ext cx="3438144" cy="310896"/>
          </a:xfrm>
        </p:spPr>
        <p:txBody>
          <a:bodyPr/>
          <a:lstStyle/>
          <a:p>
            <a:pPr>
              <a:spcAft>
                <a:spcPts val="600"/>
              </a:spcAft>
            </a:pPr>
            <a:r>
              <a:rPr lang="en-US"/>
              <a:t>presentation title</a:t>
            </a:r>
          </a:p>
        </p:txBody>
      </p:sp>
      <p:sp>
        <p:nvSpPr>
          <p:cNvPr id="47" name="Slide Number Placeholder 5">
            <a:extLst>
              <a:ext uri="{FF2B5EF4-FFF2-40B4-BE49-F238E27FC236}">
                <a16:creationId xmlns:a16="http://schemas.microsoft.com/office/drawing/2014/main" id="{44A7F0C1-D659-CB7F-B21C-493846C9ADC9}"/>
              </a:ext>
            </a:extLst>
          </p:cNvPr>
          <p:cNvSpPr>
            <a:spLocks noGrp="1"/>
          </p:cNvSpPr>
          <p:nvPr>
            <p:ph type="sldNum" sz="quarter" idx="12"/>
          </p:nvPr>
        </p:nvSpPr>
        <p:spPr>
          <a:xfrm>
            <a:off x="11027664" y="6464808"/>
            <a:ext cx="987552" cy="310896"/>
          </a:xfrm>
        </p:spPr>
        <p:txBody>
          <a:bodyPr/>
          <a:lstStyle/>
          <a:p>
            <a:pPr>
              <a:spcAft>
                <a:spcPts val="600"/>
              </a:spcAft>
            </a:pPr>
            <a:fld id="{58FB4751-880F-D840-AAA9-3A15815CC996}" type="slidenum">
              <a:rPr lang="en-US" smtClean="0"/>
              <a:pPr>
                <a:spcAft>
                  <a:spcPts val="600"/>
                </a:spcAft>
              </a:pPr>
              <a:t>14</a:t>
            </a:fld>
            <a:endParaRPr lang="en-US"/>
          </a:p>
        </p:txBody>
      </p:sp>
    </p:spTree>
    <p:extLst>
      <p:ext uri="{BB962C8B-B14F-4D97-AF65-F5344CB8AC3E}">
        <p14:creationId xmlns:p14="http://schemas.microsoft.com/office/powerpoint/2010/main" val="2989048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442C9-CDD6-65CE-CEA3-B2C9BDD1CD5B}"/>
            </a:ext>
          </a:extLst>
        </p:cNvPr>
        <p:cNvGrpSpPr/>
        <p:nvPr/>
      </p:nvGrpSpPr>
      <p:grpSpPr>
        <a:xfrm>
          <a:off x="0" y="0"/>
          <a:ext cx="0" cy="0"/>
          <a:chOff x="0" y="0"/>
          <a:chExt cx="0" cy="0"/>
        </a:xfrm>
      </p:grpSpPr>
      <p:sp>
        <p:nvSpPr>
          <p:cNvPr id="38" name="Title 37">
            <a:extLst>
              <a:ext uri="{FF2B5EF4-FFF2-40B4-BE49-F238E27FC236}">
                <a16:creationId xmlns:a16="http://schemas.microsoft.com/office/drawing/2014/main" id="{3AEA9E62-5AEB-0CE7-7060-4C02D46831F2}"/>
              </a:ext>
            </a:extLst>
          </p:cNvPr>
          <p:cNvSpPr>
            <a:spLocks noGrp="1"/>
          </p:cNvSpPr>
          <p:nvPr>
            <p:ph type="title"/>
          </p:nvPr>
        </p:nvSpPr>
        <p:spPr/>
        <p:txBody>
          <a:bodyPr/>
          <a:lstStyle/>
          <a:p>
            <a:r>
              <a:rPr lang="en-US" dirty="0"/>
              <a:t>Global Nutrition Report</a:t>
            </a:r>
          </a:p>
        </p:txBody>
      </p:sp>
      <p:pic>
        <p:nvPicPr>
          <p:cNvPr id="4" name="Picture 3">
            <a:extLst>
              <a:ext uri="{FF2B5EF4-FFF2-40B4-BE49-F238E27FC236}">
                <a16:creationId xmlns:a16="http://schemas.microsoft.com/office/drawing/2014/main" id="{9CAC4F16-1767-C95D-ACAF-7575D3C593B2}"/>
              </a:ext>
            </a:extLst>
          </p:cNvPr>
          <p:cNvPicPr>
            <a:picLocks noChangeAspect="1"/>
          </p:cNvPicPr>
          <p:nvPr/>
        </p:nvPicPr>
        <p:blipFill>
          <a:blip r:embed="rId2"/>
          <a:stretch>
            <a:fillRect/>
          </a:stretch>
        </p:blipFill>
        <p:spPr>
          <a:xfrm>
            <a:off x="2477778" y="1853703"/>
            <a:ext cx="5963273" cy="4300209"/>
          </a:xfrm>
          <a:prstGeom prst="rect">
            <a:avLst/>
          </a:prstGeom>
        </p:spPr>
      </p:pic>
    </p:spTree>
    <p:extLst>
      <p:ext uri="{BB962C8B-B14F-4D97-AF65-F5344CB8AC3E}">
        <p14:creationId xmlns:p14="http://schemas.microsoft.com/office/powerpoint/2010/main" val="1979769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576072" y="704088"/>
            <a:ext cx="10515600" cy="676656"/>
          </a:xfrm>
        </p:spPr>
        <p:txBody>
          <a:bodyPr vert="horz" lIns="91440" tIns="45720" rIns="91440" bIns="45720" rtlCol="0" anchor="ctr">
            <a:normAutofit/>
          </a:bodyPr>
          <a:lstStyle/>
          <a:p>
            <a:r>
              <a:rPr lang="en-US" sz="4100" kern="1200">
                <a:latin typeface="+mj-lt"/>
                <a:ea typeface="+mj-ea"/>
                <a:cs typeface="+mj-cs"/>
              </a:rPr>
              <a:t>Financial Analysis</a:t>
            </a:r>
          </a:p>
        </p:txBody>
      </p:sp>
      <p:sp>
        <p:nvSpPr>
          <p:cNvPr id="73" name="Date Placeholder 3">
            <a:extLst>
              <a:ext uri="{FF2B5EF4-FFF2-40B4-BE49-F238E27FC236}">
                <a16:creationId xmlns:a16="http://schemas.microsoft.com/office/drawing/2014/main" id="{E9CCB7A6-BFF3-532A-F5E7-13C3949A0294}"/>
              </a:ext>
            </a:extLst>
          </p:cNvPr>
          <p:cNvSpPr>
            <a:spLocks noGrp="1"/>
          </p:cNvSpPr>
          <p:nvPr>
            <p:ph type="dt" sz="half" idx="10"/>
          </p:nvPr>
        </p:nvSpPr>
        <p:spPr>
          <a:xfrm>
            <a:off x="365760" y="6464808"/>
            <a:ext cx="987552" cy="310896"/>
          </a:xfrm>
        </p:spPr>
        <p:txBody>
          <a:bodyPr/>
          <a:lstStyle/>
          <a:p>
            <a:pPr>
              <a:spcAft>
                <a:spcPts val="600"/>
              </a:spcAft>
            </a:pPr>
            <a:r>
              <a:rPr lang="en-US"/>
              <a:t>20XX</a:t>
            </a:r>
          </a:p>
        </p:txBody>
      </p:sp>
      <p:sp>
        <p:nvSpPr>
          <p:cNvPr id="75" name="Footer Placeholder 4">
            <a:extLst>
              <a:ext uri="{FF2B5EF4-FFF2-40B4-BE49-F238E27FC236}">
                <a16:creationId xmlns:a16="http://schemas.microsoft.com/office/drawing/2014/main" id="{53DC138A-2924-4BFC-F5D9-B8EDB966EA8B}"/>
              </a:ext>
            </a:extLst>
          </p:cNvPr>
          <p:cNvSpPr>
            <a:spLocks noGrp="1"/>
          </p:cNvSpPr>
          <p:nvPr>
            <p:ph type="ftr" sz="quarter" idx="11"/>
          </p:nvPr>
        </p:nvSpPr>
        <p:spPr>
          <a:xfrm>
            <a:off x="4379976" y="6464808"/>
            <a:ext cx="3438144" cy="310896"/>
          </a:xfrm>
        </p:spPr>
        <p:txBody>
          <a:bodyPr/>
          <a:lstStyle/>
          <a:p>
            <a:pPr>
              <a:spcAft>
                <a:spcPts val="600"/>
              </a:spcAft>
            </a:pPr>
            <a:r>
              <a:rPr lang="en-US"/>
              <a:t>presentation title</a:t>
            </a:r>
          </a:p>
        </p:txBody>
      </p:sp>
      <p:sp>
        <p:nvSpPr>
          <p:cNvPr id="77" name="Slide Number Placeholder 5">
            <a:extLst>
              <a:ext uri="{FF2B5EF4-FFF2-40B4-BE49-F238E27FC236}">
                <a16:creationId xmlns:a16="http://schemas.microsoft.com/office/drawing/2014/main" id="{DFCDD2A2-87FF-C570-273C-9F4D84882188}"/>
              </a:ext>
            </a:extLst>
          </p:cNvPr>
          <p:cNvSpPr>
            <a:spLocks noGrp="1"/>
          </p:cNvSpPr>
          <p:nvPr>
            <p:ph type="sldNum" sz="quarter" idx="12"/>
          </p:nvPr>
        </p:nvSpPr>
        <p:spPr>
          <a:xfrm>
            <a:off x="11027664" y="6464808"/>
            <a:ext cx="987552" cy="310896"/>
          </a:xfrm>
        </p:spPr>
        <p:txBody>
          <a:bodyPr/>
          <a:lstStyle/>
          <a:p>
            <a:pPr>
              <a:spcAft>
                <a:spcPts val="600"/>
              </a:spcAft>
            </a:pPr>
            <a:fld id="{58FB4751-880F-D840-AAA9-3A15815CC996}" type="slidenum">
              <a:rPr lang="en-US" smtClean="0"/>
              <a:pPr>
                <a:spcAft>
                  <a:spcPts val="600"/>
                </a:spcAft>
              </a:pPr>
              <a:t>16</a:t>
            </a:fld>
            <a:endParaRPr lang="en-US"/>
          </a:p>
        </p:txBody>
      </p:sp>
      <p:graphicFrame>
        <p:nvGraphicFramePr>
          <p:cNvPr id="69" name="TextBox 66">
            <a:extLst>
              <a:ext uri="{FF2B5EF4-FFF2-40B4-BE49-F238E27FC236}">
                <a16:creationId xmlns:a16="http://schemas.microsoft.com/office/drawing/2014/main" id="{1EE06976-52C4-8E84-7DDD-B017F6DF7C12}"/>
              </a:ext>
            </a:extLst>
          </p:cNvPr>
          <p:cNvGraphicFramePr/>
          <p:nvPr>
            <p:extLst>
              <p:ext uri="{D42A27DB-BD31-4B8C-83A1-F6EECF244321}">
                <p14:modId xmlns:p14="http://schemas.microsoft.com/office/powerpoint/2010/main" val="1732463441"/>
              </p:ext>
            </p:extLst>
          </p:nvPr>
        </p:nvGraphicFramePr>
        <p:xfrm>
          <a:off x="576072" y="1901952"/>
          <a:ext cx="9363456" cy="3877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5010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CB5421-E53E-EF3F-8F55-27355104F892}"/>
            </a:ext>
          </a:extLst>
        </p:cNvPr>
        <p:cNvGrpSpPr/>
        <p:nvPr/>
      </p:nvGrpSpPr>
      <p:grpSpPr>
        <a:xfrm>
          <a:off x="0" y="0"/>
          <a:ext cx="0" cy="0"/>
          <a:chOff x="0" y="0"/>
          <a:chExt cx="0" cy="0"/>
        </a:xfrm>
      </p:grpSpPr>
      <p:sp>
        <p:nvSpPr>
          <p:cNvPr id="38" name="Title 37">
            <a:extLst>
              <a:ext uri="{FF2B5EF4-FFF2-40B4-BE49-F238E27FC236}">
                <a16:creationId xmlns:a16="http://schemas.microsoft.com/office/drawing/2014/main" id="{2633EFF7-E5E2-6F72-C40A-5755BFDEB188}"/>
              </a:ext>
            </a:extLst>
          </p:cNvPr>
          <p:cNvSpPr>
            <a:spLocks noGrp="1"/>
          </p:cNvSpPr>
          <p:nvPr>
            <p:ph type="title"/>
          </p:nvPr>
        </p:nvSpPr>
        <p:spPr>
          <a:xfrm>
            <a:off x="576072" y="704088"/>
            <a:ext cx="10515600" cy="676656"/>
          </a:xfrm>
        </p:spPr>
        <p:txBody>
          <a:bodyPr vert="horz" lIns="91440" tIns="45720" rIns="91440" bIns="45720" rtlCol="0" anchor="ctr">
            <a:normAutofit/>
          </a:bodyPr>
          <a:lstStyle/>
          <a:p>
            <a:r>
              <a:rPr lang="en-US" sz="4100" kern="1200">
                <a:latin typeface="+mj-lt"/>
                <a:ea typeface="+mj-ea"/>
                <a:cs typeface="+mj-cs"/>
              </a:rPr>
              <a:t>Financial Analysis</a:t>
            </a:r>
          </a:p>
        </p:txBody>
      </p:sp>
      <p:sp>
        <p:nvSpPr>
          <p:cNvPr id="73" name="Date Placeholder 3">
            <a:extLst>
              <a:ext uri="{FF2B5EF4-FFF2-40B4-BE49-F238E27FC236}">
                <a16:creationId xmlns:a16="http://schemas.microsoft.com/office/drawing/2014/main" id="{A2219FD7-119E-9D42-ADAB-66F416DC18F1}"/>
              </a:ext>
            </a:extLst>
          </p:cNvPr>
          <p:cNvSpPr>
            <a:spLocks noGrp="1"/>
          </p:cNvSpPr>
          <p:nvPr>
            <p:ph type="dt" sz="half" idx="10"/>
          </p:nvPr>
        </p:nvSpPr>
        <p:spPr>
          <a:xfrm>
            <a:off x="365760" y="6464808"/>
            <a:ext cx="987552" cy="310896"/>
          </a:xfrm>
        </p:spPr>
        <p:txBody>
          <a:bodyPr/>
          <a:lstStyle/>
          <a:p>
            <a:pPr>
              <a:spcAft>
                <a:spcPts val="600"/>
              </a:spcAft>
            </a:pPr>
            <a:r>
              <a:rPr lang="en-US"/>
              <a:t>20XX</a:t>
            </a:r>
          </a:p>
        </p:txBody>
      </p:sp>
      <p:sp>
        <p:nvSpPr>
          <p:cNvPr id="75" name="Footer Placeholder 4">
            <a:extLst>
              <a:ext uri="{FF2B5EF4-FFF2-40B4-BE49-F238E27FC236}">
                <a16:creationId xmlns:a16="http://schemas.microsoft.com/office/drawing/2014/main" id="{6E858DEC-AA35-770E-3524-F3DDBA82651F}"/>
              </a:ext>
            </a:extLst>
          </p:cNvPr>
          <p:cNvSpPr>
            <a:spLocks noGrp="1"/>
          </p:cNvSpPr>
          <p:nvPr>
            <p:ph type="ftr" sz="quarter" idx="11"/>
          </p:nvPr>
        </p:nvSpPr>
        <p:spPr>
          <a:xfrm>
            <a:off x="4379976" y="6464808"/>
            <a:ext cx="3438144" cy="310896"/>
          </a:xfrm>
        </p:spPr>
        <p:txBody>
          <a:bodyPr/>
          <a:lstStyle/>
          <a:p>
            <a:pPr>
              <a:spcAft>
                <a:spcPts val="600"/>
              </a:spcAft>
            </a:pPr>
            <a:r>
              <a:rPr lang="en-US"/>
              <a:t>presentation title</a:t>
            </a:r>
          </a:p>
        </p:txBody>
      </p:sp>
      <p:sp>
        <p:nvSpPr>
          <p:cNvPr id="77" name="Slide Number Placeholder 5">
            <a:extLst>
              <a:ext uri="{FF2B5EF4-FFF2-40B4-BE49-F238E27FC236}">
                <a16:creationId xmlns:a16="http://schemas.microsoft.com/office/drawing/2014/main" id="{740685A4-DC19-4DBD-B820-AB6B4FE59E60}"/>
              </a:ext>
            </a:extLst>
          </p:cNvPr>
          <p:cNvSpPr>
            <a:spLocks noGrp="1"/>
          </p:cNvSpPr>
          <p:nvPr>
            <p:ph type="sldNum" sz="quarter" idx="12"/>
          </p:nvPr>
        </p:nvSpPr>
        <p:spPr>
          <a:xfrm>
            <a:off x="11027664" y="6464808"/>
            <a:ext cx="987552" cy="310896"/>
          </a:xfrm>
        </p:spPr>
        <p:txBody>
          <a:bodyPr/>
          <a:lstStyle/>
          <a:p>
            <a:pPr>
              <a:spcAft>
                <a:spcPts val="600"/>
              </a:spcAft>
            </a:pPr>
            <a:fld id="{58FB4751-880F-D840-AAA9-3A15815CC996}" type="slidenum">
              <a:rPr lang="en-US" smtClean="0"/>
              <a:pPr>
                <a:spcAft>
                  <a:spcPts val="600"/>
                </a:spcAft>
              </a:pPr>
              <a:t>17</a:t>
            </a:fld>
            <a:endParaRPr lang="en-US"/>
          </a:p>
        </p:txBody>
      </p:sp>
      <p:graphicFrame>
        <p:nvGraphicFramePr>
          <p:cNvPr id="69" name="TextBox 66">
            <a:extLst>
              <a:ext uri="{FF2B5EF4-FFF2-40B4-BE49-F238E27FC236}">
                <a16:creationId xmlns:a16="http://schemas.microsoft.com/office/drawing/2014/main" id="{7CA535EB-1B62-00D7-4026-A047EB9EECA8}"/>
              </a:ext>
            </a:extLst>
          </p:cNvPr>
          <p:cNvGraphicFramePr/>
          <p:nvPr>
            <p:extLst>
              <p:ext uri="{D42A27DB-BD31-4B8C-83A1-F6EECF244321}">
                <p14:modId xmlns:p14="http://schemas.microsoft.com/office/powerpoint/2010/main" val="9830331"/>
              </p:ext>
            </p:extLst>
          </p:nvPr>
        </p:nvGraphicFramePr>
        <p:xfrm>
          <a:off x="576072" y="1901952"/>
          <a:ext cx="9363456" cy="3877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7556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5DA75-3741-886B-B106-CAAD1913F65D}"/>
            </a:ext>
          </a:extLst>
        </p:cNvPr>
        <p:cNvGrpSpPr/>
        <p:nvPr/>
      </p:nvGrpSpPr>
      <p:grpSpPr>
        <a:xfrm>
          <a:off x="0" y="0"/>
          <a:ext cx="0" cy="0"/>
          <a:chOff x="0" y="0"/>
          <a:chExt cx="0" cy="0"/>
        </a:xfrm>
      </p:grpSpPr>
      <p:sp>
        <p:nvSpPr>
          <p:cNvPr id="38" name="Title 37">
            <a:extLst>
              <a:ext uri="{FF2B5EF4-FFF2-40B4-BE49-F238E27FC236}">
                <a16:creationId xmlns:a16="http://schemas.microsoft.com/office/drawing/2014/main" id="{E12D34B1-2625-1D41-B8D4-17ED5BA4586F}"/>
              </a:ext>
            </a:extLst>
          </p:cNvPr>
          <p:cNvSpPr>
            <a:spLocks noGrp="1"/>
          </p:cNvSpPr>
          <p:nvPr>
            <p:ph type="title"/>
          </p:nvPr>
        </p:nvSpPr>
        <p:spPr>
          <a:xfrm>
            <a:off x="576072" y="704088"/>
            <a:ext cx="10515600" cy="676656"/>
          </a:xfrm>
        </p:spPr>
        <p:txBody>
          <a:bodyPr vert="horz" lIns="91440" tIns="45720" rIns="91440" bIns="45720" rtlCol="0" anchor="ctr">
            <a:normAutofit/>
          </a:bodyPr>
          <a:lstStyle/>
          <a:p>
            <a:r>
              <a:rPr lang="en-US" sz="4100" kern="1200">
                <a:latin typeface="+mj-lt"/>
                <a:ea typeface="+mj-ea"/>
                <a:cs typeface="+mj-cs"/>
              </a:rPr>
              <a:t>Financial Analysis</a:t>
            </a:r>
          </a:p>
        </p:txBody>
      </p:sp>
      <p:sp>
        <p:nvSpPr>
          <p:cNvPr id="73" name="Date Placeholder 3">
            <a:extLst>
              <a:ext uri="{FF2B5EF4-FFF2-40B4-BE49-F238E27FC236}">
                <a16:creationId xmlns:a16="http://schemas.microsoft.com/office/drawing/2014/main" id="{5B8AE6C3-0EC3-D015-4023-4FC9112216A0}"/>
              </a:ext>
            </a:extLst>
          </p:cNvPr>
          <p:cNvSpPr>
            <a:spLocks noGrp="1"/>
          </p:cNvSpPr>
          <p:nvPr>
            <p:ph type="dt" sz="half" idx="10"/>
          </p:nvPr>
        </p:nvSpPr>
        <p:spPr>
          <a:xfrm>
            <a:off x="365760" y="6464808"/>
            <a:ext cx="987552" cy="310896"/>
          </a:xfrm>
        </p:spPr>
        <p:txBody>
          <a:bodyPr/>
          <a:lstStyle/>
          <a:p>
            <a:pPr>
              <a:spcAft>
                <a:spcPts val="600"/>
              </a:spcAft>
            </a:pPr>
            <a:r>
              <a:rPr lang="en-US"/>
              <a:t>20XX</a:t>
            </a:r>
          </a:p>
        </p:txBody>
      </p:sp>
      <p:sp>
        <p:nvSpPr>
          <p:cNvPr id="75" name="Footer Placeholder 4">
            <a:extLst>
              <a:ext uri="{FF2B5EF4-FFF2-40B4-BE49-F238E27FC236}">
                <a16:creationId xmlns:a16="http://schemas.microsoft.com/office/drawing/2014/main" id="{F6A968DC-F021-316E-BFD1-B6EEC17A92D8}"/>
              </a:ext>
            </a:extLst>
          </p:cNvPr>
          <p:cNvSpPr>
            <a:spLocks noGrp="1"/>
          </p:cNvSpPr>
          <p:nvPr>
            <p:ph type="ftr" sz="quarter" idx="11"/>
          </p:nvPr>
        </p:nvSpPr>
        <p:spPr>
          <a:xfrm>
            <a:off x="4379976" y="6464808"/>
            <a:ext cx="3438144" cy="310896"/>
          </a:xfrm>
        </p:spPr>
        <p:txBody>
          <a:bodyPr/>
          <a:lstStyle/>
          <a:p>
            <a:pPr>
              <a:spcAft>
                <a:spcPts val="600"/>
              </a:spcAft>
            </a:pPr>
            <a:r>
              <a:rPr lang="en-US"/>
              <a:t>presentation title</a:t>
            </a:r>
          </a:p>
        </p:txBody>
      </p:sp>
      <p:sp>
        <p:nvSpPr>
          <p:cNvPr id="77" name="Slide Number Placeholder 5">
            <a:extLst>
              <a:ext uri="{FF2B5EF4-FFF2-40B4-BE49-F238E27FC236}">
                <a16:creationId xmlns:a16="http://schemas.microsoft.com/office/drawing/2014/main" id="{B95CD321-5B7C-365A-F549-7B5FA7DBE1ED}"/>
              </a:ext>
            </a:extLst>
          </p:cNvPr>
          <p:cNvSpPr>
            <a:spLocks noGrp="1"/>
          </p:cNvSpPr>
          <p:nvPr>
            <p:ph type="sldNum" sz="quarter" idx="12"/>
          </p:nvPr>
        </p:nvSpPr>
        <p:spPr>
          <a:xfrm>
            <a:off x="11027664" y="6464808"/>
            <a:ext cx="987552" cy="310896"/>
          </a:xfrm>
        </p:spPr>
        <p:txBody>
          <a:bodyPr/>
          <a:lstStyle/>
          <a:p>
            <a:pPr>
              <a:spcAft>
                <a:spcPts val="600"/>
              </a:spcAft>
            </a:pPr>
            <a:fld id="{58FB4751-880F-D840-AAA9-3A15815CC996}" type="slidenum">
              <a:rPr lang="en-US" smtClean="0"/>
              <a:pPr>
                <a:spcAft>
                  <a:spcPts val="600"/>
                </a:spcAft>
              </a:pPr>
              <a:t>18</a:t>
            </a:fld>
            <a:endParaRPr lang="en-US"/>
          </a:p>
        </p:txBody>
      </p:sp>
      <p:graphicFrame>
        <p:nvGraphicFramePr>
          <p:cNvPr id="69" name="TextBox 66">
            <a:extLst>
              <a:ext uri="{FF2B5EF4-FFF2-40B4-BE49-F238E27FC236}">
                <a16:creationId xmlns:a16="http://schemas.microsoft.com/office/drawing/2014/main" id="{716816EF-5D4B-750D-3C5F-DD9317C0B000}"/>
              </a:ext>
            </a:extLst>
          </p:cNvPr>
          <p:cNvGraphicFramePr/>
          <p:nvPr>
            <p:extLst>
              <p:ext uri="{D42A27DB-BD31-4B8C-83A1-F6EECF244321}">
                <p14:modId xmlns:p14="http://schemas.microsoft.com/office/powerpoint/2010/main" val="1410789752"/>
              </p:ext>
            </p:extLst>
          </p:nvPr>
        </p:nvGraphicFramePr>
        <p:xfrm>
          <a:off x="576072" y="1901952"/>
          <a:ext cx="9363456" cy="3877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0893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a:xfrm>
            <a:off x="365760" y="6464808"/>
            <a:ext cx="987552" cy="310896"/>
          </a:xfrm>
        </p:spPr>
        <p:txBody>
          <a:bodyPr anchor="ctr">
            <a:normAutofit/>
          </a:bodyPr>
          <a:lstStyle/>
          <a:p>
            <a:pPr>
              <a:spcAft>
                <a:spcPts val="600"/>
              </a:spcAft>
            </a:pPr>
            <a:r>
              <a:rPr lang="en-US" dirty="0"/>
              <a:t>20XX</a:t>
            </a:r>
            <a:endParaRPr lang="en-US"/>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a:xfrm>
            <a:off x="4379976" y="6464808"/>
            <a:ext cx="3438144" cy="310896"/>
          </a:xfrm>
        </p:spPr>
        <p:txBody>
          <a:bodyPr anchor="ctr">
            <a:normAutofit/>
          </a:bodyPr>
          <a:lstStyle/>
          <a:p>
            <a:pPr>
              <a:spcAft>
                <a:spcPts val="600"/>
              </a:spcAft>
            </a:pPr>
            <a:r>
              <a:rPr lang="en-US" dirty="0"/>
              <a:t>presentation title</a:t>
            </a:r>
            <a:endParaRPr lang="en-US"/>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19</a:t>
            </a:fld>
            <a:endParaRPr lang="en-US"/>
          </a:p>
        </p:txBody>
      </p:sp>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576072" y="704088"/>
            <a:ext cx="10515600" cy="676656"/>
          </a:xfrm>
        </p:spPr>
        <p:txBody>
          <a:bodyPr anchor="ctr">
            <a:normAutofit/>
          </a:bodyPr>
          <a:lstStyle/>
          <a:p>
            <a:r>
              <a:rPr lang="en-US" sz="4100"/>
              <a:t>Partners And </a:t>
            </a:r>
            <a:r>
              <a:rPr lang="en-US" sz="4100" err="1"/>
              <a:t>Collabrations</a:t>
            </a:r>
            <a:endParaRPr lang="en-US" sz="4100"/>
          </a:p>
        </p:txBody>
      </p:sp>
      <p:graphicFrame>
        <p:nvGraphicFramePr>
          <p:cNvPr id="14" name="Content Placeholder 3" descr="Timeline Placeholder ">
            <a:extLst>
              <a:ext uri="{FF2B5EF4-FFF2-40B4-BE49-F238E27FC236}">
                <a16:creationId xmlns:a16="http://schemas.microsoft.com/office/drawing/2014/main" id="{8B282638-605F-AABF-CB34-2453951B1089}"/>
              </a:ext>
            </a:extLst>
          </p:cNvPr>
          <p:cNvGraphicFramePr>
            <a:graphicFrameLocks noGrp="1"/>
          </p:cNvGraphicFramePr>
          <p:nvPr>
            <p:ph idx="1"/>
            <p:extLst>
              <p:ext uri="{D42A27DB-BD31-4B8C-83A1-F6EECF244321}">
                <p14:modId xmlns:p14="http://schemas.microsoft.com/office/powerpoint/2010/main" val="3472095121"/>
              </p:ext>
            </p:extLst>
          </p:nvPr>
        </p:nvGraphicFramePr>
        <p:xfrm>
          <a:off x="576263" y="1901825"/>
          <a:ext cx="10515600" cy="3876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4133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67195-DC98-93D1-278E-6823EA26B45F}"/>
              </a:ext>
            </a:extLst>
          </p:cNvPr>
          <p:cNvSpPr>
            <a:spLocks noGrp="1"/>
          </p:cNvSpPr>
          <p:nvPr>
            <p:ph type="title"/>
          </p:nvPr>
        </p:nvSpPr>
        <p:spPr/>
        <p:txBody>
          <a:bodyPr/>
          <a:lstStyle/>
          <a:p>
            <a:r>
              <a:rPr lang="en-IN" dirty="0"/>
              <a:t>TEAM MEMBERS</a:t>
            </a:r>
          </a:p>
        </p:txBody>
      </p:sp>
      <p:sp>
        <p:nvSpPr>
          <p:cNvPr id="3" name="Content Placeholder 2">
            <a:extLst>
              <a:ext uri="{FF2B5EF4-FFF2-40B4-BE49-F238E27FC236}">
                <a16:creationId xmlns:a16="http://schemas.microsoft.com/office/drawing/2014/main" id="{5B388FD8-FFC8-FC77-627B-66E1BA204B6A}"/>
              </a:ext>
            </a:extLst>
          </p:cNvPr>
          <p:cNvSpPr>
            <a:spLocks noGrp="1"/>
          </p:cNvSpPr>
          <p:nvPr>
            <p:ph idx="1"/>
          </p:nvPr>
        </p:nvSpPr>
        <p:spPr>
          <a:xfrm>
            <a:off x="7274010" y="1938415"/>
            <a:ext cx="4835611" cy="4351338"/>
          </a:xfrm>
        </p:spPr>
        <p:txBody>
          <a:bodyPr/>
          <a:lstStyle/>
          <a:p>
            <a:pPr algn="l"/>
            <a:r>
              <a:rPr lang="en-IN" dirty="0"/>
              <a:t>2110030056 -</a:t>
            </a:r>
            <a:r>
              <a:rPr lang="en-IN" dirty="0" err="1"/>
              <a:t>B.Akshita</a:t>
            </a:r>
            <a:endParaRPr lang="en-IN" dirty="0"/>
          </a:p>
          <a:p>
            <a:pPr algn="l"/>
            <a:r>
              <a:rPr lang="en-IN" dirty="0"/>
              <a:t>2110030059 -K.PAANI </a:t>
            </a:r>
            <a:r>
              <a:rPr lang="en-IN" dirty="0" err="1"/>
              <a:t>chowdary</a:t>
            </a:r>
            <a:endParaRPr lang="en-IN" dirty="0"/>
          </a:p>
          <a:p>
            <a:pPr algn="l"/>
            <a:r>
              <a:rPr lang="en-IN" dirty="0"/>
              <a:t>2110030147 -G.MAHITHA</a:t>
            </a:r>
          </a:p>
          <a:p>
            <a:pPr algn="l"/>
            <a:r>
              <a:rPr lang="en-IN" dirty="0"/>
              <a:t>2110030457 -V.CHARISHMA</a:t>
            </a:r>
          </a:p>
          <a:p>
            <a:r>
              <a:rPr lang="en-IN" dirty="0"/>
              <a:t>    </a:t>
            </a:r>
          </a:p>
        </p:txBody>
      </p:sp>
    </p:spTree>
    <p:extLst>
      <p:ext uri="{BB962C8B-B14F-4D97-AF65-F5344CB8AC3E}">
        <p14:creationId xmlns:p14="http://schemas.microsoft.com/office/powerpoint/2010/main" val="3800621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679D-DC49-184B-33D7-D460C700C85D}"/>
              </a:ext>
            </a:extLst>
          </p:cNvPr>
          <p:cNvSpPr>
            <a:spLocks noGrp="1"/>
          </p:cNvSpPr>
          <p:nvPr>
            <p:ph type="title"/>
          </p:nvPr>
        </p:nvSpPr>
        <p:spPr>
          <a:xfrm>
            <a:off x="576071" y="704088"/>
            <a:ext cx="9144000" cy="676656"/>
          </a:xfrm>
        </p:spPr>
        <p:txBody>
          <a:bodyPr/>
          <a:lstStyle/>
          <a:p>
            <a:r>
              <a:rPr lang="en-US" dirty="0"/>
              <a:t>Future Work</a:t>
            </a:r>
          </a:p>
        </p:txBody>
      </p:sp>
      <p:sp>
        <p:nvSpPr>
          <p:cNvPr id="8" name="Text Placeholder 7">
            <a:extLst>
              <a:ext uri="{FF2B5EF4-FFF2-40B4-BE49-F238E27FC236}">
                <a16:creationId xmlns:a16="http://schemas.microsoft.com/office/drawing/2014/main" id="{955CC3A7-DD9A-E887-A929-DE6D4C1E47B9}"/>
              </a:ext>
            </a:extLst>
          </p:cNvPr>
          <p:cNvSpPr>
            <a:spLocks noGrp="1"/>
          </p:cNvSpPr>
          <p:nvPr>
            <p:ph type="body" sz="quarter" idx="13"/>
          </p:nvPr>
        </p:nvSpPr>
        <p:spPr/>
        <p:txBody>
          <a:bodyPr/>
          <a:lstStyle/>
          <a:p>
            <a:endParaRPr lang="en-US" dirty="0"/>
          </a:p>
          <a:p>
            <a:pPr lvl="1"/>
            <a:r>
              <a:rPr lang="en-US" b="1" dirty="0"/>
              <a:t>Idea and Research</a:t>
            </a:r>
          </a:p>
          <a:p>
            <a:endParaRPr lang="en-US" dirty="0"/>
          </a:p>
        </p:txBody>
      </p:sp>
      <p:sp>
        <p:nvSpPr>
          <p:cNvPr id="17" name="Text Placeholder 16">
            <a:extLst>
              <a:ext uri="{FF2B5EF4-FFF2-40B4-BE49-F238E27FC236}">
                <a16:creationId xmlns:a16="http://schemas.microsoft.com/office/drawing/2014/main" id="{21A076CC-9414-293E-8AB1-B8C2EA1C5FEE}"/>
              </a:ext>
            </a:extLst>
          </p:cNvPr>
          <p:cNvSpPr>
            <a:spLocks noGrp="1"/>
          </p:cNvSpPr>
          <p:nvPr>
            <p:ph type="body" sz="quarter" idx="15"/>
          </p:nvPr>
        </p:nvSpPr>
        <p:spPr/>
        <p:txBody>
          <a:bodyPr/>
          <a:lstStyle/>
          <a:p>
            <a:endParaRPr lang="en-US" dirty="0"/>
          </a:p>
          <a:p>
            <a:pPr lvl="1"/>
            <a:r>
              <a:rPr lang="en-US" b="1" dirty="0"/>
              <a:t>Implementation and Execution</a:t>
            </a:r>
          </a:p>
        </p:txBody>
      </p:sp>
      <p:sp>
        <p:nvSpPr>
          <p:cNvPr id="9" name="Text Placeholder 8">
            <a:extLst>
              <a:ext uri="{FF2B5EF4-FFF2-40B4-BE49-F238E27FC236}">
                <a16:creationId xmlns:a16="http://schemas.microsoft.com/office/drawing/2014/main" id="{EE754D37-3AA6-7249-76D8-52F85F4C158A}"/>
              </a:ext>
            </a:extLst>
          </p:cNvPr>
          <p:cNvSpPr>
            <a:spLocks noGrp="1"/>
          </p:cNvSpPr>
          <p:nvPr>
            <p:ph type="body" sz="quarter" idx="14"/>
          </p:nvPr>
        </p:nvSpPr>
        <p:spPr/>
        <p:txBody>
          <a:bodyPr/>
          <a:lstStyle/>
          <a:p>
            <a:endParaRPr lang="en-US" dirty="0"/>
          </a:p>
          <a:p>
            <a:pPr lvl="1"/>
            <a:r>
              <a:rPr lang="en-US" b="1" dirty="0"/>
              <a:t>Business Development and Growth</a:t>
            </a:r>
          </a:p>
        </p:txBody>
      </p:sp>
      <p:sp>
        <p:nvSpPr>
          <p:cNvPr id="26" name="Text Placeholder 25">
            <a:extLst>
              <a:ext uri="{FF2B5EF4-FFF2-40B4-BE49-F238E27FC236}">
                <a16:creationId xmlns:a16="http://schemas.microsoft.com/office/drawing/2014/main" id="{FFCA4FA2-1095-105E-5606-3D90E73136C3}"/>
              </a:ext>
            </a:extLst>
          </p:cNvPr>
          <p:cNvSpPr>
            <a:spLocks noGrp="1"/>
          </p:cNvSpPr>
          <p:nvPr>
            <p:ph type="body" sz="quarter" idx="17"/>
          </p:nvPr>
        </p:nvSpPr>
        <p:spPr/>
        <p:txBody>
          <a:bodyPr/>
          <a:lstStyle/>
          <a:p>
            <a:endParaRPr lang="en-US" dirty="0"/>
          </a:p>
          <a:p>
            <a:pPr lvl="1"/>
            <a:r>
              <a:rPr lang="en-US" b="1" dirty="0"/>
              <a:t>Scaling and Expansion</a:t>
            </a:r>
          </a:p>
        </p:txBody>
      </p:sp>
      <p:sp>
        <p:nvSpPr>
          <p:cNvPr id="18" name="Text Placeholder 17">
            <a:extLst>
              <a:ext uri="{FF2B5EF4-FFF2-40B4-BE49-F238E27FC236}">
                <a16:creationId xmlns:a16="http://schemas.microsoft.com/office/drawing/2014/main" id="{871694C6-64CB-2042-D079-8D98D610EDB0}"/>
              </a:ext>
            </a:extLst>
          </p:cNvPr>
          <p:cNvSpPr>
            <a:spLocks noGrp="1"/>
          </p:cNvSpPr>
          <p:nvPr>
            <p:ph type="body" sz="quarter" idx="16"/>
          </p:nvPr>
        </p:nvSpPr>
        <p:spPr/>
        <p:txBody>
          <a:bodyPr/>
          <a:lstStyle/>
          <a:p>
            <a:endParaRPr lang="en-US" b="1" dirty="0"/>
          </a:p>
          <a:p>
            <a:pPr lvl="1"/>
            <a:r>
              <a:rPr lang="en-US" b="1" dirty="0"/>
              <a:t>Community Engagement and Brand Building</a:t>
            </a:r>
          </a:p>
        </p:txBody>
      </p:sp>
    </p:spTree>
    <p:extLst>
      <p:ext uri="{BB962C8B-B14F-4D97-AF65-F5344CB8AC3E}">
        <p14:creationId xmlns:p14="http://schemas.microsoft.com/office/powerpoint/2010/main" val="327257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dirty="0"/>
              <a:t>Future Work</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a:xfrm>
            <a:off x="576072" y="1780297"/>
            <a:ext cx="6464808" cy="3705308"/>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Initiate the implementation phase to execute the operational plan and bring </a:t>
            </a:r>
            <a:r>
              <a:rPr lang="en-US" dirty="0" err="1">
                <a:solidFill>
                  <a:schemeClr val="bg1"/>
                </a:solidFill>
                <a:latin typeface="Times New Roman" panose="02020603050405020304" pitchFamily="18" charset="0"/>
                <a:cs typeface="Times New Roman" panose="02020603050405020304" pitchFamily="18" charset="0"/>
              </a:rPr>
              <a:t>BioHarbor's</a:t>
            </a:r>
            <a:r>
              <a:rPr lang="en-US" dirty="0">
                <a:solidFill>
                  <a:schemeClr val="bg1"/>
                </a:solidFill>
                <a:latin typeface="Times New Roman" panose="02020603050405020304" pitchFamily="18" charset="0"/>
                <a:cs typeface="Times New Roman" panose="02020603050405020304" pitchFamily="18" charset="0"/>
              </a:rPr>
              <a:t> services and products to market.</a:t>
            </a:r>
          </a:p>
          <a:p>
            <a:r>
              <a:rPr lang="en-US" dirty="0">
                <a:solidFill>
                  <a:schemeClr val="bg1"/>
                </a:solidFill>
                <a:latin typeface="Times New Roman" panose="02020603050405020304" pitchFamily="18" charset="0"/>
                <a:cs typeface="Times New Roman" panose="02020603050405020304" pitchFamily="18" charset="0"/>
              </a:rPr>
              <a:t>Establish operational processes, procure necessary resources, and launch marketing campaigns to attract customers and generate revenue.</a:t>
            </a: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Business Development and Growth:</a:t>
            </a:r>
          </a:p>
          <a:p>
            <a:r>
              <a:rPr lang="en-US" dirty="0">
                <a:solidFill>
                  <a:schemeClr val="bg1"/>
                </a:solidFill>
                <a:latin typeface="Times New Roman" panose="02020603050405020304" pitchFamily="18" charset="0"/>
                <a:cs typeface="Times New Roman" panose="02020603050405020304" pitchFamily="18" charset="0"/>
              </a:rPr>
              <a:t>Focus on business development efforts to expand </a:t>
            </a:r>
            <a:r>
              <a:rPr lang="en-US" dirty="0" err="1">
                <a:solidFill>
                  <a:schemeClr val="bg1"/>
                </a:solidFill>
                <a:latin typeface="Times New Roman" panose="02020603050405020304" pitchFamily="18" charset="0"/>
                <a:cs typeface="Times New Roman" panose="02020603050405020304" pitchFamily="18" charset="0"/>
              </a:rPr>
              <a:t>BioHarbor's</a:t>
            </a:r>
            <a:r>
              <a:rPr lang="en-US" dirty="0">
                <a:solidFill>
                  <a:schemeClr val="bg1"/>
                </a:solidFill>
                <a:latin typeface="Times New Roman" panose="02020603050405020304" pitchFamily="18" charset="0"/>
                <a:cs typeface="Times New Roman" panose="02020603050405020304" pitchFamily="18" charset="0"/>
              </a:rPr>
              <a:t> customer base and market presence.</a:t>
            </a:r>
          </a:p>
          <a:p>
            <a:r>
              <a:rPr lang="en-US" dirty="0">
                <a:solidFill>
                  <a:schemeClr val="bg1"/>
                </a:solidFill>
                <a:latin typeface="Times New Roman" panose="02020603050405020304" pitchFamily="18" charset="0"/>
                <a:cs typeface="Times New Roman" panose="02020603050405020304" pitchFamily="18" charset="0"/>
              </a:rPr>
              <a:t>Explore opportunities for strategic partnerships, collaborations, and alliances to enhance service offerings and reach new market segments.</a:t>
            </a:r>
          </a:p>
          <a:p>
            <a:endParaRPr lang="en-US" dirty="0">
              <a:solidFill>
                <a:schemeClr val="tx1"/>
              </a:solidFill>
            </a:endParaRPr>
          </a:p>
          <a:p>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21</a:t>
            </a:fld>
            <a:endParaRPr lang="en-US" dirty="0"/>
          </a:p>
        </p:txBody>
      </p:sp>
    </p:spTree>
    <p:extLst>
      <p:ext uri="{BB962C8B-B14F-4D97-AF65-F5344CB8AC3E}">
        <p14:creationId xmlns:p14="http://schemas.microsoft.com/office/powerpoint/2010/main" val="2759600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D92BF9C1-9009-C934-C11C-54570A5234B7}"/>
              </a:ext>
            </a:extLst>
          </p:cNvPr>
          <p:cNvSpPr>
            <a:spLocks noGrp="1"/>
          </p:cNvSpPr>
          <p:nvPr>
            <p:ph sz="half" idx="2"/>
          </p:nvPr>
        </p:nvSpPr>
        <p:spPr>
          <a:xfrm>
            <a:off x="488144" y="1662237"/>
            <a:ext cx="11215712" cy="3684588"/>
          </a:xfrm>
        </p:spPr>
        <p:txBody>
          <a:bodyPr/>
          <a:lstStyle/>
          <a:p>
            <a:r>
              <a:rPr lang="en-US" dirty="0">
                <a:latin typeface="Times New Roman" panose="02020603050405020304" pitchFamily="18" charset="0"/>
                <a:cs typeface="Times New Roman" panose="02020603050405020304" pitchFamily="18" charset="0"/>
              </a:rPr>
              <a:t>Technology Integration and Optimization: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Invest in technology infrastructure to streamline operations, enhance customer experience, and ensure data security and privacy.</a:t>
            </a:r>
          </a:p>
          <a:p>
            <a:r>
              <a:rPr lang="en-US" dirty="0">
                <a:latin typeface="Times New Roman" panose="02020603050405020304" pitchFamily="18" charset="0"/>
                <a:cs typeface="Times New Roman" panose="02020603050405020304" pitchFamily="18" charset="0"/>
              </a:rPr>
              <a:t>Explore innovative technologies such as AI-driven health analytics and telemedicine platforms to improve service delivery and scalability.</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Continuous Improvement and Adaptation:</a:t>
            </a:r>
          </a:p>
          <a:p>
            <a:r>
              <a:rPr lang="en-US" dirty="0">
                <a:latin typeface="Times New Roman" panose="02020603050405020304" pitchFamily="18" charset="0"/>
                <a:cs typeface="Times New Roman" panose="02020603050405020304" pitchFamily="18" charset="0"/>
              </a:rPr>
              <a:t>Continuously monitor market trends, customer feedback, and competitive dynamics to identify opportunities for improvement and adaptation.</a:t>
            </a:r>
          </a:p>
          <a:p>
            <a:r>
              <a:rPr lang="en-US" dirty="0">
                <a:latin typeface="Times New Roman" panose="02020603050405020304" pitchFamily="18" charset="0"/>
                <a:cs typeface="Times New Roman" panose="02020603050405020304" pitchFamily="18" charset="0"/>
              </a:rPr>
              <a:t>Regularly review and update operational processes, financial strategies, and marketing initiatives to optimize performance and maintain competitiveness.</a:t>
            </a:r>
          </a:p>
          <a:p>
            <a:endParaRPr lang="en-US" dirty="0"/>
          </a:p>
          <a:p>
            <a:endParaRPr lang="en-US" dirty="0"/>
          </a:p>
        </p:txBody>
      </p:sp>
      <p:sp>
        <p:nvSpPr>
          <p:cNvPr id="9" name="Date Placeholder 8">
            <a:extLst>
              <a:ext uri="{FF2B5EF4-FFF2-40B4-BE49-F238E27FC236}">
                <a16:creationId xmlns:a16="http://schemas.microsoft.com/office/drawing/2014/main" id="{1B391B61-21BC-7309-D50E-A2FA872838C1}"/>
              </a:ext>
            </a:extLst>
          </p:cNvPr>
          <p:cNvSpPr>
            <a:spLocks noGrp="1"/>
          </p:cNvSpPr>
          <p:nvPr>
            <p:ph type="dt" sz="half" idx="10"/>
          </p:nvPr>
        </p:nvSpPr>
        <p:spPr/>
        <p:txBody>
          <a:bodyPr/>
          <a:lstStyle/>
          <a:p>
            <a:r>
              <a:rPr lang="en-US" dirty="0"/>
              <a:t>20XX</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22</a:t>
            </a:fld>
            <a:endParaRPr lang="en-US" dirty="0"/>
          </a:p>
        </p:txBody>
      </p:sp>
    </p:spTree>
    <p:extLst>
      <p:ext uri="{BB962C8B-B14F-4D97-AF65-F5344CB8AC3E}">
        <p14:creationId xmlns:p14="http://schemas.microsoft.com/office/powerpoint/2010/main" val="1164941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6F7F46-90D5-EAC0-8E4A-E2DC03452E69}"/>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3000C414-0176-CB2A-4E50-A4038B931F9B}"/>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8ACD0626-8F43-7D06-9E0B-F3D868F7D107}"/>
              </a:ext>
            </a:extLst>
          </p:cNvPr>
          <p:cNvSpPr>
            <a:spLocks noGrp="1"/>
          </p:cNvSpPr>
          <p:nvPr>
            <p:ph sz="half" idx="2"/>
          </p:nvPr>
        </p:nvSpPr>
        <p:spPr>
          <a:xfrm>
            <a:off x="488144" y="1662237"/>
            <a:ext cx="11215712" cy="3684588"/>
          </a:xfrm>
        </p:spPr>
        <p:txBody>
          <a:bodyPr/>
          <a:lstStyle/>
          <a:p>
            <a:r>
              <a:rPr lang="en-US" dirty="0">
                <a:latin typeface="Times New Roman" panose="02020603050405020304" pitchFamily="18" charset="0"/>
                <a:cs typeface="Times New Roman" panose="02020603050405020304" pitchFamily="18" charset="0"/>
              </a:rPr>
              <a:t>Scaling and Expansion: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Develop strategies for scaling </a:t>
            </a:r>
            <a:r>
              <a:rPr lang="en-US" dirty="0" err="1">
                <a:latin typeface="Times New Roman" panose="02020603050405020304" pitchFamily="18" charset="0"/>
                <a:cs typeface="Times New Roman" panose="02020603050405020304" pitchFamily="18" charset="0"/>
              </a:rPr>
              <a:t>BioHarbor's</a:t>
            </a:r>
            <a:r>
              <a:rPr lang="en-US" dirty="0">
                <a:latin typeface="Times New Roman" panose="02020603050405020304" pitchFamily="18" charset="0"/>
                <a:cs typeface="Times New Roman" panose="02020603050405020304" pitchFamily="18" charset="0"/>
              </a:rPr>
              <a:t> operations and expanding into new markets, both regionally and internationally.</a:t>
            </a:r>
          </a:p>
          <a:p>
            <a:r>
              <a:rPr lang="en-US" dirty="0">
                <a:latin typeface="Times New Roman" panose="02020603050405020304" pitchFamily="18" charset="0"/>
                <a:cs typeface="Times New Roman" panose="02020603050405020304" pitchFamily="18" charset="0"/>
              </a:rPr>
              <a:t>Evaluate potential growth opportunities, including franchising, licensing, or opening new branches, to capitalize on market demand and maximize profitability.</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Research and Innovation: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Invest in research and development initiatives to enhance service offerings, product development, and genetic testing technologies.</a:t>
            </a:r>
          </a:p>
          <a:p>
            <a:r>
              <a:rPr lang="en-US" dirty="0">
                <a:latin typeface="Times New Roman" panose="02020603050405020304" pitchFamily="18" charset="0"/>
                <a:cs typeface="Times New Roman" panose="02020603050405020304" pitchFamily="18" charset="0"/>
              </a:rPr>
              <a:t>Stay abreast of advancements in personalized medicine, nutrition science, and genetic research to remain at the forefront of innovation in the industry.</a:t>
            </a:r>
            <a:endParaRPr lang="en-US" dirty="0"/>
          </a:p>
          <a:p>
            <a:endParaRPr lang="en-US" dirty="0"/>
          </a:p>
        </p:txBody>
      </p:sp>
      <p:sp>
        <p:nvSpPr>
          <p:cNvPr id="9" name="Date Placeholder 8">
            <a:extLst>
              <a:ext uri="{FF2B5EF4-FFF2-40B4-BE49-F238E27FC236}">
                <a16:creationId xmlns:a16="http://schemas.microsoft.com/office/drawing/2014/main" id="{26DF4947-8493-71C9-77D4-22B0217CC577}"/>
              </a:ext>
            </a:extLst>
          </p:cNvPr>
          <p:cNvSpPr>
            <a:spLocks noGrp="1"/>
          </p:cNvSpPr>
          <p:nvPr>
            <p:ph type="dt" sz="half" idx="10"/>
          </p:nvPr>
        </p:nvSpPr>
        <p:spPr/>
        <p:txBody>
          <a:bodyPr/>
          <a:lstStyle/>
          <a:p>
            <a:r>
              <a:rPr lang="en-US" dirty="0"/>
              <a:t>20XX</a:t>
            </a:r>
          </a:p>
        </p:txBody>
      </p:sp>
      <p:sp>
        <p:nvSpPr>
          <p:cNvPr id="10" name="Footer Placeholder 9">
            <a:extLst>
              <a:ext uri="{FF2B5EF4-FFF2-40B4-BE49-F238E27FC236}">
                <a16:creationId xmlns:a16="http://schemas.microsoft.com/office/drawing/2014/main" id="{E5B75A66-5155-8AEF-4FF8-46CA2A8A802B}"/>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8B474D3C-BA98-FF12-A594-9C41046A53D8}"/>
              </a:ext>
            </a:extLst>
          </p:cNvPr>
          <p:cNvSpPr>
            <a:spLocks noGrp="1"/>
          </p:cNvSpPr>
          <p:nvPr>
            <p:ph type="sldNum" sz="quarter" idx="12"/>
          </p:nvPr>
        </p:nvSpPr>
        <p:spPr/>
        <p:txBody>
          <a:bodyPr/>
          <a:lstStyle/>
          <a:p>
            <a:fld id="{58FB4751-880F-D840-AAA9-3A15815CC996}" type="slidenum">
              <a:rPr lang="en-US" smtClean="0"/>
              <a:pPr/>
              <a:t>23</a:t>
            </a:fld>
            <a:endParaRPr lang="en-US" dirty="0"/>
          </a:p>
        </p:txBody>
      </p:sp>
    </p:spTree>
    <p:extLst>
      <p:ext uri="{BB962C8B-B14F-4D97-AF65-F5344CB8AC3E}">
        <p14:creationId xmlns:p14="http://schemas.microsoft.com/office/powerpoint/2010/main" val="2581960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455D10-5E96-DB78-60CA-348D66DE98D5}"/>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C1399B9A-EB96-86B7-DD95-16CEBE140900}"/>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C2FAF8B7-1D6A-BF00-5BC7-F4D36806DF23}"/>
              </a:ext>
            </a:extLst>
          </p:cNvPr>
          <p:cNvSpPr>
            <a:spLocks noGrp="1"/>
          </p:cNvSpPr>
          <p:nvPr>
            <p:ph sz="half" idx="2"/>
          </p:nvPr>
        </p:nvSpPr>
        <p:spPr>
          <a:xfrm>
            <a:off x="488144" y="1662237"/>
            <a:ext cx="11215712" cy="3684588"/>
          </a:xfrm>
        </p:spPr>
        <p:txBody>
          <a:bodyPr/>
          <a:lstStyle/>
          <a:p>
            <a:r>
              <a:rPr lang="en-US" dirty="0">
                <a:latin typeface="Times New Roman" panose="02020603050405020304" pitchFamily="18" charset="0"/>
                <a:cs typeface="Times New Roman" panose="02020603050405020304" pitchFamily="18" charset="0"/>
              </a:rPr>
              <a:t>Community Engagement and Brand Building: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Engage with the community through health education initiatives, outreach programs, and social responsibility projects to build brand awareness and goodwill.</a:t>
            </a:r>
          </a:p>
          <a:p>
            <a:r>
              <a:rPr lang="en-US" dirty="0">
                <a:latin typeface="Times New Roman" panose="02020603050405020304" pitchFamily="18" charset="0"/>
                <a:cs typeface="Times New Roman" panose="02020603050405020304" pitchFamily="18" charset="0"/>
              </a:rPr>
              <a:t>Foster strong customer relationships and brand loyalty through personalized communication, exceptional service, and ongoing support.</a:t>
            </a:r>
            <a:endParaRPr lang="en-US" dirty="0"/>
          </a:p>
        </p:txBody>
      </p:sp>
      <p:sp>
        <p:nvSpPr>
          <p:cNvPr id="9" name="Date Placeholder 8">
            <a:extLst>
              <a:ext uri="{FF2B5EF4-FFF2-40B4-BE49-F238E27FC236}">
                <a16:creationId xmlns:a16="http://schemas.microsoft.com/office/drawing/2014/main" id="{A890163D-FC48-E130-365A-97DF5B5C9457}"/>
              </a:ext>
            </a:extLst>
          </p:cNvPr>
          <p:cNvSpPr>
            <a:spLocks noGrp="1"/>
          </p:cNvSpPr>
          <p:nvPr>
            <p:ph type="dt" sz="half" idx="10"/>
          </p:nvPr>
        </p:nvSpPr>
        <p:spPr/>
        <p:txBody>
          <a:bodyPr/>
          <a:lstStyle/>
          <a:p>
            <a:r>
              <a:rPr lang="en-US" dirty="0"/>
              <a:t>20XX</a:t>
            </a:r>
          </a:p>
        </p:txBody>
      </p:sp>
      <p:sp>
        <p:nvSpPr>
          <p:cNvPr id="10" name="Footer Placeholder 9">
            <a:extLst>
              <a:ext uri="{FF2B5EF4-FFF2-40B4-BE49-F238E27FC236}">
                <a16:creationId xmlns:a16="http://schemas.microsoft.com/office/drawing/2014/main" id="{9C9C4DE6-85EC-73E4-6E2E-333E0D687514}"/>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4DBDE487-45A5-035B-463B-5AB29B0AD44E}"/>
              </a:ext>
            </a:extLst>
          </p:cNvPr>
          <p:cNvSpPr>
            <a:spLocks noGrp="1"/>
          </p:cNvSpPr>
          <p:nvPr>
            <p:ph type="sldNum" sz="quarter" idx="12"/>
          </p:nvPr>
        </p:nvSpPr>
        <p:spPr/>
        <p:txBody>
          <a:bodyPr/>
          <a:lstStyle/>
          <a:p>
            <a:fld id="{58FB4751-880F-D840-AAA9-3A15815CC996}" type="slidenum">
              <a:rPr lang="en-US" smtClean="0"/>
              <a:pPr/>
              <a:t>24</a:t>
            </a:fld>
            <a:endParaRPr lang="en-US" dirty="0"/>
          </a:p>
        </p:txBody>
      </p:sp>
    </p:spTree>
    <p:extLst>
      <p:ext uri="{BB962C8B-B14F-4D97-AF65-F5344CB8AC3E}">
        <p14:creationId xmlns:p14="http://schemas.microsoft.com/office/powerpoint/2010/main" val="2042488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dirty="0"/>
              <a:t>Conclusion</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a:xfrm>
            <a:off x="576071" y="1255907"/>
            <a:ext cx="4572000" cy="4070729"/>
          </a:xfrm>
        </p:spPr>
        <p:txBody>
          <a:bodyPr>
            <a:noAutofit/>
          </a:bodyPr>
          <a:lstStyle/>
          <a:p>
            <a:r>
              <a:rPr lang="en-US" dirty="0">
                <a:latin typeface="Times New Roman" panose="02020603050405020304" pitchFamily="18" charset="0"/>
                <a:cs typeface="Times New Roman" panose="02020603050405020304" pitchFamily="18" charset="0"/>
              </a:rPr>
              <a:t>In conclusion, </a:t>
            </a:r>
            <a:r>
              <a:rPr lang="en-US" dirty="0" err="1">
                <a:latin typeface="Times New Roman" panose="02020603050405020304" pitchFamily="18" charset="0"/>
                <a:cs typeface="Times New Roman" panose="02020603050405020304" pitchFamily="18" charset="0"/>
              </a:rPr>
              <a:t>BioHarbor</a:t>
            </a:r>
            <a:r>
              <a:rPr lang="en-US" dirty="0">
                <a:latin typeface="Times New Roman" panose="02020603050405020304" pitchFamily="18" charset="0"/>
                <a:cs typeface="Times New Roman" panose="02020603050405020304" pitchFamily="18" charset="0"/>
              </a:rPr>
              <a:t> represents a groundbreaking venture poised to revolutionize the personalized health and wellness industry. Our strategic approach, backed by extensive market analysis and innovative solutions, positions us as a leader in delivering tailored health consultations, genetic testing services, and wellness products. With a relentless commitment to scientific rigor, compassionate care, and customer satisfaction, </a:t>
            </a:r>
            <a:r>
              <a:rPr lang="en-US" dirty="0" err="1">
                <a:latin typeface="Times New Roman" panose="02020603050405020304" pitchFamily="18" charset="0"/>
                <a:cs typeface="Times New Roman" panose="02020603050405020304" pitchFamily="18" charset="0"/>
              </a:rPr>
              <a:t>BioHarbor</a:t>
            </a:r>
            <a:r>
              <a:rPr lang="en-US" dirty="0">
                <a:latin typeface="Times New Roman" panose="02020603050405020304" pitchFamily="18" charset="0"/>
                <a:cs typeface="Times New Roman" panose="02020603050405020304" pitchFamily="18" charset="0"/>
              </a:rPr>
              <a:t> is dedicated to empowering individuals to optimize their well-being and lead healthier lives. As we embark on this journey, we invite you to join us in shaping the future of personalized health. Together, let's unlock the potential of genetic insights and personalized interventions to transform healthcare and improve lives worldwide.</a:t>
            </a:r>
          </a:p>
        </p:txBody>
      </p:sp>
      <p:pic>
        <p:nvPicPr>
          <p:cNvPr id="8" name="Picture Placeholder 7" descr="Person harvesting lettuce from a garden">
            <a:extLst>
              <a:ext uri="{FF2B5EF4-FFF2-40B4-BE49-F238E27FC236}">
                <a16:creationId xmlns:a16="http://schemas.microsoft.com/office/drawing/2014/main" id="{71DAFD00-5660-EAA6-4DE3-83F373055A99}"/>
              </a:ext>
            </a:extLst>
          </p:cNvPr>
          <p:cNvPicPr>
            <a:picLocks noGrp="1" noChangeAspect="1"/>
          </p:cNvPicPr>
          <p:nvPr>
            <p:ph type="pic" idx="1"/>
          </p:nvPr>
        </p:nvPicPr>
        <p:blipFill>
          <a:blip r:embed="rId2"/>
          <a:srcRect l="32" r="32"/>
          <a:stretch>
            <a:fillRect/>
          </a:stretch>
        </p:blipFill>
        <p:spPr/>
      </p:pic>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25</a:t>
            </a:fld>
            <a:endParaRPr lang="en-US" dirty="0"/>
          </a:p>
        </p:txBody>
      </p:sp>
    </p:spTree>
    <p:extLst>
      <p:ext uri="{BB962C8B-B14F-4D97-AF65-F5344CB8AC3E}">
        <p14:creationId xmlns:p14="http://schemas.microsoft.com/office/powerpoint/2010/main" val="3418206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1932203243"/>
              </p:ext>
            </p:extLst>
          </p:nvPr>
        </p:nvGraphicFramePr>
        <p:xfrm>
          <a:off x="7791450" y="1169988"/>
          <a:ext cx="4132263" cy="4838913"/>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endParaRPr lang="en-US" sz="180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OBJECTIVE </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SCOPE</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KEY FEATURES</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STAKE HOLDERS</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a:extLst>
            <a:ext uri="{FF2B5EF4-FFF2-40B4-BE49-F238E27FC236}">
              <a16:creationId xmlns:a16="http://schemas.microsoft.com/office/drawing/2014/main" id="{BB688C8B-E969-4FB7-EDC1-48CCFFFD0F0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3C0487D-5DBA-3C38-844F-3D4B987A9FA5}"/>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0EA2925F-0FEF-BAF6-940D-90F9432DF7E5}"/>
              </a:ext>
            </a:extLst>
          </p:cNvPr>
          <p:cNvGraphicFramePr>
            <a:graphicFrameLocks noGrp="1"/>
          </p:cNvGraphicFramePr>
          <p:nvPr>
            <p:ph idx="1"/>
            <p:extLst>
              <p:ext uri="{D42A27DB-BD31-4B8C-83A1-F6EECF244321}">
                <p14:modId xmlns:p14="http://schemas.microsoft.com/office/powerpoint/2010/main" val="341617492"/>
              </p:ext>
            </p:extLst>
          </p:nvPr>
        </p:nvGraphicFramePr>
        <p:xfrm>
          <a:off x="7791450" y="1169988"/>
          <a:ext cx="4132263" cy="4860428"/>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MARKET ANALYSIS</a:t>
                      </a:r>
                    </a:p>
                    <a:p>
                      <a:pPr algn="r"/>
                      <a:endParaRPr lang="en-US" sz="180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FINANCIAL ANALYSIS </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PARTNERS AND COLLABORATIONS</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latin typeface="+mn-lt"/>
                          <a:ea typeface="+mn-ea"/>
                          <a:cs typeface="+mn-cs"/>
                        </a:rPr>
                        <a:t>FUTURE WORK</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CONCLUSION</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87283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lstStyle/>
          <a:p>
            <a:r>
              <a:rPr lang="en-US" dirty="0" err="1">
                <a:latin typeface="Times New Roman" panose="02020603050405020304" pitchFamily="18" charset="0"/>
                <a:cs typeface="Times New Roman" panose="02020603050405020304" pitchFamily="18" charset="0"/>
              </a:rPr>
              <a:t>BioHarbor</a:t>
            </a:r>
            <a:r>
              <a:rPr lang="en-US" dirty="0">
                <a:latin typeface="Times New Roman" panose="02020603050405020304" pitchFamily="18" charset="0"/>
                <a:cs typeface="Times New Roman" panose="02020603050405020304" pitchFamily="18" charset="0"/>
              </a:rPr>
              <a:t>, a pioneering startup dedicated to revolutionizing personalized health and wellness. In an age where individual health needs are increasingly recognized as unique and multifaceted, </a:t>
            </a:r>
            <a:r>
              <a:rPr lang="en-US" dirty="0" err="1">
                <a:latin typeface="Times New Roman" panose="02020603050405020304" pitchFamily="18" charset="0"/>
                <a:cs typeface="Times New Roman" panose="02020603050405020304" pitchFamily="18" charset="0"/>
              </a:rPr>
              <a:t>BioHarbor</a:t>
            </a:r>
            <a:r>
              <a:rPr lang="en-US" dirty="0">
                <a:latin typeface="Times New Roman" panose="02020603050405020304" pitchFamily="18" charset="0"/>
                <a:cs typeface="Times New Roman" panose="02020603050405020304" pitchFamily="18" charset="0"/>
              </a:rPr>
              <a:t> emerges as a beacon of innovation, offering comprehensive solutions tailored to each person's specific requirements</a:t>
            </a:r>
            <a:r>
              <a:rPr lang="en-US" dirty="0"/>
              <a:t>.</a:t>
            </a:r>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341906" y="2542222"/>
            <a:ext cx="4840641" cy="1773555"/>
          </a:xfrm>
        </p:spPr>
        <p:txBody>
          <a:bodyPr/>
          <a:lstStyle/>
          <a:p>
            <a:r>
              <a:rPr lang="en-US" sz="4800" dirty="0"/>
              <a:t>Objective</a:t>
            </a:r>
          </a:p>
        </p:txBody>
      </p:sp>
      <p:sp>
        <p:nvSpPr>
          <p:cNvPr id="4" name="TextBox 3">
            <a:extLst>
              <a:ext uri="{FF2B5EF4-FFF2-40B4-BE49-F238E27FC236}">
                <a16:creationId xmlns:a16="http://schemas.microsoft.com/office/drawing/2014/main" id="{B2AD6F54-3715-DF53-E049-03773AC06291}"/>
              </a:ext>
            </a:extLst>
          </p:cNvPr>
          <p:cNvSpPr txBox="1"/>
          <p:nvPr/>
        </p:nvSpPr>
        <p:spPr>
          <a:xfrm>
            <a:off x="5390984" y="2274837"/>
            <a:ext cx="6101301"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Our mission is to empower individuals to take control of their well-being by providing expert dietary guidance, offering a curated selection of high-quality health products, and delivering cutting-edge genetic testing services.</a:t>
            </a:r>
          </a:p>
          <a:p>
            <a:r>
              <a:rPr lang="en-US" dirty="0">
                <a:latin typeface="Times New Roman" panose="02020603050405020304" pitchFamily="18" charset="0"/>
                <a:cs typeface="Times New Roman" panose="02020603050405020304" pitchFamily="18" charset="0"/>
              </a:rPr>
              <a:t>Whether you're managing a medical condition, seeking weight management support, or aiming to optimize your health through preventive measures, </a:t>
            </a:r>
            <a:r>
              <a:rPr lang="en-US" dirty="0" err="1">
                <a:latin typeface="Times New Roman" panose="02020603050405020304" pitchFamily="18" charset="0"/>
                <a:cs typeface="Times New Roman" panose="02020603050405020304" pitchFamily="18" charset="0"/>
              </a:rPr>
              <a:t>BioHarbor</a:t>
            </a:r>
            <a:r>
              <a:rPr lang="en-US" dirty="0">
                <a:latin typeface="Times New Roman" panose="02020603050405020304" pitchFamily="18" charset="0"/>
                <a:cs typeface="Times New Roman" panose="02020603050405020304" pitchFamily="18" charset="0"/>
              </a:rPr>
              <a:t> is here to guide you on your journey towards a healthier, happier life.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0000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87C13-837A-6099-EEC1-C3EC982FC8B3}"/>
              </a:ext>
            </a:extLst>
          </p:cNvPr>
          <p:cNvSpPr>
            <a:spLocks noGrp="1"/>
          </p:cNvSpPr>
          <p:nvPr>
            <p:ph type="title"/>
          </p:nvPr>
        </p:nvSpPr>
        <p:spPr>
          <a:xfrm>
            <a:off x="576072" y="704088"/>
            <a:ext cx="10515600" cy="676656"/>
          </a:xfrm>
        </p:spPr>
        <p:txBody>
          <a:bodyPr anchor="ctr">
            <a:normAutofit/>
          </a:bodyPr>
          <a:lstStyle/>
          <a:p>
            <a:r>
              <a:rPr lang="en-IN" sz="4100"/>
              <a:t>Scope</a:t>
            </a:r>
          </a:p>
        </p:txBody>
      </p:sp>
      <p:sp>
        <p:nvSpPr>
          <p:cNvPr id="9" name="Date Placeholder 3">
            <a:extLst>
              <a:ext uri="{FF2B5EF4-FFF2-40B4-BE49-F238E27FC236}">
                <a16:creationId xmlns:a16="http://schemas.microsoft.com/office/drawing/2014/main" id="{3CEE3A79-5A0B-EE09-422C-49CCD6DC51A7}"/>
              </a:ext>
            </a:extLst>
          </p:cNvPr>
          <p:cNvSpPr>
            <a:spLocks noGrp="1"/>
          </p:cNvSpPr>
          <p:nvPr>
            <p:ph type="dt" sz="half" idx="10"/>
          </p:nvPr>
        </p:nvSpPr>
        <p:spPr>
          <a:xfrm>
            <a:off x="365760" y="6464808"/>
            <a:ext cx="987552" cy="310896"/>
          </a:xfrm>
        </p:spPr>
        <p:txBody>
          <a:bodyPr/>
          <a:lstStyle/>
          <a:p>
            <a:pPr>
              <a:spcAft>
                <a:spcPts val="600"/>
              </a:spcAft>
            </a:pPr>
            <a:r>
              <a:rPr lang="en-US"/>
              <a:t>20XX</a:t>
            </a:r>
          </a:p>
        </p:txBody>
      </p:sp>
      <p:sp>
        <p:nvSpPr>
          <p:cNvPr id="11" name="Footer Placeholder 4">
            <a:extLst>
              <a:ext uri="{FF2B5EF4-FFF2-40B4-BE49-F238E27FC236}">
                <a16:creationId xmlns:a16="http://schemas.microsoft.com/office/drawing/2014/main" id="{43F182B0-7A87-C5BB-10DF-25B341F8B55A}"/>
              </a:ext>
            </a:extLst>
          </p:cNvPr>
          <p:cNvSpPr>
            <a:spLocks noGrp="1"/>
          </p:cNvSpPr>
          <p:nvPr>
            <p:ph type="ftr" sz="quarter" idx="11"/>
          </p:nvPr>
        </p:nvSpPr>
        <p:spPr>
          <a:xfrm>
            <a:off x="4379976" y="6464808"/>
            <a:ext cx="3438144" cy="310896"/>
          </a:xfrm>
        </p:spPr>
        <p:txBody>
          <a:bodyPr/>
          <a:lstStyle/>
          <a:p>
            <a:pPr>
              <a:spcAft>
                <a:spcPts val="600"/>
              </a:spcAft>
            </a:pPr>
            <a:r>
              <a:rPr lang="en-US"/>
              <a:t>presentation title</a:t>
            </a:r>
          </a:p>
        </p:txBody>
      </p:sp>
      <p:sp>
        <p:nvSpPr>
          <p:cNvPr id="13" name="Slide Number Placeholder 5">
            <a:extLst>
              <a:ext uri="{FF2B5EF4-FFF2-40B4-BE49-F238E27FC236}">
                <a16:creationId xmlns:a16="http://schemas.microsoft.com/office/drawing/2014/main" id="{450E2FDB-1DB0-C1C9-0896-12ABF0C8A687}"/>
              </a:ext>
            </a:extLst>
          </p:cNvPr>
          <p:cNvSpPr>
            <a:spLocks noGrp="1"/>
          </p:cNvSpPr>
          <p:nvPr>
            <p:ph type="sldNum" sz="quarter" idx="12"/>
          </p:nvPr>
        </p:nvSpPr>
        <p:spPr>
          <a:xfrm>
            <a:off x="11027664" y="6464808"/>
            <a:ext cx="987552" cy="310896"/>
          </a:xfrm>
        </p:spPr>
        <p:txBody>
          <a:bodyPr/>
          <a:lstStyle/>
          <a:p>
            <a:pPr>
              <a:spcAft>
                <a:spcPts val="600"/>
              </a:spcAft>
            </a:pPr>
            <a:fld id="{58FB4751-880F-D840-AAA9-3A15815CC996}" type="slidenum">
              <a:rPr lang="en-US" smtClean="0"/>
              <a:pPr>
                <a:spcAft>
                  <a:spcPts val="600"/>
                </a:spcAft>
              </a:pPr>
              <a:t>7</a:t>
            </a:fld>
            <a:endParaRPr lang="en-US"/>
          </a:p>
        </p:txBody>
      </p:sp>
      <p:graphicFrame>
        <p:nvGraphicFramePr>
          <p:cNvPr id="5" name="Text Placeholder 2">
            <a:extLst>
              <a:ext uri="{FF2B5EF4-FFF2-40B4-BE49-F238E27FC236}">
                <a16:creationId xmlns:a16="http://schemas.microsoft.com/office/drawing/2014/main" id="{6CAD28F7-3B1D-DD4D-A3B8-3700CD8FDBC1}"/>
              </a:ext>
            </a:extLst>
          </p:cNvPr>
          <p:cNvGraphicFramePr/>
          <p:nvPr>
            <p:extLst>
              <p:ext uri="{D42A27DB-BD31-4B8C-83A1-F6EECF244321}">
                <p14:modId xmlns:p14="http://schemas.microsoft.com/office/powerpoint/2010/main" val="3474710402"/>
              </p:ext>
            </p:extLst>
          </p:nvPr>
        </p:nvGraphicFramePr>
        <p:xfrm>
          <a:off x="576072" y="1901952"/>
          <a:ext cx="9363456" cy="3877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94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a:lstStyle/>
          <a:p>
            <a:r>
              <a:rPr lang="en-US">
                <a:latin typeface="Sagona Book" panose="020F0502020204030204" pitchFamily="34" charset="0"/>
              </a:rPr>
              <a:t>Key Features</a:t>
            </a:r>
            <a:endParaRPr lang="en-US" dirty="0"/>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8</a:t>
            </a:fld>
            <a:endParaRPr lang="en-US" dirty="0"/>
          </a:p>
        </p:txBody>
      </p:sp>
      <p:sp>
        <p:nvSpPr>
          <p:cNvPr id="5" name="Content Placeholder 4">
            <a:extLst>
              <a:ext uri="{FF2B5EF4-FFF2-40B4-BE49-F238E27FC236}">
                <a16:creationId xmlns:a16="http://schemas.microsoft.com/office/drawing/2014/main" id="{DE0E6577-9C4A-B5A8-E207-34BB9C9F1464}"/>
              </a:ext>
            </a:extLst>
          </p:cNvPr>
          <p:cNvSpPr>
            <a:spLocks noGrp="1"/>
          </p:cNvSpPr>
          <p:nvPr>
            <p:ph idx="1"/>
          </p:nvPr>
        </p:nvSpPr>
        <p:spPr>
          <a:xfrm>
            <a:off x="576072" y="1380744"/>
            <a:ext cx="9363456" cy="3877056"/>
          </a:xfrm>
        </p:spPr>
        <p:txBody>
          <a:bodyPr>
            <a:noAutofit/>
          </a:bodyPr>
          <a:lstStyle/>
          <a:p>
            <a:pPr marL="0" indent="0">
              <a:buNone/>
            </a:pPr>
            <a:r>
              <a:rPr lang="en-US" sz="1800">
                <a:latin typeface="Times New Roman" panose="02020603050405020304" pitchFamily="18" charset="0"/>
                <a:cs typeface="Times New Roman" panose="02020603050405020304" pitchFamily="18" charset="0"/>
              </a:rPr>
              <a:t>1. Genetic Analysis:</a:t>
            </a:r>
          </a:p>
          <a:p>
            <a:r>
              <a:rPr lang="en-US" sz="1800">
                <a:latin typeface="Times New Roman" panose="02020603050405020304" pitchFamily="18" charset="0"/>
                <a:cs typeface="Times New Roman" panose="02020603050405020304" pitchFamily="18" charset="0"/>
              </a:rPr>
              <a:t>Partner with genetic testing companies to offer customers the option of submitting genetic data for a more precise understanding of their nutritional needs. Use this information to identify potential genetic predispositions and tailor supplements accordingly.</a:t>
            </a:r>
          </a:p>
          <a:p>
            <a:pPr marL="0" indent="0">
              <a:buNone/>
            </a:pPr>
            <a:r>
              <a:rPr lang="en-US" sz="1800">
                <a:latin typeface="Times New Roman" panose="02020603050405020304" pitchFamily="18" charset="0"/>
                <a:cs typeface="Times New Roman" panose="02020603050405020304" pitchFamily="18" charset="0"/>
              </a:rPr>
              <a:t>2. Customizable Subscription Plans:</a:t>
            </a:r>
          </a:p>
          <a:p>
            <a:r>
              <a:rPr lang="en-US" sz="1800">
                <a:latin typeface="Times New Roman" panose="02020603050405020304" pitchFamily="18" charset="0"/>
                <a:cs typeface="Times New Roman" panose="02020603050405020304" pitchFamily="18" charset="0"/>
              </a:rPr>
              <a:t>Offer subscription plans that deliver monthly supplies of personalized supplements to customers' doorsteps. Allow users to modify their subscription plans based on changing health goals or preferences.</a:t>
            </a:r>
          </a:p>
          <a:p>
            <a:pPr marL="0" indent="0">
              <a:buNone/>
            </a:pPr>
            <a:r>
              <a:rPr lang="en-US" sz="1800">
                <a:latin typeface="Times New Roman" panose="02020603050405020304" pitchFamily="18" charset="0"/>
                <a:cs typeface="Times New Roman" panose="02020603050405020304" pitchFamily="18" charset="0"/>
              </a:rPr>
              <a:t>3. Continuous Monitoring:</a:t>
            </a:r>
          </a:p>
          <a:p>
            <a:r>
              <a:rPr lang="en-US" sz="1800">
                <a:latin typeface="Times New Roman" panose="02020603050405020304" pitchFamily="18" charset="0"/>
                <a:cs typeface="Times New Roman" panose="02020603050405020304" pitchFamily="18" charset="0"/>
              </a:rPr>
              <a:t>Integrate a monitoring system that tracks users' progress over time. Leverage feedback from users, as well as any updated health information, to adjust and optimize supplement formulas for ongoing effectiveness.</a:t>
            </a:r>
          </a:p>
          <a:p>
            <a:r>
              <a:rPr lang="en-US" sz="1800">
                <a:latin typeface="Times New Roman" panose="02020603050405020304" pitchFamily="18" charset="0"/>
                <a:cs typeface="Times New Roman" panose="02020603050405020304" pitchFamily="18" charset="0"/>
              </a:rPr>
              <a:t>4. Ingredient Transparency:</a:t>
            </a:r>
          </a:p>
          <a:p>
            <a:r>
              <a:rPr lang="en-US" sz="1800">
                <a:latin typeface="Times New Roman" panose="02020603050405020304" pitchFamily="18" charset="0"/>
                <a:cs typeface="Times New Roman" panose="02020603050405020304" pitchFamily="18" charset="0"/>
              </a:rPr>
              <a:t>Emphasize transparency in ingredient sourcing and production processes. Provide detailed information about the sources, quality, and benefits of each ingredient used in the personalized supplements.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2853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                                                 Stake HOLDERs</a:t>
            </a: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p:txBody>
          <a:bodyPr>
            <a:normAutofit/>
          </a:bodyPr>
          <a:lstStyle/>
          <a:p>
            <a:pPr algn="l"/>
            <a:r>
              <a:rPr lang="en-US" sz="1800" dirty="0">
                <a:latin typeface="Times New Roman" panose="02020603050405020304" pitchFamily="18" charset="0"/>
                <a:cs typeface="Times New Roman" panose="02020603050405020304" pitchFamily="18" charset="0"/>
              </a:rPr>
              <a:t>•  Healthcare professionals </a:t>
            </a:r>
          </a:p>
          <a:p>
            <a:pPr algn="l"/>
            <a:r>
              <a:rPr lang="en-US" sz="1800" dirty="0">
                <a:latin typeface="Times New Roman" panose="02020603050405020304" pitchFamily="18" charset="0"/>
                <a:cs typeface="Times New Roman" panose="02020603050405020304" pitchFamily="18" charset="0"/>
              </a:rPr>
              <a:t>•  Nutritionists</a:t>
            </a:r>
          </a:p>
          <a:p>
            <a:pPr algn="l"/>
            <a:r>
              <a:rPr lang="en-US" sz="1800" dirty="0">
                <a:latin typeface="Times New Roman" panose="02020603050405020304" pitchFamily="18" charset="0"/>
                <a:cs typeface="Times New Roman" panose="02020603050405020304" pitchFamily="18" charset="0"/>
              </a:rPr>
              <a:t>•  Dietitians</a:t>
            </a:r>
          </a:p>
          <a:p>
            <a:pPr algn="l"/>
            <a:r>
              <a:rPr lang="en-US" sz="1800" dirty="0">
                <a:latin typeface="Times New Roman" panose="02020603050405020304" pitchFamily="18" charset="0"/>
                <a:cs typeface="Times New Roman" panose="02020603050405020304" pitchFamily="18" charset="0"/>
              </a:rPr>
              <a:t>•  Genetic Testing Partners</a:t>
            </a:r>
          </a:p>
          <a:p>
            <a:pPr algn="l"/>
            <a:r>
              <a:rPr lang="en-US" sz="1800" dirty="0">
                <a:latin typeface="Times New Roman" panose="02020603050405020304" pitchFamily="18" charset="0"/>
                <a:cs typeface="Times New Roman" panose="02020603050405020304" pitchFamily="18" charset="0"/>
              </a:rPr>
              <a:t>•  Food and wellness product suppliers</a:t>
            </a:r>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9</a:t>
            </a:fld>
            <a:endParaRPr lang="en-US" dirty="0"/>
          </a:p>
        </p:txBody>
      </p:sp>
    </p:spTree>
    <p:extLst>
      <p:ext uri="{BB962C8B-B14F-4D97-AF65-F5344CB8AC3E}">
        <p14:creationId xmlns:p14="http://schemas.microsoft.com/office/powerpoint/2010/main" val="1096717490"/>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E26AC2-BC04-45BA-BD7C-5CDF09AA9426}">
  <ds:schemaRefs>
    <ds:schemaRef ds:uri="http://schemas.microsoft.com/sharepoint/v3/contenttype/forms"/>
  </ds:schemaRefs>
</ds:datastoreItem>
</file>

<file path=customXml/itemProps2.xml><?xml version="1.0" encoding="utf-8"?>
<ds:datastoreItem xmlns:ds="http://schemas.openxmlformats.org/officeDocument/2006/customXml" ds:itemID="{C7AE7813-FB42-416C-BEF8-5F3180DDB0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{51611624-4188-4F3E-AD08-1C7938D9BBDE}tf11964407_win32</Template>
  <TotalTime>81</TotalTime>
  <Words>1445</Words>
  <Application>Microsoft Office PowerPoint</Application>
  <PresentationFormat>Widescreen</PresentationFormat>
  <Paragraphs>198</Paragraphs>
  <Slides>26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Courier New</vt:lpstr>
      <vt:lpstr>Gill Sans Nova</vt:lpstr>
      <vt:lpstr>Gill Sans Nova Light</vt:lpstr>
      <vt:lpstr>Sagona Book</vt:lpstr>
      <vt:lpstr>Times New Roman</vt:lpstr>
      <vt:lpstr>Office Theme</vt:lpstr>
      <vt:lpstr>BIOHARBOR</vt:lpstr>
      <vt:lpstr>TEAM MEMBERS</vt:lpstr>
      <vt:lpstr>Agenda</vt:lpstr>
      <vt:lpstr>Agenda</vt:lpstr>
      <vt:lpstr>Introduction</vt:lpstr>
      <vt:lpstr>Objective</vt:lpstr>
      <vt:lpstr>Scope</vt:lpstr>
      <vt:lpstr>Key Features</vt:lpstr>
      <vt:lpstr>                                                 Stake HOLDERs</vt:lpstr>
      <vt:lpstr>Market Analysis</vt:lpstr>
      <vt:lpstr>Market Analysis</vt:lpstr>
      <vt:lpstr>StATISTICS</vt:lpstr>
      <vt:lpstr>Health and Fitness apps prove investor favourite in India</vt:lpstr>
      <vt:lpstr>Disease outbreak by host type</vt:lpstr>
      <vt:lpstr>Global Nutrition Report</vt:lpstr>
      <vt:lpstr>Financial Analysis</vt:lpstr>
      <vt:lpstr>Financial Analysis</vt:lpstr>
      <vt:lpstr>Financial Analysis</vt:lpstr>
      <vt:lpstr>Partners And Collabrations</vt:lpstr>
      <vt:lpstr>Future Work</vt:lpstr>
      <vt:lpstr>Future Work</vt:lpstr>
      <vt:lpstr>Future Work</vt:lpstr>
      <vt:lpstr>Future Work</vt:lpstr>
      <vt:lpstr>Future Work</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BIOHARBOR</dc:title>
  <dc:creator>GUNDE MAHITHA CHRISTINA .</dc:creator>
  <cp:lastModifiedBy>GUNDE MAHITHA CHRISTINA .</cp:lastModifiedBy>
  <cp:revision>1</cp:revision>
  <dcterms:created xsi:type="dcterms:W3CDTF">2024-02-17T09:00:56Z</dcterms:created>
  <dcterms:modified xsi:type="dcterms:W3CDTF">2024-02-17T10:22:34Z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