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8F8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80" autoAdjust="0"/>
    <p:restoredTop sz="94660"/>
  </p:normalViewPr>
  <p:slideViewPr>
    <p:cSldViewPr snapToGrid="0">
      <p:cViewPr>
        <p:scale>
          <a:sx n="96" d="100"/>
          <a:sy n="96" d="100"/>
        </p:scale>
        <p:origin x="-86" y="1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97F191-6039-4F2A-8C3A-1614663A2EF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8EBA05A-9F13-44DF-96BC-DA0866F92B58}">
      <dgm:prSet phldrT="[Text]" custT="1"/>
      <dgm:spPr/>
      <dgm:t>
        <a:bodyPr/>
        <a:lstStyle/>
        <a:p>
          <a:r>
            <a:rPr lang="en-IN" sz="2800" i="1" dirty="0">
              <a:solidFill>
                <a:schemeClr val="bg1"/>
              </a:solidFill>
              <a:latin typeface="Times New Roman" panose="02020603050405020304" pitchFamily="18" charset="0"/>
              <a:cs typeface="Times New Roman" panose="02020603050405020304" pitchFamily="18" charset="0"/>
            </a:rPr>
            <a:t>2110030009-G.Vaishnavi</a:t>
          </a:r>
        </a:p>
      </dgm:t>
    </dgm:pt>
    <dgm:pt modelId="{36816877-8EE4-41CE-938E-BC54D23368F6}" type="parTrans" cxnId="{0313BDBF-7E3C-4D68-9279-F5B8B029DD36}">
      <dgm:prSet/>
      <dgm:spPr/>
      <dgm:t>
        <a:bodyPr/>
        <a:lstStyle/>
        <a:p>
          <a:endParaRPr lang="en-IN"/>
        </a:p>
      </dgm:t>
    </dgm:pt>
    <dgm:pt modelId="{524EEFAC-481A-4330-BE7D-C12DCCB5ED7A}" type="sibTrans" cxnId="{0313BDBF-7E3C-4D68-9279-F5B8B029DD36}">
      <dgm:prSet/>
      <dgm:spPr/>
      <dgm:t>
        <a:bodyPr/>
        <a:lstStyle/>
        <a:p>
          <a:endParaRPr lang="en-IN"/>
        </a:p>
      </dgm:t>
    </dgm:pt>
    <dgm:pt modelId="{B2E1236C-7907-4721-B14E-5827B6503DF8}">
      <dgm:prSet phldrT="[Text]" custT="1"/>
      <dgm:spPr/>
      <dgm:t>
        <a:bodyPr/>
        <a:lstStyle/>
        <a:p>
          <a:r>
            <a:rPr lang="en-IN" sz="2800" i="1" dirty="0">
              <a:solidFill>
                <a:schemeClr val="bg1"/>
              </a:solidFill>
              <a:latin typeface="Times New Roman" panose="02020603050405020304" pitchFamily="18" charset="0"/>
              <a:cs typeface="Times New Roman" panose="02020603050405020304" pitchFamily="18" charset="0"/>
            </a:rPr>
            <a:t>2110030028-P.Praneeth</a:t>
          </a:r>
        </a:p>
      </dgm:t>
    </dgm:pt>
    <dgm:pt modelId="{67E2A593-79D2-431C-91C3-381545048751}" type="parTrans" cxnId="{B710B6EF-3F5D-4F75-BFCC-3F98315A1ADE}">
      <dgm:prSet/>
      <dgm:spPr/>
      <dgm:t>
        <a:bodyPr/>
        <a:lstStyle/>
        <a:p>
          <a:endParaRPr lang="en-IN"/>
        </a:p>
      </dgm:t>
    </dgm:pt>
    <dgm:pt modelId="{00B66CE3-7222-4E03-A3C7-C8717CF8A2ED}" type="sibTrans" cxnId="{B710B6EF-3F5D-4F75-BFCC-3F98315A1ADE}">
      <dgm:prSet/>
      <dgm:spPr/>
      <dgm:t>
        <a:bodyPr/>
        <a:lstStyle/>
        <a:p>
          <a:endParaRPr lang="en-IN"/>
        </a:p>
      </dgm:t>
    </dgm:pt>
    <dgm:pt modelId="{DC414DA9-A34E-4D47-8934-3A6829F8E3DD}">
      <dgm:prSet phldrT="[Text]" custT="1"/>
      <dgm:spPr/>
      <dgm:t>
        <a:bodyPr/>
        <a:lstStyle/>
        <a:p>
          <a:r>
            <a:rPr lang="en-IN" sz="2800" i="1" dirty="0">
              <a:solidFill>
                <a:schemeClr val="bg1"/>
              </a:solidFill>
              <a:latin typeface="Times New Roman" panose="02020603050405020304" pitchFamily="18" charset="0"/>
              <a:cs typeface="Times New Roman" panose="02020603050405020304" pitchFamily="18" charset="0"/>
            </a:rPr>
            <a:t>2110030147-G.Mahitha</a:t>
          </a:r>
        </a:p>
      </dgm:t>
    </dgm:pt>
    <dgm:pt modelId="{67CF5C2E-B43E-493A-BABB-0F7828217684}" type="parTrans" cxnId="{C5091EEA-7C17-4F43-92F8-E3B12F3555A5}">
      <dgm:prSet/>
      <dgm:spPr/>
      <dgm:t>
        <a:bodyPr/>
        <a:lstStyle/>
        <a:p>
          <a:endParaRPr lang="en-IN"/>
        </a:p>
      </dgm:t>
    </dgm:pt>
    <dgm:pt modelId="{40D8B18D-2504-4CBF-87C2-056C7E93FEB3}" type="sibTrans" cxnId="{C5091EEA-7C17-4F43-92F8-E3B12F3555A5}">
      <dgm:prSet/>
      <dgm:spPr/>
      <dgm:t>
        <a:bodyPr/>
        <a:lstStyle/>
        <a:p>
          <a:endParaRPr lang="en-IN"/>
        </a:p>
      </dgm:t>
    </dgm:pt>
    <dgm:pt modelId="{9B2761D7-51AF-41A2-96BD-67FAA999BE58}">
      <dgm:prSet phldrT="[Text]" custT="1"/>
      <dgm:spPr/>
      <dgm:t>
        <a:bodyPr/>
        <a:lstStyle/>
        <a:p>
          <a:r>
            <a:rPr lang="en-IN" sz="2800" i="1" dirty="0">
              <a:solidFill>
                <a:schemeClr val="bg1"/>
              </a:solidFill>
              <a:latin typeface="Times New Roman" panose="02020603050405020304" pitchFamily="18" charset="0"/>
              <a:cs typeface="Times New Roman" panose="02020603050405020304" pitchFamily="18" charset="0"/>
            </a:rPr>
            <a:t>2110030020-Ch.Sri Chandana</a:t>
          </a:r>
        </a:p>
      </dgm:t>
    </dgm:pt>
    <dgm:pt modelId="{535DA84C-8A64-49D8-BB59-A11037F493E6}" type="parTrans" cxnId="{80B26A1B-9639-4011-9ACF-29EC177187C3}">
      <dgm:prSet/>
      <dgm:spPr/>
      <dgm:t>
        <a:bodyPr/>
        <a:lstStyle/>
        <a:p>
          <a:endParaRPr lang="en-IN"/>
        </a:p>
      </dgm:t>
    </dgm:pt>
    <dgm:pt modelId="{5713282F-C2B3-4A3C-A605-4D9EAB9EC9DA}" type="sibTrans" cxnId="{80B26A1B-9639-4011-9ACF-29EC177187C3}">
      <dgm:prSet/>
      <dgm:spPr/>
      <dgm:t>
        <a:bodyPr/>
        <a:lstStyle/>
        <a:p>
          <a:endParaRPr lang="en-IN"/>
        </a:p>
      </dgm:t>
    </dgm:pt>
    <dgm:pt modelId="{ADC42ED3-B36A-4A57-A7D9-1E2E4D1A8591}" type="pres">
      <dgm:prSet presAssocID="{6797F191-6039-4F2A-8C3A-1614663A2EF9}" presName="Name0" presStyleCnt="0">
        <dgm:presLayoutVars>
          <dgm:chMax val="7"/>
          <dgm:chPref val="7"/>
          <dgm:dir/>
        </dgm:presLayoutVars>
      </dgm:prSet>
      <dgm:spPr/>
      <dgm:t>
        <a:bodyPr/>
        <a:lstStyle/>
        <a:p>
          <a:endParaRPr lang="en-IN"/>
        </a:p>
      </dgm:t>
    </dgm:pt>
    <dgm:pt modelId="{7D3A6D6D-D35B-4DE7-BA86-88209D5D524B}" type="pres">
      <dgm:prSet presAssocID="{6797F191-6039-4F2A-8C3A-1614663A2EF9}" presName="Name1" presStyleCnt="0"/>
      <dgm:spPr/>
    </dgm:pt>
    <dgm:pt modelId="{0B7AD68A-0B33-461F-95FA-9B9587FC9AB2}" type="pres">
      <dgm:prSet presAssocID="{6797F191-6039-4F2A-8C3A-1614663A2EF9}" presName="cycle" presStyleCnt="0"/>
      <dgm:spPr/>
    </dgm:pt>
    <dgm:pt modelId="{BFF161DD-E786-4080-826F-583D43B4F213}" type="pres">
      <dgm:prSet presAssocID="{6797F191-6039-4F2A-8C3A-1614663A2EF9}" presName="srcNode" presStyleLbl="node1" presStyleIdx="0" presStyleCnt="4"/>
      <dgm:spPr/>
    </dgm:pt>
    <dgm:pt modelId="{41FBD185-0596-4E28-880F-9AFE792BFFD1}" type="pres">
      <dgm:prSet presAssocID="{6797F191-6039-4F2A-8C3A-1614663A2EF9}" presName="conn" presStyleLbl="parChTrans1D2" presStyleIdx="0" presStyleCnt="1"/>
      <dgm:spPr/>
      <dgm:t>
        <a:bodyPr/>
        <a:lstStyle/>
        <a:p>
          <a:endParaRPr lang="en-IN"/>
        </a:p>
      </dgm:t>
    </dgm:pt>
    <dgm:pt modelId="{C28F4A5C-320B-47AF-BE7F-CB61DE94467C}" type="pres">
      <dgm:prSet presAssocID="{6797F191-6039-4F2A-8C3A-1614663A2EF9}" presName="extraNode" presStyleLbl="node1" presStyleIdx="0" presStyleCnt="4"/>
      <dgm:spPr/>
    </dgm:pt>
    <dgm:pt modelId="{0719520F-12A7-41AA-BED0-6A2EA8448C5B}" type="pres">
      <dgm:prSet presAssocID="{6797F191-6039-4F2A-8C3A-1614663A2EF9}" presName="dstNode" presStyleLbl="node1" presStyleIdx="0" presStyleCnt="4"/>
      <dgm:spPr/>
    </dgm:pt>
    <dgm:pt modelId="{E9A51E70-26EF-4125-8801-94EC34BEC62B}" type="pres">
      <dgm:prSet presAssocID="{E8EBA05A-9F13-44DF-96BC-DA0866F92B58}" presName="text_1" presStyleLbl="node1" presStyleIdx="0" presStyleCnt="4">
        <dgm:presLayoutVars>
          <dgm:bulletEnabled val="1"/>
        </dgm:presLayoutVars>
      </dgm:prSet>
      <dgm:spPr/>
      <dgm:t>
        <a:bodyPr/>
        <a:lstStyle/>
        <a:p>
          <a:endParaRPr lang="en-IN"/>
        </a:p>
      </dgm:t>
    </dgm:pt>
    <dgm:pt modelId="{AA7E0525-6DC6-4DC5-8DCF-B2558142EF12}" type="pres">
      <dgm:prSet presAssocID="{E8EBA05A-9F13-44DF-96BC-DA0866F92B58}" presName="accent_1" presStyleCnt="0"/>
      <dgm:spPr/>
    </dgm:pt>
    <dgm:pt modelId="{9844405D-0AFF-4A56-AC2F-6CF1069B6527}" type="pres">
      <dgm:prSet presAssocID="{E8EBA05A-9F13-44DF-96BC-DA0866F92B58}" presName="accentRepeatNode" presStyleLbl="solidFgAcc1" presStyleIdx="0" presStyleCnt="4" custLinFactNeighborY="347"/>
      <dgm:spPr/>
    </dgm:pt>
    <dgm:pt modelId="{34785876-300B-470A-B86B-0E014D5A1829}" type="pres">
      <dgm:prSet presAssocID="{9B2761D7-51AF-41A2-96BD-67FAA999BE58}" presName="text_2" presStyleLbl="node1" presStyleIdx="1" presStyleCnt="4">
        <dgm:presLayoutVars>
          <dgm:bulletEnabled val="1"/>
        </dgm:presLayoutVars>
      </dgm:prSet>
      <dgm:spPr/>
      <dgm:t>
        <a:bodyPr/>
        <a:lstStyle/>
        <a:p>
          <a:endParaRPr lang="en-IN"/>
        </a:p>
      </dgm:t>
    </dgm:pt>
    <dgm:pt modelId="{C26A58D6-BF70-4C29-A48E-2297EC7F3803}" type="pres">
      <dgm:prSet presAssocID="{9B2761D7-51AF-41A2-96BD-67FAA999BE58}" presName="accent_2" presStyleCnt="0"/>
      <dgm:spPr/>
    </dgm:pt>
    <dgm:pt modelId="{EB4EED80-C7EE-4279-B987-F2530A8F6FE1}" type="pres">
      <dgm:prSet presAssocID="{9B2761D7-51AF-41A2-96BD-67FAA999BE58}" presName="accentRepeatNode" presStyleLbl="solidFgAcc1" presStyleIdx="1" presStyleCnt="4"/>
      <dgm:spPr/>
    </dgm:pt>
    <dgm:pt modelId="{EEB7F541-D1C8-4907-8DF7-08A1375FCA6A}" type="pres">
      <dgm:prSet presAssocID="{B2E1236C-7907-4721-B14E-5827B6503DF8}" presName="text_3" presStyleLbl="node1" presStyleIdx="2" presStyleCnt="4">
        <dgm:presLayoutVars>
          <dgm:bulletEnabled val="1"/>
        </dgm:presLayoutVars>
      </dgm:prSet>
      <dgm:spPr/>
      <dgm:t>
        <a:bodyPr/>
        <a:lstStyle/>
        <a:p>
          <a:endParaRPr lang="en-IN"/>
        </a:p>
      </dgm:t>
    </dgm:pt>
    <dgm:pt modelId="{FA19058F-E0E0-4645-9846-62D1BF79C866}" type="pres">
      <dgm:prSet presAssocID="{B2E1236C-7907-4721-B14E-5827B6503DF8}" presName="accent_3" presStyleCnt="0"/>
      <dgm:spPr/>
    </dgm:pt>
    <dgm:pt modelId="{5B73EDA3-7BC4-4C1F-9464-604C34C5CCDD}" type="pres">
      <dgm:prSet presAssocID="{B2E1236C-7907-4721-B14E-5827B6503DF8}" presName="accentRepeatNode" presStyleLbl="solidFgAcc1" presStyleIdx="2" presStyleCnt="4"/>
      <dgm:spPr/>
    </dgm:pt>
    <dgm:pt modelId="{DA78334D-6F1D-4D6B-BE72-BF0637212347}" type="pres">
      <dgm:prSet presAssocID="{DC414DA9-A34E-4D47-8934-3A6829F8E3DD}" presName="text_4" presStyleLbl="node1" presStyleIdx="3" presStyleCnt="4">
        <dgm:presLayoutVars>
          <dgm:bulletEnabled val="1"/>
        </dgm:presLayoutVars>
      </dgm:prSet>
      <dgm:spPr/>
      <dgm:t>
        <a:bodyPr/>
        <a:lstStyle/>
        <a:p>
          <a:endParaRPr lang="en-IN"/>
        </a:p>
      </dgm:t>
    </dgm:pt>
    <dgm:pt modelId="{183698B2-7853-476F-BE93-C9EF0290D8DB}" type="pres">
      <dgm:prSet presAssocID="{DC414DA9-A34E-4D47-8934-3A6829F8E3DD}" presName="accent_4" presStyleCnt="0"/>
      <dgm:spPr/>
    </dgm:pt>
    <dgm:pt modelId="{EA828A42-6429-4C6B-9B45-10B5E7C76CE2}" type="pres">
      <dgm:prSet presAssocID="{DC414DA9-A34E-4D47-8934-3A6829F8E3DD}" presName="accentRepeatNode" presStyleLbl="solidFgAcc1" presStyleIdx="3" presStyleCnt="4"/>
      <dgm:spPr/>
    </dgm:pt>
  </dgm:ptLst>
  <dgm:cxnLst>
    <dgm:cxn modelId="{A3FA7C3F-6292-4524-B936-450C216A3F35}" type="presOf" srcId="{DC414DA9-A34E-4D47-8934-3A6829F8E3DD}" destId="{DA78334D-6F1D-4D6B-BE72-BF0637212347}" srcOrd="0" destOrd="0" presId="urn:microsoft.com/office/officeart/2008/layout/VerticalCurvedList"/>
    <dgm:cxn modelId="{335ACB35-B7BB-484C-B54C-13C1339260FB}" type="presOf" srcId="{B2E1236C-7907-4721-B14E-5827B6503DF8}" destId="{EEB7F541-D1C8-4907-8DF7-08A1375FCA6A}" srcOrd="0" destOrd="0" presId="urn:microsoft.com/office/officeart/2008/layout/VerticalCurvedList"/>
    <dgm:cxn modelId="{BA251E04-0C4F-4741-834C-C3F1742F4285}" type="presOf" srcId="{9B2761D7-51AF-41A2-96BD-67FAA999BE58}" destId="{34785876-300B-470A-B86B-0E014D5A1829}" srcOrd="0" destOrd="0" presId="urn:microsoft.com/office/officeart/2008/layout/VerticalCurvedList"/>
    <dgm:cxn modelId="{0313BDBF-7E3C-4D68-9279-F5B8B029DD36}" srcId="{6797F191-6039-4F2A-8C3A-1614663A2EF9}" destId="{E8EBA05A-9F13-44DF-96BC-DA0866F92B58}" srcOrd="0" destOrd="0" parTransId="{36816877-8EE4-41CE-938E-BC54D23368F6}" sibTransId="{524EEFAC-481A-4330-BE7D-C12DCCB5ED7A}"/>
    <dgm:cxn modelId="{9F236D8E-86B8-4509-9352-F9F5670DA5A8}" type="presOf" srcId="{524EEFAC-481A-4330-BE7D-C12DCCB5ED7A}" destId="{41FBD185-0596-4E28-880F-9AFE792BFFD1}" srcOrd="0" destOrd="0" presId="urn:microsoft.com/office/officeart/2008/layout/VerticalCurvedList"/>
    <dgm:cxn modelId="{F954FB36-3ADE-4EE2-9B0B-4DB66C77D245}" type="presOf" srcId="{E8EBA05A-9F13-44DF-96BC-DA0866F92B58}" destId="{E9A51E70-26EF-4125-8801-94EC34BEC62B}" srcOrd="0" destOrd="0" presId="urn:microsoft.com/office/officeart/2008/layout/VerticalCurvedList"/>
    <dgm:cxn modelId="{80B26A1B-9639-4011-9ACF-29EC177187C3}" srcId="{6797F191-6039-4F2A-8C3A-1614663A2EF9}" destId="{9B2761D7-51AF-41A2-96BD-67FAA999BE58}" srcOrd="1" destOrd="0" parTransId="{535DA84C-8A64-49D8-BB59-A11037F493E6}" sibTransId="{5713282F-C2B3-4A3C-A605-4D9EAB9EC9DA}"/>
    <dgm:cxn modelId="{B710B6EF-3F5D-4F75-BFCC-3F98315A1ADE}" srcId="{6797F191-6039-4F2A-8C3A-1614663A2EF9}" destId="{B2E1236C-7907-4721-B14E-5827B6503DF8}" srcOrd="2" destOrd="0" parTransId="{67E2A593-79D2-431C-91C3-381545048751}" sibTransId="{00B66CE3-7222-4E03-A3C7-C8717CF8A2ED}"/>
    <dgm:cxn modelId="{64EB2A89-9715-44F5-8ED2-34CD1FB85272}" type="presOf" srcId="{6797F191-6039-4F2A-8C3A-1614663A2EF9}" destId="{ADC42ED3-B36A-4A57-A7D9-1E2E4D1A8591}" srcOrd="0" destOrd="0" presId="urn:microsoft.com/office/officeart/2008/layout/VerticalCurvedList"/>
    <dgm:cxn modelId="{C5091EEA-7C17-4F43-92F8-E3B12F3555A5}" srcId="{6797F191-6039-4F2A-8C3A-1614663A2EF9}" destId="{DC414DA9-A34E-4D47-8934-3A6829F8E3DD}" srcOrd="3" destOrd="0" parTransId="{67CF5C2E-B43E-493A-BABB-0F7828217684}" sibTransId="{40D8B18D-2504-4CBF-87C2-056C7E93FEB3}"/>
    <dgm:cxn modelId="{B8498521-99D7-4B5F-B73C-DDD6D78F55DE}" type="presParOf" srcId="{ADC42ED3-B36A-4A57-A7D9-1E2E4D1A8591}" destId="{7D3A6D6D-D35B-4DE7-BA86-88209D5D524B}" srcOrd="0" destOrd="0" presId="urn:microsoft.com/office/officeart/2008/layout/VerticalCurvedList"/>
    <dgm:cxn modelId="{24388B81-FB40-4CAC-B783-C0CBF2E9B1F0}" type="presParOf" srcId="{7D3A6D6D-D35B-4DE7-BA86-88209D5D524B}" destId="{0B7AD68A-0B33-461F-95FA-9B9587FC9AB2}" srcOrd="0" destOrd="0" presId="urn:microsoft.com/office/officeart/2008/layout/VerticalCurvedList"/>
    <dgm:cxn modelId="{7002C192-9E95-4B56-957B-70E3970E453A}" type="presParOf" srcId="{0B7AD68A-0B33-461F-95FA-9B9587FC9AB2}" destId="{BFF161DD-E786-4080-826F-583D43B4F213}" srcOrd="0" destOrd="0" presId="urn:microsoft.com/office/officeart/2008/layout/VerticalCurvedList"/>
    <dgm:cxn modelId="{AF7C6B33-0183-4548-B36D-3439B67F9617}" type="presParOf" srcId="{0B7AD68A-0B33-461F-95FA-9B9587FC9AB2}" destId="{41FBD185-0596-4E28-880F-9AFE792BFFD1}" srcOrd="1" destOrd="0" presId="urn:microsoft.com/office/officeart/2008/layout/VerticalCurvedList"/>
    <dgm:cxn modelId="{9C33C02A-FF0E-431D-92EC-D3166890B51C}" type="presParOf" srcId="{0B7AD68A-0B33-461F-95FA-9B9587FC9AB2}" destId="{C28F4A5C-320B-47AF-BE7F-CB61DE94467C}" srcOrd="2" destOrd="0" presId="urn:microsoft.com/office/officeart/2008/layout/VerticalCurvedList"/>
    <dgm:cxn modelId="{4E95DC12-AA55-44E0-A390-0848E3064CC5}" type="presParOf" srcId="{0B7AD68A-0B33-461F-95FA-9B9587FC9AB2}" destId="{0719520F-12A7-41AA-BED0-6A2EA8448C5B}" srcOrd="3" destOrd="0" presId="urn:microsoft.com/office/officeart/2008/layout/VerticalCurvedList"/>
    <dgm:cxn modelId="{5A7A968D-EF41-4DDB-B3B2-46EE63A8D5AF}" type="presParOf" srcId="{7D3A6D6D-D35B-4DE7-BA86-88209D5D524B}" destId="{E9A51E70-26EF-4125-8801-94EC34BEC62B}" srcOrd="1" destOrd="0" presId="urn:microsoft.com/office/officeart/2008/layout/VerticalCurvedList"/>
    <dgm:cxn modelId="{B8131E93-AD4E-4E52-A21D-AB12DD9C5693}" type="presParOf" srcId="{7D3A6D6D-D35B-4DE7-BA86-88209D5D524B}" destId="{AA7E0525-6DC6-4DC5-8DCF-B2558142EF12}" srcOrd="2" destOrd="0" presId="urn:microsoft.com/office/officeart/2008/layout/VerticalCurvedList"/>
    <dgm:cxn modelId="{906A8DE3-E057-4277-8676-7E50AA0F8EB3}" type="presParOf" srcId="{AA7E0525-6DC6-4DC5-8DCF-B2558142EF12}" destId="{9844405D-0AFF-4A56-AC2F-6CF1069B6527}" srcOrd="0" destOrd="0" presId="urn:microsoft.com/office/officeart/2008/layout/VerticalCurvedList"/>
    <dgm:cxn modelId="{E1615417-800A-4A9D-99AA-9DFC57A1E6B3}" type="presParOf" srcId="{7D3A6D6D-D35B-4DE7-BA86-88209D5D524B}" destId="{34785876-300B-470A-B86B-0E014D5A1829}" srcOrd="3" destOrd="0" presId="urn:microsoft.com/office/officeart/2008/layout/VerticalCurvedList"/>
    <dgm:cxn modelId="{07B85FAB-CEB4-4B68-B099-FDFAFACA3C65}" type="presParOf" srcId="{7D3A6D6D-D35B-4DE7-BA86-88209D5D524B}" destId="{C26A58D6-BF70-4C29-A48E-2297EC7F3803}" srcOrd="4" destOrd="0" presId="urn:microsoft.com/office/officeart/2008/layout/VerticalCurvedList"/>
    <dgm:cxn modelId="{4FAEFDC3-E271-4282-8E2D-A665EA40B309}" type="presParOf" srcId="{C26A58D6-BF70-4C29-A48E-2297EC7F3803}" destId="{EB4EED80-C7EE-4279-B987-F2530A8F6FE1}" srcOrd="0" destOrd="0" presId="urn:microsoft.com/office/officeart/2008/layout/VerticalCurvedList"/>
    <dgm:cxn modelId="{B8A3B199-B5F1-4CDF-8D87-04E135A190D6}" type="presParOf" srcId="{7D3A6D6D-D35B-4DE7-BA86-88209D5D524B}" destId="{EEB7F541-D1C8-4907-8DF7-08A1375FCA6A}" srcOrd="5" destOrd="0" presId="urn:microsoft.com/office/officeart/2008/layout/VerticalCurvedList"/>
    <dgm:cxn modelId="{F36AB282-1AF8-465A-A1F3-BF0EC23F530C}" type="presParOf" srcId="{7D3A6D6D-D35B-4DE7-BA86-88209D5D524B}" destId="{FA19058F-E0E0-4645-9846-62D1BF79C866}" srcOrd="6" destOrd="0" presId="urn:microsoft.com/office/officeart/2008/layout/VerticalCurvedList"/>
    <dgm:cxn modelId="{5FAEA8C5-13C0-459D-9105-43DEBBC49B4A}" type="presParOf" srcId="{FA19058F-E0E0-4645-9846-62D1BF79C866}" destId="{5B73EDA3-7BC4-4C1F-9464-604C34C5CCDD}" srcOrd="0" destOrd="0" presId="urn:microsoft.com/office/officeart/2008/layout/VerticalCurvedList"/>
    <dgm:cxn modelId="{74BE044D-EBB6-4B97-A7A1-D6C4FA8271A9}" type="presParOf" srcId="{7D3A6D6D-D35B-4DE7-BA86-88209D5D524B}" destId="{DA78334D-6F1D-4D6B-BE72-BF0637212347}" srcOrd="7" destOrd="0" presId="urn:microsoft.com/office/officeart/2008/layout/VerticalCurvedList"/>
    <dgm:cxn modelId="{986CF455-C152-4B40-A2D3-0C3742EB6D46}" type="presParOf" srcId="{7D3A6D6D-D35B-4DE7-BA86-88209D5D524B}" destId="{183698B2-7853-476F-BE93-C9EF0290D8DB}" srcOrd="8" destOrd="0" presId="urn:microsoft.com/office/officeart/2008/layout/VerticalCurvedList"/>
    <dgm:cxn modelId="{14882A24-EA03-4CC9-BFBF-4686FF7A0001}" type="presParOf" srcId="{183698B2-7853-476F-BE93-C9EF0290D8DB}" destId="{EA828A42-6429-4C6B-9B45-10B5E7C76CE2}"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D185-0596-4E28-880F-9AFE792BFFD1}">
      <dsp:nvSpPr>
        <dsp:cNvPr id="0" name=""/>
        <dsp:cNvSpPr/>
      </dsp:nvSpPr>
      <dsp:spPr>
        <a:xfrm>
          <a:off x="-5061235" y="-775389"/>
          <a:ext cx="6027459" cy="6027459"/>
        </a:xfrm>
        <a:prstGeom prst="blockArc">
          <a:avLst>
            <a:gd name="adj1" fmla="val 18900000"/>
            <a:gd name="adj2" fmla="val 2700000"/>
            <a:gd name="adj3" fmla="val 358"/>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A51E70-26EF-4125-8801-94EC34BEC62B}">
      <dsp:nvSpPr>
        <dsp:cNvPr id="0" name=""/>
        <dsp:cNvSpPr/>
      </dsp:nvSpPr>
      <dsp:spPr>
        <a:xfrm>
          <a:off x="505938" y="344167"/>
          <a:ext cx="8673236" cy="68869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650" tIns="71120" rIns="71120" bIns="71120" numCol="1" spcCol="1270" anchor="ctr" anchorCtr="0">
          <a:noAutofit/>
        </a:bodyPr>
        <a:lstStyle/>
        <a:p>
          <a:pPr lvl="0" algn="l" defTabSz="1244600">
            <a:lnSpc>
              <a:spcPct val="90000"/>
            </a:lnSpc>
            <a:spcBef>
              <a:spcPct val="0"/>
            </a:spcBef>
            <a:spcAft>
              <a:spcPct val="35000"/>
            </a:spcAft>
          </a:pPr>
          <a:r>
            <a:rPr lang="en-IN" sz="2800" i="1" kern="1200" dirty="0">
              <a:solidFill>
                <a:schemeClr val="bg1"/>
              </a:solidFill>
              <a:latin typeface="Times New Roman" panose="02020603050405020304" pitchFamily="18" charset="0"/>
              <a:cs typeface="Times New Roman" panose="02020603050405020304" pitchFamily="18" charset="0"/>
            </a:rPr>
            <a:t>2110030009-G.Vaishnavi</a:t>
          </a:r>
        </a:p>
      </dsp:txBody>
      <dsp:txXfrm>
        <a:off x="505938" y="344167"/>
        <a:ext cx="8673236" cy="688692"/>
      </dsp:txXfrm>
    </dsp:sp>
    <dsp:sp modelId="{9844405D-0AFF-4A56-AC2F-6CF1069B6527}">
      <dsp:nvSpPr>
        <dsp:cNvPr id="0" name=""/>
        <dsp:cNvSpPr/>
      </dsp:nvSpPr>
      <dsp:spPr>
        <a:xfrm>
          <a:off x="75505" y="261067"/>
          <a:ext cx="860865" cy="860865"/>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85876-300B-470A-B86B-0E014D5A1829}">
      <dsp:nvSpPr>
        <dsp:cNvPr id="0" name=""/>
        <dsp:cNvSpPr/>
      </dsp:nvSpPr>
      <dsp:spPr>
        <a:xfrm>
          <a:off x="900781" y="1377385"/>
          <a:ext cx="8278393" cy="68869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650" tIns="71120" rIns="71120" bIns="71120" numCol="1" spcCol="1270" anchor="ctr" anchorCtr="0">
          <a:noAutofit/>
        </a:bodyPr>
        <a:lstStyle/>
        <a:p>
          <a:pPr lvl="0" algn="l" defTabSz="1244600">
            <a:lnSpc>
              <a:spcPct val="90000"/>
            </a:lnSpc>
            <a:spcBef>
              <a:spcPct val="0"/>
            </a:spcBef>
            <a:spcAft>
              <a:spcPct val="35000"/>
            </a:spcAft>
          </a:pPr>
          <a:r>
            <a:rPr lang="en-IN" sz="2800" i="1" kern="1200" dirty="0">
              <a:solidFill>
                <a:schemeClr val="bg1"/>
              </a:solidFill>
              <a:latin typeface="Times New Roman" panose="02020603050405020304" pitchFamily="18" charset="0"/>
              <a:cs typeface="Times New Roman" panose="02020603050405020304" pitchFamily="18" charset="0"/>
            </a:rPr>
            <a:t>2110030020-Ch.Sri Chandana</a:t>
          </a:r>
        </a:p>
      </dsp:txBody>
      <dsp:txXfrm>
        <a:off x="900781" y="1377385"/>
        <a:ext cx="8278393" cy="688692"/>
      </dsp:txXfrm>
    </dsp:sp>
    <dsp:sp modelId="{EB4EED80-C7EE-4279-B987-F2530A8F6FE1}">
      <dsp:nvSpPr>
        <dsp:cNvPr id="0" name=""/>
        <dsp:cNvSpPr/>
      </dsp:nvSpPr>
      <dsp:spPr>
        <a:xfrm>
          <a:off x="470349" y="1291298"/>
          <a:ext cx="860865" cy="860865"/>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B7F541-D1C8-4907-8DF7-08A1375FCA6A}">
      <dsp:nvSpPr>
        <dsp:cNvPr id="0" name=""/>
        <dsp:cNvSpPr/>
      </dsp:nvSpPr>
      <dsp:spPr>
        <a:xfrm>
          <a:off x="900781" y="2410603"/>
          <a:ext cx="8278393" cy="68869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650" tIns="71120" rIns="71120" bIns="71120" numCol="1" spcCol="1270" anchor="ctr" anchorCtr="0">
          <a:noAutofit/>
        </a:bodyPr>
        <a:lstStyle/>
        <a:p>
          <a:pPr lvl="0" algn="l" defTabSz="1244600">
            <a:lnSpc>
              <a:spcPct val="90000"/>
            </a:lnSpc>
            <a:spcBef>
              <a:spcPct val="0"/>
            </a:spcBef>
            <a:spcAft>
              <a:spcPct val="35000"/>
            </a:spcAft>
          </a:pPr>
          <a:r>
            <a:rPr lang="en-IN" sz="2800" i="1" kern="1200" dirty="0">
              <a:solidFill>
                <a:schemeClr val="bg1"/>
              </a:solidFill>
              <a:latin typeface="Times New Roman" panose="02020603050405020304" pitchFamily="18" charset="0"/>
              <a:cs typeface="Times New Roman" panose="02020603050405020304" pitchFamily="18" charset="0"/>
            </a:rPr>
            <a:t>2110030028-P.Praneeth</a:t>
          </a:r>
        </a:p>
      </dsp:txBody>
      <dsp:txXfrm>
        <a:off x="900781" y="2410603"/>
        <a:ext cx="8278393" cy="688692"/>
      </dsp:txXfrm>
    </dsp:sp>
    <dsp:sp modelId="{5B73EDA3-7BC4-4C1F-9464-604C34C5CCDD}">
      <dsp:nvSpPr>
        <dsp:cNvPr id="0" name=""/>
        <dsp:cNvSpPr/>
      </dsp:nvSpPr>
      <dsp:spPr>
        <a:xfrm>
          <a:off x="470349" y="2324516"/>
          <a:ext cx="860865" cy="860865"/>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78334D-6F1D-4D6B-BE72-BF0637212347}">
      <dsp:nvSpPr>
        <dsp:cNvPr id="0" name=""/>
        <dsp:cNvSpPr/>
      </dsp:nvSpPr>
      <dsp:spPr>
        <a:xfrm>
          <a:off x="505938" y="3443821"/>
          <a:ext cx="8673236" cy="68869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6650" tIns="71120" rIns="71120" bIns="71120" numCol="1" spcCol="1270" anchor="ctr" anchorCtr="0">
          <a:noAutofit/>
        </a:bodyPr>
        <a:lstStyle/>
        <a:p>
          <a:pPr lvl="0" algn="l" defTabSz="1244600">
            <a:lnSpc>
              <a:spcPct val="90000"/>
            </a:lnSpc>
            <a:spcBef>
              <a:spcPct val="0"/>
            </a:spcBef>
            <a:spcAft>
              <a:spcPct val="35000"/>
            </a:spcAft>
          </a:pPr>
          <a:r>
            <a:rPr lang="en-IN" sz="2800" i="1" kern="1200" dirty="0">
              <a:solidFill>
                <a:schemeClr val="bg1"/>
              </a:solidFill>
              <a:latin typeface="Times New Roman" panose="02020603050405020304" pitchFamily="18" charset="0"/>
              <a:cs typeface="Times New Roman" panose="02020603050405020304" pitchFamily="18" charset="0"/>
            </a:rPr>
            <a:t>2110030147-G.Mahitha</a:t>
          </a:r>
        </a:p>
      </dsp:txBody>
      <dsp:txXfrm>
        <a:off x="505938" y="3443821"/>
        <a:ext cx="8673236" cy="688692"/>
      </dsp:txXfrm>
    </dsp:sp>
    <dsp:sp modelId="{EA828A42-6429-4C6B-9B45-10B5E7C76CE2}">
      <dsp:nvSpPr>
        <dsp:cNvPr id="0" name=""/>
        <dsp:cNvSpPr/>
      </dsp:nvSpPr>
      <dsp:spPr>
        <a:xfrm>
          <a:off x="75505" y="3357734"/>
          <a:ext cx="860865" cy="860865"/>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191299579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407546180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381763529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9E21F-519C-4C89-A6C6-373B924ED575}" type="slidenum">
              <a:rPr lang="en-IN" smtClean="0"/>
              <a:pPr/>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503515637"/>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153541302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153012323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425539142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412581922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35387166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938185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78488239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35651385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73152887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399960736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256006237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426901130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B3FB28-84B8-4C0C-8A7C-9CCF8E210897}" type="datetimeFigureOut">
              <a:rPr lang="en-IN" smtClean="0"/>
              <a:pPr/>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368354839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B3FB28-84B8-4C0C-8A7C-9CCF8E210897}" type="datetimeFigureOut">
              <a:rPr lang="en-IN" smtClean="0"/>
              <a:pPr/>
              <a:t>08-03-2023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2F9E21F-519C-4C89-A6C6-373B924ED575}" type="slidenum">
              <a:rPr lang="en-IN" smtClean="0"/>
              <a:pPr/>
              <a:t>‹#›</a:t>
            </a:fld>
            <a:endParaRPr lang="en-IN"/>
          </a:p>
        </p:txBody>
      </p:sp>
    </p:spTree>
    <p:extLst>
      <p:ext uri="{BB962C8B-B14F-4D97-AF65-F5344CB8AC3E}">
        <p14:creationId xmlns:p14="http://schemas.microsoft.com/office/powerpoint/2010/main" xmlns="" val="1314555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quoteinspector.com/images/money/us-currency-bills/" TargetMode="External"/><Relationship Id="rId2" Type="http://schemas.openxmlformats.org/officeDocument/2006/relationships/image" Target="NUL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2110030020/Fake-Currency-Detection"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0D886E4-2CE6-3C63-A6FE-2CF5D4826B13}"/>
              </a:ext>
            </a:extLst>
          </p:cNvPr>
          <p:cNvSpPr/>
          <p:nvPr/>
        </p:nvSpPr>
        <p:spPr>
          <a:xfrm>
            <a:off x="0" y="23853"/>
            <a:ext cx="12192000" cy="6858000"/>
          </a:xfrm>
          <a:prstGeom prst="rect">
            <a:avLst/>
          </a:prstGeom>
          <a:blipFill dpi="0" rotWithShape="1">
            <a:blip r:embed="rId2">
              <a:alphaModFix amt="63000"/>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D3E486FE-7D29-890A-89BF-83B10A81C4CA}"/>
              </a:ext>
            </a:extLst>
          </p:cNvPr>
          <p:cNvSpPr txBox="1"/>
          <p:nvPr/>
        </p:nvSpPr>
        <p:spPr>
          <a:xfrm>
            <a:off x="2998838" y="2015613"/>
            <a:ext cx="6666271" cy="1938992"/>
          </a:xfrm>
          <a:prstGeom prst="rect">
            <a:avLst/>
          </a:prstGeom>
          <a:noFill/>
        </p:spPr>
        <p:txBody>
          <a:bodyPr wrap="square" rtlCol="0">
            <a:spAutoFit/>
          </a:bodyPr>
          <a:lstStyle/>
          <a:p>
            <a:r>
              <a:rPr lang="en-IN" sz="6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FAKE CURRENCY DETECTION</a:t>
            </a:r>
          </a:p>
        </p:txBody>
      </p:sp>
      <p:cxnSp>
        <p:nvCxnSpPr>
          <p:cNvPr id="8" name="Straight Connector 7">
            <a:extLst>
              <a:ext uri="{FF2B5EF4-FFF2-40B4-BE49-F238E27FC236}">
                <a16:creationId xmlns:a16="http://schemas.microsoft.com/office/drawing/2014/main" xmlns="" id="{EB4C31C7-4F8D-344A-DAAC-FE45E768FE29}"/>
              </a:ext>
            </a:extLst>
          </p:cNvPr>
          <p:cNvCxnSpPr/>
          <p:nvPr/>
        </p:nvCxnSpPr>
        <p:spPr>
          <a:xfrm>
            <a:off x="2438400" y="1592826"/>
            <a:ext cx="0" cy="270387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1365927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941" y="747422"/>
            <a:ext cx="10353762" cy="5345927"/>
          </a:xfrm>
        </p:spPr>
        <p:txBody>
          <a:bodyPr/>
          <a:lstStyle/>
          <a:p>
            <a:r>
              <a:rPr lang="en-IN" dirty="0" smtClean="0"/>
              <a:t>IMAGE ACQUISITION:- </a:t>
            </a:r>
            <a:r>
              <a:rPr lang="en-US" dirty="0" smtClean="0"/>
              <a:t>It can </a:t>
            </a:r>
            <a:r>
              <a:rPr lang="en-US" dirty="0" smtClean="0"/>
              <a:t>be defined as the act of procuring an image from sources. This can be done via hardware systems such as cameras, encoders, sensors, etc</a:t>
            </a:r>
            <a:r>
              <a:rPr lang="en-US" dirty="0" smtClean="0"/>
              <a:t>.</a:t>
            </a:r>
          </a:p>
          <a:p>
            <a:r>
              <a:rPr lang="en-IN" dirty="0" smtClean="0"/>
              <a:t>GRAY SCALE CONVERSION:-</a:t>
            </a:r>
            <a:r>
              <a:rPr lang="en-US" dirty="0" smtClean="0"/>
              <a:t>The acquired image is obtained as RGB image which is now converted into gray scale image since it carries intensity information. This image is further processed and edges of gray scale images are detected</a:t>
            </a:r>
            <a:r>
              <a:rPr lang="en-US" dirty="0" smtClean="0"/>
              <a:t>.</a:t>
            </a:r>
          </a:p>
          <a:p>
            <a:r>
              <a:rPr lang="en-IN" dirty="0" smtClean="0"/>
              <a:t>IMAGE SEGMENTATION:-</a:t>
            </a:r>
            <a:r>
              <a:rPr lang="en-US" dirty="0" smtClean="0"/>
              <a:t>It’s the process of dividing image into multiple parts by cropping </a:t>
            </a:r>
            <a:r>
              <a:rPr lang="en-US" dirty="0" smtClean="0"/>
              <a:t>it</a:t>
            </a:r>
          </a:p>
          <a:p>
            <a:r>
              <a:rPr lang="en-IN" dirty="0" smtClean="0"/>
              <a:t>CHARACTERISTIC EXTRACTION:-</a:t>
            </a:r>
            <a:r>
              <a:rPr lang="en-US" dirty="0" smtClean="0"/>
              <a:t>T</a:t>
            </a:r>
            <a:r>
              <a:rPr lang="en-US" dirty="0" smtClean="0"/>
              <a:t>he </a:t>
            </a:r>
            <a:r>
              <a:rPr lang="en-US" dirty="0" smtClean="0"/>
              <a:t>features are extracted using edge based segmentation. </a:t>
            </a:r>
            <a:endParaRPr lang="en-US" dirty="0" smtClean="0"/>
          </a:p>
          <a:p>
            <a:r>
              <a:rPr lang="en-IN" dirty="0" smtClean="0"/>
              <a:t>CALCULATION OF INTENSITY:-</a:t>
            </a:r>
            <a:r>
              <a:rPr lang="en-US" dirty="0" smtClean="0"/>
              <a:t>If the calculated intensity is greater than the threshold of 70%, then it is classified as original note otherwise it is considered as fake one.</a:t>
            </a:r>
            <a:endParaRPr lang="en-IN" dirty="0" smtClean="0"/>
          </a:p>
        </p:txBody>
      </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4FFBE-81F8-F911-ABF9-6C4A894E92E2}"/>
              </a:ext>
            </a:extLst>
          </p:cNvPr>
          <p:cNvSpPr>
            <a:spLocks noGrp="1"/>
          </p:cNvSpPr>
          <p:nvPr>
            <p:ph type="title"/>
          </p:nvPr>
        </p:nvSpPr>
        <p:spPr/>
        <p:txBody>
          <a:bodyPr>
            <a:normAutofit/>
          </a:bodyPr>
          <a:lstStyle/>
          <a:p>
            <a:r>
              <a:rPr lang="en-IN" i="1"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xmlns="" id="{AEEC8C56-9141-F287-F0C3-AB93F94282B1}"/>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This proposed system uses image processing to determine if the currency is fake or real. </a:t>
            </a:r>
          </a:p>
          <a:p>
            <a:r>
              <a:rPr lang="en-US" b="0" i="0" dirty="0">
                <a:effectLst/>
                <a:latin typeface="Times New Roman" panose="02020603050405020304" pitchFamily="18" charset="0"/>
                <a:cs typeface="Times New Roman" panose="02020603050405020304" pitchFamily="18" charset="0"/>
              </a:rPr>
              <a:t>The program is designed entirely using Python language.</a:t>
            </a:r>
          </a:p>
          <a:p>
            <a:r>
              <a:rPr lang="en-US" b="0" i="0" dirty="0">
                <a:effectLst/>
                <a:latin typeface="Times New Roman" panose="02020603050405020304" pitchFamily="18" charset="0"/>
                <a:cs typeface="Times New Roman" panose="02020603050405020304" pitchFamily="18" charset="0"/>
              </a:rPr>
              <a:t> Contains steps such as grayscale conversion, edge detection, splitting, etc. which are made using appropriate methods. </a:t>
            </a:r>
          </a:p>
          <a:p>
            <a:r>
              <a:rPr lang="en-US" b="0" i="0" dirty="0">
                <a:effectLst/>
                <a:latin typeface="Times New Roman" panose="02020603050405020304" pitchFamily="18" charset="0"/>
                <a:cs typeface="Times New Roman" panose="02020603050405020304" pitchFamily="18" charset="0"/>
              </a:rPr>
              <a:t>The proposed system has advantages such as simplicity and high performance. </a:t>
            </a:r>
          </a:p>
          <a:p>
            <a:r>
              <a:rPr lang="en-US" b="0" i="0" dirty="0">
                <a:effectLst/>
                <a:latin typeface="Times New Roman" panose="02020603050405020304" pitchFamily="18" charset="0"/>
                <a:cs typeface="Times New Roman" panose="02020603050405020304" pitchFamily="18" charset="0"/>
              </a:rPr>
              <a:t>The result will predict whether the currency note is fake or not.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9563993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4FFBE-81F8-F911-ABF9-6C4A894E92E2}"/>
              </a:ext>
            </a:extLst>
          </p:cNvPr>
          <p:cNvSpPr>
            <a:spLocks noGrp="1"/>
          </p:cNvSpPr>
          <p:nvPr>
            <p:ph type="title"/>
          </p:nvPr>
        </p:nvSpPr>
        <p:spPr>
          <a:xfrm>
            <a:off x="826330" y="347207"/>
            <a:ext cx="10353761" cy="773927"/>
          </a:xfrm>
        </p:spPr>
        <p:txBody>
          <a:bodyPr>
            <a:normAutofit/>
          </a:bodyPr>
          <a:lstStyle/>
          <a:p>
            <a:r>
              <a:rPr lang="en-IN" i="1" dirty="0">
                <a:latin typeface="Times New Roman" panose="02020603050405020304" pitchFamily="18" charset="0"/>
                <a:cs typeface="Times New Roman" panose="02020603050405020304" pitchFamily="18" charset="0"/>
              </a:rPr>
              <a:t>GITHUB repository</a:t>
            </a:r>
          </a:p>
        </p:txBody>
      </p:sp>
      <p:sp>
        <p:nvSpPr>
          <p:cNvPr id="3" name="TextBox 2">
            <a:extLst>
              <a:ext uri="{FF2B5EF4-FFF2-40B4-BE49-F238E27FC236}">
                <a16:creationId xmlns:a16="http://schemas.microsoft.com/office/drawing/2014/main" xmlns="" id="{B5BFBEFF-3A7A-99C7-7F06-A375CC524784}"/>
              </a:ext>
            </a:extLst>
          </p:cNvPr>
          <p:cNvSpPr txBox="1"/>
          <p:nvPr/>
        </p:nvSpPr>
        <p:spPr>
          <a:xfrm>
            <a:off x="954156" y="1305981"/>
            <a:ext cx="8786192" cy="1107996"/>
          </a:xfrm>
          <a:prstGeom prst="rect">
            <a:avLst/>
          </a:prstGeom>
          <a:noFill/>
        </p:spPr>
        <p:txBody>
          <a:bodyPr wrap="square" rtlCol="0">
            <a:spAutoFit/>
          </a:bodyPr>
          <a:lstStyle/>
          <a:p>
            <a:r>
              <a:rPr lang="en-IN" sz="2400" i="1" dirty="0">
                <a:latin typeface="Times New Roman" panose="02020603050405020304" pitchFamily="18" charset="0"/>
                <a:cs typeface="Times New Roman" panose="02020603050405020304" pitchFamily="18" charset="0"/>
              </a:rPr>
              <a:t>Git Hub Link: </a:t>
            </a:r>
            <a:r>
              <a:rPr lang="en-IN" sz="2400" i="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https://github.com/2110030020/Fake-Currency-Detection</a:t>
            </a:r>
            <a:r>
              <a:rPr lang="en-IN" sz="2400" i="1" dirty="0">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xmlns="" id="{652FA644-4FE3-05A5-9F71-A7995E121F45}"/>
              </a:ext>
            </a:extLst>
          </p:cNvPr>
          <p:cNvPicPr>
            <a:picLocks noChangeAspect="1"/>
          </p:cNvPicPr>
          <p:nvPr/>
        </p:nvPicPr>
        <p:blipFill>
          <a:blip r:embed="rId3"/>
          <a:stretch>
            <a:fillRect/>
          </a:stretch>
        </p:blipFill>
        <p:spPr>
          <a:xfrm>
            <a:off x="1207993" y="2312061"/>
            <a:ext cx="9353384" cy="4198732"/>
          </a:xfrm>
          <a:prstGeom prst="rect">
            <a:avLst/>
          </a:prstGeom>
        </p:spPr>
      </p:pic>
    </p:spTree>
    <p:extLst>
      <p:ext uri="{BB962C8B-B14F-4D97-AF65-F5344CB8AC3E}">
        <p14:creationId xmlns:p14="http://schemas.microsoft.com/office/powerpoint/2010/main" xmlns="" val="1039840833"/>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peech Bubble: Oval 2">
            <a:extLst>
              <a:ext uri="{FF2B5EF4-FFF2-40B4-BE49-F238E27FC236}">
                <a16:creationId xmlns:a16="http://schemas.microsoft.com/office/drawing/2014/main" xmlns="" id="{7DDE94D6-D5C5-9ADD-1F9E-8D30A0BB2EE9}"/>
              </a:ext>
            </a:extLst>
          </p:cNvPr>
          <p:cNvSpPr/>
          <p:nvPr/>
        </p:nvSpPr>
        <p:spPr>
          <a:xfrm>
            <a:off x="1494844" y="1463041"/>
            <a:ext cx="7935402" cy="35621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600" b="1" i="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xmlns="" val="220249120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FE6E4-83E1-0A1E-EBF2-C43B320FE128}"/>
              </a:ext>
            </a:extLst>
          </p:cNvPr>
          <p:cNvSpPr>
            <a:spLocks noGrp="1"/>
          </p:cNvSpPr>
          <p:nvPr>
            <p:ph type="title"/>
          </p:nvPr>
        </p:nvSpPr>
        <p:spPr>
          <a:xfrm>
            <a:off x="919119" y="481781"/>
            <a:ext cx="10353761" cy="1326321"/>
          </a:xfrm>
        </p:spPr>
        <p:txBody>
          <a:bodyPr/>
          <a:lstStyle/>
          <a:p>
            <a:r>
              <a:rPr lang="en-IN" i="1" dirty="0">
                <a:latin typeface="Times New Roman" panose="02020603050405020304" pitchFamily="18" charset="0"/>
                <a:cs typeface="Times New Roman" panose="02020603050405020304" pitchFamily="18" charset="0"/>
              </a:rPr>
              <a:t>TEAM MEMBERS</a:t>
            </a:r>
          </a:p>
        </p:txBody>
      </p:sp>
      <p:graphicFrame>
        <p:nvGraphicFramePr>
          <p:cNvPr id="3" name="Diagram 2">
            <a:extLst>
              <a:ext uri="{FF2B5EF4-FFF2-40B4-BE49-F238E27FC236}">
                <a16:creationId xmlns:a16="http://schemas.microsoft.com/office/drawing/2014/main" xmlns="" id="{2DB0CF80-3C78-3262-A4A3-9B49593A3443}"/>
              </a:ext>
            </a:extLst>
          </p:cNvPr>
          <p:cNvGraphicFramePr/>
          <p:nvPr>
            <p:extLst>
              <p:ext uri="{D42A27DB-BD31-4B8C-83A1-F6EECF244321}">
                <p14:modId xmlns:p14="http://schemas.microsoft.com/office/powerpoint/2010/main" xmlns="" val="1827708207"/>
              </p:ext>
            </p:extLst>
          </p:nvPr>
        </p:nvGraphicFramePr>
        <p:xfrm>
          <a:off x="2032000" y="1661652"/>
          <a:ext cx="9240880" cy="4476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08764018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4FFBE-81F8-F911-ABF9-6C4A894E92E2}"/>
              </a:ext>
            </a:extLst>
          </p:cNvPr>
          <p:cNvSpPr>
            <a:spLocks noGrp="1"/>
          </p:cNvSpPr>
          <p:nvPr>
            <p:ph type="title"/>
          </p:nvPr>
        </p:nvSpPr>
        <p:spPr>
          <a:xfrm>
            <a:off x="913795" y="524786"/>
            <a:ext cx="10353761" cy="1137037"/>
          </a:xfrm>
        </p:spPr>
        <p:txBody>
          <a:bodyPr/>
          <a:lstStyle/>
          <a:p>
            <a:r>
              <a:rPr lang="en-IN" i="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xmlns="" id="{12CE0C83-B291-F5FE-8CE9-239642C274FE}"/>
              </a:ext>
            </a:extLst>
          </p:cNvPr>
          <p:cNvSpPr>
            <a:spLocks noGrp="1"/>
          </p:cNvSpPr>
          <p:nvPr>
            <p:ph idx="1"/>
          </p:nvPr>
        </p:nvSpPr>
        <p:spPr>
          <a:xfrm>
            <a:off x="913795" y="1796995"/>
            <a:ext cx="10353762" cy="4190337"/>
          </a:xfrm>
        </p:spPr>
        <p:txBody>
          <a:bodyPr>
            <a:normAutofit/>
          </a:bodyPr>
          <a:lstStyle/>
          <a:p>
            <a:pPr algn="l"/>
            <a:r>
              <a:rPr lang="en-US" b="0" i="0" dirty="0">
                <a:effectLst/>
                <a:latin typeface="Roboto" panose="02000000000000000000" pitchFamily="2" charset="0"/>
              </a:rPr>
              <a:t>  </a:t>
            </a:r>
            <a:r>
              <a:rPr lang="en-US" b="0" i="0" dirty="0">
                <a:effectLst/>
                <a:latin typeface="Times New Roman" panose="02020603050405020304" pitchFamily="18" charset="0"/>
                <a:cs typeface="Times New Roman" panose="02020603050405020304" pitchFamily="18" charset="0"/>
              </a:rPr>
              <a:t>The Advancement in color printing technology has increased the making of fake currency notes and making of duplicate notes on a large scale.</a:t>
            </a:r>
          </a:p>
          <a:p>
            <a:pPr algn="l"/>
            <a:r>
              <a:rPr lang="en-US" b="0" i="0" dirty="0">
                <a:effectLst/>
                <a:latin typeface="Times New Roman" panose="02020603050405020304" pitchFamily="18" charset="0"/>
                <a:cs typeface="Times New Roman" panose="02020603050405020304" pitchFamily="18" charset="0"/>
              </a:rPr>
              <a:t> In the past few years printing was done in the printing house, but now anyone has a printer at home and can print fake notes with maximum accuracy. </a:t>
            </a:r>
          </a:p>
          <a:p>
            <a:pPr algn="l"/>
            <a:r>
              <a:rPr lang="en-US" b="0" i="0" dirty="0">
                <a:effectLst/>
                <a:latin typeface="Times New Roman" panose="02020603050405020304" pitchFamily="18" charset="0"/>
                <a:cs typeface="Times New Roman" panose="02020603050405020304" pitchFamily="18" charset="0"/>
              </a:rPr>
              <a:t> This results in the issue of fake currency instead of real currency found in our market. </a:t>
            </a:r>
          </a:p>
          <a:p>
            <a:pPr algn="l"/>
            <a:r>
              <a:rPr lang="en-US" b="0" i="0" dirty="0">
                <a:effectLst/>
                <a:latin typeface="Times New Roman" panose="02020603050405020304" pitchFamily="18" charset="0"/>
                <a:cs typeface="Times New Roman" panose="02020603050405020304" pitchFamily="18" charset="0"/>
              </a:rPr>
              <a:t>The issues of fake currency are evident in daily reports of fake currency frauds.</a:t>
            </a:r>
          </a:p>
          <a:p>
            <a:pPr algn="l"/>
            <a:r>
              <a:rPr lang="en-US" b="0" i="0" dirty="0">
                <a:effectLst/>
                <a:latin typeface="Times New Roman" panose="02020603050405020304" pitchFamily="18" charset="0"/>
                <a:cs typeface="Times New Roman" panose="02020603050405020304" pitchFamily="18" charset="0"/>
              </a:rPr>
              <a:t> The enhancement in technology like computers, scanners, and copies has made it much easier to create fake currency and there is no software to detect fake or real currency.</a:t>
            </a:r>
          </a:p>
          <a:p>
            <a:pPr algn="l"/>
            <a:r>
              <a:rPr lang="en-US" b="0" i="0" dirty="0">
                <a:effectLst/>
                <a:latin typeface="Times New Roman" panose="02020603050405020304" pitchFamily="18" charset="0"/>
                <a:cs typeface="Times New Roman" panose="02020603050405020304" pitchFamily="18" charset="0"/>
              </a:rPr>
              <a:t> This problem leads to the creation of fake currency in less time and more efficiently</a:t>
            </a:r>
            <a:r>
              <a:rPr lang="en-US" b="0" i="0" dirty="0">
                <a:solidFill>
                  <a:srgbClr val="7A7A7A"/>
                </a:solidFill>
                <a:effectLst/>
                <a:latin typeface="Roboto" panose="02000000000000000000" pitchFamily="2"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7771640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4FFBE-81F8-F911-ABF9-6C4A894E92E2}"/>
              </a:ext>
            </a:extLst>
          </p:cNvPr>
          <p:cNvSpPr>
            <a:spLocks noGrp="1"/>
          </p:cNvSpPr>
          <p:nvPr>
            <p:ph type="title"/>
          </p:nvPr>
        </p:nvSpPr>
        <p:spPr>
          <a:xfrm>
            <a:off x="913795" y="609600"/>
            <a:ext cx="10353761" cy="996563"/>
          </a:xfrm>
        </p:spPr>
        <p:txBody>
          <a:bodyPr/>
          <a:lstStyle/>
          <a:p>
            <a:r>
              <a:rPr lang="en-IN" i="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xmlns="" id="{9A48BA3A-881B-A414-9DA9-EB1215AF40E1}"/>
              </a:ext>
            </a:extLst>
          </p:cNvPr>
          <p:cNvSpPr>
            <a:spLocks noGrp="1"/>
          </p:cNvSpPr>
          <p:nvPr>
            <p:ph idx="1"/>
          </p:nvPr>
        </p:nvSpPr>
        <p:spPr>
          <a:xfrm>
            <a:off x="913795" y="1756611"/>
            <a:ext cx="10353762" cy="4379494"/>
          </a:xfrm>
        </p:spPr>
        <p:txBody>
          <a:bodyPr>
            <a:normAutofit/>
          </a:bodyPr>
          <a:lstStyle/>
          <a:p>
            <a:r>
              <a:rPr lang="en-US" sz="2200" b="0" dirty="0">
                <a:effectLst/>
                <a:latin typeface="Times New Roman" panose="02020603050405020304" pitchFamily="18" charset="0"/>
                <a:cs typeface="Times New Roman" panose="02020603050405020304" pitchFamily="18" charset="0"/>
              </a:rPr>
              <a:t>So to overcome this problem we design a system that can classify the currency into real or fake currency. </a:t>
            </a:r>
          </a:p>
          <a:p>
            <a:r>
              <a:rPr lang="en-US" sz="2200" b="0" dirty="0">
                <a:effectLst/>
                <a:latin typeface="Times New Roman" panose="02020603050405020304" pitchFamily="18" charset="0"/>
                <a:cs typeface="Times New Roman" panose="02020603050405020304" pitchFamily="18" charset="0"/>
              </a:rPr>
              <a:t>There are machines available in banks and other markets to check financial authenticity.</a:t>
            </a:r>
          </a:p>
          <a:p>
            <a:r>
              <a:rPr lang="en-US" sz="2200" b="0" dirty="0">
                <a:effectLst/>
                <a:latin typeface="Times New Roman" panose="02020603050405020304" pitchFamily="18" charset="0"/>
                <a:cs typeface="Times New Roman" panose="02020603050405020304" pitchFamily="18" charset="0"/>
              </a:rPr>
              <a:t> But the common man does not check each note whether fake or real.</a:t>
            </a:r>
          </a:p>
          <a:p>
            <a:r>
              <a:rPr lang="en-US" sz="2200" dirty="0">
                <a:effectLst/>
                <a:latin typeface="Times New Roman" panose="02020603050405020304" pitchFamily="18" charset="0"/>
                <a:cs typeface="Times New Roman" panose="02020603050405020304" pitchFamily="18" charset="0"/>
              </a:rPr>
              <a:t>T</a:t>
            </a:r>
            <a:r>
              <a:rPr lang="en-US" sz="2200" b="0" dirty="0">
                <a:effectLst/>
                <a:latin typeface="Times New Roman" panose="02020603050405020304" pitchFamily="18" charset="0"/>
                <a:cs typeface="Times New Roman" panose="02020603050405020304" pitchFamily="18" charset="0"/>
              </a:rPr>
              <a:t>herefore the need for software to obtain fake money arises, which can be used by ordinary people. </a:t>
            </a:r>
          </a:p>
          <a:p>
            <a:r>
              <a:rPr lang="en-US" sz="2200" b="0" dirty="0">
                <a:effectLst/>
                <a:latin typeface="Times New Roman" panose="02020603050405020304" pitchFamily="18" charset="0"/>
                <a:cs typeface="Times New Roman" panose="02020603050405020304" pitchFamily="18" charset="0"/>
              </a:rPr>
              <a:t>This proposed system uses image processing to determine if the currency is fake or real.</a:t>
            </a:r>
          </a:p>
          <a:p>
            <a:r>
              <a:rPr lang="en-US" sz="2200" b="0" dirty="0">
                <a:effectLst/>
                <a:latin typeface="Times New Roman" panose="02020603050405020304" pitchFamily="18" charset="0"/>
                <a:cs typeface="Times New Roman" panose="02020603050405020304" pitchFamily="18" charset="0"/>
              </a:rPr>
              <a:t>The program is designed entirely using Python language. Contains steps such as grayscale conversion, edge detection, splitting, etc.</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1814916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4FFBE-81F8-F911-ABF9-6C4A894E92E2}"/>
              </a:ext>
            </a:extLst>
          </p:cNvPr>
          <p:cNvSpPr>
            <a:spLocks noGrp="1"/>
          </p:cNvSpPr>
          <p:nvPr>
            <p:ph type="title"/>
          </p:nvPr>
        </p:nvSpPr>
        <p:spPr>
          <a:xfrm>
            <a:off x="913795" y="425116"/>
            <a:ext cx="10353761" cy="898359"/>
          </a:xfrm>
        </p:spPr>
        <p:txBody>
          <a:bodyPr/>
          <a:lstStyle/>
          <a:p>
            <a:r>
              <a:rPr lang="en-IN" i="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xmlns="" id="{AFEBFC57-4303-6E4A-7EF1-B86BC6899048}"/>
              </a:ext>
            </a:extLst>
          </p:cNvPr>
          <p:cNvSpPr>
            <a:spLocks noGrp="1"/>
          </p:cNvSpPr>
          <p:nvPr>
            <p:ph idx="1"/>
          </p:nvPr>
        </p:nvSpPr>
        <p:spPr>
          <a:xfrm>
            <a:off x="913795" y="1540043"/>
            <a:ext cx="10353762" cy="4580020"/>
          </a:xfrm>
        </p:spPr>
        <p:txBody>
          <a:bodyPr>
            <a:normAutofit/>
          </a:bodyPr>
          <a:lstStyle/>
          <a:p>
            <a:r>
              <a:rPr lang="en-US" dirty="0" err="1">
                <a:latin typeface="Times New Roman" panose="02020603050405020304" pitchFamily="18" charset="0"/>
                <a:cs typeface="Times New Roman" panose="02020603050405020304" pitchFamily="18" charset="0"/>
              </a:rPr>
              <a:t>Mayadevi</a:t>
            </a:r>
            <a:r>
              <a:rPr lang="en-US" dirty="0">
                <a:latin typeface="Times New Roman" panose="02020603050405020304" pitchFamily="18" charset="0"/>
                <a:cs typeface="Times New Roman" panose="02020603050405020304" pitchFamily="18" charset="0"/>
              </a:rPr>
              <a:t> A. Gaikwad, </a:t>
            </a:r>
            <a:r>
              <a:rPr lang="en-US" dirty="0" err="1">
                <a:latin typeface="Times New Roman" panose="02020603050405020304" pitchFamily="18" charset="0"/>
                <a:cs typeface="Times New Roman" panose="02020603050405020304" pitchFamily="18" charset="0"/>
              </a:rPr>
              <a:t>Vaijinath</a:t>
            </a:r>
            <a:r>
              <a:rPr lang="en-US" dirty="0">
                <a:latin typeface="Times New Roman" panose="02020603050405020304" pitchFamily="18" charset="0"/>
                <a:cs typeface="Times New Roman" panose="02020603050405020304" pitchFamily="18" charset="0"/>
              </a:rPr>
              <a:t> V. Bhosle Vaibhav D Patil. In their research paper, they suggested a methodology for detecting fake currency from the real by comparing their visual features such as the distance between Gandhiji’s portrait and other notations. This methodology can be useful for a system purely based on software processing.</a:t>
            </a:r>
          </a:p>
          <a:p>
            <a:r>
              <a:rPr lang="en-US" dirty="0">
                <a:latin typeface="Times New Roman" panose="02020603050405020304" pitchFamily="18" charset="0"/>
                <a:cs typeface="Times New Roman" panose="02020603050405020304" pitchFamily="18" charset="0"/>
              </a:rPr>
              <a:t>Renuka </a:t>
            </a:r>
            <a:r>
              <a:rPr lang="en-US" dirty="0" err="1">
                <a:latin typeface="Times New Roman" panose="02020603050405020304" pitchFamily="18" charset="0"/>
                <a:cs typeface="Times New Roman" panose="02020603050405020304" pitchFamily="18" charset="0"/>
              </a:rPr>
              <a:t>Nagpure</a:t>
            </a:r>
            <a:r>
              <a:rPr lang="en-US" dirty="0">
                <a:latin typeface="Times New Roman" panose="02020603050405020304" pitchFamily="18" charset="0"/>
                <a:cs typeface="Times New Roman" panose="02020603050405020304" pitchFamily="18" charset="0"/>
              </a:rPr>
              <a:t>, Shreya Shetty, Trupti </a:t>
            </a:r>
            <a:r>
              <a:rPr lang="en-US" dirty="0" err="1">
                <a:latin typeface="Times New Roman" panose="02020603050405020304" pitchFamily="18" charset="0"/>
                <a:cs typeface="Times New Roman" panose="02020603050405020304" pitchFamily="18" charset="0"/>
              </a:rPr>
              <a:t>Ghotkar</a:t>
            </a:r>
            <a:r>
              <a:rPr lang="en-US" dirty="0">
                <a:latin typeface="Times New Roman" panose="02020603050405020304" pitchFamily="18" charset="0"/>
                <a:cs typeface="Times New Roman" panose="02020603050405020304" pitchFamily="18" charset="0"/>
              </a:rPr>
              <a:t>. They have proposed a system that uses the floral designs on the notes provided by RBI to distinguish between real and fake notes.</a:t>
            </a:r>
          </a:p>
          <a:p>
            <a:r>
              <a:rPr lang="en-US" dirty="0" err="1">
                <a:latin typeface="Times New Roman" panose="02020603050405020304" pitchFamily="18" charset="0"/>
                <a:cs typeface="Times New Roman" panose="02020603050405020304" pitchFamily="18" charset="0"/>
              </a:rPr>
              <a:t>Neeru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Rathee</a:t>
            </a:r>
            <a:r>
              <a:rPr lang="en-US" dirty="0">
                <a:latin typeface="Times New Roman" panose="02020603050405020304" pitchFamily="18" charset="0"/>
                <a:cs typeface="Times New Roman" panose="02020603050405020304" pitchFamily="18" charset="0"/>
              </a:rPr>
              <a:t> ,Arun </a:t>
            </a:r>
            <a:r>
              <a:rPr lang="en-US" dirty="0" err="1">
                <a:latin typeface="Times New Roman" panose="02020603050405020304" pitchFamily="18" charset="0"/>
                <a:cs typeface="Times New Roman" panose="02020603050405020304" pitchFamily="18" charset="0"/>
              </a:rPr>
              <a:t>Kadian</a:t>
            </a:r>
            <a:r>
              <a:rPr lang="en-US" dirty="0">
                <a:latin typeface="Times New Roman" panose="02020603050405020304" pitchFamily="18" charset="0"/>
                <a:cs typeface="Times New Roman" panose="02020603050405020304" pitchFamily="18" charset="0"/>
              </a:rPr>
              <a:t>, Rajat Sachdeva ,</a:t>
            </a:r>
            <a:r>
              <a:rPr lang="en-US" dirty="0" err="1">
                <a:latin typeface="Times New Roman" panose="02020603050405020304" pitchFamily="18" charset="0"/>
                <a:cs typeface="Times New Roman" panose="02020603050405020304" pitchFamily="18" charset="0"/>
              </a:rPr>
              <a:t>Vijul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Yatin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Jaie</a:t>
            </a:r>
            <a:r>
              <a:rPr lang="en-US" dirty="0">
                <a:latin typeface="Times New Roman" panose="02020603050405020304" pitchFamily="18" charset="0"/>
                <a:cs typeface="Times New Roman" panose="02020603050405020304" pitchFamily="18" charset="0"/>
              </a:rPr>
              <a:t>. In their paper, they have suggested image processing along with supervised machine learning to learn the distinguishing feature of a real note from a fake one which will increase the precision of this method.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6234450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4FFBE-81F8-F911-ABF9-6C4A894E92E2}"/>
              </a:ext>
            </a:extLst>
          </p:cNvPr>
          <p:cNvSpPr>
            <a:spLocks noGrp="1"/>
          </p:cNvSpPr>
          <p:nvPr>
            <p:ph type="title"/>
          </p:nvPr>
        </p:nvSpPr>
        <p:spPr>
          <a:xfrm>
            <a:off x="917227" y="609600"/>
            <a:ext cx="5929773" cy="797781"/>
          </a:xfrm>
        </p:spPr>
        <p:txBody>
          <a:bodyPr/>
          <a:lstStyle/>
          <a:p>
            <a:r>
              <a:rPr lang="en-IN" i="1" dirty="0">
                <a:latin typeface="Times New Roman" panose="02020603050405020304" pitchFamily="18" charset="0"/>
                <a:cs typeface="Times New Roman" panose="02020603050405020304" pitchFamily="18" charset="0"/>
              </a:rPr>
              <a:t>DATASET COLLECTION</a:t>
            </a:r>
          </a:p>
        </p:txBody>
      </p:sp>
      <p:sp>
        <p:nvSpPr>
          <p:cNvPr id="4" name="Picture Placeholder 3">
            <a:extLst>
              <a:ext uri="{FF2B5EF4-FFF2-40B4-BE49-F238E27FC236}">
                <a16:creationId xmlns:a16="http://schemas.microsoft.com/office/drawing/2014/main" xmlns="" id="{4FEBE363-631C-A401-20A3-28A23DA4B025}"/>
              </a:ext>
            </a:extLst>
          </p:cNvPr>
          <p:cNvSpPr>
            <a:spLocks noGrp="1"/>
          </p:cNvSpPr>
          <p:nvPr>
            <p:ph type="pic" idx="1"/>
          </p:nvPr>
        </p:nvSpPr>
        <p:spPr>
          <a:xfrm>
            <a:off x="7018422" y="1140401"/>
            <a:ext cx="4779410" cy="4689893"/>
          </a:xfrm>
        </p:spPr>
      </p:sp>
      <p:sp>
        <p:nvSpPr>
          <p:cNvPr id="5" name="Text Placeholder 4">
            <a:extLst>
              <a:ext uri="{FF2B5EF4-FFF2-40B4-BE49-F238E27FC236}">
                <a16:creationId xmlns:a16="http://schemas.microsoft.com/office/drawing/2014/main" xmlns="" id="{7B85AD4C-6389-7843-BA89-F97F802BC582}"/>
              </a:ext>
            </a:extLst>
          </p:cNvPr>
          <p:cNvSpPr>
            <a:spLocks noGrp="1"/>
          </p:cNvSpPr>
          <p:nvPr>
            <p:ph type="body" sz="half" idx="2"/>
          </p:nvPr>
        </p:nvSpPr>
        <p:spPr>
          <a:xfrm>
            <a:off x="628154" y="1916264"/>
            <a:ext cx="6122504" cy="4332136"/>
          </a:xfrm>
        </p:spPr>
        <p:txBody>
          <a:bodyPr>
            <a:norm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Dataset contains 195 images of 8 categories of Indian Currency Notes.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data is collected from Google images, and Shutter-stock images respectively, you can Play with this Dataset, to recognize types of Indian notes, from the Photo, or Real-Time Applications.</a:t>
            </a:r>
            <a:endParaRPr lang="en-US"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Dataset looks forward, as Image Classification Data, which contains 8 Distinct types of Indian Currency Notes, the images are not reduced to any single size, they may have different proportions.</a:t>
            </a:r>
            <a:endParaRPr lang="en-IN" dirty="0">
              <a:latin typeface="Times New Roman" panose="02020603050405020304" pitchFamily="18" charset="0"/>
              <a:cs typeface="Times New Roman" panose="02020603050405020304" pitchFamily="18" charset="0"/>
            </a:endParaRPr>
          </a:p>
        </p:txBody>
      </p:sp>
      <p:pic>
        <p:nvPicPr>
          <p:cNvPr id="1028" name="Picture 4" descr="Money | Coins | Currency Notes | Rupees and Paise | Indian Currency">
            <a:extLst>
              <a:ext uri="{FF2B5EF4-FFF2-40B4-BE49-F238E27FC236}">
                <a16:creationId xmlns:a16="http://schemas.microsoft.com/office/drawing/2014/main" xmlns="" id="{BBAB0AC3-0C1E-4B4F-3B84-088704A5BBD3}"/>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47000" y="1027706"/>
            <a:ext cx="5152495" cy="50629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72213099"/>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4FFBE-81F8-F911-ABF9-6C4A894E92E2}"/>
              </a:ext>
            </a:extLst>
          </p:cNvPr>
          <p:cNvSpPr>
            <a:spLocks noGrp="1"/>
          </p:cNvSpPr>
          <p:nvPr>
            <p:ph type="title"/>
          </p:nvPr>
        </p:nvSpPr>
        <p:spPr>
          <a:xfrm>
            <a:off x="913795" y="513348"/>
            <a:ext cx="10353761" cy="1090864"/>
          </a:xfrm>
        </p:spPr>
        <p:txBody>
          <a:bodyPr/>
          <a:lstStyle/>
          <a:p>
            <a:r>
              <a:rPr lang="en-IN" i="1" dirty="0">
                <a:latin typeface="Times New Roman" panose="02020603050405020304" pitchFamily="18" charset="0"/>
                <a:cs typeface="Times New Roman" panose="02020603050405020304" pitchFamily="18" charset="0"/>
              </a:rPr>
              <a:t>Tools Required</a:t>
            </a:r>
          </a:p>
        </p:txBody>
      </p:sp>
      <p:sp>
        <p:nvSpPr>
          <p:cNvPr id="3" name="Content Placeholder 2">
            <a:extLst>
              <a:ext uri="{FF2B5EF4-FFF2-40B4-BE49-F238E27FC236}">
                <a16:creationId xmlns:a16="http://schemas.microsoft.com/office/drawing/2014/main" xmlns="" id="{75E9651F-E9A4-6E43-E896-715A6F7E4AAA}"/>
              </a:ext>
            </a:extLst>
          </p:cNvPr>
          <p:cNvSpPr>
            <a:spLocks noGrp="1"/>
          </p:cNvSpPr>
          <p:nvPr>
            <p:ph idx="1"/>
          </p:nvPr>
        </p:nvSpPr>
        <p:spPr>
          <a:xfrm>
            <a:off x="913795" y="1935921"/>
            <a:ext cx="10353762" cy="4464879"/>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Hardware Requirements:</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Processor: Intel Core i3 or more.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RAM: 4GB or more.</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Hard disk: 250 GB or more.</a:t>
            </a:r>
          </a:p>
          <a:p>
            <a:pPr marL="0" indent="0" algn="l">
              <a:buNone/>
            </a:pPr>
            <a:r>
              <a:rPr lang="en-US" sz="1800" b="0" i="0" dirty="0">
                <a:effectLst/>
                <a:latin typeface="Times New Roman" panose="02020603050405020304" pitchFamily="18" charset="0"/>
                <a:cs typeface="Times New Roman" panose="02020603050405020304" pitchFamily="18" charset="0"/>
              </a:rPr>
              <a:t>Software Requirements:</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Operating System</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PyCharm</a:t>
            </a: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Flask</a:t>
            </a:r>
            <a:endParaRPr lang="en-IN" sz="1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MySQL</a:t>
            </a:r>
            <a:endParaRPr lang="en-IN" sz="1800" b="0" i="0" dirty="0">
              <a:effectLst/>
              <a:latin typeface="Times New Roman" panose="02020603050405020304" pitchFamily="18" charset="0"/>
              <a:cs typeface="Times New Roman" panose="02020603050405020304" pitchFamily="18" charset="0"/>
            </a:endParaRPr>
          </a:p>
          <a:p>
            <a:pPr marL="0" indent="0" algn="l">
              <a:buNone/>
            </a:pPr>
            <a:endParaRPr lang="en-US" b="0" i="0" dirty="0">
              <a:solidFill>
                <a:srgbClr val="7A7A7A"/>
              </a:solidFill>
              <a:effectLst/>
              <a:latin typeface="Roboto" panose="02000000000000000000" pitchFamily="2" charset="0"/>
            </a:endParaRPr>
          </a:p>
          <a:p>
            <a:endParaRPr lang="en-IN" dirty="0"/>
          </a:p>
        </p:txBody>
      </p:sp>
      <p:pic>
        <p:nvPicPr>
          <p:cNvPr id="2050" name="Picture 2" descr="PyCharm">
            <a:extLst>
              <a:ext uri="{FF2B5EF4-FFF2-40B4-BE49-F238E27FC236}">
                <a16:creationId xmlns:a16="http://schemas.microsoft.com/office/drawing/2014/main" xmlns="" id="{C4B1D96D-0775-D07D-E332-BE60BC6A4DA6}"/>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633211" y="1744809"/>
            <a:ext cx="1495011" cy="1250306"/>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MySQL | Most Popular Open Source Relational Database | AWS">
            <a:extLst>
              <a:ext uri="{FF2B5EF4-FFF2-40B4-BE49-F238E27FC236}">
                <a16:creationId xmlns:a16="http://schemas.microsoft.com/office/drawing/2014/main" xmlns="" id="{45BC2D79-87FE-6DA5-3A6E-94E44D985C1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110330" y="3862885"/>
            <a:ext cx="2540774" cy="15335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4635456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latin typeface="Times New Roman" pitchFamily="18" charset="0"/>
                <a:cs typeface="Times New Roman" pitchFamily="18" charset="0"/>
              </a:rPr>
              <a:t>METHODOLOGY</a:t>
            </a:r>
            <a:endParaRPr lang="en-IN" i="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fontAlgn="base"/>
            <a:r>
              <a:rPr lang="en-US" sz="1900" dirty="0">
                <a:effectLst/>
                <a:latin typeface="Times New Roman" pitchFamily="18" charset="0"/>
                <a:cs typeface="Times New Roman" pitchFamily="18" charset="0"/>
              </a:rPr>
              <a:t>Image Acquisition: The image is provided to the model. There should be two images – a note which you want to detect and a corresponding real note.</a:t>
            </a:r>
          </a:p>
          <a:p>
            <a:pPr fontAlgn="base"/>
            <a:r>
              <a:rPr lang="en-US" sz="1900" dirty="0">
                <a:effectLst/>
                <a:latin typeface="Times New Roman" pitchFamily="18" charset="0"/>
                <a:cs typeface="Times New Roman" pitchFamily="18" charset="0"/>
              </a:rPr>
              <a:t>RGB to GRAYSCALE: The RGB image is converted into a GRAYSCALE image.</a:t>
            </a:r>
          </a:p>
          <a:p>
            <a:pPr fontAlgn="base"/>
            <a:r>
              <a:rPr lang="en-US" sz="1900" dirty="0">
                <a:effectLst/>
                <a:latin typeface="Times New Roman" pitchFamily="18" charset="0"/>
                <a:cs typeface="Times New Roman" pitchFamily="18" charset="0"/>
              </a:rPr>
              <a:t>Segmentation: The image is segmented to crop Gandhi </a:t>
            </a:r>
            <a:r>
              <a:rPr lang="en-US" sz="1900" dirty="0" err="1">
                <a:effectLst/>
                <a:latin typeface="Times New Roman" pitchFamily="18" charset="0"/>
                <a:cs typeface="Times New Roman" pitchFamily="18" charset="0"/>
              </a:rPr>
              <a:t>Ji</a:t>
            </a:r>
            <a:r>
              <a:rPr lang="en-US" sz="1900" dirty="0">
                <a:effectLst/>
                <a:latin typeface="Times New Roman" pitchFamily="18" charset="0"/>
                <a:cs typeface="Times New Roman" pitchFamily="18" charset="0"/>
              </a:rPr>
              <a:t> image and thin strip image.</a:t>
            </a:r>
          </a:p>
          <a:p>
            <a:pPr fontAlgn="base"/>
            <a:r>
              <a:rPr lang="en-US" sz="1900" dirty="0">
                <a:effectLst/>
                <a:latin typeface="Times New Roman" pitchFamily="18" charset="0"/>
                <a:cs typeface="Times New Roman" pitchFamily="18" charset="0"/>
              </a:rPr>
              <a:t>Feature Measurement: Feature measurement is done to measure the number of lines on a thin strip. This is a really lengthy process.</a:t>
            </a:r>
          </a:p>
          <a:p>
            <a:pPr fontAlgn="base"/>
            <a:r>
              <a:rPr lang="en-US" sz="1900" dirty="0">
                <a:effectLst/>
                <a:latin typeface="Times New Roman" pitchFamily="18" charset="0"/>
                <a:cs typeface="Times New Roman" pitchFamily="18" charset="0"/>
              </a:rPr>
              <a:t>Finding Correlation: We find a correlation between Gandhi </a:t>
            </a:r>
            <a:r>
              <a:rPr lang="en-US" sz="1900" dirty="0" err="1">
                <a:effectLst/>
                <a:latin typeface="Times New Roman" pitchFamily="18" charset="0"/>
                <a:cs typeface="Times New Roman" pitchFamily="18" charset="0"/>
              </a:rPr>
              <a:t>Ji’s</a:t>
            </a:r>
            <a:r>
              <a:rPr lang="en-US" sz="1900" dirty="0">
                <a:effectLst/>
                <a:latin typeface="Times New Roman" pitchFamily="18" charset="0"/>
                <a:cs typeface="Times New Roman" pitchFamily="18" charset="0"/>
              </a:rPr>
              <a:t> image on the original note and a fake note. If the result is greater than 0.5 then we will consider it legitimate otherwise the currency is fake.</a:t>
            </a:r>
          </a:p>
          <a:p>
            <a:pPr fontAlgn="base"/>
            <a:r>
              <a:rPr lang="en-US" sz="1900" dirty="0">
                <a:effectLst/>
                <a:latin typeface="Times New Roman" pitchFamily="18" charset="0"/>
                <a:cs typeface="Times New Roman" pitchFamily="18" charset="0"/>
              </a:rPr>
              <a:t>Classification: Finally, we will classify the image as real or fake.</a:t>
            </a:r>
          </a:p>
          <a:p>
            <a:endParaRPr lang="en-IN" dirty="0"/>
          </a:p>
        </p:txBody>
      </p:sp>
    </p:spTree>
    <p:extLst>
      <p:ext uri="{BB962C8B-B14F-4D97-AF65-F5344CB8AC3E}">
        <p14:creationId xmlns:p14="http://schemas.microsoft.com/office/powerpoint/2010/main" xmlns="" val="262522236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198289" y="1789043"/>
            <a:ext cx="3554233" cy="4571999"/>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640</TotalTime>
  <Words>621</Words>
  <Application>Microsoft Office PowerPoint</Application>
  <PresentationFormat>Custom</PresentationFormat>
  <Paragraphs>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Slide 1</vt:lpstr>
      <vt:lpstr>TEAM MEMBERS</vt:lpstr>
      <vt:lpstr>Problem Statement</vt:lpstr>
      <vt:lpstr>OBJECTIVE</vt:lpstr>
      <vt:lpstr>Literature survey</vt:lpstr>
      <vt:lpstr>DATASET COLLECTION</vt:lpstr>
      <vt:lpstr>Tools Required</vt:lpstr>
      <vt:lpstr>METHODOLOGY</vt:lpstr>
      <vt:lpstr>FLOW CHART</vt:lpstr>
      <vt:lpstr>Slide 10</vt:lpstr>
      <vt:lpstr>Future work</vt:lpstr>
      <vt:lpstr>GITHUB repository</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jayasrichandana18@gmail.com</dc:creator>
  <cp:lastModifiedBy>grandhi vaishnavi</cp:lastModifiedBy>
  <cp:revision>8</cp:revision>
  <dcterms:created xsi:type="dcterms:W3CDTF">2023-02-15T08:08:58Z</dcterms:created>
  <dcterms:modified xsi:type="dcterms:W3CDTF">2023-03-08T17:34:31Z</dcterms:modified>
</cp:coreProperties>
</file>