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8" r:id="rId4"/>
    <p:sldId id="258" r:id="rId5"/>
    <p:sldId id="271" r:id="rId6"/>
    <p:sldId id="270" r:id="rId7"/>
    <p:sldId id="259" r:id="rId8"/>
    <p:sldId id="269" r:id="rId9"/>
    <p:sldId id="275" r:id="rId10"/>
    <p:sldId id="276" r:id="rId11"/>
    <p:sldId id="277" r:id="rId12"/>
    <p:sldId id="272" r:id="rId13"/>
    <p:sldId id="278" r:id="rId14"/>
    <p:sldId id="279" r:id="rId15"/>
    <p:sldId id="280"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43"/>
    <p:restoredTop sz="94632"/>
  </p:normalViewPr>
  <p:slideViewPr>
    <p:cSldViewPr snapToGrid="0" snapToObjects="1">
      <p:cViewPr varScale="1">
        <p:scale>
          <a:sx n="45" d="100"/>
          <a:sy n="45" d="100"/>
        </p:scale>
        <p:origin x="12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CB967-DB4A-3D43-822D-D9E1CDB5C8D8}"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D16ED-E933-2541-8297-2F41CE71FFA8}" type="slidenum">
              <a:rPr lang="en-US" smtClean="0"/>
              <a:t>‹#›</a:t>
            </a:fld>
            <a:endParaRPr lang="en-US"/>
          </a:p>
        </p:txBody>
      </p:sp>
    </p:spTree>
    <p:extLst>
      <p:ext uri="{BB962C8B-B14F-4D97-AF65-F5344CB8AC3E}">
        <p14:creationId xmlns:p14="http://schemas.microsoft.com/office/powerpoint/2010/main" val="293361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04E60A-DF13-4267-6406-6BCADE9E3145}"/>
              </a:ext>
            </a:extLst>
          </p:cNvPr>
          <p:cNvPicPr>
            <a:picLocks noChangeAspect="1"/>
          </p:cNvPicPr>
          <p:nvPr userDrawn="1"/>
        </p:nvPicPr>
        <p:blipFill rotWithShape="1">
          <a:blip r:embed="rId2">
            <a:alphaModFix amt="10000"/>
          </a:blip>
          <a:srcRect l="36846" t="21074" r="42126" b="40708"/>
          <a:stretch/>
        </p:blipFill>
        <p:spPr>
          <a:xfrm>
            <a:off x="8197560" y="1416844"/>
            <a:ext cx="3994439" cy="4840168"/>
          </a:xfrm>
          <a:prstGeom prst="rect">
            <a:avLst/>
          </a:prstGeom>
        </p:spPr>
      </p:pic>
      <p:pic>
        <p:nvPicPr>
          <p:cNvPr id="8" name="Picture 7">
            <a:extLst>
              <a:ext uri="{FF2B5EF4-FFF2-40B4-BE49-F238E27FC236}">
                <a16:creationId xmlns:a16="http://schemas.microsoft.com/office/drawing/2014/main" id="{0423D533-856C-C64D-944D-BDD8C9EBD918}"/>
              </a:ext>
            </a:extLst>
          </p:cNvPr>
          <p:cNvPicPr>
            <a:picLocks noChangeAspect="1"/>
          </p:cNvPicPr>
          <p:nvPr userDrawn="1"/>
        </p:nvPicPr>
        <p:blipFill rotWithShape="1">
          <a:blip r:embed="rId2"/>
          <a:srcRect l="26128" t="17293" r="26285" b="19748"/>
          <a:stretch/>
        </p:blipFill>
        <p:spPr>
          <a:xfrm>
            <a:off x="10576874" y="136525"/>
            <a:ext cx="1512571" cy="1334135"/>
          </a:xfrm>
          <a:prstGeom prst="rect">
            <a:avLst/>
          </a:prstGeom>
        </p:spPr>
      </p:pic>
      <p:sp>
        <p:nvSpPr>
          <p:cNvPr id="9" name="Title 8">
            <a:extLst>
              <a:ext uri="{FF2B5EF4-FFF2-40B4-BE49-F238E27FC236}">
                <a16:creationId xmlns:a16="http://schemas.microsoft.com/office/drawing/2014/main" id="{D0CD468B-CDC8-4849-BC78-CD7C7DD6BE17}"/>
              </a:ext>
            </a:extLst>
          </p:cNvPr>
          <p:cNvSpPr>
            <a:spLocks noGrp="1"/>
          </p:cNvSpPr>
          <p:nvPr>
            <p:ph type="title"/>
          </p:nvPr>
        </p:nvSpPr>
        <p:spPr>
          <a:xfrm>
            <a:off x="1993279" y="2191020"/>
            <a:ext cx="8205439" cy="1325563"/>
          </a:xfrm>
        </p:spPr>
        <p:txBody>
          <a:bodyPr/>
          <a:lstStyle>
            <a:lvl1pPr algn="ctr">
              <a:defRPr/>
            </a:lvl1pPr>
          </a:lstStyle>
          <a:p>
            <a:r>
              <a:rPr lang="en-GB" dirty="0"/>
              <a:t>Click to edit Master title style</a:t>
            </a:r>
            <a:endParaRPr lang="en-US" dirty="0"/>
          </a:p>
        </p:txBody>
      </p:sp>
      <p:pic>
        <p:nvPicPr>
          <p:cNvPr id="3" name="Picture 2">
            <a:extLst>
              <a:ext uri="{FF2B5EF4-FFF2-40B4-BE49-F238E27FC236}">
                <a16:creationId xmlns:a16="http://schemas.microsoft.com/office/drawing/2014/main" id="{DB849C5A-DEBC-2B06-B68D-753F5B0304C6}"/>
              </a:ext>
            </a:extLst>
          </p:cNvPr>
          <p:cNvPicPr>
            <a:picLocks noChangeAspect="1"/>
          </p:cNvPicPr>
          <p:nvPr userDrawn="1"/>
        </p:nvPicPr>
        <p:blipFill>
          <a:blip r:embed="rId3"/>
          <a:stretch>
            <a:fillRect/>
          </a:stretch>
        </p:blipFill>
        <p:spPr>
          <a:xfrm>
            <a:off x="253801" y="270981"/>
            <a:ext cx="2373654" cy="961565"/>
          </a:xfrm>
          <a:prstGeom prst="rect">
            <a:avLst/>
          </a:prstGeom>
        </p:spPr>
      </p:pic>
      <p:sp>
        <p:nvSpPr>
          <p:cNvPr id="15" name="TextBox 14">
            <a:extLst>
              <a:ext uri="{FF2B5EF4-FFF2-40B4-BE49-F238E27FC236}">
                <a16:creationId xmlns:a16="http://schemas.microsoft.com/office/drawing/2014/main" id="{5A09CAC4-78BE-488D-328A-0F73981CF7F0}"/>
              </a:ext>
            </a:extLst>
          </p:cNvPr>
          <p:cNvSpPr txBox="1"/>
          <p:nvPr userDrawn="1"/>
        </p:nvSpPr>
        <p:spPr>
          <a:xfrm>
            <a:off x="9618482" y="6434247"/>
            <a:ext cx="2573518" cy="261610"/>
          </a:xfrm>
          <a:prstGeom prst="rect">
            <a:avLst/>
          </a:prstGeom>
          <a:noFill/>
        </p:spPr>
        <p:txBody>
          <a:bodyPr wrap="square" rtlCol="0">
            <a:spAutoFit/>
          </a:bodyPr>
          <a:lstStyle/>
          <a:p>
            <a:pPr algn="ctr"/>
            <a:r>
              <a:rPr lang="en-IN" sz="1100" dirty="0"/>
              <a:t>Supported by</a:t>
            </a:r>
          </a:p>
        </p:txBody>
      </p:sp>
      <p:sp>
        <p:nvSpPr>
          <p:cNvPr id="17" name="TextBox 16">
            <a:extLst>
              <a:ext uri="{FF2B5EF4-FFF2-40B4-BE49-F238E27FC236}">
                <a16:creationId xmlns:a16="http://schemas.microsoft.com/office/drawing/2014/main" id="{2748DDC1-82D3-A98F-0774-69850986C23A}"/>
              </a:ext>
            </a:extLst>
          </p:cNvPr>
          <p:cNvSpPr txBox="1"/>
          <p:nvPr userDrawn="1"/>
        </p:nvSpPr>
        <p:spPr>
          <a:xfrm>
            <a:off x="178594" y="6349609"/>
            <a:ext cx="1779233" cy="430887"/>
          </a:xfrm>
          <a:prstGeom prst="rect">
            <a:avLst/>
          </a:prstGeom>
          <a:noFill/>
        </p:spPr>
        <p:txBody>
          <a:bodyPr wrap="square" rtlCol="0">
            <a:spAutoFit/>
          </a:bodyPr>
          <a:lstStyle/>
          <a:p>
            <a:pPr algn="ctr"/>
            <a:r>
              <a:rPr lang="en-IN" sz="1100" dirty="0"/>
              <a:t>In Association with</a:t>
            </a:r>
          </a:p>
          <a:p>
            <a:pPr algn="ctr"/>
            <a:r>
              <a:rPr lang="en-IN" sz="1100" dirty="0"/>
              <a:t>Academic Partner</a:t>
            </a:r>
          </a:p>
        </p:txBody>
      </p:sp>
      <p:pic>
        <p:nvPicPr>
          <p:cNvPr id="19" name="Picture 18">
            <a:extLst>
              <a:ext uri="{FF2B5EF4-FFF2-40B4-BE49-F238E27FC236}">
                <a16:creationId xmlns:a16="http://schemas.microsoft.com/office/drawing/2014/main" id="{60C4BD83-569E-DFA6-4243-3EE63FEC4886}"/>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901733" y="5586772"/>
            <a:ext cx="2111673" cy="855437"/>
          </a:xfrm>
          <a:prstGeom prst="rect">
            <a:avLst/>
          </a:prstGeom>
        </p:spPr>
      </p:pic>
      <p:sp>
        <p:nvSpPr>
          <p:cNvPr id="26" name="Text Placeholder 25">
            <a:extLst>
              <a:ext uri="{FF2B5EF4-FFF2-40B4-BE49-F238E27FC236}">
                <a16:creationId xmlns:a16="http://schemas.microsoft.com/office/drawing/2014/main" id="{FB62CBE7-F88F-A62B-25ED-5B48F8267217}"/>
              </a:ext>
            </a:extLst>
          </p:cNvPr>
          <p:cNvSpPr>
            <a:spLocks noGrp="1"/>
          </p:cNvSpPr>
          <p:nvPr>
            <p:ph type="body" sz="quarter" idx="10" hasCustomPrompt="1"/>
          </p:nvPr>
        </p:nvSpPr>
        <p:spPr>
          <a:xfrm>
            <a:off x="4224338" y="3946525"/>
            <a:ext cx="3963987" cy="1225550"/>
          </a:xfrm>
        </p:spPr>
        <p:txBody>
          <a:bodyPr/>
          <a:lstStyle>
            <a:lvl1pPr marL="0" indent="0">
              <a:buNone/>
              <a:defRPr/>
            </a:lvl1pPr>
            <a:lvl2pPr marL="457200" indent="0">
              <a:buNone/>
              <a:defRPr/>
            </a:lvl2pPr>
            <a:lvl4pPr marL="1371600" indent="0">
              <a:buNone/>
              <a:defRPr/>
            </a:lvl4pPr>
            <a:lvl5pPr marL="0" indent="0" algn="ctr">
              <a:buNone/>
              <a:defRPr/>
            </a:lvl5pPr>
          </a:lstStyle>
          <a:p>
            <a:pPr lvl="4"/>
            <a:r>
              <a:rPr lang="en-US" dirty="0"/>
              <a:t>Names &amp; Branch</a:t>
            </a:r>
            <a:endParaRPr lang="en-IN" dirty="0"/>
          </a:p>
        </p:txBody>
      </p:sp>
      <p:pic>
        <p:nvPicPr>
          <p:cNvPr id="5" name="Picture 4">
            <a:extLst>
              <a:ext uri="{FF2B5EF4-FFF2-40B4-BE49-F238E27FC236}">
                <a16:creationId xmlns:a16="http://schemas.microsoft.com/office/drawing/2014/main" id="{DDD17314-16CA-68B7-0661-96156B77BE98}"/>
              </a:ext>
            </a:extLst>
          </p:cNvPr>
          <p:cNvPicPr>
            <a:picLocks noChangeAspect="1"/>
          </p:cNvPicPr>
          <p:nvPr userDrawn="1"/>
        </p:nvPicPr>
        <p:blipFill>
          <a:blip r:embed="rId5"/>
          <a:stretch>
            <a:fillRect/>
          </a:stretch>
        </p:blipFill>
        <p:spPr>
          <a:xfrm>
            <a:off x="376248" y="5388000"/>
            <a:ext cx="1617031" cy="996411"/>
          </a:xfrm>
          <a:prstGeom prst="rect">
            <a:avLst/>
          </a:prstGeom>
        </p:spPr>
      </p:pic>
    </p:spTree>
    <p:extLst>
      <p:ext uri="{BB962C8B-B14F-4D97-AF65-F5344CB8AC3E}">
        <p14:creationId xmlns:p14="http://schemas.microsoft.com/office/powerpoint/2010/main" val="95648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4D8A-FBA8-6E42-9423-431ED6BAECB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61DEB9F-A01D-0641-8DFB-C64AF730F74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FF7538-3BCA-8B43-94E8-1C9BB742EC89}"/>
              </a:ext>
            </a:extLst>
          </p:cNvPr>
          <p:cNvSpPr>
            <a:spLocks noGrp="1"/>
          </p:cNvSpPr>
          <p:nvPr>
            <p:ph type="dt" sz="half" idx="10"/>
          </p:nvPr>
        </p:nvSpPr>
        <p:spPr>
          <a:xfrm>
            <a:off x="838200" y="6356350"/>
            <a:ext cx="2743200" cy="365125"/>
          </a:xfrm>
          <a:prstGeom prst="rect">
            <a:avLst/>
          </a:prstGeom>
        </p:spPr>
        <p:txBody>
          <a:bodyPr/>
          <a:lstStyle/>
          <a:p>
            <a:fld id="{64309A7B-E042-C74A-BE46-86427B2739C2}" type="datetime1">
              <a:rPr lang="en-IN" smtClean="0"/>
              <a:t>06-05-2023</a:t>
            </a:fld>
            <a:endParaRPr lang="en-US"/>
          </a:p>
        </p:txBody>
      </p:sp>
      <p:sp>
        <p:nvSpPr>
          <p:cNvPr id="6" name="Slide Number Placeholder 5">
            <a:extLst>
              <a:ext uri="{FF2B5EF4-FFF2-40B4-BE49-F238E27FC236}">
                <a16:creationId xmlns:a16="http://schemas.microsoft.com/office/drawing/2014/main" id="{B8C83066-0A08-C541-A770-BBF575C6B377}"/>
              </a:ext>
            </a:extLst>
          </p:cNvPr>
          <p:cNvSpPr>
            <a:spLocks noGrp="1"/>
          </p:cNvSpPr>
          <p:nvPr>
            <p:ph type="sldNum" sz="quarter" idx="12"/>
          </p:nvPr>
        </p:nvSpPr>
        <p:spPr>
          <a:xfrm>
            <a:off x="8610600" y="6356350"/>
            <a:ext cx="2743200" cy="365125"/>
          </a:xfrm>
          <a:prstGeom prst="rect">
            <a:avLst/>
          </a:prstGeom>
        </p:spPr>
        <p:txBody>
          <a:bodyPr/>
          <a:lstStyle/>
          <a:p>
            <a:fld id="{925DAF58-B523-4F48-B475-F0F8B3848065}" type="slidenum">
              <a:rPr lang="en-US" smtClean="0"/>
              <a:t>‹#›</a:t>
            </a:fld>
            <a:endParaRPr lang="en-US"/>
          </a:p>
        </p:txBody>
      </p:sp>
      <p:sp>
        <p:nvSpPr>
          <p:cNvPr id="8" name="Footer Placeholder 4">
            <a:extLst>
              <a:ext uri="{FF2B5EF4-FFF2-40B4-BE49-F238E27FC236}">
                <a16:creationId xmlns:a16="http://schemas.microsoft.com/office/drawing/2014/main" id="{3040D431-04D9-2841-9B89-CFD8F29EE763}"/>
              </a:ext>
            </a:extLst>
          </p:cNvPr>
          <p:cNvSpPr txBox="1">
            <a:spLocks/>
          </p:cNvSpPr>
          <p:nvPr userDrawn="1"/>
        </p:nvSpPr>
        <p:spPr>
          <a:xfrm>
            <a:off x="4038600" y="642325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Ideathon’22 E1     I     ACIC – KL Startups Foundation</a:t>
            </a:r>
            <a:endParaRPr lang="en-US" dirty="0"/>
          </a:p>
        </p:txBody>
      </p:sp>
      <p:sp>
        <p:nvSpPr>
          <p:cNvPr id="9" name="Rectangle 8">
            <a:extLst>
              <a:ext uri="{FF2B5EF4-FFF2-40B4-BE49-F238E27FC236}">
                <a16:creationId xmlns:a16="http://schemas.microsoft.com/office/drawing/2014/main" id="{FB290C08-9D5C-7D4E-A475-11FF9356C11D}"/>
              </a:ext>
            </a:extLst>
          </p:cNvPr>
          <p:cNvSpPr/>
          <p:nvPr userDrawn="1"/>
        </p:nvSpPr>
        <p:spPr>
          <a:xfrm>
            <a:off x="-12000" y="6367501"/>
            <a:ext cx="12204000" cy="5016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79ACCBA2-B520-A447-9B52-D8A37C34DB51}"/>
              </a:ext>
            </a:extLst>
          </p:cNvPr>
          <p:cNvSpPr txBox="1">
            <a:spLocks/>
          </p:cNvSpPr>
          <p:nvPr userDrawn="1"/>
        </p:nvSpPr>
        <p:spPr>
          <a:xfrm>
            <a:off x="4037751" y="642325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ACIC – KL Startups Foundation</a:t>
            </a:r>
          </a:p>
        </p:txBody>
      </p:sp>
    </p:spTree>
    <p:extLst>
      <p:ext uri="{BB962C8B-B14F-4D97-AF65-F5344CB8AC3E}">
        <p14:creationId xmlns:p14="http://schemas.microsoft.com/office/powerpoint/2010/main" val="270166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A0D8B-54D7-F749-B30A-29D16EF2F6B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85A011-4311-C94D-9941-CD51A9CAB8D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8598BD-45F8-0943-BEF5-AC13D1D72D90}"/>
              </a:ext>
            </a:extLst>
          </p:cNvPr>
          <p:cNvSpPr>
            <a:spLocks noGrp="1"/>
          </p:cNvSpPr>
          <p:nvPr>
            <p:ph type="dt" sz="half" idx="10"/>
          </p:nvPr>
        </p:nvSpPr>
        <p:spPr>
          <a:xfrm>
            <a:off x="838200" y="6356350"/>
            <a:ext cx="2743200" cy="365125"/>
          </a:xfrm>
          <a:prstGeom prst="rect">
            <a:avLst/>
          </a:prstGeom>
        </p:spPr>
        <p:txBody>
          <a:bodyPr/>
          <a:lstStyle/>
          <a:p>
            <a:fld id="{3C705789-5F9C-BF49-9D6A-F2FA80549F78}" type="datetime1">
              <a:rPr lang="en-IN" smtClean="0"/>
              <a:t>06-05-2023</a:t>
            </a:fld>
            <a:endParaRPr lang="en-US"/>
          </a:p>
        </p:txBody>
      </p:sp>
      <p:sp>
        <p:nvSpPr>
          <p:cNvPr id="6" name="Slide Number Placeholder 5">
            <a:extLst>
              <a:ext uri="{FF2B5EF4-FFF2-40B4-BE49-F238E27FC236}">
                <a16:creationId xmlns:a16="http://schemas.microsoft.com/office/drawing/2014/main" id="{8BA1BA09-0A0C-354B-8938-EF596077D5AC}"/>
              </a:ext>
            </a:extLst>
          </p:cNvPr>
          <p:cNvSpPr>
            <a:spLocks noGrp="1"/>
          </p:cNvSpPr>
          <p:nvPr>
            <p:ph type="sldNum" sz="quarter" idx="12"/>
          </p:nvPr>
        </p:nvSpPr>
        <p:spPr>
          <a:xfrm>
            <a:off x="8610600" y="6356350"/>
            <a:ext cx="2743200" cy="365125"/>
          </a:xfrm>
          <a:prstGeom prst="rect">
            <a:avLst/>
          </a:prstGeom>
        </p:spPr>
        <p:txBody>
          <a:bodyPr/>
          <a:lstStyle/>
          <a:p>
            <a:fld id="{925DAF58-B523-4F48-B475-F0F8B3848065}" type="slidenum">
              <a:rPr lang="en-US" smtClean="0"/>
              <a:t>‹#›</a:t>
            </a:fld>
            <a:endParaRPr lang="en-US"/>
          </a:p>
        </p:txBody>
      </p:sp>
      <p:sp>
        <p:nvSpPr>
          <p:cNvPr id="9" name="Rectangle 8">
            <a:extLst>
              <a:ext uri="{FF2B5EF4-FFF2-40B4-BE49-F238E27FC236}">
                <a16:creationId xmlns:a16="http://schemas.microsoft.com/office/drawing/2014/main" id="{411FC1C7-CD63-3A48-9998-572152ADC0C1}"/>
              </a:ext>
            </a:extLst>
          </p:cNvPr>
          <p:cNvSpPr/>
          <p:nvPr userDrawn="1"/>
        </p:nvSpPr>
        <p:spPr>
          <a:xfrm>
            <a:off x="-12000" y="6367501"/>
            <a:ext cx="12204000" cy="5016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24607715-933A-7545-A8C5-140D9E81A0EE}"/>
              </a:ext>
            </a:extLst>
          </p:cNvPr>
          <p:cNvSpPr txBox="1">
            <a:spLocks/>
          </p:cNvSpPr>
          <p:nvPr userDrawn="1"/>
        </p:nvSpPr>
        <p:spPr>
          <a:xfrm>
            <a:off x="4037751" y="642325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ACIC – KL Startups Foundation</a:t>
            </a:r>
          </a:p>
        </p:txBody>
      </p:sp>
    </p:spTree>
    <p:extLst>
      <p:ext uri="{BB962C8B-B14F-4D97-AF65-F5344CB8AC3E}">
        <p14:creationId xmlns:p14="http://schemas.microsoft.com/office/powerpoint/2010/main" val="321537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6A9C-951C-E246-A5E9-96841B75A6D3}"/>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4E0BDDF-7144-3E43-BD90-176542786C4B}"/>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4E261ED-CAC6-F542-AD1B-937E3F04C4A5}"/>
              </a:ext>
            </a:extLst>
          </p:cNvPr>
          <p:cNvSpPr>
            <a:spLocks noGrp="1"/>
          </p:cNvSpPr>
          <p:nvPr>
            <p:ph type="dt" sz="half" idx="10"/>
          </p:nvPr>
        </p:nvSpPr>
        <p:spPr>
          <a:xfrm>
            <a:off x="838200" y="6356350"/>
            <a:ext cx="2743200" cy="365125"/>
          </a:xfrm>
          <a:prstGeom prst="rect">
            <a:avLst/>
          </a:prstGeom>
        </p:spPr>
        <p:txBody>
          <a:bodyPr/>
          <a:lstStyle/>
          <a:p>
            <a:fld id="{3C608188-51D8-E24B-9411-B7D2C6E68E67}" type="datetime1">
              <a:rPr lang="en-IN" smtClean="0"/>
              <a:t>06-05-2023</a:t>
            </a:fld>
            <a:endParaRPr lang="en-US"/>
          </a:p>
        </p:txBody>
      </p:sp>
      <p:sp>
        <p:nvSpPr>
          <p:cNvPr id="6" name="Slide Number Placeholder 5">
            <a:extLst>
              <a:ext uri="{FF2B5EF4-FFF2-40B4-BE49-F238E27FC236}">
                <a16:creationId xmlns:a16="http://schemas.microsoft.com/office/drawing/2014/main" id="{B31D800B-D91F-BC42-8E55-F4DAE1CF7F49}"/>
              </a:ext>
            </a:extLst>
          </p:cNvPr>
          <p:cNvSpPr>
            <a:spLocks noGrp="1"/>
          </p:cNvSpPr>
          <p:nvPr>
            <p:ph type="sldNum" sz="quarter" idx="12"/>
          </p:nvPr>
        </p:nvSpPr>
        <p:spPr>
          <a:xfrm>
            <a:off x="8610600" y="6356350"/>
            <a:ext cx="2743200" cy="365125"/>
          </a:xfrm>
          <a:prstGeom prst="rect">
            <a:avLst/>
          </a:prstGeom>
        </p:spPr>
        <p:txBody>
          <a:bodyPr/>
          <a:lstStyle/>
          <a:p>
            <a:fld id="{925DAF58-B523-4F48-B475-F0F8B3848065}" type="slidenum">
              <a:rPr lang="en-US" smtClean="0"/>
              <a:t>‹#›</a:t>
            </a:fld>
            <a:endParaRPr lang="en-US"/>
          </a:p>
        </p:txBody>
      </p:sp>
      <p:sp>
        <p:nvSpPr>
          <p:cNvPr id="8" name="Rectangle 7">
            <a:extLst>
              <a:ext uri="{FF2B5EF4-FFF2-40B4-BE49-F238E27FC236}">
                <a16:creationId xmlns:a16="http://schemas.microsoft.com/office/drawing/2014/main" id="{6539A013-24E2-A040-A6DF-5851D5D31E6A}"/>
              </a:ext>
            </a:extLst>
          </p:cNvPr>
          <p:cNvSpPr/>
          <p:nvPr userDrawn="1"/>
        </p:nvSpPr>
        <p:spPr>
          <a:xfrm>
            <a:off x="-12000" y="6367501"/>
            <a:ext cx="12240000" cy="5016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4">
            <a:extLst>
              <a:ext uri="{FF2B5EF4-FFF2-40B4-BE49-F238E27FC236}">
                <a16:creationId xmlns:a16="http://schemas.microsoft.com/office/drawing/2014/main" id="{5B809A9D-1A12-1147-9734-F1053403E95D}"/>
              </a:ext>
            </a:extLst>
          </p:cNvPr>
          <p:cNvSpPr txBox="1">
            <a:spLocks/>
          </p:cNvSpPr>
          <p:nvPr userDrawn="1"/>
        </p:nvSpPr>
        <p:spPr>
          <a:xfrm>
            <a:off x="4037751" y="642325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ACIC – KL Startups Foundation</a:t>
            </a:r>
          </a:p>
        </p:txBody>
      </p:sp>
    </p:spTree>
    <p:extLst>
      <p:ext uri="{BB962C8B-B14F-4D97-AF65-F5344CB8AC3E}">
        <p14:creationId xmlns:p14="http://schemas.microsoft.com/office/powerpoint/2010/main" val="1991533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EFE1-2FEA-1443-8309-7D76886CC1E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4536750-2A68-324F-847F-7FCF8582AB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2C9FE93-4589-CB43-B2AB-EFFF59ABAC08}"/>
              </a:ext>
            </a:extLst>
          </p:cNvPr>
          <p:cNvSpPr>
            <a:spLocks noGrp="1"/>
          </p:cNvSpPr>
          <p:nvPr>
            <p:ph type="dt" sz="half" idx="10"/>
          </p:nvPr>
        </p:nvSpPr>
        <p:spPr>
          <a:xfrm>
            <a:off x="838200" y="6356350"/>
            <a:ext cx="2743200" cy="365125"/>
          </a:xfrm>
          <a:prstGeom prst="rect">
            <a:avLst/>
          </a:prstGeom>
        </p:spPr>
        <p:txBody>
          <a:bodyPr/>
          <a:lstStyle/>
          <a:p>
            <a:fld id="{2F7543A9-C92D-424C-99F0-A4EE6A15E478}" type="datetime1">
              <a:rPr lang="en-IN" smtClean="0"/>
              <a:t>06-05-2023</a:t>
            </a:fld>
            <a:endParaRPr lang="en-US"/>
          </a:p>
        </p:txBody>
      </p:sp>
      <p:sp>
        <p:nvSpPr>
          <p:cNvPr id="5" name="Footer Placeholder 4">
            <a:extLst>
              <a:ext uri="{FF2B5EF4-FFF2-40B4-BE49-F238E27FC236}">
                <a16:creationId xmlns:a16="http://schemas.microsoft.com/office/drawing/2014/main" id="{83E89CAF-BF5A-CB4B-BB08-E50E04D5A8D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014A57C4-A28D-8549-AFA3-C7AF9629E528}"/>
              </a:ext>
            </a:extLst>
          </p:cNvPr>
          <p:cNvSpPr>
            <a:spLocks noGrp="1"/>
          </p:cNvSpPr>
          <p:nvPr>
            <p:ph type="sldNum" sz="quarter" idx="12"/>
          </p:nvPr>
        </p:nvSpPr>
        <p:spPr>
          <a:xfrm>
            <a:off x="8610600" y="6356350"/>
            <a:ext cx="2743200" cy="365125"/>
          </a:xfrm>
          <a:prstGeom prst="rect">
            <a:avLst/>
          </a:prstGeom>
        </p:spPr>
        <p:txBody>
          <a:bodyPr/>
          <a:lstStyle/>
          <a:p>
            <a:fld id="{925DAF58-B523-4F48-B475-F0F8B3848065}" type="slidenum">
              <a:rPr lang="en-US" smtClean="0"/>
              <a:t>‹#›</a:t>
            </a:fld>
            <a:endParaRPr lang="en-US"/>
          </a:p>
        </p:txBody>
      </p:sp>
      <p:sp>
        <p:nvSpPr>
          <p:cNvPr id="8" name="Footer Placeholder 4">
            <a:extLst>
              <a:ext uri="{FF2B5EF4-FFF2-40B4-BE49-F238E27FC236}">
                <a16:creationId xmlns:a16="http://schemas.microsoft.com/office/drawing/2014/main" id="{5509D0EB-BD17-FD47-94B1-9DF8F8C507DF}"/>
              </a:ext>
            </a:extLst>
          </p:cNvPr>
          <p:cNvSpPr txBox="1">
            <a:spLocks/>
          </p:cNvSpPr>
          <p:nvPr userDrawn="1"/>
        </p:nvSpPr>
        <p:spPr>
          <a:xfrm>
            <a:off x="4038600" y="642325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Ideathon’22 E1     I     ACIC – KL Startups Foundation</a:t>
            </a:r>
            <a:endParaRPr lang="en-US" dirty="0"/>
          </a:p>
        </p:txBody>
      </p:sp>
      <p:sp>
        <p:nvSpPr>
          <p:cNvPr id="13" name="Rectangle 12">
            <a:extLst>
              <a:ext uri="{FF2B5EF4-FFF2-40B4-BE49-F238E27FC236}">
                <a16:creationId xmlns:a16="http://schemas.microsoft.com/office/drawing/2014/main" id="{6AA163B5-A138-2E46-906E-9150FBA6A291}"/>
              </a:ext>
            </a:extLst>
          </p:cNvPr>
          <p:cNvSpPr/>
          <p:nvPr userDrawn="1"/>
        </p:nvSpPr>
        <p:spPr>
          <a:xfrm>
            <a:off x="-12000" y="6367501"/>
            <a:ext cx="12204000" cy="5016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ooter Placeholder 4">
            <a:extLst>
              <a:ext uri="{FF2B5EF4-FFF2-40B4-BE49-F238E27FC236}">
                <a16:creationId xmlns:a16="http://schemas.microsoft.com/office/drawing/2014/main" id="{941735B2-EF6C-D34C-A515-CF42452C10D6}"/>
              </a:ext>
            </a:extLst>
          </p:cNvPr>
          <p:cNvSpPr txBox="1">
            <a:spLocks/>
          </p:cNvSpPr>
          <p:nvPr userDrawn="1"/>
        </p:nvSpPr>
        <p:spPr>
          <a:xfrm>
            <a:off x="4037751" y="642325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ACIC – KL Startups Foundation</a:t>
            </a:r>
          </a:p>
        </p:txBody>
      </p:sp>
    </p:spTree>
    <p:extLst>
      <p:ext uri="{BB962C8B-B14F-4D97-AF65-F5344CB8AC3E}">
        <p14:creationId xmlns:p14="http://schemas.microsoft.com/office/powerpoint/2010/main" val="426230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8B8F-3437-FB40-9EBC-FA9EFB187A4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DE4AFAA-DEA2-1743-A49E-0E4B4780CE2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2DACFF9-DE66-544E-94B6-E7195998D37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0837FC3-EF92-E340-AB7D-96EFC9476820}"/>
              </a:ext>
            </a:extLst>
          </p:cNvPr>
          <p:cNvSpPr>
            <a:spLocks noGrp="1"/>
          </p:cNvSpPr>
          <p:nvPr>
            <p:ph type="dt" sz="half" idx="10"/>
          </p:nvPr>
        </p:nvSpPr>
        <p:spPr>
          <a:xfrm>
            <a:off x="838200" y="6356350"/>
            <a:ext cx="2743200" cy="365125"/>
          </a:xfrm>
          <a:prstGeom prst="rect">
            <a:avLst/>
          </a:prstGeom>
        </p:spPr>
        <p:txBody>
          <a:bodyPr/>
          <a:lstStyle/>
          <a:p>
            <a:fld id="{9B967F2B-D909-B949-93CC-94475EBC85EF}" type="datetime1">
              <a:rPr lang="en-IN" smtClean="0"/>
              <a:t>06-05-2023</a:t>
            </a:fld>
            <a:endParaRPr lang="en-US"/>
          </a:p>
        </p:txBody>
      </p:sp>
      <p:sp>
        <p:nvSpPr>
          <p:cNvPr id="6" name="Footer Placeholder 5">
            <a:extLst>
              <a:ext uri="{FF2B5EF4-FFF2-40B4-BE49-F238E27FC236}">
                <a16:creationId xmlns:a16="http://schemas.microsoft.com/office/drawing/2014/main" id="{A8DD8274-3A61-3E4D-8AB3-0F41034D7DC6}"/>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8FD024B2-36A6-9E41-BFF9-81FC34A62E2E}"/>
              </a:ext>
            </a:extLst>
          </p:cNvPr>
          <p:cNvSpPr>
            <a:spLocks noGrp="1"/>
          </p:cNvSpPr>
          <p:nvPr>
            <p:ph type="sldNum" sz="quarter" idx="12"/>
          </p:nvPr>
        </p:nvSpPr>
        <p:spPr>
          <a:xfrm>
            <a:off x="8610600" y="6356350"/>
            <a:ext cx="2743200" cy="365125"/>
          </a:xfrm>
          <a:prstGeom prst="rect">
            <a:avLst/>
          </a:prstGeom>
        </p:spPr>
        <p:txBody>
          <a:bodyPr/>
          <a:lstStyle/>
          <a:p>
            <a:fld id="{925DAF58-B523-4F48-B475-F0F8B3848065}" type="slidenum">
              <a:rPr lang="en-US" smtClean="0"/>
              <a:t>‹#›</a:t>
            </a:fld>
            <a:endParaRPr lang="en-US"/>
          </a:p>
        </p:txBody>
      </p:sp>
      <p:sp>
        <p:nvSpPr>
          <p:cNvPr id="9" name="Footer Placeholder 4">
            <a:extLst>
              <a:ext uri="{FF2B5EF4-FFF2-40B4-BE49-F238E27FC236}">
                <a16:creationId xmlns:a16="http://schemas.microsoft.com/office/drawing/2014/main" id="{1A2C61A6-D452-1A4E-8A84-C1B1A9B633F6}"/>
              </a:ext>
            </a:extLst>
          </p:cNvPr>
          <p:cNvSpPr txBox="1">
            <a:spLocks/>
          </p:cNvSpPr>
          <p:nvPr userDrawn="1"/>
        </p:nvSpPr>
        <p:spPr>
          <a:xfrm>
            <a:off x="4038600" y="642325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Ideathon’22 E1     I     ACIC – KL Startups Foundation</a:t>
            </a:r>
            <a:endParaRPr lang="en-US" dirty="0"/>
          </a:p>
        </p:txBody>
      </p:sp>
      <p:sp>
        <p:nvSpPr>
          <p:cNvPr id="12" name="Rectangle 11">
            <a:extLst>
              <a:ext uri="{FF2B5EF4-FFF2-40B4-BE49-F238E27FC236}">
                <a16:creationId xmlns:a16="http://schemas.microsoft.com/office/drawing/2014/main" id="{CAEDB740-2C87-7946-98CF-4D87E20AA977}"/>
              </a:ext>
            </a:extLst>
          </p:cNvPr>
          <p:cNvSpPr/>
          <p:nvPr userDrawn="1"/>
        </p:nvSpPr>
        <p:spPr>
          <a:xfrm>
            <a:off x="-12000" y="6367501"/>
            <a:ext cx="12204000" cy="5016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
            <a:extLst>
              <a:ext uri="{FF2B5EF4-FFF2-40B4-BE49-F238E27FC236}">
                <a16:creationId xmlns:a16="http://schemas.microsoft.com/office/drawing/2014/main" id="{BA7B4943-9AC1-1A44-B844-154A721AD4A0}"/>
              </a:ext>
            </a:extLst>
          </p:cNvPr>
          <p:cNvSpPr txBox="1">
            <a:spLocks/>
          </p:cNvSpPr>
          <p:nvPr userDrawn="1"/>
        </p:nvSpPr>
        <p:spPr>
          <a:xfrm>
            <a:off x="4037751" y="642325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ACIC – KL Startups Foundation</a:t>
            </a:r>
          </a:p>
        </p:txBody>
      </p:sp>
    </p:spTree>
    <p:extLst>
      <p:ext uri="{BB962C8B-B14F-4D97-AF65-F5344CB8AC3E}">
        <p14:creationId xmlns:p14="http://schemas.microsoft.com/office/powerpoint/2010/main" val="1531681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5ED5-81B3-284A-A1F2-451D1A152B2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7AF7FEF-2AE6-B646-8AEE-6C1B349B8A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CCF85C0-689A-E549-BAA6-13AC6119F0A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AE4BCB0-2CCB-9746-AC93-B5834D5CB3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ACF8F30-05E7-1B40-AEB3-7C23C27A8A6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563140C-B44B-E445-9C8B-2C9FCBD52EB8}"/>
              </a:ext>
            </a:extLst>
          </p:cNvPr>
          <p:cNvSpPr>
            <a:spLocks noGrp="1"/>
          </p:cNvSpPr>
          <p:nvPr>
            <p:ph type="dt" sz="half" idx="10"/>
          </p:nvPr>
        </p:nvSpPr>
        <p:spPr>
          <a:xfrm>
            <a:off x="838200" y="6356350"/>
            <a:ext cx="2743200" cy="365125"/>
          </a:xfrm>
          <a:prstGeom prst="rect">
            <a:avLst/>
          </a:prstGeom>
        </p:spPr>
        <p:txBody>
          <a:bodyPr/>
          <a:lstStyle/>
          <a:p>
            <a:fld id="{A406AC68-06DC-BB4B-9E7A-B637347A0FF6}" type="datetime1">
              <a:rPr lang="en-IN" smtClean="0"/>
              <a:t>06-05-2023</a:t>
            </a:fld>
            <a:endParaRPr lang="en-US"/>
          </a:p>
        </p:txBody>
      </p:sp>
      <p:sp>
        <p:nvSpPr>
          <p:cNvPr id="9" name="Slide Number Placeholder 8">
            <a:extLst>
              <a:ext uri="{FF2B5EF4-FFF2-40B4-BE49-F238E27FC236}">
                <a16:creationId xmlns:a16="http://schemas.microsoft.com/office/drawing/2014/main" id="{75FC9E7E-DAB6-064A-8381-B0B55E72B453}"/>
              </a:ext>
            </a:extLst>
          </p:cNvPr>
          <p:cNvSpPr>
            <a:spLocks noGrp="1"/>
          </p:cNvSpPr>
          <p:nvPr>
            <p:ph type="sldNum" sz="quarter" idx="12"/>
          </p:nvPr>
        </p:nvSpPr>
        <p:spPr>
          <a:xfrm>
            <a:off x="8610600" y="6356350"/>
            <a:ext cx="2743200" cy="365125"/>
          </a:xfrm>
          <a:prstGeom prst="rect">
            <a:avLst/>
          </a:prstGeom>
        </p:spPr>
        <p:txBody>
          <a:bodyPr/>
          <a:lstStyle/>
          <a:p>
            <a:fld id="{925DAF58-B523-4F48-B475-F0F8B3848065}" type="slidenum">
              <a:rPr lang="en-US" smtClean="0"/>
              <a:t>‹#›</a:t>
            </a:fld>
            <a:endParaRPr lang="en-US"/>
          </a:p>
        </p:txBody>
      </p:sp>
      <p:sp>
        <p:nvSpPr>
          <p:cNvPr id="12" name="Rectangle 11">
            <a:extLst>
              <a:ext uri="{FF2B5EF4-FFF2-40B4-BE49-F238E27FC236}">
                <a16:creationId xmlns:a16="http://schemas.microsoft.com/office/drawing/2014/main" id="{4E4C64A7-9F85-C04D-B52F-E0F1AACFCC75}"/>
              </a:ext>
            </a:extLst>
          </p:cNvPr>
          <p:cNvSpPr/>
          <p:nvPr userDrawn="1"/>
        </p:nvSpPr>
        <p:spPr>
          <a:xfrm>
            <a:off x="-12000" y="6367501"/>
            <a:ext cx="12204000" cy="5016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
            <a:extLst>
              <a:ext uri="{FF2B5EF4-FFF2-40B4-BE49-F238E27FC236}">
                <a16:creationId xmlns:a16="http://schemas.microsoft.com/office/drawing/2014/main" id="{361BF5AD-1583-5C4D-921A-2F727E6F4AC6}"/>
              </a:ext>
            </a:extLst>
          </p:cNvPr>
          <p:cNvSpPr txBox="1">
            <a:spLocks/>
          </p:cNvSpPr>
          <p:nvPr userDrawn="1"/>
        </p:nvSpPr>
        <p:spPr>
          <a:xfrm>
            <a:off x="4037751" y="642325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ACIC – KL Startups Foundation</a:t>
            </a:r>
          </a:p>
        </p:txBody>
      </p:sp>
    </p:spTree>
    <p:extLst>
      <p:ext uri="{BB962C8B-B14F-4D97-AF65-F5344CB8AC3E}">
        <p14:creationId xmlns:p14="http://schemas.microsoft.com/office/powerpoint/2010/main" val="2049651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2C90-E41A-3E42-83A1-724A4EB93CF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D37590C-DAC8-124A-ACDD-452AD0D6A64C}"/>
              </a:ext>
            </a:extLst>
          </p:cNvPr>
          <p:cNvSpPr>
            <a:spLocks noGrp="1"/>
          </p:cNvSpPr>
          <p:nvPr>
            <p:ph type="dt" sz="half" idx="10"/>
          </p:nvPr>
        </p:nvSpPr>
        <p:spPr>
          <a:xfrm>
            <a:off x="838200" y="6356350"/>
            <a:ext cx="2743200" cy="365125"/>
          </a:xfrm>
          <a:prstGeom prst="rect">
            <a:avLst/>
          </a:prstGeom>
        </p:spPr>
        <p:txBody>
          <a:bodyPr/>
          <a:lstStyle/>
          <a:p>
            <a:fld id="{1AFE01B4-0C53-984C-8963-DA6F133BEDB6}" type="datetime1">
              <a:rPr lang="en-IN" smtClean="0"/>
              <a:t>06-05-2023</a:t>
            </a:fld>
            <a:endParaRPr lang="en-US"/>
          </a:p>
        </p:txBody>
      </p:sp>
      <p:sp>
        <p:nvSpPr>
          <p:cNvPr id="5" name="Slide Number Placeholder 4">
            <a:extLst>
              <a:ext uri="{FF2B5EF4-FFF2-40B4-BE49-F238E27FC236}">
                <a16:creationId xmlns:a16="http://schemas.microsoft.com/office/drawing/2014/main" id="{78BACEA2-AB64-384B-98CC-9DB860DB5FA2}"/>
              </a:ext>
            </a:extLst>
          </p:cNvPr>
          <p:cNvSpPr>
            <a:spLocks noGrp="1"/>
          </p:cNvSpPr>
          <p:nvPr>
            <p:ph type="sldNum" sz="quarter" idx="12"/>
          </p:nvPr>
        </p:nvSpPr>
        <p:spPr>
          <a:xfrm>
            <a:off x="8610600" y="6356350"/>
            <a:ext cx="2743200" cy="365125"/>
          </a:xfrm>
          <a:prstGeom prst="rect">
            <a:avLst/>
          </a:prstGeom>
        </p:spPr>
        <p:txBody>
          <a:bodyPr/>
          <a:lstStyle/>
          <a:p>
            <a:fld id="{925DAF58-B523-4F48-B475-F0F8B3848065}" type="slidenum">
              <a:rPr lang="en-US" smtClean="0"/>
              <a:t>‹#›</a:t>
            </a:fld>
            <a:endParaRPr lang="en-US"/>
          </a:p>
        </p:txBody>
      </p:sp>
      <p:sp>
        <p:nvSpPr>
          <p:cNvPr id="7" name="Footer Placeholder 4">
            <a:extLst>
              <a:ext uri="{FF2B5EF4-FFF2-40B4-BE49-F238E27FC236}">
                <a16:creationId xmlns:a16="http://schemas.microsoft.com/office/drawing/2014/main" id="{6C5419CF-FDC6-C843-9FB3-35CC1BE6CF23}"/>
              </a:ext>
            </a:extLst>
          </p:cNvPr>
          <p:cNvSpPr txBox="1">
            <a:spLocks/>
          </p:cNvSpPr>
          <p:nvPr userDrawn="1"/>
        </p:nvSpPr>
        <p:spPr>
          <a:xfrm>
            <a:off x="4038600" y="642325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Ideathon’22 E1     I     ACIC – KL Startups Foundation</a:t>
            </a:r>
            <a:endParaRPr lang="en-US" dirty="0"/>
          </a:p>
        </p:txBody>
      </p:sp>
      <p:sp>
        <p:nvSpPr>
          <p:cNvPr id="8" name="Rectangle 7">
            <a:extLst>
              <a:ext uri="{FF2B5EF4-FFF2-40B4-BE49-F238E27FC236}">
                <a16:creationId xmlns:a16="http://schemas.microsoft.com/office/drawing/2014/main" id="{493440E5-9C27-E149-8640-F58D436A1698}"/>
              </a:ext>
            </a:extLst>
          </p:cNvPr>
          <p:cNvSpPr/>
          <p:nvPr userDrawn="1"/>
        </p:nvSpPr>
        <p:spPr>
          <a:xfrm>
            <a:off x="-12000" y="6367501"/>
            <a:ext cx="12204000" cy="5016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4">
            <a:extLst>
              <a:ext uri="{FF2B5EF4-FFF2-40B4-BE49-F238E27FC236}">
                <a16:creationId xmlns:a16="http://schemas.microsoft.com/office/drawing/2014/main" id="{1E001FA3-829D-C841-B37E-812829DFF880}"/>
              </a:ext>
            </a:extLst>
          </p:cNvPr>
          <p:cNvSpPr txBox="1">
            <a:spLocks/>
          </p:cNvSpPr>
          <p:nvPr userDrawn="1"/>
        </p:nvSpPr>
        <p:spPr>
          <a:xfrm>
            <a:off x="4037751" y="642325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ACIC – KL Startups Foundation</a:t>
            </a:r>
          </a:p>
        </p:txBody>
      </p:sp>
    </p:spTree>
    <p:extLst>
      <p:ext uri="{BB962C8B-B14F-4D97-AF65-F5344CB8AC3E}">
        <p14:creationId xmlns:p14="http://schemas.microsoft.com/office/powerpoint/2010/main" val="92302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0A5FE-5BE3-D14F-A62F-202F770F78A2}"/>
              </a:ext>
            </a:extLst>
          </p:cNvPr>
          <p:cNvSpPr>
            <a:spLocks noGrp="1"/>
          </p:cNvSpPr>
          <p:nvPr>
            <p:ph type="dt" sz="half" idx="10"/>
          </p:nvPr>
        </p:nvSpPr>
        <p:spPr>
          <a:xfrm>
            <a:off x="838200" y="6356350"/>
            <a:ext cx="2743200" cy="365125"/>
          </a:xfrm>
          <a:prstGeom prst="rect">
            <a:avLst/>
          </a:prstGeom>
        </p:spPr>
        <p:txBody>
          <a:bodyPr/>
          <a:lstStyle/>
          <a:p>
            <a:fld id="{613E761E-3F6B-9843-A3E4-2C830DF98B44}" type="datetime1">
              <a:rPr lang="en-IN" smtClean="0"/>
              <a:t>06-05-2023</a:t>
            </a:fld>
            <a:endParaRPr lang="en-US"/>
          </a:p>
        </p:txBody>
      </p:sp>
      <p:sp>
        <p:nvSpPr>
          <p:cNvPr id="4" name="Slide Number Placeholder 3">
            <a:extLst>
              <a:ext uri="{FF2B5EF4-FFF2-40B4-BE49-F238E27FC236}">
                <a16:creationId xmlns:a16="http://schemas.microsoft.com/office/drawing/2014/main" id="{2AFB82B3-AABA-1D41-8DB3-94667A7F9E22}"/>
              </a:ext>
            </a:extLst>
          </p:cNvPr>
          <p:cNvSpPr>
            <a:spLocks noGrp="1"/>
          </p:cNvSpPr>
          <p:nvPr>
            <p:ph type="sldNum" sz="quarter" idx="12"/>
          </p:nvPr>
        </p:nvSpPr>
        <p:spPr>
          <a:xfrm>
            <a:off x="8610600" y="6356350"/>
            <a:ext cx="2743200" cy="365125"/>
          </a:xfrm>
          <a:prstGeom prst="rect">
            <a:avLst/>
          </a:prstGeom>
        </p:spPr>
        <p:txBody>
          <a:bodyPr/>
          <a:lstStyle/>
          <a:p>
            <a:fld id="{925DAF58-B523-4F48-B475-F0F8B3848065}" type="slidenum">
              <a:rPr lang="en-US" smtClean="0"/>
              <a:t>‹#›</a:t>
            </a:fld>
            <a:endParaRPr lang="en-US"/>
          </a:p>
        </p:txBody>
      </p:sp>
      <p:sp>
        <p:nvSpPr>
          <p:cNvPr id="5" name="Rectangle 4">
            <a:extLst>
              <a:ext uri="{FF2B5EF4-FFF2-40B4-BE49-F238E27FC236}">
                <a16:creationId xmlns:a16="http://schemas.microsoft.com/office/drawing/2014/main" id="{27590441-3DE0-834E-A2EE-8E6E49F94BCF}"/>
              </a:ext>
            </a:extLst>
          </p:cNvPr>
          <p:cNvSpPr/>
          <p:nvPr userDrawn="1"/>
        </p:nvSpPr>
        <p:spPr>
          <a:xfrm>
            <a:off x="-11151" y="6367501"/>
            <a:ext cx="12204000" cy="5016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893FD4C-25EE-614C-ABEC-C844612EDFBB}"/>
              </a:ext>
            </a:extLst>
          </p:cNvPr>
          <p:cNvSpPr txBox="1">
            <a:spLocks/>
          </p:cNvSpPr>
          <p:nvPr userDrawn="1"/>
        </p:nvSpPr>
        <p:spPr>
          <a:xfrm>
            <a:off x="4038600" y="642325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ACIC – KL Startups Foundation</a:t>
            </a:r>
          </a:p>
        </p:txBody>
      </p:sp>
    </p:spTree>
    <p:extLst>
      <p:ext uri="{BB962C8B-B14F-4D97-AF65-F5344CB8AC3E}">
        <p14:creationId xmlns:p14="http://schemas.microsoft.com/office/powerpoint/2010/main" val="103306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9A1B-2FF6-7248-94CE-FDF27C687E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C4B58E8-9B3A-5246-A15C-EA19839449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BCD7FFA-DFF6-514D-A6A7-CBD328F10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1A2A8B-4DEC-A940-9D62-A66C29407C4B}"/>
              </a:ext>
            </a:extLst>
          </p:cNvPr>
          <p:cNvSpPr>
            <a:spLocks noGrp="1"/>
          </p:cNvSpPr>
          <p:nvPr>
            <p:ph type="dt" sz="half" idx="10"/>
          </p:nvPr>
        </p:nvSpPr>
        <p:spPr>
          <a:xfrm>
            <a:off x="838200" y="6356350"/>
            <a:ext cx="2743200" cy="365125"/>
          </a:xfrm>
          <a:prstGeom prst="rect">
            <a:avLst/>
          </a:prstGeom>
        </p:spPr>
        <p:txBody>
          <a:bodyPr/>
          <a:lstStyle/>
          <a:p>
            <a:fld id="{B882DC69-12D7-F04B-AFEB-5E4EB2832801}" type="datetime1">
              <a:rPr lang="en-IN" smtClean="0"/>
              <a:t>06-05-2023</a:t>
            </a:fld>
            <a:endParaRPr lang="en-US"/>
          </a:p>
        </p:txBody>
      </p:sp>
      <p:sp>
        <p:nvSpPr>
          <p:cNvPr id="7" name="Slide Number Placeholder 6">
            <a:extLst>
              <a:ext uri="{FF2B5EF4-FFF2-40B4-BE49-F238E27FC236}">
                <a16:creationId xmlns:a16="http://schemas.microsoft.com/office/drawing/2014/main" id="{48A52A41-DCC8-FA48-8B35-8CF32F4221B9}"/>
              </a:ext>
            </a:extLst>
          </p:cNvPr>
          <p:cNvSpPr>
            <a:spLocks noGrp="1"/>
          </p:cNvSpPr>
          <p:nvPr>
            <p:ph type="sldNum" sz="quarter" idx="12"/>
          </p:nvPr>
        </p:nvSpPr>
        <p:spPr>
          <a:xfrm>
            <a:off x="8610600" y="6356350"/>
            <a:ext cx="2743200" cy="365125"/>
          </a:xfrm>
          <a:prstGeom prst="rect">
            <a:avLst/>
          </a:prstGeom>
        </p:spPr>
        <p:txBody>
          <a:bodyPr/>
          <a:lstStyle/>
          <a:p>
            <a:fld id="{925DAF58-B523-4F48-B475-F0F8B3848065}" type="slidenum">
              <a:rPr lang="en-US" smtClean="0"/>
              <a:t>‹#›</a:t>
            </a:fld>
            <a:endParaRPr lang="en-US"/>
          </a:p>
        </p:txBody>
      </p:sp>
      <p:sp>
        <p:nvSpPr>
          <p:cNvPr id="9" name="Footer Placeholder 4">
            <a:extLst>
              <a:ext uri="{FF2B5EF4-FFF2-40B4-BE49-F238E27FC236}">
                <a16:creationId xmlns:a16="http://schemas.microsoft.com/office/drawing/2014/main" id="{DEE100D8-B517-E64B-BC34-62B610CEBA33}"/>
              </a:ext>
            </a:extLst>
          </p:cNvPr>
          <p:cNvSpPr txBox="1">
            <a:spLocks/>
          </p:cNvSpPr>
          <p:nvPr userDrawn="1"/>
        </p:nvSpPr>
        <p:spPr>
          <a:xfrm>
            <a:off x="4038600" y="642325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Ideathon’22 E1     I     ACIC – KL Startups Foundation</a:t>
            </a:r>
            <a:endParaRPr lang="en-US" dirty="0"/>
          </a:p>
        </p:txBody>
      </p:sp>
      <p:sp>
        <p:nvSpPr>
          <p:cNvPr id="10" name="Rectangle 9">
            <a:extLst>
              <a:ext uri="{FF2B5EF4-FFF2-40B4-BE49-F238E27FC236}">
                <a16:creationId xmlns:a16="http://schemas.microsoft.com/office/drawing/2014/main" id="{7A86B808-9868-484A-8421-AE01ABDCEB0C}"/>
              </a:ext>
            </a:extLst>
          </p:cNvPr>
          <p:cNvSpPr/>
          <p:nvPr userDrawn="1"/>
        </p:nvSpPr>
        <p:spPr>
          <a:xfrm>
            <a:off x="-12000" y="6367501"/>
            <a:ext cx="12204000" cy="5016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4">
            <a:extLst>
              <a:ext uri="{FF2B5EF4-FFF2-40B4-BE49-F238E27FC236}">
                <a16:creationId xmlns:a16="http://schemas.microsoft.com/office/drawing/2014/main" id="{95D7F477-5291-A349-8C5F-B0848A5C97E6}"/>
              </a:ext>
            </a:extLst>
          </p:cNvPr>
          <p:cNvSpPr txBox="1">
            <a:spLocks/>
          </p:cNvSpPr>
          <p:nvPr userDrawn="1"/>
        </p:nvSpPr>
        <p:spPr>
          <a:xfrm>
            <a:off x="4037751" y="642325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ACIC – KL Startups Foundation</a:t>
            </a:r>
          </a:p>
        </p:txBody>
      </p:sp>
    </p:spTree>
    <p:extLst>
      <p:ext uri="{BB962C8B-B14F-4D97-AF65-F5344CB8AC3E}">
        <p14:creationId xmlns:p14="http://schemas.microsoft.com/office/powerpoint/2010/main" val="355436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67FF6-14A6-0740-B883-311190EFE1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5A7189E-403F-C04A-AC8E-FE317F1646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E26AC4-AB5A-4342-AC0D-5864BA930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F04744-3CF5-564D-8DE9-F6FA5A010217}"/>
              </a:ext>
            </a:extLst>
          </p:cNvPr>
          <p:cNvSpPr>
            <a:spLocks noGrp="1"/>
          </p:cNvSpPr>
          <p:nvPr>
            <p:ph type="dt" sz="half" idx="10"/>
          </p:nvPr>
        </p:nvSpPr>
        <p:spPr>
          <a:xfrm>
            <a:off x="838200" y="6356350"/>
            <a:ext cx="2743200" cy="365125"/>
          </a:xfrm>
          <a:prstGeom prst="rect">
            <a:avLst/>
          </a:prstGeom>
        </p:spPr>
        <p:txBody>
          <a:bodyPr/>
          <a:lstStyle/>
          <a:p>
            <a:fld id="{D9A0AE2B-78CF-474E-991E-DC90D2E43A1B}" type="datetime1">
              <a:rPr lang="en-IN" smtClean="0"/>
              <a:t>06-05-2023</a:t>
            </a:fld>
            <a:endParaRPr lang="en-US"/>
          </a:p>
        </p:txBody>
      </p:sp>
      <p:sp>
        <p:nvSpPr>
          <p:cNvPr id="7" name="Slide Number Placeholder 6">
            <a:extLst>
              <a:ext uri="{FF2B5EF4-FFF2-40B4-BE49-F238E27FC236}">
                <a16:creationId xmlns:a16="http://schemas.microsoft.com/office/drawing/2014/main" id="{1B51A5F1-1D7A-014A-A8F2-74FAF295F40D}"/>
              </a:ext>
            </a:extLst>
          </p:cNvPr>
          <p:cNvSpPr>
            <a:spLocks noGrp="1"/>
          </p:cNvSpPr>
          <p:nvPr>
            <p:ph type="sldNum" sz="quarter" idx="12"/>
          </p:nvPr>
        </p:nvSpPr>
        <p:spPr>
          <a:xfrm>
            <a:off x="8610600" y="6356350"/>
            <a:ext cx="2743200" cy="365125"/>
          </a:xfrm>
          <a:prstGeom prst="rect">
            <a:avLst/>
          </a:prstGeom>
        </p:spPr>
        <p:txBody>
          <a:bodyPr/>
          <a:lstStyle/>
          <a:p>
            <a:fld id="{925DAF58-B523-4F48-B475-F0F8B3848065}" type="slidenum">
              <a:rPr lang="en-US" smtClean="0"/>
              <a:t>‹#›</a:t>
            </a:fld>
            <a:endParaRPr lang="en-US"/>
          </a:p>
        </p:txBody>
      </p:sp>
      <p:sp>
        <p:nvSpPr>
          <p:cNvPr id="10" name="Rectangle 9">
            <a:extLst>
              <a:ext uri="{FF2B5EF4-FFF2-40B4-BE49-F238E27FC236}">
                <a16:creationId xmlns:a16="http://schemas.microsoft.com/office/drawing/2014/main" id="{CBF2BB20-93BB-FB46-BC53-FB3721F45ED4}"/>
              </a:ext>
            </a:extLst>
          </p:cNvPr>
          <p:cNvSpPr/>
          <p:nvPr userDrawn="1"/>
        </p:nvSpPr>
        <p:spPr>
          <a:xfrm>
            <a:off x="-12000" y="6367501"/>
            <a:ext cx="12204000" cy="50165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4">
            <a:extLst>
              <a:ext uri="{FF2B5EF4-FFF2-40B4-BE49-F238E27FC236}">
                <a16:creationId xmlns:a16="http://schemas.microsoft.com/office/drawing/2014/main" id="{C923B793-6E71-1E46-97B7-5162EAE397D2}"/>
              </a:ext>
            </a:extLst>
          </p:cNvPr>
          <p:cNvSpPr txBox="1">
            <a:spLocks/>
          </p:cNvSpPr>
          <p:nvPr userDrawn="1"/>
        </p:nvSpPr>
        <p:spPr>
          <a:xfrm>
            <a:off x="4037751" y="642325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ACIC – KL Startups Foundation</a:t>
            </a:r>
          </a:p>
        </p:txBody>
      </p:sp>
    </p:spTree>
    <p:extLst>
      <p:ext uri="{BB962C8B-B14F-4D97-AF65-F5344CB8AC3E}">
        <p14:creationId xmlns:p14="http://schemas.microsoft.com/office/powerpoint/2010/main" val="175013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06634-ABF1-5245-8DCA-DB8324165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0812287-C317-B941-8EE8-4C2BC235C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306306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lectronics-lab.com/project/arduino-oled-hygrometer-thermometer-using-dht11/" TargetMode="External"/><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www.electronics-lab.com/esp8266-weathermonitor-with-tiny-oled-display/" TargetMode="External"/><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lectronics-lab.com/project/arduino-breathalyzer-using-mq3-gas-sensor-oled-display/" TargetMode="External"/><Relationship Id="rId2" Type="http://schemas.openxmlformats.org/officeDocument/2006/relationships/image" Target="../media/image10.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C06C3-AD89-344F-9263-784A17717AF5}"/>
              </a:ext>
            </a:extLst>
          </p:cNvPr>
          <p:cNvSpPr>
            <a:spLocks noGrp="1"/>
          </p:cNvSpPr>
          <p:nvPr>
            <p:ph type="ctrTitle"/>
          </p:nvPr>
        </p:nvSpPr>
        <p:spPr>
          <a:xfrm>
            <a:off x="1524000" y="2030528"/>
            <a:ext cx="9144000" cy="1619418"/>
          </a:xfrm>
        </p:spPr>
        <p:txBody>
          <a:bodyPr/>
          <a:lstStyle/>
          <a:p>
            <a:pPr algn="ctr"/>
            <a:r>
              <a:rPr lang="en-US" b="1" dirty="0"/>
              <a:t>Alco-Det</a:t>
            </a:r>
            <a:br>
              <a:rPr lang="en-US" b="1" dirty="0"/>
            </a:br>
            <a:r>
              <a:rPr lang="en-US" b="1" dirty="0"/>
              <a:t> </a:t>
            </a:r>
            <a:r>
              <a:rPr lang="en-US" sz="2000" b="1" dirty="0"/>
              <a:t>- your safety our responsibility</a:t>
            </a:r>
            <a:endParaRPr lang="en-US" b="1" dirty="0"/>
          </a:p>
        </p:txBody>
      </p:sp>
    </p:spTree>
    <p:extLst>
      <p:ext uri="{BB962C8B-B14F-4D97-AF65-F5344CB8AC3E}">
        <p14:creationId xmlns:p14="http://schemas.microsoft.com/office/powerpoint/2010/main" val="3252444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7DD9-ED80-9C02-01D8-0B35AF4E3F00}"/>
              </a:ext>
            </a:extLst>
          </p:cNvPr>
          <p:cNvSpPr>
            <a:spLocks noGrp="1"/>
          </p:cNvSpPr>
          <p:nvPr>
            <p:ph type="title"/>
          </p:nvPr>
        </p:nvSpPr>
        <p:spPr/>
        <p:txBody>
          <a:bodyPr/>
          <a:lstStyle/>
          <a:p>
            <a:r>
              <a:rPr lang="en-IN" b="1" u="sng" dirty="0"/>
              <a:t>DHT11 SENSOR:</a:t>
            </a:r>
          </a:p>
        </p:txBody>
      </p:sp>
      <p:sp>
        <p:nvSpPr>
          <p:cNvPr id="4" name="Text Placeholder 3">
            <a:extLst>
              <a:ext uri="{FF2B5EF4-FFF2-40B4-BE49-F238E27FC236}">
                <a16:creationId xmlns:a16="http://schemas.microsoft.com/office/drawing/2014/main" id="{0B148E4C-6C8A-A3A9-2BC7-13F66D57DAC8}"/>
              </a:ext>
            </a:extLst>
          </p:cNvPr>
          <p:cNvSpPr>
            <a:spLocks noGrp="1"/>
          </p:cNvSpPr>
          <p:nvPr>
            <p:ph type="body" sz="half" idx="2"/>
          </p:nvPr>
        </p:nvSpPr>
        <p:spPr/>
        <p:txBody>
          <a:bodyPr>
            <a:normAutofit lnSpcReduction="10000"/>
          </a:bodyPr>
          <a:lstStyle/>
          <a:p>
            <a:endParaRPr lang="en-US" sz="2400" dirty="0"/>
          </a:p>
          <a:p>
            <a:r>
              <a:rPr lang="en-US" sz="2400" dirty="0"/>
              <a:t>DHT11 is a digital temperature and humidity sensor that is commonly used in electronics projects. It is a low-cost sensor that can measure temperature between 0 to 50 degrees Celsius and humidity between 20% to 90% with an accuracy of +/- 2 degrees Celsius and +/- 5% humidity.</a:t>
            </a:r>
          </a:p>
        </p:txBody>
      </p:sp>
      <p:pic>
        <p:nvPicPr>
          <p:cNvPr id="14" name="Content Placeholder 5">
            <a:extLst>
              <a:ext uri="{FF2B5EF4-FFF2-40B4-BE49-F238E27FC236}">
                <a16:creationId xmlns:a16="http://schemas.microsoft.com/office/drawing/2014/main" id="{9B5C9B4B-DA2E-5D66-2716-5D9D32C0B85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16494" y="1655093"/>
            <a:ext cx="4052989" cy="3660598"/>
          </a:xfrm>
          <a:prstGeom prst="rect">
            <a:avLst/>
          </a:prstGeom>
        </p:spPr>
      </p:pic>
    </p:spTree>
    <p:extLst>
      <p:ext uri="{BB962C8B-B14F-4D97-AF65-F5344CB8AC3E}">
        <p14:creationId xmlns:p14="http://schemas.microsoft.com/office/powerpoint/2010/main" val="66949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10EF-4DC5-9A41-CBC0-9FDA777C3594}"/>
              </a:ext>
            </a:extLst>
          </p:cNvPr>
          <p:cNvSpPr>
            <a:spLocks noGrp="1"/>
          </p:cNvSpPr>
          <p:nvPr>
            <p:ph type="title"/>
          </p:nvPr>
        </p:nvSpPr>
        <p:spPr/>
        <p:txBody>
          <a:bodyPr/>
          <a:lstStyle/>
          <a:p>
            <a:r>
              <a:rPr lang="en-IN" b="1" u="sng" dirty="0"/>
              <a:t>ESP8266:</a:t>
            </a:r>
            <a:r>
              <a:rPr lang="en-IN" u="sng" dirty="0"/>
              <a:t>	</a:t>
            </a:r>
            <a:r>
              <a:rPr lang="en-IN" dirty="0"/>
              <a:t>	</a:t>
            </a:r>
          </a:p>
        </p:txBody>
      </p:sp>
      <p:sp>
        <p:nvSpPr>
          <p:cNvPr id="4" name="Text Placeholder 3">
            <a:extLst>
              <a:ext uri="{FF2B5EF4-FFF2-40B4-BE49-F238E27FC236}">
                <a16:creationId xmlns:a16="http://schemas.microsoft.com/office/drawing/2014/main" id="{31727C43-A70C-B708-6216-FCDC9C622EF7}"/>
              </a:ext>
            </a:extLst>
          </p:cNvPr>
          <p:cNvSpPr>
            <a:spLocks noGrp="1"/>
          </p:cNvSpPr>
          <p:nvPr>
            <p:ph type="body" sz="half" idx="2"/>
          </p:nvPr>
        </p:nvSpPr>
        <p:spPr/>
        <p:txBody>
          <a:bodyPr>
            <a:normAutofit fontScale="92500" lnSpcReduction="20000"/>
          </a:bodyPr>
          <a:lstStyle/>
          <a:p>
            <a:endParaRPr lang="en-US" sz="2400" dirty="0"/>
          </a:p>
          <a:p>
            <a:r>
              <a:rPr lang="en-US" sz="2600" dirty="0"/>
              <a:t>ESP8266 is a low-cost Wi-Fi microchip that can be programmed to connect to a Wi-Fi network and communicate with other devices over the internet.</a:t>
            </a:r>
          </a:p>
          <a:p>
            <a:endParaRPr lang="en-US" sz="2600" dirty="0"/>
          </a:p>
          <a:p>
            <a:r>
              <a:rPr lang="en-US" sz="2600" dirty="0"/>
              <a:t>The ESP8266 can be programmed using the Arduino IDE or other programming languages like Lua, </a:t>
            </a:r>
            <a:r>
              <a:rPr lang="en-US" sz="2600" dirty="0" err="1"/>
              <a:t>MicroPython</a:t>
            </a:r>
            <a:r>
              <a:rPr lang="en-US" sz="2600" dirty="0"/>
              <a:t>, or C++.</a:t>
            </a:r>
            <a:endParaRPr lang="en-IN" sz="2600" dirty="0"/>
          </a:p>
        </p:txBody>
      </p:sp>
      <p:pic>
        <p:nvPicPr>
          <p:cNvPr id="10" name="Content Placeholder 5">
            <a:extLst>
              <a:ext uri="{FF2B5EF4-FFF2-40B4-BE49-F238E27FC236}">
                <a16:creationId xmlns:a16="http://schemas.microsoft.com/office/drawing/2014/main" id="{6F74A782-DC28-0B63-6304-399825A54F0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948312" y="1550524"/>
            <a:ext cx="5240041" cy="3511670"/>
          </a:xfrm>
          <a:prstGeom prst="rect">
            <a:avLst/>
          </a:prstGeom>
        </p:spPr>
      </p:pic>
    </p:spTree>
    <p:extLst>
      <p:ext uri="{BB962C8B-B14F-4D97-AF65-F5344CB8AC3E}">
        <p14:creationId xmlns:p14="http://schemas.microsoft.com/office/powerpoint/2010/main" val="382829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6">
            <a:extLst>
              <a:ext uri="{FF2B5EF4-FFF2-40B4-BE49-F238E27FC236}">
                <a16:creationId xmlns:a16="http://schemas.microsoft.com/office/drawing/2014/main" id="{F93AB860-9076-F039-E9DC-E8D006B46A7F}"/>
              </a:ext>
            </a:extLst>
          </p:cNvPr>
          <p:cNvGraphicFramePr>
            <a:graphicFrameLocks noGrp="1"/>
          </p:cNvGraphicFramePr>
          <p:nvPr>
            <p:ph idx="1"/>
            <p:extLst>
              <p:ext uri="{D42A27DB-BD31-4B8C-83A1-F6EECF244321}">
                <p14:modId xmlns:p14="http://schemas.microsoft.com/office/powerpoint/2010/main" val="1930833711"/>
              </p:ext>
            </p:extLst>
          </p:nvPr>
        </p:nvGraphicFramePr>
        <p:xfrm>
          <a:off x="644056" y="2331863"/>
          <a:ext cx="10927831" cy="3754239"/>
        </p:xfrm>
        <a:graphic>
          <a:graphicData uri="http://schemas.openxmlformats.org/drawingml/2006/table">
            <a:tbl>
              <a:tblPr firstRow="1" bandRow="1">
                <a:tableStyleId>{5C22544A-7EE6-4342-B048-85BDC9FD1C3A}</a:tableStyleId>
              </a:tblPr>
              <a:tblGrid>
                <a:gridCol w="2465022">
                  <a:extLst>
                    <a:ext uri="{9D8B030D-6E8A-4147-A177-3AD203B41FA5}">
                      <a16:colId xmlns:a16="http://schemas.microsoft.com/office/drawing/2014/main" val="2652756947"/>
                    </a:ext>
                  </a:extLst>
                </a:gridCol>
                <a:gridCol w="3030113">
                  <a:extLst>
                    <a:ext uri="{9D8B030D-6E8A-4147-A177-3AD203B41FA5}">
                      <a16:colId xmlns:a16="http://schemas.microsoft.com/office/drawing/2014/main" val="2201692308"/>
                    </a:ext>
                  </a:extLst>
                </a:gridCol>
                <a:gridCol w="2716348">
                  <a:extLst>
                    <a:ext uri="{9D8B030D-6E8A-4147-A177-3AD203B41FA5}">
                      <a16:colId xmlns:a16="http://schemas.microsoft.com/office/drawing/2014/main" val="174660779"/>
                    </a:ext>
                  </a:extLst>
                </a:gridCol>
                <a:gridCol w="2716348">
                  <a:extLst>
                    <a:ext uri="{9D8B030D-6E8A-4147-A177-3AD203B41FA5}">
                      <a16:colId xmlns:a16="http://schemas.microsoft.com/office/drawing/2014/main" val="59540668"/>
                    </a:ext>
                  </a:extLst>
                </a:gridCol>
              </a:tblGrid>
              <a:tr h="412967">
                <a:tc>
                  <a:txBody>
                    <a:bodyPr/>
                    <a:lstStyle/>
                    <a:p>
                      <a:endParaRPr lang="en-IN" sz="1800"/>
                    </a:p>
                  </a:txBody>
                  <a:tcPr marL="93856" marR="93856" marT="46928" marB="46928"/>
                </a:tc>
                <a:tc>
                  <a:txBody>
                    <a:bodyPr/>
                    <a:lstStyle/>
                    <a:p>
                      <a:pPr algn="ctr"/>
                      <a:r>
                        <a:rPr lang="en-US" sz="1800"/>
                        <a:t>Existing products</a:t>
                      </a:r>
                      <a:endParaRPr lang="en-IN" sz="1800"/>
                    </a:p>
                  </a:txBody>
                  <a:tcPr marL="93856" marR="93856" marT="46928" marB="46928"/>
                </a:tc>
                <a:tc>
                  <a:txBody>
                    <a:bodyPr/>
                    <a:lstStyle/>
                    <a:p>
                      <a:pPr algn="ctr"/>
                      <a:r>
                        <a:rPr lang="en-US" sz="1800"/>
                        <a:t>Competition products</a:t>
                      </a:r>
                      <a:endParaRPr lang="en-IN" sz="1800"/>
                    </a:p>
                  </a:txBody>
                  <a:tcPr marL="93856" marR="93856" marT="46928" marB="46928"/>
                </a:tc>
                <a:tc>
                  <a:txBody>
                    <a:bodyPr/>
                    <a:lstStyle/>
                    <a:p>
                      <a:pPr algn="ctr"/>
                      <a:r>
                        <a:rPr lang="en-US" sz="1800"/>
                        <a:t>New products</a:t>
                      </a:r>
                      <a:endParaRPr lang="en-IN" sz="1800"/>
                    </a:p>
                  </a:txBody>
                  <a:tcPr marL="93856" marR="93856" marT="46928" marB="46928"/>
                </a:tc>
                <a:extLst>
                  <a:ext uri="{0D108BD9-81ED-4DB2-BD59-A6C34878D82A}">
                    <a16:rowId xmlns:a16="http://schemas.microsoft.com/office/drawing/2014/main" val="3537363579"/>
                  </a:ext>
                </a:extLst>
              </a:tr>
              <a:tr h="694534">
                <a:tc>
                  <a:txBody>
                    <a:bodyPr/>
                    <a:lstStyle/>
                    <a:p>
                      <a:pPr algn="ctr"/>
                      <a:r>
                        <a:rPr lang="en-US" sz="1800"/>
                        <a:t>Features </a:t>
                      </a:r>
                      <a:endParaRPr lang="en-IN" sz="1800"/>
                    </a:p>
                  </a:txBody>
                  <a:tcPr marL="93856" marR="93856" marT="46928" marB="46928"/>
                </a:tc>
                <a:tc>
                  <a:txBody>
                    <a:bodyPr/>
                    <a:lstStyle/>
                    <a:p>
                      <a:pPr algn="ctr"/>
                      <a:r>
                        <a:rPr lang="en-US" sz="1800"/>
                        <a:t>Alcohol concentration check machine</a:t>
                      </a:r>
                      <a:endParaRPr lang="en-IN" sz="1800"/>
                    </a:p>
                  </a:txBody>
                  <a:tcPr marL="93856" marR="93856" marT="46928" marB="46928"/>
                </a:tc>
                <a:tc>
                  <a:txBody>
                    <a:bodyPr/>
                    <a:lstStyle/>
                    <a:p>
                      <a:pPr algn="ctr"/>
                      <a:r>
                        <a:rPr lang="en-US" sz="1800"/>
                        <a:t>Breath analyzer with lcd display</a:t>
                      </a:r>
                      <a:endParaRPr lang="en-IN" sz="1800"/>
                    </a:p>
                  </a:txBody>
                  <a:tcPr marL="93856" marR="93856" marT="46928" marB="46928"/>
                </a:tc>
                <a:tc>
                  <a:txBody>
                    <a:bodyPr/>
                    <a:lstStyle/>
                    <a:p>
                      <a:pPr algn="ctr"/>
                      <a:r>
                        <a:rPr lang="en-US" sz="1800"/>
                        <a:t>Auto car lock alco-det</a:t>
                      </a:r>
                      <a:endParaRPr lang="en-IN" sz="1800"/>
                    </a:p>
                  </a:txBody>
                  <a:tcPr marL="93856" marR="93856" marT="46928" marB="46928"/>
                </a:tc>
                <a:extLst>
                  <a:ext uri="{0D108BD9-81ED-4DB2-BD59-A6C34878D82A}">
                    <a16:rowId xmlns:a16="http://schemas.microsoft.com/office/drawing/2014/main" val="1119631175"/>
                  </a:ext>
                </a:extLst>
              </a:tr>
              <a:tr h="976102">
                <a:tc>
                  <a:txBody>
                    <a:bodyPr/>
                    <a:lstStyle/>
                    <a:p>
                      <a:pPr algn="ctr"/>
                      <a:r>
                        <a:rPr lang="en-US" sz="1800"/>
                        <a:t>Technology details incorporated to meet the functions</a:t>
                      </a:r>
                      <a:endParaRPr lang="en-IN" sz="1800"/>
                    </a:p>
                  </a:txBody>
                  <a:tcPr marL="93856" marR="93856" marT="46928" marB="46928"/>
                </a:tc>
                <a:tc>
                  <a:txBody>
                    <a:bodyPr/>
                    <a:lstStyle/>
                    <a:p>
                      <a:pPr algn="ctr"/>
                      <a:r>
                        <a:rPr lang="en-US" sz="1800"/>
                        <a:t>Ethenol level check when air is blown</a:t>
                      </a:r>
                      <a:endParaRPr lang="en-IN" sz="1800"/>
                    </a:p>
                  </a:txBody>
                  <a:tcPr marL="93856" marR="93856" marT="46928" marB="46928"/>
                </a:tc>
                <a:tc>
                  <a:txBody>
                    <a:bodyPr/>
                    <a:lstStyle/>
                    <a:p>
                      <a:pPr algn="ctr"/>
                      <a:r>
                        <a:rPr lang="en-US" sz="1800"/>
                        <a:t>Ethenol level check in air surrounded</a:t>
                      </a:r>
                      <a:endParaRPr lang="en-IN" sz="1800"/>
                    </a:p>
                  </a:txBody>
                  <a:tcPr marL="93856" marR="93856" marT="46928" marB="46928"/>
                </a:tc>
                <a:tc>
                  <a:txBody>
                    <a:bodyPr/>
                    <a:lstStyle/>
                    <a:p>
                      <a:pPr algn="ctr"/>
                      <a:r>
                        <a:rPr lang="en-US" sz="1800"/>
                        <a:t>Ethenol level check and control over the engine</a:t>
                      </a:r>
                      <a:endParaRPr lang="en-IN" sz="1800"/>
                    </a:p>
                  </a:txBody>
                  <a:tcPr marL="93856" marR="93856" marT="46928" marB="46928"/>
                </a:tc>
                <a:extLst>
                  <a:ext uri="{0D108BD9-81ED-4DB2-BD59-A6C34878D82A}">
                    <a16:rowId xmlns:a16="http://schemas.microsoft.com/office/drawing/2014/main" val="637206691"/>
                  </a:ext>
                </a:extLst>
              </a:tr>
              <a:tr h="694534">
                <a:tc>
                  <a:txBody>
                    <a:bodyPr/>
                    <a:lstStyle/>
                    <a:p>
                      <a:pPr algn="ctr"/>
                      <a:r>
                        <a:rPr lang="en-US" sz="1800"/>
                        <a:t>Market and target customers</a:t>
                      </a:r>
                      <a:endParaRPr lang="en-IN" sz="1800"/>
                    </a:p>
                  </a:txBody>
                  <a:tcPr marL="93856" marR="93856" marT="46928" marB="46928"/>
                </a:tc>
                <a:tc>
                  <a:txBody>
                    <a:bodyPr/>
                    <a:lstStyle/>
                    <a:p>
                      <a:pPr algn="ctr"/>
                      <a:r>
                        <a:rPr lang="en-US" sz="1800"/>
                        <a:t>Police, government</a:t>
                      </a:r>
                      <a:endParaRPr lang="en-IN" sz="1800"/>
                    </a:p>
                  </a:txBody>
                  <a:tcPr marL="93856" marR="93856" marT="46928" marB="46928"/>
                </a:tc>
                <a:tc>
                  <a:txBody>
                    <a:bodyPr/>
                    <a:lstStyle/>
                    <a:p>
                      <a:pPr algn="ctr"/>
                      <a:r>
                        <a:rPr lang="en-US" sz="1800"/>
                        <a:t>Police, government, industries.</a:t>
                      </a:r>
                      <a:endParaRPr lang="en-IN" sz="1800"/>
                    </a:p>
                  </a:txBody>
                  <a:tcPr marL="93856" marR="93856" marT="46928" marB="46928"/>
                </a:tc>
                <a:tc>
                  <a:txBody>
                    <a:bodyPr/>
                    <a:lstStyle/>
                    <a:p>
                      <a:pPr algn="ctr"/>
                      <a:r>
                        <a:rPr lang="en-US" sz="1800"/>
                        <a:t>Car companies</a:t>
                      </a:r>
                      <a:endParaRPr lang="en-IN" sz="1800"/>
                    </a:p>
                  </a:txBody>
                  <a:tcPr marL="93856" marR="93856" marT="46928" marB="46928"/>
                </a:tc>
                <a:extLst>
                  <a:ext uri="{0D108BD9-81ED-4DB2-BD59-A6C34878D82A}">
                    <a16:rowId xmlns:a16="http://schemas.microsoft.com/office/drawing/2014/main" val="1921387468"/>
                  </a:ext>
                </a:extLst>
              </a:tr>
              <a:tr h="976102">
                <a:tc>
                  <a:txBody>
                    <a:bodyPr/>
                    <a:lstStyle/>
                    <a:p>
                      <a:pPr algn="ctr"/>
                      <a:r>
                        <a:rPr lang="en-US" sz="1800"/>
                        <a:t>Price(In comparison to the new and existing products)</a:t>
                      </a:r>
                      <a:endParaRPr lang="en-IN" sz="1800"/>
                    </a:p>
                  </a:txBody>
                  <a:tcPr marL="93856" marR="93856" marT="46928" marB="46928"/>
                </a:tc>
                <a:tc>
                  <a:txBody>
                    <a:bodyPr/>
                    <a:lstStyle/>
                    <a:p>
                      <a:r>
                        <a:rPr lang="en-IN" sz="1800" dirty="0"/>
                        <a:t>           around 1400</a:t>
                      </a:r>
                    </a:p>
                  </a:txBody>
                  <a:tcPr marL="93856" marR="93856" marT="46928" marB="46928"/>
                </a:tc>
                <a:tc>
                  <a:txBody>
                    <a:bodyPr/>
                    <a:lstStyle/>
                    <a:p>
                      <a:r>
                        <a:rPr lang="en-IN" sz="1800" dirty="0"/>
                        <a:t>        breath </a:t>
                      </a:r>
                      <a:r>
                        <a:rPr lang="en-IN" sz="1800" dirty="0" err="1"/>
                        <a:t>analyzer</a:t>
                      </a:r>
                      <a:endParaRPr lang="en-IN" sz="1800" dirty="0"/>
                    </a:p>
                  </a:txBody>
                  <a:tcPr marL="93856" marR="93856" marT="46928" marB="46928"/>
                </a:tc>
                <a:tc>
                  <a:txBody>
                    <a:bodyPr/>
                    <a:lstStyle/>
                    <a:p>
                      <a:r>
                        <a:rPr lang="en-IN" sz="1800" dirty="0"/>
                        <a:t>          around 750</a:t>
                      </a:r>
                    </a:p>
                  </a:txBody>
                  <a:tcPr marL="93856" marR="93856" marT="46928" marB="46928"/>
                </a:tc>
                <a:extLst>
                  <a:ext uri="{0D108BD9-81ED-4DB2-BD59-A6C34878D82A}">
                    <a16:rowId xmlns:a16="http://schemas.microsoft.com/office/drawing/2014/main" val="3103660353"/>
                  </a:ext>
                </a:extLst>
              </a:tr>
            </a:tbl>
          </a:graphicData>
        </a:graphic>
      </p:graphicFrame>
    </p:spTree>
    <p:extLst>
      <p:ext uri="{BB962C8B-B14F-4D97-AF65-F5344CB8AC3E}">
        <p14:creationId xmlns:p14="http://schemas.microsoft.com/office/powerpoint/2010/main" val="338392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783E-D015-6304-5D0E-A5197698F876}"/>
              </a:ext>
            </a:extLst>
          </p:cNvPr>
          <p:cNvSpPr>
            <a:spLocks noGrp="1"/>
          </p:cNvSpPr>
          <p:nvPr>
            <p:ph type="title"/>
          </p:nvPr>
        </p:nvSpPr>
        <p:spPr/>
        <p:txBody>
          <a:bodyPr/>
          <a:lstStyle/>
          <a:p>
            <a:r>
              <a:rPr lang="en-IN" dirty="0"/>
              <a:t>OUTPUT: (SAFE)</a:t>
            </a:r>
          </a:p>
        </p:txBody>
      </p:sp>
      <p:pic>
        <p:nvPicPr>
          <p:cNvPr id="5" name="Content Placeholder 4">
            <a:extLst>
              <a:ext uri="{FF2B5EF4-FFF2-40B4-BE49-F238E27FC236}">
                <a16:creationId xmlns:a16="http://schemas.microsoft.com/office/drawing/2014/main" id="{91A00407-EAE6-7259-1D8C-8201CC6CD35B}"/>
              </a:ext>
            </a:extLst>
          </p:cNvPr>
          <p:cNvPicPr>
            <a:picLocks noGrp="1" noChangeAspect="1"/>
          </p:cNvPicPr>
          <p:nvPr>
            <p:ph idx="1"/>
          </p:nvPr>
        </p:nvPicPr>
        <p:blipFill>
          <a:blip r:embed="rId2"/>
          <a:stretch>
            <a:fillRect/>
          </a:stretch>
        </p:blipFill>
        <p:spPr>
          <a:xfrm>
            <a:off x="490194" y="1523966"/>
            <a:ext cx="5476973" cy="4546895"/>
          </a:xfrm>
        </p:spPr>
      </p:pic>
      <p:pic>
        <p:nvPicPr>
          <p:cNvPr id="9" name="Picture 8">
            <a:extLst>
              <a:ext uri="{FF2B5EF4-FFF2-40B4-BE49-F238E27FC236}">
                <a16:creationId xmlns:a16="http://schemas.microsoft.com/office/drawing/2014/main" id="{FBD9F486-2CEF-D5C3-246A-F16BC7E66EA2}"/>
              </a:ext>
            </a:extLst>
          </p:cNvPr>
          <p:cNvPicPr>
            <a:picLocks noChangeAspect="1"/>
          </p:cNvPicPr>
          <p:nvPr/>
        </p:nvPicPr>
        <p:blipFill>
          <a:blip r:embed="rId3"/>
          <a:stretch>
            <a:fillRect/>
          </a:stretch>
        </p:blipFill>
        <p:spPr>
          <a:xfrm>
            <a:off x="6096000" y="1523966"/>
            <a:ext cx="5951456" cy="4546895"/>
          </a:xfrm>
          <a:prstGeom prst="rect">
            <a:avLst/>
          </a:prstGeom>
        </p:spPr>
      </p:pic>
    </p:spTree>
    <p:extLst>
      <p:ext uri="{BB962C8B-B14F-4D97-AF65-F5344CB8AC3E}">
        <p14:creationId xmlns:p14="http://schemas.microsoft.com/office/powerpoint/2010/main" val="2747710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BF5D-C392-1037-BCEE-50309ED66434}"/>
              </a:ext>
            </a:extLst>
          </p:cNvPr>
          <p:cNvSpPr>
            <a:spLocks noGrp="1"/>
          </p:cNvSpPr>
          <p:nvPr>
            <p:ph type="title"/>
          </p:nvPr>
        </p:nvSpPr>
        <p:spPr/>
        <p:txBody>
          <a:bodyPr/>
          <a:lstStyle/>
          <a:p>
            <a:r>
              <a:rPr lang="en-IN" dirty="0"/>
              <a:t>OUTPUT: (ALERT)</a:t>
            </a:r>
          </a:p>
        </p:txBody>
      </p:sp>
      <p:pic>
        <p:nvPicPr>
          <p:cNvPr id="5" name="Content Placeholder 4">
            <a:extLst>
              <a:ext uri="{FF2B5EF4-FFF2-40B4-BE49-F238E27FC236}">
                <a16:creationId xmlns:a16="http://schemas.microsoft.com/office/drawing/2014/main" id="{759F9F4B-39A2-4F15-E2B3-FFFC6C3C83A9}"/>
              </a:ext>
            </a:extLst>
          </p:cNvPr>
          <p:cNvPicPr>
            <a:picLocks noGrp="1" noChangeAspect="1"/>
          </p:cNvPicPr>
          <p:nvPr>
            <p:ph idx="1"/>
          </p:nvPr>
        </p:nvPicPr>
        <p:blipFill>
          <a:blip r:embed="rId2"/>
          <a:stretch>
            <a:fillRect/>
          </a:stretch>
        </p:blipFill>
        <p:spPr>
          <a:xfrm>
            <a:off x="252676" y="1904214"/>
            <a:ext cx="5196018" cy="4423577"/>
          </a:xfrm>
        </p:spPr>
      </p:pic>
      <p:pic>
        <p:nvPicPr>
          <p:cNvPr id="7" name="Picture 6">
            <a:extLst>
              <a:ext uri="{FF2B5EF4-FFF2-40B4-BE49-F238E27FC236}">
                <a16:creationId xmlns:a16="http://schemas.microsoft.com/office/drawing/2014/main" id="{9A8053CD-28D5-9DB4-8A07-A4B28FDC80D2}"/>
              </a:ext>
            </a:extLst>
          </p:cNvPr>
          <p:cNvPicPr>
            <a:picLocks noChangeAspect="1"/>
          </p:cNvPicPr>
          <p:nvPr/>
        </p:nvPicPr>
        <p:blipFill>
          <a:blip r:embed="rId3"/>
          <a:stretch>
            <a:fillRect/>
          </a:stretch>
        </p:blipFill>
        <p:spPr>
          <a:xfrm>
            <a:off x="5609579" y="2064936"/>
            <a:ext cx="3082761" cy="3675987"/>
          </a:xfrm>
          <a:prstGeom prst="rect">
            <a:avLst/>
          </a:prstGeom>
        </p:spPr>
      </p:pic>
      <p:pic>
        <p:nvPicPr>
          <p:cNvPr id="9" name="Picture 8">
            <a:extLst>
              <a:ext uri="{FF2B5EF4-FFF2-40B4-BE49-F238E27FC236}">
                <a16:creationId xmlns:a16="http://schemas.microsoft.com/office/drawing/2014/main" id="{703C5E7C-431E-1B88-9399-D47AC11573A8}"/>
              </a:ext>
            </a:extLst>
          </p:cNvPr>
          <p:cNvPicPr>
            <a:picLocks noChangeAspect="1"/>
          </p:cNvPicPr>
          <p:nvPr/>
        </p:nvPicPr>
        <p:blipFill>
          <a:blip r:embed="rId4"/>
          <a:stretch>
            <a:fillRect/>
          </a:stretch>
        </p:blipFill>
        <p:spPr>
          <a:xfrm>
            <a:off x="8853225" y="172972"/>
            <a:ext cx="3086100" cy="6154819"/>
          </a:xfrm>
          <a:prstGeom prst="rect">
            <a:avLst/>
          </a:prstGeom>
        </p:spPr>
      </p:pic>
    </p:spTree>
    <p:extLst>
      <p:ext uri="{BB962C8B-B14F-4D97-AF65-F5344CB8AC3E}">
        <p14:creationId xmlns:p14="http://schemas.microsoft.com/office/powerpoint/2010/main" val="1480085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6AB6-B34C-AFB8-E762-6BAC6C7F660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252BCE3-F4F7-5367-D1F2-6B6AB7217D3D}"/>
              </a:ext>
            </a:extLst>
          </p:cNvPr>
          <p:cNvSpPr>
            <a:spLocks noGrp="1"/>
          </p:cNvSpPr>
          <p:nvPr>
            <p:ph idx="1"/>
          </p:nvPr>
        </p:nvSpPr>
        <p:spPr/>
        <p:txBody>
          <a:bodyPr>
            <a:normAutofit/>
          </a:bodyPr>
          <a:lstStyle/>
          <a:p>
            <a:r>
              <a:rPr lang="en-US" sz="2400" dirty="0"/>
              <a:t>In conclusion, alcohol detection plays a crucial role in ensuring public safety, particularly in situations such as driving, workplace safety, and law enforcement. The detection of alcohol in the body can be achieved through several methods, including breath tests, blood tests.</a:t>
            </a:r>
          </a:p>
          <a:p>
            <a:endParaRPr lang="en-US" sz="2400" dirty="0"/>
          </a:p>
          <a:p>
            <a:r>
              <a:rPr lang="en-US" sz="2400" dirty="0"/>
              <a:t> Overall, effective alcohol detection methods are essential for promoting responsible alcohol consumption and minimizing the risks associated with excessive alcohol consumption.</a:t>
            </a:r>
          </a:p>
          <a:p>
            <a:endParaRPr lang="en-US" sz="2400" dirty="0"/>
          </a:p>
          <a:p>
            <a:r>
              <a:rPr lang="en-US" sz="2400" dirty="0"/>
              <a:t>By using this prototype we can detect alcohol accurately and it is reliable because of the extra features like notifications.</a:t>
            </a:r>
            <a:endParaRPr lang="en-IN" sz="2400" dirty="0"/>
          </a:p>
        </p:txBody>
      </p:sp>
    </p:spTree>
    <p:extLst>
      <p:ext uri="{BB962C8B-B14F-4D97-AF65-F5344CB8AC3E}">
        <p14:creationId xmlns:p14="http://schemas.microsoft.com/office/powerpoint/2010/main" val="145311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E051-8F56-234A-9420-D541589F273F}"/>
              </a:ext>
            </a:extLst>
          </p:cNvPr>
          <p:cNvSpPr>
            <a:spLocks noGrp="1"/>
          </p:cNvSpPr>
          <p:nvPr>
            <p:ph type="title"/>
          </p:nvPr>
        </p:nvSpPr>
        <p:spPr>
          <a:xfrm>
            <a:off x="1007098" y="2561570"/>
            <a:ext cx="10515600" cy="1325563"/>
          </a:xfrm>
        </p:spPr>
        <p:txBody>
          <a:bodyPr/>
          <a:lstStyle/>
          <a:p>
            <a:pPr algn="ctr"/>
            <a:r>
              <a:rPr lang="en-US" b="1" dirty="0"/>
              <a:t>THANK YOU</a:t>
            </a:r>
          </a:p>
        </p:txBody>
      </p:sp>
    </p:spTree>
    <p:extLst>
      <p:ext uri="{BB962C8B-B14F-4D97-AF65-F5344CB8AC3E}">
        <p14:creationId xmlns:p14="http://schemas.microsoft.com/office/powerpoint/2010/main" val="818167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1D20EC-0A8A-7247-A6ED-D43FD548D7DC}"/>
              </a:ext>
            </a:extLst>
          </p:cNvPr>
          <p:cNvSpPr txBox="1"/>
          <p:nvPr/>
        </p:nvSpPr>
        <p:spPr>
          <a:xfrm>
            <a:off x="5137484" y="6424863"/>
            <a:ext cx="184731" cy="369332"/>
          </a:xfrm>
          <a:prstGeom prst="rect">
            <a:avLst/>
          </a:prstGeom>
          <a:noFill/>
        </p:spPr>
        <p:txBody>
          <a:bodyPr wrap="none" rtlCol="0">
            <a:spAutoFit/>
          </a:bodyPr>
          <a:lstStyle/>
          <a:p>
            <a:endParaRPr lang="en-US"/>
          </a:p>
        </p:txBody>
      </p:sp>
      <p:sp>
        <p:nvSpPr>
          <p:cNvPr id="5" name="TextBox 4">
            <a:extLst>
              <a:ext uri="{FF2B5EF4-FFF2-40B4-BE49-F238E27FC236}">
                <a16:creationId xmlns:a16="http://schemas.microsoft.com/office/drawing/2014/main" id="{B7435696-572D-AB4B-BDC3-6ECE6DF950D8}"/>
              </a:ext>
            </a:extLst>
          </p:cNvPr>
          <p:cNvSpPr txBox="1"/>
          <p:nvPr/>
        </p:nvSpPr>
        <p:spPr>
          <a:xfrm>
            <a:off x="5787189" y="6653463"/>
            <a:ext cx="184731" cy="369332"/>
          </a:xfrm>
          <a:prstGeom prst="rect">
            <a:avLst/>
          </a:prstGeom>
          <a:noFill/>
        </p:spPr>
        <p:txBody>
          <a:bodyPr wrap="none" rtlCol="0">
            <a:spAutoFit/>
          </a:bodyPr>
          <a:lstStyle/>
          <a:p>
            <a:endParaRPr lang="en-US" dirty="0"/>
          </a:p>
        </p:txBody>
      </p:sp>
      <p:sp>
        <p:nvSpPr>
          <p:cNvPr id="8" name="Title 7">
            <a:extLst>
              <a:ext uri="{FF2B5EF4-FFF2-40B4-BE49-F238E27FC236}">
                <a16:creationId xmlns:a16="http://schemas.microsoft.com/office/drawing/2014/main" id="{609862FB-441F-324D-9E0C-B58B65A8A1FC}"/>
              </a:ext>
            </a:extLst>
          </p:cNvPr>
          <p:cNvSpPr>
            <a:spLocks noGrp="1"/>
          </p:cNvSpPr>
          <p:nvPr>
            <p:ph type="title"/>
          </p:nvPr>
        </p:nvSpPr>
        <p:spPr/>
        <p:txBody>
          <a:bodyPr/>
          <a:lstStyle/>
          <a:p>
            <a:pPr algn="ctr"/>
            <a:r>
              <a:rPr lang="en-US" b="1" dirty="0"/>
              <a:t>Team Members</a:t>
            </a:r>
          </a:p>
        </p:txBody>
      </p:sp>
      <p:sp>
        <p:nvSpPr>
          <p:cNvPr id="9" name="Content Placeholder 8">
            <a:extLst>
              <a:ext uri="{FF2B5EF4-FFF2-40B4-BE49-F238E27FC236}">
                <a16:creationId xmlns:a16="http://schemas.microsoft.com/office/drawing/2014/main" id="{BDA6B67A-FE18-3C4C-8753-EF272F420589}"/>
              </a:ext>
            </a:extLst>
          </p:cNvPr>
          <p:cNvSpPr>
            <a:spLocks noGrp="1"/>
          </p:cNvSpPr>
          <p:nvPr>
            <p:ph idx="1"/>
          </p:nvPr>
        </p:nvSpPr>
        <p:spPr>
          <a:xfrm>
            <a:off x="838200" y="1709875"/>
            <a:ext cx="10515600" cy="4351338"/>
          </a:xfrm>
        </p:spPr>
        <p:txBody>
          <a:bodyPr/>
          <a:lstStyle/>
          <a:p>
            <a:pPr marL="342900" marR="0" lvl="0" indent="-342900" algn="l" rtl="0">
              <a:lnSpc>
                <a:spcPct val="100000"/>
              </a:lnSpc>
              <a:spcBef>
                <a:spcPts val="320"/>
              </a:spcBef>
              <a:spcAft>
                <a:spcPts val="0"/>
              </a:spcAft>
              <a:buClr>
                <a:srgbClr val="0070C0"/>
              </a:buClr>
              <a:buSzPts val="1600"/>
              <a:buFont typeface="Arial"/>
              <a:buChar char="•"/>
            </a:pPr>
            <a:r>
              <a:rPr lang="en-US" i="1" dirty="0">
                <a:solidFill>
                  <a:srgbClr val="0070C0"/>
                </a:solidFill>
                <a:latin typeface="Corbel"/>
                <a:sym typeface="Corbel"/>
              </a:rPr>
              <a:t>2110040006 – Sriya</a:t>
            </a:r>
          </a:p>
          <a:p>
            <a:pPr marL="342900" marR="0" lvl="0" indent="-342900" algn="l" rtl="0">
              <a:lnSpc>
                <a:spcPct val="100000"/>
              </a:lnSpc>
              <a:spcBef>
                <a:spcPts val="320"/>
              </a:spcBef>
              <a:spcAft>
                <a:spcPts val="0"/>
              </a:spcAft>
              <a:buClr>
                <a:srgbClr val="0070C0"/>
              </a:buClr>
              <a:buSzPts val="1600"/>
              <a:buFont typeface="Arial"/>
              <a:buChar char="•"/>
            </a:pPr>
            <a:r>
              <a:rPr lang="en-US" i="1" dirty="0">
                <a:solidFill>
                  <a:srgbClr val="0070C0"/>
                </a:solidFill>
                <a:latin typeface="Corbel"/>
                <a:sym typeface="Corbel"/>
              </a:rPr>
              <a:t>2110040014 – Hemalatha</a:t>
            </a:r>
          </a:p>
          <a:p>
            <a:pPr marL="342900" marR="0" lvl="0" indent="-342900" algn="l" rtl="0">
              <a:lnSpc>
                <a:spcPct val="100000"/>
              </a:lnSpc>
              <a:spcBef>
                <a:spcPts val="320"/>
              </a:spcBef>
              <a:spcAft>
                <a:spcPts val="0"/>
              </a:spcAft>
              <a:buClr>
                <a:srgbClr val="0070C0"/>
              </a:buClr>
              <a:buSzPts val="1600"/>
              <a:buFont typeface="Arial"/>
              <a:buChar char="•"/>
            </a:pPr>
            <a:r>
              <a:rPr lang="en-US" i="1" dirty="0">
                <a:solidFill>
                  <a:srgbClr val="0070C0"/>
                </a:solidFill>
                <a:latin typeface="Corbel"/>
                <a:sym typeface="Corbel"/>
              </a:rPr>
              <a:t>2110040020 – Sravani</a:t>
            </a:r>
          </a:p>
          <a:p>
            <a:pPr marL="342900" marR="0" lvl="0" indent="-342900" algn="l" rtl="0">
              <a:lnSpc>
                <a:spcPct val="100000"/>
              </a:lnSpc>
              <a:spcBef>
                <a:spcPts val="320"/>
              </a:spcBef>
              <a:spcAft>
                <a:spcPts val="0"/>
              </a:spcAft>
              <a:buClr>
                <a:srgbClr val="0070C0"/>
              </a:buClr>
              <a:buSzPts val="1600"/>
              <a:buFont typeface="Arial"/>
              <a:buChar char="•"/>
            </a:pPr>
            <a:r>
              <a:rPr lang="en-US" i="1" dirty="0">
                <a:solidFill>
                  <a:srgbClr val="0070C0"/>
                </a:solidFill>
                <a:latin typeface="Corbel"/>
                <a:sym typeface="Corbel"/>
              </a:rPr>
              <a:t>2110040030 – Anusha</a:t>
            </a:r>
          </a:p>
          <a:p>
            <a:pPr marL="342900" marR="0" lvl="0" indent="-342900" algn="l" rtl="0">
              <a:lnSpc>
                <a:spcPct val="100000"/>
              </a:lnSpc>
              <a:spcBef>
                <a:spcPts val="320"/>
              </a:spcBef>
              <a:spcAft>
                <a:spcPts val="0"/>
              </a:spcAft>
              <a:buClr>
                <a:srgbClr val="0070C0"/>
              </a:buClr>
              <a:buSzPts val="1600"/>
              <a:buFont typeface="Arial"/>
              <a:buChar char="•"/>
            </a:pPr>
            <a:r>
              <a:rPr lang="en-US" i="1" dirty="0">
                <a:solidFill>
                  <a:srgbClr val="0070C0"/>
                </a:solidFill>
                <a:latin typeface="Corbel"/>
                <a:sym typeface="Corbel"/>
              </a:rPr>
              <a:t>2110040039 </a:t>
            </a:r>
            <a:r>
              <a:rPr lang="en-US" i="1">
                <a:solidFill>
                  <a:srgbClr val="0070C0"/>
                </a:solidFill>
                <a:latin typeface="Corbel"/>
                <a:sym typeface="Corbel"/>
              </a:rPr>
              <a:t>- Roopa</a:t>
            </a:r>
            <a:endParaRPr lang="en-US" i="1" dirty="0">
              <a:solidFill>
                <a:srgbClr val="0070C0"/>
              </a:solidFill>
              <a:latin typeface="Corbel"/>
              <a:sym typeface="Corbel"/>
            </a:endParaRPr>
          </a:p>
          <a:p>
            <a:pPr marL="0" marR="0" lvl="0" indent="0" algn="l" rtl="0">
              <a:lnSpc>
                <a:spcPct val="100000"/>
              </a:lnSpc>
              <a:spcBef>
                <a:spcPts val="320"/>
              </a:spcBef>
              <a:spcAft>
                <a:spcPts val="0"/>
              </a:spcAft>
              <a:buClr>
                <a:srgbClr val="0070C0"/>
              </a:buClr>
              <a:buSzPts val="1600"/>
              <a:buNone/>
            </a:pPr>
            <a:endParaRPr lang="en-US" dirty="0"/>
          </a:p>
        </p:txBody>
      </p:sp>
    </p:spTree>
    <p:extLst>
      <p:ext uri="{BB962C8B-B14F-4D97-AF65-F5344CB8AC3E}">
        <p14:creationId xmlns:p14="http://schemas.microsoft.com/office/powerpoint/2010/main" val="261685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B85206B-4E47-D039-7FAE-E2F5F4D65C3D}"/>
              </a:ext>
            </a:extLst>
          </p:cNvPr>
          <p:cNvPicPr>
            <a:picLocks noChangeAspect="1"/>
          </p:cNvPicPr>
          <p:nvPr/>
        </p:nvPicPr>
        <p:blipFill rotWithShape="1">
          <a:blip r:embed="rId2"/>
          <a:srcRect r="16810" b="-1"/>
          <a:stretch/>
        </p:blipFill>
        <p:spPr>
          <a:xfrm>
            <a:off x="2522356" y="10"/>
            <a:ext cx="9669642" cy="6857990"/>
          </a:xfrm>
          <a:prstGeom prst="rect">
            <a:avLst/>
          </a:prstGeom>
        </p:spPr>
      </p:pic>
      <p:sp>
        <p:nvSpPr>
          <p:cNvPr id="19"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609862FB-441F-324D-9E0C-B58B65A8A1FC}"/>
              </a:ext>
            </a:extLst>
          </p:cNvPr>
          <p:cNvSpPr>
            <a:spLocks noGrp="1"/>
          </p:cNvSpPr>
          <p:nvPr>
            <p:ph type="title"/>
          </p:nvPr>
        </p:nvSpPr>
        <p:spPr>
          <a:xfrm>
            <a:off x="838200" y="365125"/>
            <a:ext cx="3822189" cy="1899912"/>
          </a:xfrm>
        </p:spPr>
        <p:txBody>
          <a:bodyPr>
            <a:normAutofit/>
          </a:bodyPr>
          <a:lstStyle/>
          <a:p>
            <a:r>
              <a:rPr lang="en-US" sz="4000" b="1"/>
              <a:t>Vision and Mission</a:t>
            </a:r>
          </a:p>
        </p:txBody>
      </p:sp>
      <p:sp>
        <p:nvSpPr>
          <p:cNvPr id="9" name="Content Placeholder 8">
            <a:extLst>
              <a:ext uri="{FF2B5EF4-FFF2-40B4-BE49-F238E27FC236}">
                <a16:creationId xmlns:a16="http://schemas.microsoft.com/office/drawing/2014/main" id="{BDA6B67A-FE18-3C4C-8753-EF272F420589}"/>
              </a:ext>
            </a:extLst>
          </p:cNvPr>
          <p:cNvSpPr>
            <a:spLocks noGrp="1"/>
          </p:cNvSpPr>
          <p:nvPr>
            <p:ph idx="1"/>
          </p:nvPr>
        </p:nvSpPr>
        <p:spPr>
          <a:xfrm>
            <a:off x="838200" y="2434201"/>
            <a:ext cx="3822189" cy="3742762"/>
          </a:xfrm>
        </p:spPr>
        <p:txBody>
          <a:bodyPr>
            <a:normAutofit/>
          </a:bodyPr>
          <a:lstStyle/>
          <a:p>
            <a:r>
              <a:rPr lang="en-US" sz="1700" b="0" i="0">
                <a:effectLst/>
                <a:latin typeface="Footlight MT Light" panose="0204060206030A020304" pitchFamily="18" charset="0"/>
              </a:rPr>
              <a:t>Driving under the influence of alcohol has affected and killed countless of people’s lives.</a:t>
            </a:r>
          </a:p>
          <a:p>
            <a:r>
              <a:rPr lang="en-US" sz="1700" b="0" i="0">
                <a:effectLst/>
                <a:latin typeface="Footlight MT Light" panose="0204060206030A020304" pitchFamily="18" charset="0"/>
              </a:rPr>
              <a:t> If you drink and drive, not only do you possibly put yourself at risk, but your passengers and pedestrians, and other people, who were on the roads.</a:t>
            </a:r>
          </a:p>
          <a:p>
            <a:r>
              <a:rPr lang="en-US" sz="1700" b="0" i="0">
                <a:effectLst/>
                <a:latin typeface="Footlight MT Light" panose="0204060206030A020304" pitchFamily="18" charset="0"/>
              </a:rPr>
              <a:t>Every thirty minutes someone’s life is at risk and families are devastated. So, we thought of Alcohol Detection system in order to control drunk and driving as much as we can.</a:t>
            </a:r>
          </a:p>
          <a:p>
            <a:pPr marL="0" indent="0">
              <a:buNone/>
            </a:pPr>
            <a:endParaRPr lang="en-US" sz="1700">
              <a:latin typeface="Footlight MT Light" panose="0204060206030A020304" pitchFamily="18" charset="0"/>
            </a:endParaRPr>
          </a:p>
        </p:txBody>
      </p:sp>
      <p:sp>
        <p:nvSpPr>
          <p:cNvPr id="4" name="TextBox 3">
            <a:extLst>
              <a:ext uri="{FF2B5EF4-FFF2-40B4-BE49-F238E27FC236}">
                <a16:creationId xmlns:a16="http://schemas.microsoft.com/office/drawing/2014/main" id="{701D20EC-0A8A-7247-A6ED-D43FD548D7DC}"/>
              </a:ext>
            </a:extLst>
          </p:cNvPr>
          <p:cNvSpPr txBox="1"/>
          <p:nvPr/>
        </p:nvSpPr>
        <p:spPr>
          <a:xfrm>
            <a:off x="5137484" y="6424863"/>
            <a:ext cx="184731" cy="369332"/>
          </a:xfrm>
          <a:prstGeom prst="rect">
            <a:avLst/>
          </a:prstGeom>
          <a:noFill/>
        </p:spPr>
        <p:txBody>
          <a:bodyPr wrap="none" rtlCol="0">
            <a:spAutoFit/>
          </a:bodyPr>
          <a:lstStyle/>
          <a:p>
            <a:endParaRPr lang="en-US"/>
          </a:p>
        </p:txBody>
      </p:sp>
      <p:sp>
        <p:nvSpPr>
          <p:cNvPr id="5" name="TextBox 4">
            <a:extLst>
              <a:ext uri="{FF2B5EF4-FFF2-40B4-BE49-F238E27FC236}">
                <a16:creationId xmlns:a16="http://schemas.microsoft.com/office/drawing/2014/main" id="{B7435696-572D-AB4B-BDC3-6ECE6DF950D8}"/>
              </a:ext>
            </a:extLst>
          </p:cNvPr>
          <p:cNvSpPr txBox="1"/>
          <p:nvPr/>
        </p:nvSpPr>
        <p:spPr>
          <a:xfrm>
            <a:off x="5787189" y="66534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7190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3B6D6A4-E507-0A43-3368-55A48A5E6C32}"/>
              </a:ext>
            </a:extLst>
          </p:cNvPr>
          <p:cNvPicPr>
            <a:picLocks noChangeAspect="1"/>
          </p:cNvPicPr>
          <p:nvPr/>
        </p:nvPicPr>
        <p:blipFill rotWithShape="1">
          <a:blip r:embed="rId2"/>
          <a:srcRect l="6236"/>
          <a:stretch/>
        </p:blipFill>
        <p:spPr>
          <a:xfrm>
            <a:off x="1" y="10"/>
            <a:ext cx="9669642" cy="6857990"/>
          </a:xfrm>
          <a:prstGeom prst="rect">
            <a:avLst/>
          </a:prstGeom>
        </p:spPr>
      </p:pic>
      <p:sp>
        <p:nvSpPr>
          <p:cNvPr id="15"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29F0AD-D664-F24E-B930-64586420AC0C}"/>
              </a:ext>
            </a:extLst>
          </p:cNvPr>
          <p:cNvSpPr>
            <a:spLocks noGrp="1"/>
          </p:cNvSpPr>
          <p:nvPr>
            <p:ph type="title"/>
          </p:nvPr>
        </p:nvSpPr>
        <p:spPr>
          <a:xfrm>
            <a:off x="7531610" y="365125"/>
            <a:ext cx="3822189" cy="1899912"/>
          </a:xfrm>
        </p:spPr>
        <p:txBody>
          <a:bodyPr>
            <a:normAutofit/>
          </a:bodyPr>
          <a:lstStyle/>
          <a:p>
            <a:r>
              <a:rPr lang="en-US" sz="4000" b="1"/>
              <a:t>Problem Statement</a:t>
            </a:r>
          </a:p>
        </p:txBody>
      </p:sp>
      <p:sp>
        <p:nvSpPr>
          <p:cNvPr id="3" name="Content Placeholder 2">
            <a:extLst>
              <a:ext uri="{FF2B5EF4-FFF2-40B4-BE49-F238E27FC236}">
                <a16:creationId xmlns:a16="http://schemas.microsoft.com/office/drawing/2014/main" id="{33EA009A-9531-FB47-BDEF-B8A3C9B29C4A}"/>
              </a:ext>
            </a:extLst>
          </p:cNvPr>
          <p:cNvSpPr>
            <a:spLocks noGrp="1"/>
          </p:cNvSpPr>
          <p:nvPr>
            <p:ph idx="1"/>
          </p:nvPr>
        </p:nvSpPr>
        <p:spPr>
          <a:xfrm>
            <a:off x="7531610" y="2434201"/>
            <a:ext cx="3822189" cy="3742762"/>
          </a:xfrm>
        </p:spPr>
        <p:txBody>
          <a:bodyPr>
            <a:normAutofit/>
          </a:bodyPr>
          <a:lstStyle/>
          <a:p>
            <a:r>
              <a:rPr lang="en-US" sz="2000" dirty="0">
                <a:latin typeface="Footlight MT Light" panose="0204060206030A020304" pitchFamily="18" charset="0"/>
              </a:rPr>
              <a:t>The purpose of this project is to develop vehicle accident prevention by method of alcohol detector in an effort to reduce traffic cases based on driving under the influence of alcohol</a:t>
            </a:r>
            <a:r>
              <a:rPr lang="en-US" sz="2000" dirty="0"/>
              <a:t>.</a:t>
            </a:r>
          </a:p>
        </p:txBody>
      </p:sp>
    </p:spTree>
    <p:extLst>
      <p:ext uri="{BB962C8B-B14F-4D97-AF65-F5344CB8AC3E}">
        <p14:creationId xmlns:p14="http://schemas.microsoft.com/office/powerpoint/2010/main" val="167691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30A7-3764-09B7-89B0-010BD8D5007F}"/>
              </a:ext>
            </a:extLst>
          </p:cNvPr>
          <p:cNvSpPr>
            <a:spLocks noGrp="1"/>
          </p:cNvSpPr>
          <p:nvPr>
            <p:ph type="title"/>
          </p:nvPr>
        </p:nvSpPr>
        <p:spPr/>
        <p:txBody>
          <a:bodyPr/>
          <a:lstStyle/>
          <a:p>
            <a:r>
              <a:rPr lang="en-US" dirty="0"/>
              <a:t>DRUNK AND DRIVE ACCIDENT CASES:</a:t>
            </a:r>
            <a:endParaRPr lang="en-IN" dirty="0"/>
          </a:p>
        </p:txBody>
      </p:sp>
      <p:pic>
        <p:nvPicPr>
          <p:cNvPr id="5" name="Content Placeholder 4">
            <a:extLst>
              <a:ext uri="{FF2B5EF4-FFF2-40B4-BE49-F238E27FC236}">
                <a16:creationId xmlns:a16="http://schemas.microsoft.com/office/drawing/2014/main" id="{9DE8F9E6-0282-4EEB-3F59-EC93453530EB}"/>
              </a:ext>
            </a:extLst>
          </p:cNvPr>
          <p:cNvPicPr>
            <a:picLocks noGrp="1" noChangeAspect="1"/>
          </p:cNvPicPr>
          <p:nvPr>
            <p:ph idx="1"/>
          </p:nvPr>
        </p:nvPicPr>
        <p:blipFill>
          <a:blip r:embed="rId2"/>
          <a:stretch>
            <a:fillRect/>
          </a:stretch>
        </p:blipFill>
        <p:spPr>
          <a:xfrm>
            <a:off x="3346517" y="1681324"/>
            <a:ext cx="5759344" cy="3813620"/>
          </a:xfrm>
        </p:spPr>
      </p:pic>
    </p:spTree>
    <p:extLst>
      <p:ext uri="{BB962C8B-B14F-4D97-AF65-F5344CB8AC3E}">
        <p14:creationId xmlns:p14="http://schemas.microsoft.com/office/powerpoint/2010/main" val="3106510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0CE64A-9B06-09D0-D9DB-48F3FCE3D89D}"/>
              </a:ext>
            </a:extLst>
          </p:cNvPr>
          <p:cNvPicPr>
            <a:picLocks noChangeAspect="1"/>
          </p:cNvPicPr>
          <p:nvPr/>
        </p:nvPicPr>
        <p:blipFill rotWithShape="1">
          <a:blip r:embed="rId2"/>
          <a:srcRect t="7812" r="-2" b="6132"/>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8" name="Picture 7">
            <a:extLst>
              <a:ext uri="{FF2B5EF4-FFF2-40B4-BE49-F238E27FC236}">
                <a16:creationId xmlns:a16="http://schemas.microsoft.com/office/drawing/2014/main" id="{9843F7CA-999E-CBB1-7944-BD330B63A7E3}"/>
              </a:ext>
            </a:extLst>
          </p:cNvPr>
          <p:cNvPicPr>
            <a:picLocks noChangeAspect="1"/>
          </p:cNvPicPr>
          <p:nvPr/>
        </p:nvPicPr>
        <p:blipFill rotWithShape="1">
          <a:blip r:embed="rId3"/>
          <a:srcRect t="8812" r="-2" b="11118"/>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33" name="Freeform: Shape 32">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2629F0AD-D664-F24E-B930-64586420AC0C}"/>
              </a:ext>
            </a:extLst>
          </p:cNvPr>
          <p:cNvSpPr>
            <a:spLocks noGrp="1"/>
          </p:cNvSpPr>
          <p:nvPr>
            <p:ph type="title"/>
          </p:nvPr>
        </p:nvSpPr>
        <p:spPr>
          <a:xfrm>
            <a:off x="448056" y="859536"/>
            <a:ext cx="4832802" cy="1243584"/>
          </a:xfrm>
        </p:spPr>
        <p:txBody>
          <a:bodyPr>
            <a:normAutofit/>
          </a:bodyPr>
          <a:lstStyle/>
          <a:p>
            <a:r>
              <a:rPr lang="en-US" sz="3400" b="1"/>
              <a:t>Proposed Solution</a:t>
            </a:r>
          </a:p>
        </p:txBody>
      </p:sp>
      <p:sp>
        <p:nvSpPr>
          <p:cNvPr id="37" name="Rectangle 3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9" name="Rectangle 3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3EA009A-9531-FB47-BDEF-B8A3C9B29C4A}"/>
              </a:ext>
            </a:extLst>
          </p:cNvPr>
          <p:cNvSpPr>
            <a:spLocks noGrp="1"/>
          </p:cNvSpPr>
          <p:nvPr>
            <p:ph idx="1"/>
          </p:nvPr>
        </p:nvSpPr>
        <p:spPr>
          <a:xfrm>
            <a:off x="448056" y="2512611"/>
            <a:ext cx="4832803" cy="3664351"/>
          </a:xfrm>
        </p:spPr>
        <p:txBody>
          <a:bodyPr>
            <a:normAutofit/>
          </a:bodyPr>
          <a:lstStyle/>
          <a:p>
            <a:pPr marL="342900" marR="0" lvl="0" indent="-342900" rtl="0">
              <a:spcBef>
                <a:spcPts val="320"/>
              </a:spcBef>
              <a:spcAft>
                <a:spcPts val="0"/>
              </a:spcAft>
              <a:buClr>
                <a:srgbClr val="0070C0"/>
              </a:buClr>
              <a:buSzPts val="1600"/>
              <a:buFont typeface="Arial"/>
              <a:buChar char="•"/>
            </a:pPr>
            <a:r>
              <a:rPr lang="en-US" sz="2000" b="0" u="none" strike="noStrike" cap="none">
                <a:latin typeface="Footlight MT Light" panose="0204060206030A020304" pitchFamily="18" charset="0"/>
                <a:ea typeface="Corbel"/>
                <a:cs typeface="Corbel"/>
                <a:sym typeface="Corbel"/>
              </a:rPr>
              <a:t>We use alcohol sensor(MQ3 sensor) to sense the ethanol content in air.</a:t>
            </a:r>
          </a:p>
          <a:p>
            <a:pPr marL="342900" marR="0" lvl="0" indent="-342900" rtl="0">
              <a:spcBef>
                <a:spcPts val="320"/>
              </a:spcBef>
              <a:spcAft>
                <a:spcPts val="0"/>
              </a:spcAft>
              <a:buClr>
                <a:srgbClr val="0070C0"/>
              </a:buClr>
              <a:buSzPts val="1600"/>
              <a:buFont typeface="Arial"/>
              <a:buChar char="•"/>
            </a:pPr>
            <a:r>
              <a:rPr lang="en-US" sz="2000" b="0" u="none" strike="noStrike" cap="none">
                <a:latin typeface="Footlight MT Light" panose="0204060206030A020304" pitchFamily="18" charset="0"/>
                <a:ea typeface="Corbel"/>
                <a:cs typeface="Corbel"/>
                <a:sym typeface="Corbel"/>
              </a:rPr>
              <a:t>We integrate </a:t>
            </a:r>
            <a:r>
              <a:rPr lang="en-US" sz="2000">
                <a:latin typeface="Footlight MT Light" panose="0204060206030A020304" pitchFamily="18" charset="0"/>
                <a:ea typeface="Corbel"/>
                <a:cs typeface="Corbel"/>
                <a:sym typeface="Corbel"/>
              </a:rPr>
              <a:t>alcohol sensor with microcontroller.</a:t>
            </a:r>
          </a:p>
          <a:p>
            <a:pPr marL="342900" marR="0" lvl="0" indent="-342900" rtl="0">
              <a:spcBef>
                <a:spcPts val="320"/>
              </a:spcBef>
              <a:spcAft>
                <a:spcPts val="0"/>
              </a:spcAft>
              <a:buClr>
                <a:srgbClr val="0070C0"/>
              </a:buClr>
              <a:buSzPts val="1600"/>
              <a:buFont typeface="Arial"/>
              <a:buChar char="•"/>
            </a:pPr>
            <a:r>
              <a:rPr lang="en-US" sz="2000">
                <a:latin typeface="Footlight MT Light" panose="0204060206030A020304" pitchFamily="18" charset="0"/>
                <a:ea typeface="Corbel"/>
                <a:cs typeface="Corbel"/>
                <a:sym typeface="Corbel"/>
              </a:rPr>
              <a:t>If there is</a:t>
            </a:r>
            <a:r>
              <a:rPr lang="en-US" sz="2000" b="0" u="none" strike="noStrike" cap="none">
                <a:latin typeface="Footlight MT Light" panose="0204060206030A020304" pitchFamily="18" charset="0"/>
                <a:ea typeface="Corbel"/>
                <a:cs typeface="Corbel"/>
                <a:sym typeface="Corbel"/>
              </a:rPr>
              <a:t> excess alcohol content in air the b</a:t>
            </a:r>
            <a:r>
              <a:rPr lang="en-US" sz="2000">
                <a:latin typeface="Footlight MT Light" panose="0204060206030A020304" pitchFamily="18" charset="0"/>
                <a:ea typeface="Corbel"/>
                <a:cs typeface="Corbel"/>
                <a:sym typeface="Corbel"/>
              </a:rPr>
              <a:t>uzzer sounds continuously.</a:t>
            </a:r>
          </a:p>
          <a:p>
            <a:pPr marL="0" marR="0" lvl="0" indent="0" rtl="0">
              <a:spcBef>
                <a:spcPts val="320"/>
              </a:spcBef>
              <a:spcAft>
                <a:spcPts val="0"/>
              </a:spcAft>
              <a:buClr>
                <a:srgbClr val="0070C0"/>
              </a:buClr>
              <a:buSzPts val="1600"/>
              <a:buNone/>
            </a:pPr>
            <a:endParaRPr lang="en-US" sz="2000">
              <a:latin typeface="Footlight MT Light" panose="0204060206030A020304" pitchFamily="18" charset="0"/>
              <a:ea typeface="Corbel"/>
              <a:cs typeface="Corbel"/>
              <a:sym typeface="Corbel"/>
            </a:endParaRPr>
          </a:p>
          <a:p>
            <a:pPr marL="0" marR="0" lvl="0" indent="0" rtl="0">
              <a:spcBef>
                <a:spcPts val="320"/>
              </a:spcBef>
              <a:spcAft>
                <a:spcPts val="0"/>
              </a:spcAft>
              <a:buClr>
                <a:srgbClr val="0070C0"/>
              </a:buClr>
              <a:buSzPts val="1600"/>
              <a:buNone/>
            </a:pPr>
            <a:endParaRPr lang="en-US" sz="2000" b="0" u="none" strike="noStrike" cap="none">
              <a:latin typeface="Footlight MT Light" panose="0204060206030A020304" pitchFamily="18" charset="0"/>
              <a:ea typeface="Corbel"/>
              <a:cs typeface="Corbel"/>
              <a:sym typeface="Corbel"/>
            </a:endParaRPr>
          </a:p>
          <a:p>
            <a:pPr marL="342900" marR="0" lvl="0" indent="-342900" rtl="0">
              <a:spcBef>
                <a:spcPts val="320"/>
              </a:spcBef>
              <a:spcAft>
                <a:spcPts val="0"/>
              </a:spcAft>
              <a:buClr>
                <a:srgbClr val="0070C0"/>
              </a:buClr>
              <a:buSzPts val="1600"/>
              <a:buFont typeface="Arial"/>
              <a:buChar char="•"/>
            </a:pPr>
            <a:endParaRPr lang="en-US" sz="2000" b="0" i="1" u="none" strike="noStrike" cap="none">
              <a:latin typeface="Footlight MT Light" panose="0204060206030A020304" pitchFamily="18" charset="0"/>
              <a:ea typeface="Corbel"/>
              <a:cs typeface="Corbel"/>
              <a:sym typeface="Corbel"/>
            </a:endParaRPr>
          </a:p>
        </p:txBody>
      </p:sp>
    </p:spTree>
    <p:extLst>
      <p:ext uri="{BB962C8B-B14F-4D97-AF65-F5344CB8AC3E}">
        <p14:creationId xmlns:p14="http://schemas.microsoft.com/office/powerpoint/2010/main" val="369957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F0AD-D664-F24E-B930-64586420AC0C}"/>
              </a:ext>
            </a:extLst>
          </p:cNvPr>
          <p:cNvSpPr>
            <a:spLocks noGrp="1"/>
          </p:cNvSpPr>
          <p:nvPr>
            <p:ph type="title"/>
          </p:nvPr>
        </p:nvSpPr>
        <p:spPr>
          <a:xfrm>
            <a:off x="822960" y="18255"/>
            <a:ext cx="10515600" cy="1325563"/>
          </a:xfrm>
        </p:spPr>
        <p:txBody>
          <a:bodyPr/>
          <a:lstStyle/>
          <a:p>
            <a:pPr algn="ctr"/>
            <a:r>
              <a:rPr lang="en-US" b="1" dirty="0"/>
              <a:t>Image of Product/Service Flow Chart</a:t>
            </a:r>
          </a:p>
        </p:txBody>
      </p:sp>
      <p:sp>
        <p:nvSpPr>
          <p:cNvPr id="3" name="Content Placeholder 2">
            <a:extLst>
              <a:ext uri="{FF2B5EF4-FFF2-40B4-BE49-F238E27FC236}">
                <a16:creationId xmlns:a16="http://schemas.microsoft.com/office/drawing/2014/main" id="{33EA009A-9531-FB47-BDEF-B8A3C9B29C4A}"/>
              </a:ext>
            </a:extLst>
          </p:cNvPr>
          <p:cNvSpPr>
            <a:spLocks noGrp="1"/>
          </p:cNvSpPr>
          <p:nvPr>
            <p:ph idx="1"/>
          </p:nvPr>
        </p:nvSpPr>
        <p:spPr/>
        <p:txBody>
          <a:bodyPr/>
          <a:lstStyle/>
          <a:p>
            <a:pPr marL="342900" marR="0" lvl="0" indent="-342900" algn="l" rtl="0">
              <a:lnSpc>
                <a:spcPct val="100000"/>
              </a:lnSpc>
              <a:spcBef>
                <a:spcPts val="360"/>
              </a:spcBef>
              <a:spcAft>
                <a:spcPts val="0"/>
              </a:spcAft>
              <a:buClr>
                <a:srgbClr val="0070C0"/>
              </a:buClr>
              <a:buSzPts val="1800"/>
              <a:buFont typeface="Arial"/>
              <a:buChar char="•"/>
            </a:pPr>
            <a:endParaRPr lang="en-US" sz="2800" b="0" i="1" u="none" strike="noStrike" cap="none" dirty="0">
              <a:solidFill>
                <a:srgbClr val="0070C0"/>
              </a:solidFill>
              <a:latin typeface="Corbel"/>
              <a:ea typeface="Corbel"/>
              <a:cs typeface="Corbel"/>
              <a:sym typeface="Corbel"/>
            </a:endParaRPr>
          </a:p>
          <a:p>
            <a:pPr marL="342900" marR="0" lvl="0" indent="-228600" algn="l" rtl="0">
              <a:lnSpc>
                <a:spcPct val="100000"/>
              </a:lnSpc>
              <a:spcBef>
                <a:spcPts val="360"/>
              </a:spcBef>
              <a:spcAft>
                <a:spcPts val="0"/>
              </a:spcAft>
              <a:buClr>
                <a:schemeClr val="dk1"/>
              </a:buClr>
              <a:buSzPts val="1800"/>
              <a:buFont typeface="Arial"/>
              <a:buNone/>
            </a:pPr>
            <a:endParaRPr lang="en-US" sz="2800" b="0" i="1" u="none" strike="noStrike" cap="none" dirty="0">
              <a:solidFill>
                <a:srgbClr val="0070C0"/>
              </a:solidFill>
              <a:latin typeface="Corbel"/>
              <a:ea typeface="Corbel"/>
              <a:cs typeface="Corbel"/>
              <a:sym typeface="Corbel"/>
            </a:endParaRPr>
          </a:p>
          <a:p>
            <a:endParaRPr lang="en-US" dirty="0"/>
          </a:p>
        </p:txBody>
      </p:sp>
      <p:sp>
        <p:nvSpPr>
          <p:cNvPr id="4" name="Rectangle 3">
            <a:extLst>
              <a:ext uri="{FF2B5EF4-FFF2-40B4-BE49-F238E27FC236}">
                <a16:creationId xmlns:a16="http://schemas.microsoft.com/office/drawing/2014/main" id="{4D9CA532-5CCC-1840-736A-DBF223A1C3C5}"/>
              </a:ext>
            </a:extLst>
          </p:cNvPr>
          <p:cNvSpPr/>
          <p:nvPr/>
        </p:nvSpPr>
        <p:spPr>
          <a:xfrm>
            <a:off x="5402580" y="2290052"/>
            <a:ext cx="1661160" cy="3352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ESP</a:t>
            </a:r>
          </a:p>
          <a:p>
            <a:pPr algn="ctr"/>
            <a:r>
              <a:rPr lang="en-IN" dirty="0"/>
              <a:t>8266</a:t>
            </a:r>
          </a:p>
        </p:txBody>
      </p:sp>
      <p:sp>
        <p:nvSpPr>
          <p:cNvPr id="5" name="Rectangle: Rounded Corners 4">
            <a:extLst>
              <a:ext uri="{FF2B5EF4-FFF2-40B4-BE49-F238E27FC236}">
                <a16:creationId xmlns:a16="http://schemas.microsoft.com/office/drawing/2014/main" id="{2237D0B7-6DE6-F19B-A948-093ED0E20446}"/>
              </a:ext>
            </a:extLst>
          </p:cNvPr>
          <p:cNvSpPr/>
          <p:nvPr/>
        </p:nvSpPr>
        <p:spPr>
          <a:xfrm>
            <a:off x="1920240" y="2489439"/>
            <a:ext cx="1661160" cy="7315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MQ3 SENSOR</a:t>
            </a:r>
            <a:endParaRPr lang="en-IN" dirty="0"/>
          </a:p>
        </p:txBody>
      </p:sp>
      <p:sp>
        <p:nvSpPr>
          <p:cNvPr id="6" name="Rectangle: Rounded Corners 5">
            <a:extLst>
              <a:ext uri="{FF2B5EF4-FFF2-40B4-BE49-F238E27FC236}">
                <a16:creationId xmlns:a16="http://schemas.microsoft.com/office/drawing/2014/main" id="{948755C2-C198-DDED-CB36-A20994A8CC37}"/>
              </a:ext>
            </a:extLst>
          </p:cNvPr>
          <p:cNvSpPr/>
          <p:nvPr/>
        </p:nvSpPr>
        <p:spPr>
          <a:xfrm>
            <a:off x="1897379" y="3790355"/>
            <a:ext cx="1750789" cy="7315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DHT11</a:t>
            </a:r>
            <a:endParaRPr lang="en-IN" dirty="0"/>
          </a:p>
        </p:txBody>
      </p:sp>
      <p:sp>
        <p:nvSpPr>
          <p:cNvPr id="8" name="Rectangle: Rounded Corners 7">
            <a:extLst>
              <a:ext uri="{FF2B5EF4-FFF2-40B4-BE49-F238E27FC236}">
                <a16:creationId xmlns:a16="http://schemas.microsoft.com/office/drawing/2014/main" id="{1EE8746F-D8DC-8DEA-F84E-D1C578171342}"/>
              </a:ext>
            </a:extLst>
          </p:cNvPr>
          <p:cNvSpPr/>
          <p:nvPr/>
        </p:nvSpPr>
        <p:spPr>
          <a:xfrm>
            <a:off x="5242560" y="1048384"/>
            <a:ext cx="1813560" cy="68230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POWER SUPPLY</a:t>
            </a:r>
            <a:endParaRPr lang="en-IN" dirty="0"/>
          </a:p>
        </p:txBody>
      </p:sp>
      <p:sp>
        <p:nvSpPr>
          <p:cNvPr id="9" name="Rectangle: Rounded Corners 8">
            <a:extLst>
              <a:ext uri="{FF2B5EF4-FFF2-40B4-BE49-F238E27FC236}">
                <a16:creationId xmlns:a16="http://schemas.microsoft.com/office/drawing/2014/main" id="{6CF609EF-8F4C-F5CC-918E-D333F650C74A}"/>
              </a:ext>
            </a:extLst>
          </p:cNvPr>
          <p:cNvSpPr/>
          <p:nvPr/>
        </p:nvSpPr>
        <p:spPr>
          <a:xfrm>
            <a:off x="8065770" y="2091373"/>
            <a:ext cx="2286000" cy="9074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LED DISPLAY</a:t>
            </a:r>
            <a:endParaRPr lang="en-IN" dirty="0"/>
          </a:p>
        </p:txBody>
      </p:sp>
      <p:sp>
        <p:nvSpPr>
          <p:cNvPr id="10" name="Rectangle: Rounded Corners 9">
            <a:extLst>
              <a:ext uri="{FF2B5EF4-FFF2-40B4-BE49-F238E27FC236}">
                <a16:creationId xmlns:a16="http://schemas.microsoft.com/office/drawing/2014/main" id="{71FDECCD-E227-03AC-837E-32CA393A09B2}"/>
              </a:ext>
            </a:extLst>
          </p:cNvPr>
          <p:cNvSpPr/>
          <p:nvPr/>
        </p:nvSpPr>
        <p:spPr>
          <a:xfrm>
            <a:off x="8103869" y="4527750"/>
            <a:ext cx="2186940" cy="9074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BUZZER</a:t>
            </a:r>
            <a:endParaRPr lang="en-IN" dirty="0"/>
          </a:p>
        </p:txBody>
      </p:sp>
      <p:cxnSp>
        <p:nvCxnSpPr>
          <p:cNvPr id="17" name="Straight Arrow Connector 16">
            <a:extLst>
              <a:ext uri="{FF2B5EF4-FFF2-40B4-BE49-F238E27FC236}">
                <a16:creationId xmlns:a16="http://schemas.microsoft.com/office/drawing/2014/main" id="{25B39CE6-C9D5-8402-6610-2FD92DECF452}"/>
              </a:ext>
            </a:extLst>
          </p:cNvPr>
          <p:cNvCxnSpPr>
            <a:cxnSpLocks/>
          </p:cNvCxnSpPr>
          <p:nvPr/>
        </p:nvCxnSpPr>
        <p:spPr>
          <a:xfrm>
            <a:off x="2758440" y="3220959"/>
            <a:ext cx="0" cy="47922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F6977DF8-FD07-7053-ECBE-E5A333574269}"/>
              </a:ext>
            </a:extLst>
          </p:cNvPr>
          <p:cNvCxnSpPr>
            <a:cxnSpLocks/>
            <a:stCxn id="6" idx="3"/>
            <a:endCxn id="6" idx="3"/>
          </p:cNvCxnSpPr>
          <p:nvPr/>
        </p:nvCxnSpPr>
        <p:spPr>
          <a:xfrm>
            <a:off x="3648168" y="4156115"/>
            <a:ext cx="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4B4C254F-354E-8CC5-0F55-F62DC4B02ED6}"/>
              </a:ext>
            </a:extLst>
          </p:cNvPr>
          <p:cNvCxnSpPr>
            <a:cxnSpLocks/>
          </p:cNvCxnSpPr>
          <p:nvPr/>
        </p:nvCxnSpPr>
        <p:spPr>
          <a:xfrm>
            <a:off x="3581400" y="4151711"/>
            <a:ext cx="16611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B7D8B48C-C1B9-5C19-D59D-3CF258373339}"/>
              </a:ext>
            </a:extLst>
          </p:cNvPr>
          <p:cNvCxnSpPr>
            <a:cxnSpLocks/>
          </p:cNvCxnSpPr>
          <p:nvPr/>
        </p:nvCxnSpPr>
        <p:spPr>
          <a:xfrm>
            <a:off x="7063740" y="2640568"/>
            <a:ext cx="77724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E7EE5A5-57B0-AC3C-7C20-C410E84675CC}"/>
              </a:ext>
            </a:extLst>
          </p:cNvPr>
          <p:cNvCxnSpPr>
            <a:cxnSpLocks/>
          </p:cNvCxnSpPr>
          <p:nvPr/>
        </p:nvCxnSpPr>
        <p:spPr>
          <a:xfrm>
            <a:off x="7120262" y="5060486"/>
            <a:ext cx="693420" cy="152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193248F3-6DF7-EFD0-73C3-506845825E9C}"/>
              </a:ext>
            </a:extLst>
          </p:cNvPr>
          <p:cNvCxnSpPr>
            <a:stCxn id="8" idx="2"/>
          </p:cNvCxnSpPr>
          <p:nvPr/>
        </p:nvCxnSpPr>
        <p:spPr>
          <a:xfrm>
            <a:off x="6149340" y="1730691"/>
            <a:ext cx="0" cy="497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Rectangle: Rounded Corners 54">
            <a:extLst>
              <a:ext uri="{FF2B5EF4-FFF2-40B4-BE49-F238E27FC236}">
                <a16:creationId xmlns:a16="http://schemas.microsoft.com/office/drawing/2014/main" id="{AA051EDA-35A6-5483-EA20-C2A67297F804}"/>
              </a:ext>
            </a:extLst>
          </p:cNvPr>
          <p:cNvSpPr/>
          <p:nvPr/>
        </p:nvSpPr>
        <p:spPr>
          <a:xfrm>
            <a:off x="8103869" y="3429000"/>
            <a:ext cx="2167891" cy="72271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NOTOFICATION</a:t>
            </a:r>
            <a:endParaRPr lang="en-IN" dirty="0"/>
          </a:p>
        </p:txBody>
      </p:sp>
      <p:cxnSp>
        <p:nvCxnSpPr>
          <p:cNvPr id="57" name="Straight Arrow Connector 56">
            <a:extLst>
              <a:ext uri="{FF2B5EF4-FFF2-40B4-BE49-F238E27FC236}">
                <a16:creationId xmlns:a16="http://schemas.microsoft.com/office/drawing/2014/main" id="{C2BB8665-34B1-8857-114D-DF0B4123A66A}"/>
              </a:ext>
            </a:extLst>
          </p:cNvPr>
          <p:cNvCxnSpPr/>
          <p:nvPr/>
        </p:nvCxnSpPr>
        <p:spPr>
          <a:xfrm>
            <a:off x="7086600" y="3755474"/>
            <a:ext cx="7543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545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E051-8F56-234A-9420-D541589F273F}"/>
              </a:ext>
            </a:extLst>
          </p:cNvPr>
          <p:cNvSpPr>
            <a:spLocks noGrp="1"/>
          </p:cNvSpPr>
          <p:nvPr>
            <p:ph type="title"/>
          </p:nvPr>
        </p:nvSpPr>
        <p:spPr/>
        <p:txBody>
          <a:bodyPr/>
          <a:lstStyle/>
          <a:p>
            <a:pPr algn="ctr"/>
            <a:r>
              <a:rPr lang="en-US" b="1" dirty="0"/>
              <a:t>Investment Required</a:t>
            </a:r>
          </a:p>
        </p:txBody>
      </p:sp>
      <p:graphicFrame>
        <p:nvGraphicFramePr>
          <p:cNvPr id="4" name="Table 4">
            <a:extLst>
              <a:ext uri="{FF2B5EF4-FFF2-40B4-BE49-F238E27FC236}">
                <a16:creationId xmlns:a16="http://schemas.microsoft.com/office/drawing/2014/main" id="{C2637B87-4B46-38DD-2B5E-4C9CB4AF8885}"/>
              </a:ext>
            </a:extLst>
          </p:cNvPr>
          <p:cNvGraphicFramePr>
            <a:graphicFrameLocks noGrp="1"/>
          </p:cNvGraphicFramePr>
          <p:nvPr>
            <p:ph idx="1"/>
            <p:extLst>
              <p:ext uri="{D42A27DB-BD31-4B8C-83A1-F6EECF244321}">
                <p14:modId xmlns:p14="http://schemas.microsoft.com/office/powerpoint/2010/main" val="3221523340"/>
              </p:ext>
            </p:extLst>
          </p:nvPr>
        </p:nvGraphicFramePr>
        <p:xfrm>
          <a:off x="2176273" y="1825624"/>
          <a:ext cx="7059168" cy="2810382"/>
        </p:xfrm>
        <a:graphic>
          <a:graphicData uri="http://schemas.openxmlformats.org/drawingml/2006/table">
            <a:tbl>
              <a:tblPr firstRow="1" bandRow="1">
                <a:tableStyleId>{5C22544A-7EE6-4342-B048-85BDC9FD1C3A}</a:tableStyleId>
              </a:tblPr>
              <a:tblGrid>
                <a:gridCol w="1082406">
                  <a:extLst>
                    <a:ext uri="{9D8B030D-6E8A-4147-A177-3AD203B41FA5}">
                      <a16:colId xmlns:a16="http://schemas.microsoft.com/office/drawing/2014/main" val="2035203566"/>
                    </a:ext>
                  </a:extLst>
                </a:gridCol>
                <a:gridCol w="3623706">
                  <a:extLst>
                    <a:ext uri="{9D8B030D-6E8A-4147-A177-3AD203B41FA5}">
                      <a16:colId xmlns:a16="http://schemas.microsoft.com/office/drawing/2014/main" val="833792804"/>
                    </a:ext>
                  </a:extLst>
                </a:gridCol>
                <a:gridCol w="2353056">
                  <a:extLst>
                    <a:ext uri="{9D8B030D-6E8A-4147-A177-3AD203B41FA5}">
                      <a16:colId xmlns:a16="http://schemas.microsoft.com/office/drawing/2014/main" val="3733105090"/>
                    </a:ext>
                  </a:extLst>
                </a:gridCol>
              </a:tblGrid>
              <a:tr h="468397">
                <a:tc>
                  <a:txBody>
                    <a:bodyPr/>
                    <a:lstStyle/>
                    <a:p>
                      <a:pPr algn="ctr"/>
                      <a:r>
                        <a:rPr lang="en-US" dirty="0"/>
                        <a:t>S.no</a:t>
                      </a:r>
                      <a:endParaRPr lang="en-IN" dirty="0"/>
                    </a:p>
                  </a:txBody>
                  <a:tcPr/>
                </a:tc>
                <a:tc>
                  <a:txBody>
                    <a:bodyPr/>
                    <a:lstStyle/>
                    <a:p>
                      <a:pPr algn="ctr"/>
                      <a:r>
                        <a:rPr lang="en-US" dirty="0"/>
                        <a:t>Component</a:t>
                      </a:r>
                      <a:endParaRPr lang="en-IN" dirty="0"/>
                    </a:p>
                  </a:txBody>
                  <a:tcPr/>
                </a:tc>
                <a:tc>
                  <a:txBody>
                    <a:bodyPr/>
                    <a:lstStyle/>
                    <a:p>
                      <a:pPr algn="ctr"/>
                      <a:r>
                        <a:rPr lang="en-US" dirty="0"/>
                        <a:t>Cost</a:t>
                      </a:r>
                      <a:endParaRPr lang="en-IN" dirty="0"/>
                    </a:p>
                  </a:txBody>
                  <a:tcPr/>
                </a:tc>
                <a:extLst>
                  <a:ext uri="{0D108BD9-81ED-4DB2-BD59-A6C34878D82A}">
                    <a16:rowId xmlns:a16="http://schemas.microsoft.com/office/drawing/2014/main" val="3401366580"/>
                  </a:ext>
                </a:extLst>
              </a:tr>
              <a:tr h="468397">
                <a:tc>
                  <a:txBody>
                    <a:bodyPr/>
                    <a:lstStyle/>
                    <a:p>
                      <a:pPr algn="ctr"/>
                      <a:r>
                        <a:rPr lang="en-US" dirty="0"/>
                        <a:t>1.</a:t>
                      </a:r>
                      <a:endParaRPr lang="en-IN" dirty="0"/>
                    </a:p>
                  </a:txBody>
                  <a:tcPr/>
                </a:tc>
                <a:tc>
                  <a:txBody>
                    <a:bodyPr/>
                    <a:lstStyle/>
                    <a:p>
                      <a:pPr algn="ctr"/>
                      <a:r>
                        <a:rPr lang="en-US" dirty="0"/>
                        <a:t>Alcohol sensor</a:t>
                      </a:r>
                      <a:endParaRPr lang="en-IN" dirty="0"/>
                    </a:p>
                  </a:txBody>
                  <a:tcPr/>
                </a:tc>
                <a:tc>
                  <a:txBody>
                    <a:bodyPr/>
                    <a:lstStyle/>
                    <a:p>
                      <a:pPr algn="ctr"/>
                      <a:r>
                        <a:rPr lang="en-US" dirty="0"/>
                        <a:t>200</a:t>
                      </a:r>
                      <a:endParaRPr lang="en-IN" dirty="0"/>
                    </a:p>
                  </a:txBody>
                  <a:tcPr/>
                </a:tc>
                <a:extLst>
                  <a:ext uri="{0D108BD9-81ED-4DB2-BD59-A6C34878D82A}">
                    <a16:rowId xmlns:a16="http://schemas.microsoft.com/office/drawing/2014/main" val="4027315470"/>
                  </a:ext>
                </a:extLst>
              </a:tr>
              <a:tr h="468397">
                <a:tc>
                  <a:txBody>
                    <a:bodyPr/>
                    <a:lstStyle/>
                    <a:p>
                      <a:pPr algn="ctr"/>
                      <a:r>
                        <a:rPr lang="en-US" dirty="0"/>
                        <a:t>2.</a:t>
                      </a:r>
                      <a:endParaRPr lang="en-IN" dirty="0"/>
                    </a:p>
                  </a:txBody>
                  <a:tcPr/>
                </a:tc>
                <a:tc>
                  <a:txBody>
                    <a:bodyPr/>
                    <a:lstStyle/>
                    <a:p>
                      <a:pPr algn="ctr"/>
                      <a:r>
                        <a:rPr lang="en-IN" dirty="0"/>
                        <a:t>ESP8266</a:t>
                      </a:r>
                    </a:p>
                  </a:txBody>
                  <a:tcPr/>
                </a:tc>
                <a:tc>
                  <a:txBody>
                    <a:bodyPr/>
                    <a:lstStyle/>
                    <a:p>
                      <a:pPr algn="ctr"/>
                      <a:r>
                        <a:rPr lang="en-US" dirty="0"/>
                        <a:t>300</a:t>
                      </a:r>
                      <a:endParaRPr lang="en-IN" dirty="0"/>
                    </a:p>
                  </a:txBody>
                  <a:tcPr/>
                </a:tc>
                <a:extLst>
                  <a:ext uri="{0D108BD9-81ED-4DB2-BD59-A6C34878D82A}">
                    <a16:rowId xmlns:a16="http://schemas.microsoft.com/office/drawing/2014/main" val="1429408200"/>
                  </a:ext>
                </a:extLst>
              </a:tr>
              <a:tr h="468397">
                <a:tc>
                  <a:txBody>
                    <a:bodyPr/>
                    <a:lstStyle/>
                    <a:p>
                      <a:pPr algn="ctr"/>
                      <a:r>
                        <a:rPr lang="en-US" dirty="0"/>
                        <a:t>3.</a:t>
                      </a:r>
                      <a:endParaRPr lang="en-IN" dirty="0"/>
                    </a:p>
                  </a:txBody>
                  <a:tcPr/>
                </a:tc>
                <a:tc>
                  <a:txBody>
                    <a:bodyPr/>
                    <a:lstStyle/>
                    <a:p>
                      <a:pPr algn="ctr"/>
                      <a:r>
                        <a:rPr lang="en-US" dirty="0"/>
                        <a:t>DHT11</a:t>
                      </a:r>
                      <a:endParaRPr lang="en-IN" dirty="0"/>
                    </a:p>
                  </a:txBody>
                  <a:tcPr/>
                </a:tc>
                <a:tc>
                  <a:txBody>
                    <a:bodyPr/>
                    <a:lstStyle/>
                    <a:p>
                      <a:pPr algn="ctr"/>
                      <a:r>
                        <a:rPr lang="en-US" dirty="0"/>
                        <a:t>150</a:t>
                      </a:r>
                      <a:endParaRPr lang="en-IN" dirty="0"/>
                    </a:p>
                  </a:txBody>
                  <a:tcPr/>
                </a:tc>
                <a:extLst>
                  <a:ext uri="{0D108BD9-81ED-4DB2-BD59-A6C34878D82A}">
                    <a16:rowId xmlns:a16="http://schemas.microsoft.com/office/drawing/2014/main" val="3768162099"/>
                  </a:ext>
                </a:extLst>
              </a:tr>
              <a:tr h="468397">
                <a:tc>
                  <a:txBody>
                    <a:bodyPr/>
                    <a:lstStyle/>
                    <a:p>
                      <a:pPr algn="ctr"/>
                      <a:r>
                        <a:rPr lang="en-US" dirty="0"/>
                        <a:t>4.</a:t>
                      </a:r>
                      <a:endParaRPr lang="en-IN" dirty="0"/>
                    </a:p>
                  </a:txBody>
                  <a:tcPr/>
                </a:tc>
                <a:tc>
                  <a:txBody>
                    <a:bodyPr/>
                    <a:lstStyle/>
                    <a:p>
                      <a:pPr algn="ctr"/>
                      <a:r>
                        <a:rPr lang="en-US" dirty="0"/>
                        <a:t>led</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val="1446951114"/>
                  </a:ext>
                </a:extLst>
              </a:tr>
              <a:tr h="468397">
                <a:tc>
                  <a:txBody>
                    <a:bodyPr/>
                    <a:lstStyle/>
                    <a:p>
                      <a:pPr algn="ctr"/>
                      <a:r>
                        <a:rPr lang="en-US" dirty="0"/>
                        <a:t>5.</a:t>
                      </a:r>
                      <a:endParaRPr lang="en-IN" dirty="0"/>
                    </a:p>
                  </a:txBody>
                  <a:tcPr/>
                </a:tc>
                <a:tc>
                  <a:txBody>
                    <a:bodyPr/>
                    <a:lstStyle/>
                    <a:p>
                      <a:pPr algn="ctr"/>
                      <a:r>
                        <a:rPr lang="en-US" dirty="0"/>
                        <a:t>Buzzer</a:t>
                      </a:r>
                      <a:endParaRPr lang="en-IN" dirty="0"/>
                    </a:p>
                  </a:txBody>
                  <a:tcPr/>
                </a:tc>
                <a:tc>
                  <a:txBody>
                    <a:bodyPr/>
                    <a:lstStyle/>
                    <a:p>
                      <a:pPr algn="ctr"/>
                      <a:r>
                        <a:rPr lang="en-US" dirty="0"/>
                        <a:t>50+</a:t>
                      </a:r>
                    </a:p>
                  </a:txBody>
                  <a:tcPr/>
                </a:tc>
                <a:extLst>
                  <a:ext uri="{0D108BD9-81ED-4DB2-BD59-A6C34878D82A}">
                    <a16:rowId xmlns:a16="http://schemas.microsoft.com/office/drawing/2014/main" val="4250525111"/>
                  </a:ext>
                </a:extLst>
              </a:tr>
            </a:tbl>
          </a:graphicData>
        </a:graphic>
      </p:graphicFrame>
    </p:spTree>
    <p:extLst>
      <p:ext uri="{BB962C8B-B14F-4D97-AF65-F5344CB8AC3E}">
        <p14:creationId xmlns:p14="http://schemas.microsoft.com/office/powerpoint/2010/main" val="39413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F594-29BD-BBE2-605F-D171535893B1}"/>
              </a:ext>
            </a:extLst>
          </p:cNvPr>
          <p:cNvSpPr>
            <a:spLocks noGrp="1"/>
          </p:cNvSpPr>
          <p:nvPr>
            <p:ph type="title"/>
          </p:nvPr>
        </p:nvSpPr>
        <p:spPr/>
        <p:txBody>
          <a:bodyPr/>
          <a:lstStyle/>
          <a:p>
            <a:r>
              <a:rPr lang="en-IN" b="1" u="sng" dirty="0"/>
              <a:t>ALCOHOL SENSOR:</a:t>
            </a:r>
          </a:p>
        </p:txBody>
      </p:sp>
      <p:sp>
        <p:nvSpPr>
          <p:cNvPr id="4" name="Text Placeholder 3">
            <a:extLst>
              <a:ext uri="{FF2B5EF4-FFF2-40B4-BE49-F238E27FC236}">
                <a16:creationId xmlns:a16="http://schemas.microsoft.com/office/drawing/2014/main" id="{6AA830B7-9D9F-49B9-B682-7F3947A45AAE}"/>
              </a:ext>
            </a:extLst>
          </p:cNvPr>
          <p:cNvSpPr>
            <a:spLocks noGrp="1"/>
          </p:cNvSpPr>
          <p:nvPr>
            <p:ph type="body" sz="half" idx="2"/>
          </p:nvPr>
        </p:nvSpPr>
        <p:spPr/>
        <p:txBody>
          <a:bodyPr>
            <a:normAutofit/>
          </a:bodyPr>
          <a:lstStyle/>
          <a:p>
            <a:endParaRPr lang="en-US" sz="2400" dirty="0"/>
          </a:p>
          <a:p>
            <a:r>
              <a:rPr lang="en-US" sz="2400" dirty="0"/>
              <a:t>The alcohol sensor is technically referred to as a MQ3 sensor which detects ethanol in the air. When a drunk person breathes near the alcohol sensor it detects the ethanol in his breathe and provides an output based on alcohol concentration.</a:t>
            </a:r>
            <a:endParaRPr lang="en-IN" sz="2400" dirty="0"/>
          </a:p>
        </p:txBody>
      </p:sp>
      <p:pic>
        <p:nvPicPr>
          <p:cNvPr id="5" name="Picture Placeholder 4">
            <a:extLst>
              <a:ext uri="{FF2B5EF4-FFF2-40B4-BE49-F238E27FC236}">
                <a16:creationId xmlns:a16="http://schemas.microsoft.com/office/drawing/2014/main" id="{49DF7A91-DA48-A977-A40E-C2A47CB5CE3F}"/>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rcRect t="3185" b="3185"/>
          <a:stretch>
            <a:fillRect/>
          </a:stretch>
        </p:blipFill>
        <p:spPr>
          <a:xfrm>
            <a:off x="6206831" y="1480057"/>
            <a:ext cx="4524669" cy="3572710"/>
          </a:xfrm>
          <a:prstGeom prst="rect">
            <a:avLst/>
          </a:prstGeom>
        </p:spPr>
      </p:pic>
    </p:spTree>
    <p:extLst>
      <p:ext uri="{BB962C8B-B14F-4D97-AF65-F5344CB8AC3E}">
        <p14:creationId xmlns:p14="http://schemas.microsoft.com/office/powerpoint/2010/main" val="329344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573</TotalTime>
  <Words>578</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Corbel</vt:lpstr>
      <vt:lpstr>Footlight MT Light</vt:lpstr>
      <vt:lpstr>Office Theme</vt:lpstr>
      <vt:lpstr>Alco-Det  - your safety our responsibility</vt:lpstr>
      <vt:lpstr>Team Members</vt:lpstr>
      <vt:lpstr>Vision and Mission</vt:lpstr>
      <vt:lpstr>Problem Statement</vt:lpstr>
      <vt:lpstr>DRUNK AND DRIVE ACCIDENT CASES:</vt:lpstr>
      <vt:lpstr>Proposed Solution</vt:lpstr>
      <vt:lpstr>Image of Product/Service Flow Chart</vt:lpstr>
      <vt:lpstr>Investment Required</vt:lpstr>
      <vt:lpstr>ALCOHOL SENSOR:</vt:lpstr>
      <vt:lpstr>DHT11 SENSOR:</vt:lpstr>
      <vt:lpstr>ESP8266:  </vt:lpstr>
      <vt:lpstr>PowerPoint Presentation</vt:lpstr>
      <vt:lpstr>OUTPUT: (SAFE)</vt:lpstr>
      <vt:lpstr>OUTPUT: (ALERT)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CEO</dc:creator>
  <cp:lastModifiedBy>sravani</cp:lastModifiedBy>
  <cp:revision>20</cp:revision>
  <dcterms:created xsi:type="dcterms:W3CDTF">2022-03-04T16:52:31Z</dcterms:created>
  <dcterms:modified xsi:type="dcterms:W3CDTF">2023-05-06T03:49:39Z</dcterms:modified>
</cp:coreProperties>
</file>