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E5A9-FDC0-45D0-A0E2-379552E89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AF51E-0F83-4748-9BB1-F1C4C7FA4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51C7-BDE3-4A0A-992D-EBFCDBD0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50B6-6173-45B4-833C-6EE70C64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43BD-5272-4957-9F0A-A65708C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2F00-F18F-4515-A280-66CA58B8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0DE2-CCF0-4EEC-99A1-C33CCD53F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FDFA-78BC-457A-A6EB-05EE6C4B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A7FB-7D42-413B-A890-16519BF9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FE11-E6E4-40EF-9FB4-B7C9CE7B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8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38CBC-D156-48F9-B009-62518BC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F07F-9815-464D-9076-E90137AE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42E0-71A5-469D-BA6D-FE3CDD0F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6883-1EB8-41A3-B24E-B004C94F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088D-0476-4E6D-909B-D164B8CB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A0C-4209-4BE3-A335-6721F392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B697-C793-43FF-98BD-9D3E04B5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2E87-ADA7-4B6E-921A-8C44F7E8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4F0-1B87-497A-8198-4A37E2D4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1522-54DC-4B46-810D-BC1A40A1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236A-9C5E-4CAA-A07D-0F7F0849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C4C78-994C-4CB5-908B-665818DB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62FE-A240-43C3-A02F-EA8948BE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9A6E-4FE5-41C8-8C63-CC5D99F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F166-A84D-4FFB-BA4A-BD1A7463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E1ED-768B-4C85-9707-173AA348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1970-6534-47FC-82AA-C6DC27E1F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35D1B-5804-4703-9F3D-565FA1B2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C7AD-6EEE-4B3E-A817-B5897A46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B53B-CBF4-4A53-9E5D-EDE467A0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3429-DC57-4496-A827-487F9EB6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1224-4964-455E-82CE-4C742AAF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4912A-529D-4046-8C5D-C6937AEA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9F964-7264-4634-A294-A75CEE0F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29D90-59AD-46C5-8953-7D90E28A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84A67-A1A5-4760-930B-95180CBE7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EE935-8B43-49F2-A8D4-70C0794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4F252-BD06-48F6-AD64-05ED79D0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BEC98-2B67-4A3D-A59C-D959E593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5C88-CC5E-4E3B-BBAC-AAF9D79B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6977C-A3AD-448E-9D1D-5BC1FD68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3A65E-CA33-44FE-848B-4AD5AA2E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9D005-DAD4-44FF-AF03-265180A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8F396-884B-45BC-8FC5-9F8FE031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E676E-E7AA-4EE9-8C6D-1B0EBA26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E6991-7A03-4214-92C5-ACFE08AF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148A-6D07-47BC-A47A-7EBE1B1E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27F7-D31E-4738-A095-39FACC17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6FBA8-2DCB-4707-BBDF-D9B94F8AD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D33-73DE-4933-8AE6-60C97A52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2B3E-2B79-405C-914C-0D386C70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5D5E2-F80C-45A3-96D6-305CA44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7438-7983-4910-8AD5-DD52A660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5E3D3-490D-4BF7-B510-B197EB659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7B349-F609-41F7-A12F-91D45E94D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8EAF-8379-4287-AC32-AEDB3A46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3ED8-C3CF-4410-8AAC-56D5B68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A8D51-B382-48F1-90BE-813895CD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388AA-537F-4CF1-AFF6-DC092618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63481-25EA-4EF0-8EBD-01781D61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5B78-1793-4AAF-B0D1-F5D97C3B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29D0-A0B9-4E10-8FC0-A440024E0D2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9D4C-C5FE-4D5A-8179-70C325E8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EF6C9-401C-421E-B87D-EAB166928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1045-B944-4D68-970A-02E8EAC0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42878-0BAF-4569-BBA8-7727F32F12CF}"/>
              </a:ext>
            </a:extLst>
          </p:cNvPr>
          <p:cNvSpPr txBox="1"/>
          <p:nvPr/>
        </p:nvSpPr>
        <p:spPr>
          <a:xfrm>
            <a:off x="972151" y="471638"/>
            <a:ext cx="11001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Class: a blueprint for an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Defines: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Properties (non-static fields)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/>
              <a:t>Non-static fields = instance-scoped variables / instance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Behaviors (non-static methods)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/>
              <a:t>Non-static methods = instance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Can also contain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Static fields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2797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A4DF-54C6-4235-B946-1FA95C09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618"/>
            <a:ext cx="10515600" cy="5581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Instance: An object</a:t>
            </a:r>
          </a:p>
          <a:p>
            <a:pPr lvl="1"/>
            <a:r>
              <a:rPr lang="en-US" dirty="0"/>
              <a:t>“An instance of the Dog class” = a Dog object</a:t>
            </a:r>
          </a:p>
          <a:p>
            <a:pPr lvl="1"/>
            <a:r>
              <a:rPr lang="en-US" dirty="0"/>
              <a:t>“There’s 5 instances of Dog” = there’s 5 Dog objects</a:t>
            </a:r>
          </a:p>
          <a:p>
            <a:pPr lvl="1"/>
            <a:r>
              <a:rPr lang="en-US" dirty="0"/>
              <a:t>Each instance or object is stored in the heap along with its properties / instance variables / non-static fields</a:t>
            </a:r>
          </a:p>
          <a:p>
            <a:r>
              <a:rPr lang="en-US" dirty="0"/>
              <a:t>Field: A variable at the class-level</a:t>
            </a:r>
          </a:p>
          <a:p>
            <a:pPr lvl="1"/>
            <a:r>
              <a:rPr lang="en-US" dirty="0"/>
              <a:t>Defined directly in the class, NOT inside a method</a:t>
            </a:r>
          </a:p>
          <a:p>
            <a:pPr lvl="1"/>
            <a:r>
              <a:rPr lang="en-US" dirty="0"/>
              <a:t>Static fields and non-static fields</a:t>
            </a:r>
          </a:p>
          <a:p>
            <a:pPr lvl="1"/>
            <a:r>
              <a:rPr lang="en-US" dirty="0"/>
              <a:t>Can be primitives or reference variables (just like any other variable anywhere else)</a:t>
            </a:r>
          </a:p>
          <a:p>
            <a:r>
              <a:rPr lang="en-US" dirty="0"/>
              <a:t>Method: A block of code that can be executed by invoking it</a:t>
            </a:r>
          </a:p>
          <a:p>
            <a:pPr lvl="1"/>
            <a:r>
              <a:rPr lang="en-US" dirty="0"/>
              <a:t>Invoke: calling the method to execute it (ex. d1.bark();)</a:t>
            </a:r>
          </a:p>
          <a:p>
            <a:pPr lvl="1"/>
            <a:r>
              <a:rPr lang="en-US" dirty="0"/>
              <a:t>Can be static OR non-static</a:t>
            </a:r>
          </a:p>
          <a:p>
            <a:pPr lvl="1"/>
            <a:r>
              <a:rPr lang="en-US" dirty="0"/>
              <a:t>&lt;access-modifier&gt; &lt;optional non-access modifier(s)&gt; &lt;return type&gt; &lt;name of method&gt;(&lt;parameters&gt;, …, …)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C270-E931-4ADA-9559-95A86523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673"/>
            <a:ext cx="10515600" cy="5623290"/>
          </a:xfrm>
        </p:spPr>
        <p:txBody>
          <a:bodyPr>
            <a:normAutofit fontScale="92500"/>
          </a:bodyPr>
          <a:lstStyle/>
          <a:p>
            <a:r>
              <a:rPr lang="en-US" dirty="0"/>
              <a:t>Static: a non-access modifier that can be used with variables or methods</a:t>
            </a:r>
          </a:p>
          <a:p>
            <a:pPr lvl="1"/>
            <a:r>
              <a:rPr lang="en-US" dirty="0"/>
              <a:t>A variable or method declared with static DOES NOT need an object to be accessed</a:t>
            </a:r>
          </a:p>
          <a:p>
            <a:pPr lvl="1"/>
            <a:r>
              <a:rPr lang="en-US" dirty="0"/>
              <a:t>Static variables (fields) or static methods can be accessed directly from the blueprint itself</a:t>
            </a:r>
          </a:p>
          <a:p>
            <a:pPr lvl="2"/>
            <a:r>
              <a:rPr lang="en-US" dirty="0" err="1"/>
              <a:t>Employee.ceo</a:t>
            </a:r>
            <a:endParaRPr lang="en-US" dirty="0"/>
          </a:p>
          <a:p>
            <a:pPr lvl="2"/>
            <a:r>
              <a:rPr lang="en-US" dirty="0" err="1"/>
              <a:t>Employee.changeCeo</a:t>
            </a:r>
            <a:r>
              <a:rPr lang="en-US" dirty="0"/>
              <a:t>(“Ashwin”);</a:t>
            </a:r>
          </a:p>
          <a:p>
            <a:r>
              <a:rPr lang="en-US" dirty="0"/>
              <a:t>Non-static: a lack of the static non-access modifier</a:t>
            </a:r>
          </a:p>
          <a:p>
            <a:pPr lvl="1"/>
            <a:r>
              <a:rPr lang="en-US" dirty="0"/>
              <a:t>A variable or method declared without the static keyword is accessed through the instances themselves</a:t>
            </a:r>
          </a:p>
          <a:p>
            <a:pPr lvl="1"/>
            <a:r>
              <a:rPr lang="en-US" dirty="0"/>
              <a:t>They cannot be accessed directly from the blueprint itself</a:t>
            </a:r>
          </a:p>
          <a:p>
            <a:pPr lvl="2"/>
            <a:r>
              <a:rPr lang="en-US" dirty="0"/>
              <a:t>Employee e1 = new Employee();</a:t>
            </a:r>
          </a:p>
          <a:p>
            <a:pPr lvl="2"/>
            <a:r>
              <a:rPr lang="en-US" dirty="0"/>
              <a:t>e1.salary</a:t>
            </a:r>
          </a:p>
          <a:p>
            <a:pPr lvl="2"/>
            <a:r>
              <a:rPr lang="en-US" dirty="0"/>
              <a:t>e1.changeSalary(100000);</a:t>
            </a:r>
          </a:p>
          <a:p>
            <a:pPr lvl="2"/>
            <a:r>
              <a:rPr lang="en-US" dirty="0"/>
              <a:t>Employee e2 = new Employee();</a:t>
            </a:r>
          </a:p>
          <a:p>
            <a:pPr lvl="2"/>
            <a:r>
              <a:rPr lang="en-US" dirty="0"/>
              <a:t>e2.salary</a:t>
            </a:r>
          </a:p>
          <a:p>
            <a:pPr lvl="2"/>
            <a:r>
              <a:rPr lang="en-US" dirty="0"/>
              <a:t>e2.changeSalary(70000);</a:t>
            </a:r>
          </a:p>
        </p:txBody>
      </p:sp>
    </p:spTree>
    <p:extLst>
      <p:ext uri="{BB962C8B-B14F-4D97-AF65-F5344CB8AC3E}">
        <p14:creationId xmlns:p14="http://schemas.microsoft.com/office/powerpoint/2010/main" val="345402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B649-4FF0-4C85-B58D-B26D407A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561"/>
            <a:ext cx="10515600" cy="5690402"/>
          </a:xfrm>
        </p:spPr>
        <p:txBody>
          <a:bodyPr/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Have direct access to the object’s instance variables</a:t>
            </a:r>
          </a:p>
          <a:p>
            <a:pPr lvl="1"/>
            <a:r>
              <a:rPr lang="en-US" dirty="0"/>
              <a:t>Have direct access to the object’s other instance methods</a:t>
            </a:r>
          </a:p>
          <a:p>
            <a:pPr lvl="1"/>
            <a:r>
              <a:rPr lang="en-US" dirty="0"/>
              <a:t>age = 54;</a:t>
            </a:r>
          </a:p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Require a reference to an object to access its variables</a:t>
            </a:r>
          </a:p>
          <a:p>
            <a:pPr lvl="2"/>
            <a:r>
              <a:rPr lang="en-US" dirty="0"/>
              <a:t>Ex. Employee e1 = new Employee();</a:t>
            </a:r>
          </a:p>
          <a:p>
            <a:pPr lvl="2"/>
            <a:r>
              <a:rPr lang="en-US" dirty="0"/>
              <a:t>e1.age = 54;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4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2</cp:revision>
  <dcterms:created xsi:type="dcterms:W3CDTF">2021-10-29T14:52:45Z</dcterms:created>
  <dcterms:modified xsi:type="dcterms:W3CDTF">2021-10-29T15:52:46Z</dcterms:modified>
</cp:coreProperties>
</file>