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84"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10/26/2021</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208807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10/26/2021</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4610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10/26/2021</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6844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10/26/2021</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3080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10/26/2021</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0042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10/26/2021</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79939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10/26/2021</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1885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10/26/2021</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57237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10/26/2021</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473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10/26/2021</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3200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10/26/2021</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0917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10/26/2021</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417264144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2" r:id="rId6"/>
    <p:sldLayoutId id="2147483698" r:id="rId7"/>
    <p:sldLayoutId id="2147483699" r:id="rId8"/>
    <p:sldLayoutId id="2147483700" r:id="rId9"/>
    <p:sldLayoutId id="2147483701" r:id="rId10"/>
    <p:sldLayoutId id="2147483703"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E680D-A373-4DFE-A5AA-293D9A3FAF12}"/>
              </a:ext>
            </a:extLst>
          </p:cNvPr>
          <p:cNvSpPr>
            <a:spLocks noGrp="1"/>
          </p:cNvSpPr>
          <p:nvPr>
            <p:ph type="ctrTitle"/>
          </p:nvPr>
        </p:nvSpPr>
        <p:spPr>
          <a:xfrm>
            <a:off x="1087347" y="5422789"/>
            <a:ext cx="8888461" cy="706641"/>
          </a:xfrm>
        </p:spPr>
        <p:txBody>
          <a:bodyPr anchor="b">
            <a:normAutofit/>
          </a:bodyPr>
          <a:lstStyle/>
          <a:p>
            <a:r>
              <a:rPr lang="en-US" sz="2800" dirty="0"/>
              <a:t>Week-2 Day-2</a:t>
            </a:r>
          </a:p>
        </p:txBody>
      </p:sp>
      <p:pic>
        <p:nvPicPr>
          <p:cNvPr id="4" name="Picture 3" descr="Massive planets orbiting a bright space">
            <a:extLst>
              <a:ext uri="{FF2B5EF4-FFF2-40B4-BE49-F238E27FC236}">
                <a16:creationId xmlns:a16="http://schemas.microsoft.com/office/drawing/2014/main" id="{827C0E1A-DEF3-4A4F-8725-3B914BD3A7FB}"/>
              </a:ext>
            </a:extLst>
          </p:cNvPr>
          <p:cNvPicPr>
            <a:picLocks noChangeAspect="1"/>
          </p:cNvPicPr>
          <p:nvPr/>
        </p:nvPicPr>
        <p:blipFill rotWithShape="1">
          <a:blip r:embed="rId2"/>
          <a:srcRect t="6077" b="18858"/>
          <a:stretch/>
        </p:blipFill>
        <p:spPr>
          <a:xfrm>
            <a:off x="-2" y="10"/>
            <a:ext cx="12192002" cy="5148019"/>
          </a:xfrm>
          <a:prstGeom prst="rect">
            <a:avLst/>
          </a:prstGeom>
        </p:spPr>
      </p:pic>
      <p:sp>
        <p:nvSpPr>
          <p:cNvPr id="11" name="Freeform: Shape 10">
            <a:extLst>
              <a:ext uri="{FF2B5EF4-FFF2-40B4-BE49-F238E27FC236}">
                <a16:creationId xmlns:a16="http://schemas.microsoft.com/office/drawing/2014/main" id="{B75D9F35-775B-4B73-BBB6-176A2E086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1741688"/>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06143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BD9E-7104-4D2E-AFB0-BD0822E1E9CC}"/>
              </a:ext>
            </a:extLst>
          </p:cNvPr>
          <p:cNvSpPr>
            <a:spLocks noGrp="1"/>
          </p:cNvSpPr>
          <p:nvPr>
            <p:ph type="title"/>
          </p:nvPr>
        </p:nvSpPr>
        <p:spPr/>
        <p:txBody>
          <a:bodyPr/>
          <a:lstStyle/>
          <a:p>
            <a:r>
              <a:rPr lang="en-US" dirty="0"/>
              <a:t>Access Modifiers</a:t>
            </a:r>
          </a:p>
        </p:txBody>
      </p:sp>
      <p:sp>
        <p:nvSpPr>
          <p:cNvPr id="3" name="Content Placeholder 2">
            <a:extLst>
              <a:ext uri="{FF2B5EF4-FFF2-40B4-BE49-F238E27FC236}">
                <a16:creationId xmlns:a16="http://schemas.microsoft.com/office/drawing/2014/main" id="{9D5C61B4-D38E-4B4B-B39F-CD99E98154B7}"/>
              </a:ext>
            </a:extLst>
          </p:cNvPr>
          <p:cNvSpPr>
            <a:spLocks noGrp="1"/>
          </p:cNvSpPr>
          <p:nvPr>
            <p:ph idx="1"/>
          </p:nvPr>
        </p:nvSpPr>
        <p:spPr/>
        <p:txBody>
          <a:bodyPr/>
          <a:lstStyle/>
          <a:p>
            <a:r>
              <a:rPr lang="en-US" dirty="0"/>
              <a:t>Access modifiers allow us to restrict access to certain properties (fields) or behaviors (methods) in a class from other classes</a:t>
            </a:r>
          </a:p>
          <a:p>
            <a:r>
              <a:rPr lang="en-US" dirty="0"/>
              <a:t>We have 4 different access modifiers:</a:t>
            </a:r>
          </a:p>
          <a:p>
            <a:pPr marL="617220" lvl="1" indent="-342900">
              <a:buAutoNum type="arabicPeriod"/>
            </a:pPr>
            <a:r>
              <a:rPr lang="en-US" dirty="0"/>
              <a:t>public: fields or methods with this access modifier can be accessible from anywhere inside of our project</a:t>
            </a:r>
          </a:p>
          <a:p>
            <a:pPr marL="617220" lvl="1" indent="-342900">
              <a:buAutoNum type="arabicPeriod"/>
            </a:pPr>
            <a:r>
              <a:rPr lang="en-US" dirty="0"/>
              <a:t>protected: fields or methods with this access modifier can be accessible from another class within the same package or a class that is a subclass of that other class (anywhere)</a:t>
            </a:r>
          </a:p>
          <a:p>
            <a:pPr marL="617220" lvl="1" indent="-342900">
              <a:buAutoNum type="arabicPeriod"/>
            </a:pPr>
            <a:r>
              <a:rPr lang="en-US" dirty="0"/>
              <a:t>default: same package</a:t>
            </a:r>
          </a:p>
          <a:p>
            <a:pPr marL="617220" lvl="1" indent="-342900">
              <a:buAutoNum type="arabicPeriod"/>
            </a:pPr>
            <a:r>
              <a:rPr lang="en-US" dirty="0"/>
              <a:t>private: within the same class only</a:t>
            </a:r>
          </a:p>
          <a:p>
            <a:pPr marL="617220" lvl="1" indent="-342900">
              <a:buAutoNum type="arabicPeriod"/>
            </a:pPr>
            <a:endParaRPr lang="en-US" dirty="0"/>
          </a:p>
          <a:p>
            <a:pPr marL="617220" lvl="1" indent="-342900">
              <a:buAutoNum type="arabicPeriod"/>
            </a:pPr>
            <a:endParaRPr lang="en-US" dirty="0"/>
          </a:p>
        </p:txBody>
      </p:sp>
    </p:spTree>
    <p:extLst>
      <p:ext uri="{BB962C8B-B14F-4D97-AF65-F5344CB8AC3E}">
        <p14:creationId xmlns:p14="http://schemas.microsoft.com/office/powerpoint/2010/main" val="2031913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710C-00F1-4138-9C24-58B07F474468}"/>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93321773-404A-4D9F-AA43-7AA693555C51}"/>
              </a:ext>
            </a:extLst>
          </p:cNvPr>
          <p:cNvSpPr>
            <a:spLocks noGrp="1"/>
          </p:cNvSpPr>
          <p:nvPr>
            <p:ph idx="1"/>
          </p:nvPr>
        </p:nvSpPr>
        <p:spPr/>
        <p:txBody>
          <a:bodyPr>
            <a:normAutofit/>
          </a:bodyPr>
          <a:lstStyle/>
          <a:p>
            <a:r>
              <a:rPr lang="en-US" dirty="0"/>
              <a:t>“Wrapping up the data into a single unit”</a:t>
            </a:r>
          </a:p>
          <a:p>
            <a:r>
              <a:rPr lang="en-US" dirty="0"/>
              <a:t>Encapsulation is about restricting direct access to variables defined inside of a class and requiring the use of getters/setters to modify the information</a:t>
            </a:r>
          </a:p>
          <a:p>
            <a:r>
              <a:rPr lang="en-US" dirty="0"/>
              <a:t>A common misconception is that access modifiers (which can allow us to restrict access) are about “application security”. It is not. Application security is a complicated topic that is not solved by access modifiers</a:t>
            </a:r>
          </a:p>
          <a:p>
            <a:r>
              <a:rPr lang="en-US" dirty="0"/>
              <a:t>More fundamentally, having restricted access to variables is more about making sure that developers use the code the way it is meant to be used (so that they cannot change values on an ad-hoc basis)</a:t>
            </a:r>
          </a:p>
        </p:txBody>
      </p:sp>
    </p:spTree>
    <p:extLst>
      <p:ext uri="{BB962C8B-B14F-4D97-AF65-F5344CB8AC3E}">
        <p14:creationId xmlns:p14="http://schemas.microsoft.com/office/powerpoint/2010/main" val="382456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B9CAEF-7CA9-4F2C-A1D7-380A91E4C088}"/>
              </a:ext>
            </a:extLst>
          </p:cNvPr>
          <p:cNvSpPr txBox="1"/>
          <p:nvPr/>
        </p:nvSpPr>
        <p:spPr>
          <a:xfrm>
            <a:off x="444616" y="512176"/>
            <a:ext cx="2390863" cy="5632311"/>
          </a:xfrm>
          <a:prstGeom prst="rect">
            <a:avLst/>
          </a:prstGeom>
          <a:noFill/>
        </p:spPr>
        <p:txBody>
          <a:bodyPr wrap="square" rtlCol="0">
            <a:spAutoFit/>
          </a:bodyPr>
          <a:lstStyle/>
          <a:p>
            <a:r>
              <a:rPr lang="en-US" dirty="0"/>
              <a:t>We take data, and package that data into something nice and tidy</a:t>
            </a:r>
          </a:p>
          <a:p>
            <a:endParaRPr lang="en-US" dirty="0"/>
          </a:p>
          <a:p>
            <a:r>
              <a:rPr lang="en-US" dirty="0"/>
              <a:t>Bach</a:t>
            </a:r>
          </a:p>
          <a:p>
            <a:endParaRPr lang="en-US" dirty="0"/>
          </a:p>
          <a:p>
            <a:r>
              <a:rPr lang="en-US" dirty="0"/>
              <a:t>Tran</a:t>
            </a:r>
          </a:p>
          <a:p>
            <a:endParaRPr lang="en-US" dirty="0"/>
          </a:p>
          <a:p>
            <a:r>
              <a:rPr lang="en-US" dirty="0"/>
              <a:t>24</a:t>
            </a:r>
          </a:p>
          <a:p>
            <a:endParaRPr lang="en-US" dirty="0"/>
          </a:p>
          <a:p>
            <a:r>
              <a:rPr lang="en-US" dirty="0"/>
              <a:t>512-826-2486</a:t>
            </a:r>
          </a:p>
          <a:p>
            <a:endParaRPr lang="en-US" dirty="0"/>
          </a:p>
          <a:p>
            <a:r>
              <a:rPr lang="en-US" dirty="0"/>
              <a:t>What might be a good way to deal with these 4 pieces of data?</a:t>
            </a:r>
          </a:p>
          <a:p>
            <a:endParaRPr lang="en-US" dirty="0"/>
          </a:p>
          <a:p>
            <a:r>
              <a:rPr lang="en-US" b="1" dirty="0"/>
              <a:t>Encapsulate</a:t>
            </a:r>
            <a:r>
              <a:rPr lang="en-US" dirty="0"/>
              <a:t> the data into an object</a:t>
            </a:r>
          </a:p>
        </p:txBody>
      </p:sp>
      <p:sp>
        <p:nvSpPr>
          <p:cNvPr id="5" name="Arrow: Right 4">
            <a:extLst>
              <a:ext uri="{FF2B5EF4-FFF2-40B4-BE49-F238E27FC236}">
                <a16:creationId xmlns:a16="http://schemas.microsoft.com/office/drawing/2014/main" id="{5047BEBD-B6D0-4BC0-AD1B-89915C1381C4}"/>
              </a:ext>
            </a:extLst>
          </p:cNvPr>
          <p:cNvSpPr/>
          <p:nvPr/>
        </p:nvSpPr>
        <p:spPr>
          <a:xfrm>
            <a:off x="2416029" y="2237763"/>
            <a:ext cx="2600587" cy="1191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DF3C45-E6D4-46E2-9F8A-36E5BA351FD6}"/>
              </a:ext>
            </a:extLst>
          </p:cNvPr>
          <p:cNvSpPr/>
          <p:nvPr/>
        </p:nvSpPr>
        <p:spPr>
          <a:xfrm>
            <a:off x="5436066" y="2758928"/>
            <a:ext cx="3707934" cy="17218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firstName</a:t>
            </a:r>
            <a:r>
              <a:rPr lang="en-US" dirty="0"/>
              <a:t>: Bach</a:t>
            </a:r>
          </a:p>
          <a:p>
            <a:pPr algn="ctr"/>
            <a:r>
              <a:rPr lang="en-US" dirty="0" err="1"/>
              <a:t>lastName</a:t>
            </a:r>
            <a:r>
              <a:rPr lang="en-US" dirty="0"/>
              <a:t>: Tran</a:t>
            </a:r>
          </a:p>
          <a:p>
            <a:pPr algn="ctr"/>
            <a:r>
              <a:rPr lang="en-US" dirty="0"/>
              <a:t>age: 24</a:t>
            </a:r>
          </a:p>
          <a:p>
            <a:pPr algn="ctr"/>
            <a:r>
              <a:rPr lang="en-US" dirty="0" err="1"/>
              <a:t>phoneNumber</a:t>
            </a:r>
            <a:r>
              <a:rPr lang="en-US" dirty="0"/>
              <a:t>: 512-826-2486</a:t>
            </a:r>
          </a:p>
        </p:txBody>
      </p:sp>
      <p:sp>
        <p:nvSpPr>
          <p:cNvPr id="7" name="TextBox 6">
            <a:extLst>
              <a:ext uri="{FF2B5EF4-FFF2-40B4-BE49-F238E27FC236}">
                <a16:creationId xmlns:a16="http://schemas.microsoft.com/office/drawing/2014/main" id="{D7B876CC-365F-4B4E-99FF-38748A1706AB}"/>
              </a:ext>
            </a:extLst>
          </p:cNvPr>
          <p:cNvSpPr txBox="1"/>
          <p:nvPr/>
        </p:nvSpPr>
        <p:spPr>
          <a:xfrm>
            <a:off x="5760440" y="4546831"/>
            <a:ext cx="2877423" cy="830997"/>
          </a:xfrm>
          <a:prstGeom prst="rect">
            <a:avLst/>
          </a:prstGeom>
          <a:noFill/>
        </p:spPr>
        <p:txBody>
          <a:bodyPr wrap="square" rtlCol="0">
            <a:spAutoFit/>
          </a:bodyPr>
          <a:lstStyle/>
          <a:p>
            <a:r>
              <a:rPr lang="en-US" sz="1200" dirty="0"/>
              <a:t>We can’t just make this object out of nowhere, we need a blueprint to actually define what this object looks like</a:t>
            </a:r>
          </a:p>
        </p:txBody>
      </p:sp>
      <p:sp>
        <p:nvSpPr>
          <p:cNvPr id="8" name="Rectangle 7">
            <a:extLst>
              <a:ext uri="{FF2B5EF4-FFF2-40B4-BE49-F238E27FC236}">
                <a16:creationId xmlns:a16="http://schemas.microsoft.com/office/drawing/2014/main" id="{81737027-AB05-45AE-9F1F-7CBA7D3C837C}"/>
              </a:ext>
            </a:extLst>
          </p:cNvPr>
          <p:cNvSpPr/>
          <p:nvPr/>
        </p:nvSpPr>
        <p:spPr>
          <a:xfrm>
            <a:off x="5075339" y="192946"/>
            <a:ext cx="4597167" cy="2499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Person {</a:t>
            </a:r>
          </a:p>
          <a:p>
            <a:pPr algn="ctr"/>
            <a:r>
              <a:rPr lang="en-US" dirty="0"/>
              <a:t>private String </a:t>
            </a:r>
            <a:r>
              <a:rPr lang="en-US" dirty="0" err="1"/>
              <a:t>firstName</a:t>
            </a:r>
            <a:r>
              <a:rPr lang="en-US" dirty="0"/>
              <a:t>;</a:t>
            </a:r>
          </a:p>
          <a:p>
            <a:pPr algn="ctr"/>
            <a:r>
              <a:rPr lang="en-US" dirty="0"/>
              <a:t>private String </a:t>
            </a:r>
            <a:r>
              <a:rPr lang="en-US" dirty="0" err="1"/>
              <a:t>lastName</a:t>
            </a:r>
            <a:r>
              <a:rPr lang="en-US" dirty="0"/>
              <a:t>;</a:t>
            </a:r>
          </a:p>
          <a:p>
            <a:pPr algn="ctr"/>
            <a:r>
              <a:rPr lang="en-US" dirty="0"/>
              <a:t>private int age;</a:t>
            </a:r>
          </a:p>
          <a:p>
            <a:pPr algn="ctr"/>
            <a:r>
              <a:rPr lang="en-US" dirty="0"/>
              <a:t>private String </a:t>
            </a:r>
            <a:r>
              <a:rPr lang="en-US" dirty="0" err="1"/>
              <a:t>phoneNumber</a:t>
            </a:r>
            <a:r>
              <a:rPr lang="en-US" dirty="0"/>
              <a:t>;</a:t>
            </a:r>
          </a:p>
          <a:p>
            <a:pPr algn="ctr"/>
            <a:endParaRPr lang="en-US" dirty="0"/>
          </a:p>
          <a:p>
            <a:pPr algn="ctr"/>
            <a:r>
              <a:rPr lang="en-US" dirty="0"/>
              <a:t>// getters and setters inside here as well</a:t>
            </a:r>
          </a:p>
          <a:p>
            <a:pPr algn="ctr"/>
            <a:r>
              <a:rPr lang="en-US" dirty="0"/>
              <a:t>}</a:t>
            </a:r>
          </a:p>
        </p:txBody>
      </p:sp>
    </p:spTree>
    <p:extLst>
      <p:ext uri="{BB962C8B-B14F-4D97-AF65-F5344CB8AC3E}">
        <p14:creationId xmlns:p14="http://schemas.microsoft.com/office/powerpoint/2010/main" val="2846817724"/>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241B2F"/>
      </a:dk2>
      <a:lt2>
        <a:srgbClr val="F0F3F2"/>
      </a:lt2>
      <a:accent1>
        <a:srgbClr val="D53B67"/>
      </a:accent1>
      <a:accent2>
        <a:srgbClr val="C32996"/>
      </a:accent2>
      <a:accent3>
        <a:srgbClr val="C23BD5"/>
      </a:accent3>
      <a:accent4>
        <a:srgbClr val="7029C3"/>
      </a:accent4>
      <a:accent5>
        <a:srgbClr val="423BD5"/>
      </a:accent5>
      <a:accent6>
        <a:srgbClr val="2962C3"/>
      </a:accent6>
      <a:hlink>
        <a:srgbClr val="7059C7"/>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131</TotalTime>
  <Words>310</Words>
  <Application>Microsoft Office PowerPoint</Application>
  <PresentationFormat>Widescreen</PresentationFormat>
  <Paragraphs>39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Avenir Next LT Pro</vt:lpstr>
      <vt:lpstr>Avenir Next LT Pro Light</vt:lpstr>
      <vt:lpstr>BlocksVTI</vt:lpstr>
      <vt:lpstr>Week-2 Day-2</vt:lpstr>
      <vt:lpstr>Access Modifiers</vt:lpstr>
      <vt:lpstr>Encapsulation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Week-2 Day-2</dc:title>
  <dc:creator>Bach Tran</dc:creator>
  <cp:lastModifiedBy>Bach Tran</cp:lastModifiedBy>
  <cp:revision>1</cp:revision>
  <dcterms:created xsi:type="dcterms:W3CDTF">2021-10-26T18:09:40Z</dcterms:created>
  <dcterms:modified xsi:type="dcterms:W3CDTF">2021-10-26T20:21:10Z</dcterms:modified>
</cp:coreProperties>
</file>