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D0EC-95DA-4C17-B0F0-5ED0CF315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39D2-6DD1-408F-A34E-7CA5ED49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B9D3-9A4D-4FA5-96DD-90BBF47E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B005-1FAE-4781-A06C-6379326B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53AC-1760-45D5-896D-AE344DA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C057-F306-4989-918C-E9C1011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38D12-2663-4AC5-A0A4-DC2144121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7A9D-B1F7-4043-A619-766EA397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0EF3-E756-45D3-9C7B-92E441A7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7952-18EB-4112-B23D-71655D98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5EF81-1AB7-4FC5-8BE2-0A8EB2FF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25842-7568-4F64-9FC6-92A2E54D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867A-5274-4BFD-9D1B-61A83594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D8AD-4ADA-4919-B984-3E880808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245F-5EEA-43BE-97A9-4D64CB07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7DFC-1854-4EEF-8E5D-BACFBD1A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01FF-79FA-4F75-8E0B-C13AB08A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7FF4-B35C-4B0F-ABE8-30176214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EFC6-B02B-497F-ACEF-B38C75B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4844-6316-439B-9A09-D8EB512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C58A-C03E-439D-A3F0-8A931402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62B4F-7606-4093-8237-5BBBEC11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028-022B-4AC1-B832-A1A4A54E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918D-C191-4A92-BA60-F4E5040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491C-FCC9-471A-B46F-230D7A68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7344-7E66-4E22-847D-2C75E467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6CF8-6390-4643-878E-2DF8DA51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A177-14AE-4C42-B1D4-7159608C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812C-A482-4C53-8853-53FEFE7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0DA2-A6C9-45A7-BB7F-A4291FEB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CE42-417D-450F-8A8B-33854E37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C0C7-86D1-4C30-B6DB-9B49DE46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B47D1-6A49-4CD4-9ABD-B14C02E6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6732A-0718-43B0-892F-CE385D0D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371DC-7DD3-4B7D-944E-2E61E11C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52F77-0F66-4CD4-A95C-9AC5A07B3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195B-7B19-4FCC-B877-F5CFB3A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50151-0D79-44FB-BF6F-072239A9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ACAD6-89CF-41DD-854C-52A84E26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3542-E9BD-4825-AA0D-0897FBB2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4AA6B-C731-4258-87EE-8582FBED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87BD-583D-4138-83AB-F226C3BD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F356C-84CB-44EA-A5B5-37433D3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5CCC1-4493-4CD5-A46B-029376E1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22A6B-588E-4A45-8209-69F6C1DB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12F03-959B-4D30-B4E6-1B10AF6E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306-F9CB-4388-A819-3242C72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61E1-43D6-4459-A77F-7E5C2A82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4B02-0199-436E-8A51-55F0B1AF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2321-BC3B-4B24-B285-9F1E31D2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5990-815B-478A-9C29-3BDB8CFA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39B87-7C18-4249-AF79-24AC1AF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21EB-A0E2-445C-A124-748FBB76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23C1F-D9D9-40E7-96A0-69415A6B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B3570-B7F3-4C72-93A0-1B37546D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07F4-1555-4CAB-B91F-FC4163D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5482-1A16-4EE1-BBA4-A091611A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01FE-B8F6-4E6E-BD79-FC491FF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7994B-8525-4689-A7D2-BBAD40C4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BF3D-85DB-40F7-AE62-27ABD0D1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142-4243-405D-88DB-E5666540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9EF6-CBB4-4BCC-99C7-92506F102D1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0BAB-60FD-4FD3-92DD-33C05E59B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A2A3-4784-48B4-A0E8-5C61A725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02C1-D7D2-4183-87AE-6CB3AEA5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router/Rou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682639-8308-4703-8E01-D3574AD6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479F36-EC2D-4084-8C2F-EBEEE8F3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Node.js: a runtime environment for running JavaScript outside the browser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(node package manager): analogous to Maven</a:t>
            </a:r>
          </a:p>
          <a:p>
            <a:r>
              <a:rPr lang="en-US" dirty="0" err="1"/>
              <a:t>package.json</a:t>
            </a:r>
            <a:r>
              <a:rPr lang="en-US" dirty="0"/>
              <a:t>: contains a list of dependencies for node projects (node packages) analogous to pom.xml</a:t>
            </a:r>
          </a:p>
          <a:p>
            <a:pPr lvl="1"/>
            <a:r>
              <a:rPr lang="en-US" dirty="0" err="1"/>
              <a:t>devDependencies</a:t>
            </a:r>
            <a:r>
              <a:rPr lang="en-US" dirty="0"/>
              <a:t>: needed only for development</a:t>
            </a:r>
          </a:p>
          <a:p>
            <a:pPr lvl="1"/>
            <a:r>
              <a:rPr lang="en-US" dirty="0"/>
              <a:t>Dependencies: dependencies needed to run the application (included for the entire project)</a:t>
            </a:r>
          </a:p>
          <a:p>
            <a:pPr lvl="1"/>
            <a:r>
              <a:rPr lang="en-US" dirty="0"/>
              <a:t>Angular projects ARE node projects</a:t>
            </a:r>
          </a:p>
        </p:txBody>
      </p:sp>
    </p:spTree>
    <p:extLst>
      <p:ext uri="{BB962C8B-B14F-4D97-AF65-F5344CB8AC3E}">
        <p14:creationId xmlns:p14="http://schemas.microsoft.com/office/powerpoint/2010/main" val="126426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05C-9B77-4A04-9B40-8AB2FF77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423"/>
            <a:ext cx="10515600" cy="5517540"/>
          </a:xfrm>
        </p:spPr>
        <p:txBody>
          <a:bodyPr/>
          <a:lstStyle/>
          <a:p>
            <a:r>
              <a:rPr lang="en-US" dirty="0"/>
              <a:t>Component Lifecycle: the process a component goes through when it is created and destroyed</a:t>
            </a:r>
          </a:p>
          <a:p>
            <a:r>
              <a:rPr lang="en-US" dirty="0"/>
              <a:t>Lifecycle hooks: functions that are executed at various points during a component’s life</a:t>
            </a:r>
          </a:p>
          <a:p>
            <a:r>
              <a:rPr lang="en-US" dirty="0"/>
              <a:t>Most common hooks that we should be using</a:t>
            </a:r>
          </a:p>
          <a:p>
            <a:pPr lvl="1"/>
            <a:r>
              <a:rPr lang="en-US" dirty="0"/>
              <a:t>Constructor() {}: Whenever the component is first created, you need to instantiate the component itself</a:t>
            </a:r>
          </a:p>
          <a:p>
            <a:pPr lvl="2"/>
            <a:r>
              <a:rPr lang="en-US" dirty="0"/>
              <a:t>The Component class is a blueprint for a component object behind the scenes</a:t>
            </a:r>
          </a:p>
          <a:p>
            <a:pPr lvl="2"/>
            <a:r>
              <a:rPr lang="en-US" b="1" dirty="0"/>
              <a:t>Dependency Injection </a:t>
            </a:r>
            <a:r>
              <a:rPr lang="en-US" dirty="0"/>
              <a:t>(we need to have services injected into our components so that we can use those services)</a:t>
            </a:r>
          </a:p>
          <a:p>
            <a:pPr lvl="1"/>
            <a:r>
              <a:rPr lang="en-US" dirty="0" err="1"/>
              <a:t>ngOnInit</a:t>
            </a:r>
            <a:r>
              <a:rPr lang="en-US" dirty="0"/>
              <a:t>(): called shortly after we create a component</a:t>
            </a:r>
          </a:p>
        </p:txBody>
      </p:sp>
    </p:spTree>
    <p:extLst>
      <p:ext uri="{BB962C8B-B14F-4D97-AF65-F5344CB8AC3E}">
        <p14:creationId xmlns:p14="http://schemas.microsoft.com/office/powerpoint/2010/main" val="270429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3641-17ED-4235-ADF9-7F66A10F7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2"/>
            <a:ext cx="10515600" cy="57853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Databinding: the purpose of databinding is to pass information between the .html template and the .</a:t>
            </a:r>
            <a:r>
              <a:rPr lang="en-US" dirty="0" err="1"/>
              <a:t>ts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One-way</a:t>
            </a:r>
          </a:p>
          <a:p>
            <a:pPr lvl="2"/>
            <a:r>
              <a:rPr lang="en-US" dirty="0"/>
              <a:t>Property binding: to pass information from component class .</a:t>
            </a:r>
            <a:r>
              <a:rPr lang="en-US" dirty="0" err="1"/>
              <a:t>ts</a:t>
            </a:r>
            <a:r>
              <a:rPr lang="en-US" dirty="0"/>
              <a:t> to the attributes of different elements in the .html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]=“</a:t>
            </a:r>
            <a:r>
              <a:rPr lang="en-US" dirty="0" err="1"/>
              <a:t>someVariable</a:t>
            </a:r>
            <a:r>
              <a:rPr lang="en-US" dirty="0"/>
              <a:t>” /&gt;</a:t>
            </a:r>
          </a:p>
          <a:p>
            <a:pPr lvl="3"/>
            <a:r>
              <a:rPr lang="en-US" dirty="0"/>
              <a:t>Parent-to-child communication</a:t>
            </a:r>
          </a:p>
          <a:p>
            <a:pPr lvl="4"/>
            <a:r>
              <a:rPr lang="en-US" dirty="0"/>
              <a:t>Passing data from a parent component to a child component</a:t>
            </a:r>
          </a:p>
          <a:p>
            <a:pPr lvl="4"/>
            <a:r>
              <a:rPr lang="en-US" dirty="0"/>
              <a:t>&lt;app-my-component [</a:t>
            </a:r>
            <a:r>
              <a:rPr lang="en-US" dirty="0" err="1"/>
              <a:t>someProperty</a:t>
            </a:r>
            <a:r>
              <a:rPr lang="en-US" dirty="0"/>
              <a:t>]=“</a:t>
            </a:r>
            <a:r>
              <a:rPr lang="en-US" dirty="0" err="1"/>
              <a:t>myVar</a:t>
            </a:r>
            <a:r>
              <a:rPr lang="en-US" dirty="0"/>
              <a:t>”&gt;&lt;/app-my-component&gt;</a:t>
            </a:r>
          </a:p>
          <a:p>
            <a:pPr lvl="5"/>
            <a:r>
              <a:rPr lang="en-US" dirty="0"/>
              <a:t>@Input(“someProperty”) let x: string = “”; </a:t>
            </a:r>
            <a:r>
              <a:rPr lang="en-US" b="1" dirty="0"/>
              <a:t>IN THE CHILD COMPONENT</a:t>
            </a:r>
          </a:p>
          <a:p>
            <a:pPr lvl="2"/>
            <a:r>
              <a:rPr lang="en-US" dirty="0"/>
              <a:t>Event binding: invokes function that exists in component class</a:t>
            </a:r>
          </a:p>
          <a:p>
            <a:pPr lvl="3"/>
            <a:r>
              <a:rPr lang="en-US" dirty="0"/>
              <a:t>From template (.html) to component class (.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&lt;button (click)=“</a:t>
            </a:r>
            <a:r>
              <a:rPr lang="en-US" dirty="0" err="1"/>
              <a:t>someFunction</a:t>
            </a:r>
            <a:r>
              <a:rPr lang="en-US" dirty="0"/>
              <a:t>()”&gt;Click me&lt;/button&gt;</a:t>
            </a:r>
          </a:p>
          <a:p>
            <a:pPr lvl="3"/>
            <a:r>
              <a:rPr lang="en-US" dirty="0"/>
              <a:t>Child-to-parent communication</a:t>
            </a:r>
          </a:p>
          <a:p>
            <a:pPr lvl="4"/>
            <a:r>
              <a:rPr lang="en-US" dirty="0"/>
              <a:t>&lt;app-my-component (</a:t>
            </a:r>
            <a:r>
              <a:rPr lang="en-US" dirty="0" err="1"/>
              <a:t>someEvent</a:t>
            </a:r>
            <a:r>
              <a:rPr lang="en-US" dirty="0"/>
              <a:t>)=“</a:t>
            </a:r>
            <a:r>
              <a:rPr lang="en-US" dirty="0" err="1"/>
              <a:t>anotherFunction</a:t>
            </a:r>
            <a:r>
              <a:rPr lang="en-US" dirty="0"/>
              <a:t>($event)”&gt;&lt;/app-my-component&gt;</a:t>
            </a:r>
          </a:p>
          <a:p>
            <a:pPr lvl="5"/>
            <a:r>
              <a:rPr lang="en-US" dirty="0"/>
              <a:t>@Output(“someEvent”) let </a:t>
            </a:r>
            <a:r>
              <a:rPr lang="en-US" dirty="0" err="1"/>
              <a:t>ee</a:t>
            </a:r>
            <a:r>
              <a:rPr lang="en-US" dirty="0"/>
              <a:t>: </a:t>
            </a:r>
            <a:r>
              <a:rPr lang="en-US" dirty="0" err="1"/>
              <a:t>EventEmitter</a:t>
            </a:r>
            <a:r>
              <a:rPr lang="en-US" dirty="0"/>
              <a:t>&lt;String&gt; = new </a:t>
            </a:r>
            <a:r>
              <a:rPr lang="en-US" dirty="0" err="1"/>
              <a:t>EventEmitter</a:t>
            </a:r>
            <a:r>
              <a:rPr lang="en-US" dirty="0"/>
              <a:t>&lt;String&gt;();</a:t>
            </a:r>
          </a:p>
          <a:p>
            <a:pPr lvl="5"/>
            <a:r>
              <a:rPr lang="en-US" dirty="0" err="1"/>
              <a:t>this.ee.emit</a:t>
            </a:r>
            <a:r>
              <a:rPr lang="en-US" dirty="0"/>
              <a:t>(“some string”);</a:t>
            </a:r>
          </a:p>
          <a:p>
            <a:pPr lvl="2"/>
            <a:r>
              <a:rPr lang="en-US" dirty="0"/>
              <a:t>String interpolation: from component class (.</a:t>
            </a:r>
            <a:r>
              <a:rPr lang="en-US" dirty="0" err="1"/>
              <a:t>ts</a:t>
            </a:r>
            <a:r>
              <a:rPr lang="en-US" dirty="0"/>
              <a:t>) to template (.html)</a:t>
            </a:r>
          </a:p>
          <a:p>
            <a:pPr lvl="1"/>
            <a:r>
              <a:rPr lang="en-US" dirty="0"/>
              <a:t>Two-way</a:t>
            </a:r>
          </a:p>
          <a:p>
            <a:pPr lvl="2"/>
            <a:r>
              <a:rPr lang="en-US" dirty="0"/>
              <a:t>Connect .html and .</a:t>
            </a:r>
            <a:r>
              <a:rPr lang="en-US" dirty="0" err="1"/>
              <a:t>ts</a:t>
            </a:r>
            <a:r>
              <a:rPr lang="en-US" dirty="0"/>
              <a:t> both ways</a:t>
            </a:r>
          </a:p>
          <a:p>
            <a:pPr lvl="2"/>
            <a:r>
              <a:rPr lang="en-US" dirty="0"/>
              <a:t>If the variable changed in the .</a:t>
            </a:r>
            <a:r>
              <a:rPr lang="en-US" dirty="0" err="1"/>
              <a:t>ts</a:t>
            </a:r>
            <a:r>
              <a:rPr lang="en-US" dirty="0"/>
              <a:t> file, then the value over in the .html will change as well</a:t>
            </a:r>
          </a:p>
          <a:p>
            <a:pPr lvl="2"/>
            <a:r>
              <a:rPr lang="en-US" dirty="0"/>
              <a:t>And vice versa</a:t>
            </a:r>
          </a:p>
          <a:p>
            <a:pPr lvl="2"/>
            <a:r>
              <a:rPr lang="en-US" dirty="0"/>
              <a:t>.html</a:t>
            </a:r>
          </a:p>
          <a:p>
            <a:pPr lvl="3"/>
            <a:r>
              <a:rPr lang="en-US" dirty="0"/>
              <a:t>What element? &lt;input type=“text” </a:t>
            </a:r>
            <a:r>
              <a:rPr lang="en-US" b="1" dirty="0"/>
              <a:t>[(</a:t>
            </a:r>
            <a:r>
              <a:rPr lang="en-US" b="1" dirty="0" err="1"/>
              <a:t>ngModel</a:t>
            </a:r>
            <a:r>
              <a:rPr lang="en-US" b="1" dirty="0"/>
              <a:t>)]=“</a:t>
            </a:r>
            <a:r>
              <a:rPr lang="en-US" b="1" dirty="0" err="1"/>
              <a:t>myVar</a:t>
            </a:r>
            <a:r>
              <a:rPr lang="en-US" b="1" dirty="0"/>
              <a:t>” </a:t>
            </a:r>
            <a:r>
              <a:rPr lang="en-US" dirty="0"/>
              <a:t>/&gt;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ts</a:t>
            </a:r>
            <a:endParaRPr lang="en-US" dirty="0"/>
          </a:p>
          <a:p>
            <a:pPr lvl="3"/>
            <a:r>
              <a:rPr lang="en-US" dirty="0"/>
              <a:t>let </a:t>
            </a:r>
            <a:r>
              <a:rPr lang="en-US" dirty="0" err="1"/>
              <a:t>myVar</a:t>
            </a:r>
            <a:r>
              <a:rPr lang="en-US" dirty="0"/>
              <a:t>: string = “”;</a:t>
            </a:r>
          </a:p>
          <a:p>
            <a:pPr lvl="2"/>
            <a:r>
              <a:rPr lang="en-US" dirty="0"/>
              <a:t>What do you need to configure?</a:t>
            </a:r>
          </a:p>
          <a:p>
            <a:pPr lvl="3"/>
            <a:r>
              <a:rPr lang="en-US" dirty="0"/>
              <a:t>Inside of </a:t>
            </a:r>
            <a:r>
              <a:rPr lang="en-US" dirty="0" err="1"/>
              <a:t>AppModule</a:t>
            </a:r>
            <a:r>
              <a:rPr lang="en-US" dirty="0"/>
              <a:t>, import </a:t>
            </a:r>
            <a:r>
              <a:rPr lang="en-US" dirty="0" err="1"/>
              <a:t>FormsModule</a:t>
            </a:r>
            <a:endParaRPr lang="en-US" dirty="0"/>
          </a:p>
          <a:p>
            <a:pPr lvl="3"/>
            <a:r>
              <a:rPr lang="en-US" dirty="0"/>
              <a:t>@NgModule({ …., imports: [</a:t>
            </a:r>
            <a:r>
              <a:rPr lang="en-US" dirty="0" err="1"/>
              <a:t>FormsModule</a:t>
            </a:r>
            <a:r>
              <a:rPr lang="en-US" dirty="0"/>
              <a:t>, ...]}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2FD8-3A1E-4F44-B1DF-B1995CC4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6094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Observable</a:t>
            </a:r>
          </a:p>
          <a:p>
            <a:r>
              <a:rPr lang="en-US" dirty="0"/>
              <a:t>When we’re using Angular, “how do we consume an API”?</a:t>
            </a:r>
          </a:p>
          <a:p>
            <a:pPr lvl="1"/>
            <a:r>
              <a:rPr lang="en-US" dirty="0"/>
              <a:t>Sending HTTP Requests and receiving responses</a:t>
            </a:r>
          </a:p>
          <a:p>
            <a:pPr lvl="1"/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/>
              <a:t>Constructor(private http: </a:t>
            </a:r>
            <a:r>
              <a:rPr lang="en-US" dirty="0" err="1"/>
              <a:t>HttpClient</a:t>
            </a:r>
            <a:r>
              <a:rPr lang="en-US" dirty="0"/>
              <a:t>) {}</a:t>
            </a:r>
          </a:p>
          <a:p>
            <a:pPr lvl="1"/>
            <a:r>
              <a:rPr lang="en-US" dirty="0" err="1"/>
              <a:t>this.http.get</a:t>
            </a:r>
            <a:r>
              <a:rPr lang="en-US" dirty="0"/>
              <a:t>(‘…’, { </a:t>
            </a:r>
            <a:r>
              <a:rPr lang="en-US" dirty="0" err="1"/>
              <a:t>withCredentials</a:t>
            </a:r>
            <a:r>
              <a:rPr lang="en-US" dirty="0"/>
              <a:t>: true })</a:t>
            </a:r>
          </a:p>
          <a:p>
            <a:pPr lvl="2"/>
            <a:r>
              <a:rPr lang="en-US" dirty="0"/>
              <a:t>What does the .get() function return?</a:t>
            </a:r>
          </a:p>
          <a:p>
            <a:pPr lvl="2"/>
            <a:r>
              <a:rPr lang="en-US" dirty="0"/>
              <a:t>Returns an observable</a:t>
            </a:r>
          </a:p>
          <a:p>
            <a:pPr lvl="1"/>
            <a:r>
              <a:rPr lang="en-US" dirty="0"/>
              <a:t>Drawing an analogy, what does fetch(…) return?</a:t>
            </a:r>
          </a:p>
          <a:p>
            <a:pPr lvl="2"/>
            <a:r>
              <a:rPr lang="en-US" dirty="0"/>
              <a:t>Returns a promise</a:t>
            </a:r>
          </a:p>
          <a:p>
            <a:r>
              <a:rPr lang="en-US" dirty="0"/>
              <a:t>Promise v. Observable</a:t>
            </a:r>
          </a:p>
          <a:p>
            <a:pPr lvl="1"/>
            <a:r>
              <a:rPr lang="en-US" dirty="0"/>
              <a:t>Promise: something that will happen in the future, and will emit only 1 value</a:t>
            </a:r>
          </a:p>
          <a:p>
            <a:pPr lvl="1"/>
            <a:r>
              <a:rPr lang="en-US" dirty="0"/>
              <a:t>Observables: something that will happen in the future, but can emit multiple values</a:t>
            </a:r>
          </a:p>
          <a:p>
            <a:pPr lvl="2"/>
            <a:r>
              <a:rPr lang="en-US" dirty="0"/>
              <a:t>A stream of values</a:t>
            </a:r>
          </a:p>
          <a:p>
            <a:pPr lvl="3"/>
            <a:r>
              <a:rPr lang="en-US" dirty="0"/>
              <a:t>It is optional to have multiple values</a:t>
            </a:r>
          </a:p>
          <a:p>
            <a:pPr lvl="3"/>
            <a:r>
              <a:rPr lang="en-US" dirty="0"/>
              <a:t>Does an observable from </a:t>
            </a:r>
            <a:r>
              <a:rPr lang="en-US" dirty="0" err="1"/>
              <a:t>HttpClient</a:t>
            </a:r>
            <a:r>
              <a:rPr lang="en-US" dirty="0"/>
              <a:t> emit multiple values? No, only 1 value</a:t>
            </a:r>
          </a:p>
          <a:p>
            <a:pPr lvl="3"/>
            <a:r>
              <a:rPr lang="en-US" dirty="0"/>
              <a:t>So why does Angular even utilize Observables for </a:t>
            </a:r>
            <a:r>
              <a:rPr lang="en-US" dirty="0" err="1"/>
              <a:t>HttpClient</a:t>
            </a:r>
            <a:r>
              <a:rPr lang="en-US" dirty="0"/>
              <a:t>?</a:t>
            </a:r>
          </a:p>
          <a:p>
            <a:pPr lvl="4"/>
            <a:r>
              <a:rPr lang="en-US" dirty="0"/>
              <a:t>The developers of Angular just decided to make use of a library called </a:t>
            </a:r>
            <a:r>
              <a:rPr lang="en-US" dirty="0" err="1"/>
              <a:t>RxJS</a:t>
            </a:r>
            <a:r>
              <a:rPr lang="en-US" dirty="0"/>
              <a:t> which introduced observables</a:t>
            </a:r>
          </a:p>
          <a:p>
            <a:pPr lvl="4"/>
            <a:r>
              <a:rPr lang="en-US" dirty="0" err="1"/>
              <a:t>RxJS</a:t>
            </a:r>
            <a:r>
              <a:rPr lang="en-US" dirty="0"/>
              <a:t> is an advanced library with plenty of features that we can make use of throughout an Angular application</a:t>
            </a:r>
          </a:p>
          <a:p>
            <a:pPr lvl="2"/>
            <a:r>
              <a:rPr lang="en-US" dirty="0" err="1"/>
              <a:t>obs.subscribe</a:t>
            </a:r>
            <a:r>
              <a:rPr lang="en-US" dirty="0"/>
              <a:t>((res) =&gt; { … });</a:t>
            </a:r>
          </a:p>
        </p:txBody>
      </p:sp>
    </p:spTree>
    <p:extLst>
      <p:ext uri="{BB962C8B-B14F-4D97-AF65-F5344CB8AC3E}">
        <p14:creationId xmlns:p14="http://schemas.microsoft.com/office/powerpoint/2010/main" val="16501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1DF0-F388-4C6C-B870-35CB3A80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008"/>
            <a:ext cx="10515600" cy="5499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Subject is an object that can have multiple publishers and multiple subscribers</a:t>
            </a:r>
          </a:p>
          <a:p>
            <a:pPr lvl="1"/>
            <a:r>
              <a:rPr lang="en-US" dirty="0"/>
              <a:t>Think of a Subject as a central hub through which information passes</a:t>
            </a:r>
          </a:p>
          <a:p>
            <a:pPr lvl="1"/>
            <a:r>
              <a:rPr lang="en-US" dirty="0"/>
              <a:t>Whenever the subject receives information from a publisher, the Subject will send that information to EVERY subscriber</a:t>
            </a:r>
          </a:p>
          <a:p>
            <a:r>
              <a:rPr lang="en-US" dirty="0"/>
              <a:t>Think about subscribing to an online newsletter</a:t>
            </a:r>
          </a:p>
          <a:p>
            <a:pPr lvl="1"/>
            <a:r>
              <a:rPr lang="en-US" dirty="0"/>
              <a:t>You’re going to have many authors for different articles</a:t>
            </a:r>
          </a:p>
          <a:p>
            <a:pPr lvl="1"/>
            <a:r>
              <a:rPr lang="en-US" dirty="0"/>
              <a:t>You’re going to have people subscribing people subscribing to the newsletter</a:t>
            </a:r>
          </a:p>
          <a:p>
            <a:pPr lvl="1"/>
            <a:r>
              <a:rPr lang="en-US" dirty="0"/>
              <a:t>Whenever an author publishes an article, it will be sent to every single subscriber</a:t>
            </a:r>
          </a:p>
          <a:p>
            <a:r>
              <a:rPr lang="en-US" dirty="0"/>
              <a:t>let s: Subject = new Subject();</a:t>
            </a:r>
          </a:p>
          <a:p>
            <a:pPr lvl="1"/>
            <a:r>
              <a:rPr lang="en-US" dirty="0"/>
              <a:t>Publishing data:</a:t>
            </a:r>
          </a:p>
          <a:p>
            <a:pPr lvl="2"/>
            <a:r>
              <a:rPr lang="en-US" dirty="0" err="1"/>
              <a:t>someService.s.next</a:t>
            </a:r>
            <a:r>
              <a:rPr lang="en-US" dirty="0"/>
              <a:t>(“some data”); Exists in a service</a:t>
            </a:r>
          </a:p>
          <a:p>
            <a:pPr lvl="1"/>
            <a:r>
              <a:rPr lang="en-US" dirty="0"/>
              <a:t>Subscribing to data:</a:t>
            </a:r>
          </a:p>
          <a:p>
            <a:pPr lvl="2"/>
            <a:r>
              <a:rPr lang="en-US" dirty="0" err="1"/>
              <a:t>someService.s.subscribe</a:t>
            </a:r>
            <a:r>
              <a:rPr lang="en-US" dirty="0"/>
              <a:t>((data) =&gt; { … }); &lt;- Component 1</a:t>
            </a:r>
          </a:p>
          <a:p>
            <a:pPr lvl="2"/>
            <a:r>
              <a:rPr lang="en-US" dirty="0" err="1"/>
              <a:t>someService.s.subscribe</a:t>
            </a:r>
            <a:r>
              <a:rPr lang="en-US" dirty="0"/>
              <a:t>((data) =&gt; { … }); &lt;- Component 2</a:t>
            </a:r>
          </a:p>
          <a:p>
            <a:pPr lvl="2"/>
            <a:r>
              <a:rPr lang="en-US" dirty="0" err="1"/>
              <a:t>someService.s.subscribe</a:t>
            </a:r>
            <a:r>
              <a:rPr lang="en-US" dirty="0"/>
              <a:t>((data) =&gt; { … }); &lt;- Component 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0EDA-200E-41F8-A5B4-8061DD5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F253-0200-40E8-B334-4A110EFA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create a </a:t>
            </a:r>
            <a:r>
              <a:rPr lang="en-US" dirty="0" err="1"/>
              <a:t>RoutingModule</a:t>
            </a:r>
            <a:endParaRPr lang="en-US" dirty="0"/>
          </a:p>
          <a:p>
            <a:pPr lvl="1"/>
            <a:r>
              <a:rPr lang="en-US" dirty="0"/>
              <a:t>The routing module contains an array with the different routes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&lt;</a:t>
            </a:r>
            <a:r>
              <a:rPr lang="en-US" b="0" i="0" u="none" strike="noStrike" dirty="0">
                <a:solidFill>
                  <a:srgbClr val="000088"/>
                </a:solidFill>
                <a:effectLst/>
                <a:latin typeface="Roboto Mono"/>
                <a:hlinkClick r:id="rId2"/>
              </a:rPr>
              <a:t>router-outlet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&gt;&lt;/</a:t>
            </a:r>
            <a:r>
              <a:rPr lang="en-US" b="0" i="0" u="none" strike="noStrike" dirty="0">
                <a:solidFill>
                  <a:srgbClr val="000088"/>
                </a:solidFill>
                <a:effectLst/>
                <a:latin typeface="Roboto Mono"/>
                <a:hlinkClick r:id="rId2"/>
              </a:rPr>
              <a:t>router-outlet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&gt; (typically inside of the </a:t>
            </a:r>
            <a:r>
              <a:rPr lang="en-US" b="0" i="0" dirty="0" err="1">
                <a:solidFill>
                  <a:srgbClr val="000088"/>
                </a:solidFill>
                <a:effectLst/>
                <a:latin typeface="Roboto Mono"/>
              </a:rPr>
              <a:t>AppComponent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 template is the component that actually gets displayed for a certain route)</a:t>
            </a:r>
          </a:p>
          <a:p>
            <a:pPr lvl="1"/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&lt;a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u="none" strike="noStrike" dirty="0" err="1">
                <a:solidFill>
                  <a:srgbClr val="660066"/>
                </a:solidFill>
                <a:effectLst/>
                <a:latin typeface="Roboto Mono"/>
                <a:hlinkClick r:id="rId3"/>
              </a:rPr>
              <a:t>routerLink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/>
              </a:rPr>
              <a:t>"/heroes"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Heroes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/>
              </a:rPr>
              <a:t>&lt;/a&gt;</a:t>
            </a:r>
            <a:r>
              <a:rPr lang="en-US" dirty="0">
                <a:solidFill>
                  <a:srgbClr val="000088"/>
                </a:solidFill>
                <a:latin typeface="Roboto Mono"/>
              </a:rPr>
              <a:t> as a link to the route</a:t>
            </a:r>
          </a:p>
          <a:p>
            <a:r>
              <a:rPr lang="en-US" dirty="0">
                <a:solidFill>
                  <a:srgbClr val="000088"/>
                </a:solidFill>
                <a:latin typeface="Roboto Mono"/>
              </a:rPr>
              <a:t>Why do we use </a:t>
            </a:r>
            <a:r>
              <a:rPr lang="en-US" dirty="0" err="1">
                <a:solidFill>
                  <a:srgbClr val="000088"/>
                </a:solidFill>
                <a:latin typeface="Roboto Mono"/>
              </a:rPr>
              <a:t>routerLink</a:t>
            </a:r>
            <a:r>
              <a:rPr lang="en-US" dirty="0">
                <a:solidFill>
                  <a:srgbClr val="000088"/>
                </a:solidFill>
                <a:latin typeface="Roboto Mono"/>
              </a:rPr>
              <a:t> instead of </a:t>
            </a:r>
            <a:r>
              <a:rPr lang="en-US" dirty="0" err="1">
                <a:solidFill>
                  <a:srgbClr val="000088"/>
                </a:solidFill>
                <a:latin typeface="Roboto Mono"/>
              </a:rPr>
              <a:t>href</a:t>
            </a:r>
            <a:r>
              <a:rPr lang="en-US" dirty="0">
                <a:solidFill>
                  <a:srgbClr val="000088"/>
                </a:solidFill>
                <a:latin typeface="Roboto Mono"/>
              </a:rPr>
              <a:t>?</a:t>
            </a:r>
          </a:p>
          <a:p>
            <a:pPr lvl="1"/>
            <a:r>
              <a:rPr lang="en-US" dirty="0" err="1"/>
              <a:t>href</a:t>
            </a:r>
            <a:r>
              <a:rPr lang="en-US" dirty="0"/>
              <a:t> reloads the page</a:t>
            </a:r>
          </a:p>
          <a:p>
            <a:pPr lvl="1"/>
            <a:r>
              <a:rPr lang="en-US" dirty="0" err="1"/>
              <a:t>routerLink</a:t>
            </a:r>
            <a:r>
              <a:rPr lang="en-US" dirty="0"/>
              <a:t> does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43680-26B1-4448-BFEF-769907ED7A89}"/>
              </a:ext>
            </a:extLst>
          </p:cNvPr>
          <p:cNvSpPr txBox="1"/>
          <p:nvPr/>
        </p:nvSpPr>
        <p:spPr>
          <a:xfrm>
            <a:off x="1554040" y="278266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Roboto Mono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routes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 Mono"/>
                <a:hlinkClick r:id="rId4"/>
              </a:rPr>
              <a:t>Routes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path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/>
              </a:rPr>
              <a:t>'heroes'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component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/>
              </a:rPr>
              <a:t>HeroesComponent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C95C8-DDB5-49A2-9446-29F5F688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SPAs (Single page application)</a:t>
            </a:r>
          </a:p>
          <a:p>
            <a:pPr lvl="1"/>
            <a:r>
              <a:rPr lang="en-US" dirty="0"/>
              <a:t>Application that has a single page</a:t>
            </a:r>
          </a:p>
          <a:p>
            <a:pPr lvl="1"/>
            <a:r>
              <a:rPr lang="en-US" dirty="0"/>
              <a:t>When you navigate through the website, instead of navigating to different .html files, DOM Manipulation changes the elements being displayed</a:t>
            </a:r>
          </a:p>
          <a:p>
            <a:pPr lvl="1"/>
            <a:r>
              <a:rPr lang="en-US" dirty="0"/>
              <a:t>We only have a single page (a single .html file)</a:t>
            </a:r>
          </a:p>
          <a:p>
            <a:pPr lvl="2"/>
            <a:r>
              <a:rPr lang="en-US" dirty="0"/>
              <a:t>Index.html</a:t>
            </a:r>
          </a:p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Structural and attribute</a:t>
            </a:r>
          </a:p>
          <a:p>
            <a:pPr lvl="2"/>
            <a:r>
              <a:rPr lang="en-US" dirty="0"/>
              <a:t>Structural: reshaping the DOM by adding, removing elements</a:t>
            </a:r>
          </a:p>
          <a:p>
            <a:pPr lvl="3"/>
            <a:r>
              <a:rPr lang="en-US" dirty="0" err="1"/>
              <a:t>ngSwitch</a:t>
            </a:r>
            <a:r>
              <a:rPr lang="en-US" dirty="0"/>
              <a:t>: displays different element “cases” based on a certain value being met</a:t>
            </a:r>
          </a:p>
          <a:p>
            <a:pPr lvl="3"/>
            <a:r>
              <a:rPr lang="en-US" dirty="0" err="1"/>
              <a:t>ngFor</a:t>
            </a:r>
            <a:r>
              <a:rPr lang="en-US" dirty="0"/>
              <a:t>: it allows you to iterate through a data structure such as an array and display a series of elements over and over for each item in the array</a:t>
            </a:r>
          </a:p>
          <a:p>
            <a:pPr lvl="3"/>
            <a:r>
              <a:rPr lang="en-US" dirty="0" err="1"/>
              <a:t>ngIf</a:t>
            </a:r>
            <a:r>
              <a:rPr lang="en-US" dirty="0"/>
              <a:t>: an element and its child elements will be displayed or not displayed (added or removed) based on a Boolean expression.</a:t>
            </a:r>
          </a:p>
          <a:p>
            <a:pPr lvl="4"/>
            <a:r>
              <a:rPr lang="en-US" dirty="0"/>
              <a:t>True: it is displayed</a:t>
            </a:r>
          </a:p>
          <a:p>
            <a:pPr lvl="4"/>
            <a:r>
              <a:rPr lang="en-US" dirty="0"/>
              <a:t>False: not displayed</a:t>
            </a:r>
          </a:p>
          <a:p>
            <a:pPr lvl="4"/>
            <a:r>
              <a:rPr lang="en-US" dirty="0"/>
              <a:t>&lt;h1 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someVar</a:t>
            </a:r>
            <a:r>
              <a:rPr lang="en-US" dirty="0"/>
              <a:t>”&gt;Hello world&lt;/h1&gt;</a:t>
            </a:r>
          </a:p>
          <a:p>
            <a:pPr lvl="5"/>
            <a:r>
              <a:rPr lang="en-US" dirty="0" err="1"/>
              <a:t>someVar</a:t>
            </a:r>
            <a:r>
              <a:rPr lang="en-US" dirty="0"/>
              <a:t> has a value of true: h1 is displayed</a:t>
            </a:r>
          </a:p>
          <a:p>
            <a:pPr lvl="5"/>
            <a:r>
              <a:rPr lang="en-US" dirty="0" err="1"/>
              <a:t>someVar</a:t>
            </a:r>
            <a:r>
              <a:rPr lang="en-US" dirty="0"/>
              <a:t> has a value of false: h1 is not displayed</a:t>
            </a:r>
          </a:p>
          <a:p>
            <a:pPr lvl="2"/>
            <a:r>
              <a:rPr lang="en-US" dirty="0"/>
              <a:t>Attribute:</a:t>
            </a:r>
          </a:p>
          <a:p>
            <a:pPr lvl="3"/>
            <a:r>
              <a:rPr lang="en-US" dirty="0" err="1"/>
              <a:t>ngClass</a:t>
            </a:r>
            <a:r>
              <a:rPr lang="en-US" dirty="0"/>
              <a:t>: used to programmatically add or remove classes from an element</a:t>
            </a:r>
          </a:p>
          <a:p>
            <a:pPr lvl="3"/>
            <a:r>
              <a:rPr lang="en-US" dirty="0" err="1"/>
              <a:t>ngStyle</a:t>
            </a:r>
            <a:r>
              <a:rPr lang="en-US" dirty="0"/>
              <a:t>: used to programmatically add or remove CSS styling from an element</a:t>
            </a:r>
          </a:p>
          <a:p>
            <a:pPr lvl="2"/>
            <a:r>
              <a:rPr lang="en-US" dirty="0"/>
              <a:t>Components</a:t>
            </a:r>
          </a:p>
          <a:p>
            <a:pPr lvl="3"/>
            <a:r>
              <a:rPr lang="en-US" dirty="0"/>
              <a:t>Are actually directives themselves, “specialized directive”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799-6B7B-4FB7-85E5-526A2551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en-US" dirty="0"/>
              <a:t>Pipe: transforms values inside of the component template to a different value</a:t>
            </a:r>
          </a:p>
          <a:p>
            <a:pPr lvl="1"/>
            <a:r>
              <a:rPr lang="en-US" dirty="0"/>
              <a:t>{{ </a:t>
            </a:r>
            <a:r>
              <a:rPr lang="en-US" dirty="0" err="1"/>
              <a:t>aStringVariable</a:t>
            </a:r>
            <a:r>
              <a:rPr lang="en-US" dirty="0"/>
              <a:t> | uppercase }}</a:t>
            </a:r>
          </a:p>
          <a:p>
            <a:pPr lvl="2"/>
            <a:r>
              <a:rPr lang="en-US" dirty="0"/>
              <a:t>Transform what is displayed from the original string value to something that appears in all uppercase letters</a:t>
            </a:r>
          </a:p>
          <a:p>
            <a:pPr lvl="1"/>
            <a:r>
              <a:rPr lang="en-US" dirty="0"/>
              <a:t>{{ </a:t>
            </a:r>
            <a:r>
              <a:rPr lang="en-US" dirty="0" err="1"/>
              <a:t>aNumberVariable</a:t>
            </a:r>
            <a:r>
              <a:rPr lang="en-US" dirty="0"/>
              <a:t> | currency: ‘GBP’ }}</a:t>
            </a:r>
          </a:p>
          <a:p>
            <a:r>
              <a:rPr lang="en-US" dirty="0"/>
              <a:t>We can create custom pipes</a:t>
            </a:r>
          </a:p>
          <a:p>
            <a:pPr lvl="1"/>
            <a:r>
              <a:rPr lang="en-US" dirty="0"/>
              <a:t>ng generate pipe &lt;pipe name&gt;</a:t>
            </a:r>
          </a:p>
          <a:p>
            <a:pPr lvl="2"/>
            <a:r>
              <a:rPr lang="en-US" dirty="0"/>
              <a:t>Or ng g p &lt;pipe name&gt;</a:t>
            </a:r>
          </a:p>
          <a:p>
            <a:pPr lvl="1"/>
            <a:r>
              <a:rPr lang="en-US" dirty="0"/>
              <a:t>Creates a class with the @Pipe decorator on top</a:t>
            </a:r>
          </a:p>
          <a:p>
            <a:r>
              <a:rPr lang="en-US" dirty="0"/>
              <a:t>Angular CLI: command line interface for Angular</a:t>
            </a:r>
          </a:p>
          <a:p>
            <a:pPr lvl="1"/>
            <a:r>
              <a:rPr lang="en-US" dirty="0"/>
              <a:t>Allows us to create Angular projects using ng new</a:t>
            </a:r>
          </a:p>
          <a:p>
            <a:pPr lvl="1"/>
            <a:r>
              <a:rPr lang="en-US" dirty="0"/>
              <a:t>Generate components using ng generate component &lt;component name&gt;</a:t>
            </a:r>
          </a:p>
          <a:p>
            <a:pPr lvl="2"/>
            <a:r>
              <a:rPr lang="en-US" dirty="0"/>
              <a:t>Or ng g c &lt;component 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50B8-8C77-4103-87D5-2F172503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Root Component</a:t>
            </a:r>
          </a:p>
          <a:p>
            <a:pPr lvl="1"/>
            <a:r>
              <a:rPr lang="en-US" dirty="0"/>
              <a:t>The component that is displayed at all times in the Angular application</a:t>
            </a:r>
          </a:p>
          <a:p>
            <a:pPr lvl="1"/>
            <a:r>
              <a:rPr lang="en-US" dirty="0"/>
              <a:t>Directly bootstrapped to the index.html (Single page)</a:t>
            </a:r>
          </a:p>
          <a:p>
            <a:pPr lvl="1"/>
            <a:r>
              <a:rPr lang="en-US" dirty="0"/>
              <a:t>Other components would then be rendered within the </a:t>
            </a:r>
            <a:r>
              <a:rPr lang="en-US" b="1" dirty="0"/>
              <a:t>App Component</a:t>
            </a:r>
          </a:p>
          <a:p>
            <a:pPr lvl="1"/>
            <a:r>
              <a:rPr lang="en-US" dirty="0"/>
              <a:t>If we have routing, we would use &lt;router-outlet&gt;&lt;/router-outlet&gt; inside of this component template</a:t>
            </a:r>
          </a:p>
          <a:p>
            <a:r>
              <a:rPr lang="en-US" dirty="0"/>
              <a:t>Module</a:t>
            </a:r>
          </a:p>
          <a:p>
            <a:pPr lvl="1"/>
            <a:r>
              <a:rPr lang="en-US" dirty="0"/>
              <a:t>A collection of pipes, components, custom directives, etc. contained into one unit</a:t>
            </a:r>
          </a:p>
          <a:p>
            <a:pPr lvl="1"/>
            <a:r>
              <a:rPr lang="en-US" dirty="0"/>
              <a:t>The module that we are initially given is called the </a:t>
            </a:r>
            <a:r>
              <a:rPr lang="en-US" dirty="0" err="1"/>
              <a:t>AppModule</a:t>
            </a:r>
            <a:r>
              <a:rPr lang="en-US" dirty="0"/>
              <a:t> whenever we generate the Angular project</a:t>
            </a:r>
          </a:p>
          <a:p>
            <a:pPr lvl="1"/>
            <a:r>
              <a:rPr lang="en-US" dirty="0"/>
              <a:t>Whenever we generate new components, pipes, directives, etc., these will be declared inside of the </a:t>
            </a:r>
            <a:r>
              <a:rPr lang="en-US" dirty="0" err="1"/>
              <a:t>AppModule</a:t>
            </a:r>
            <a:r>
              <a:rPr lang="en-US" dirty="0"/>
              <a:t> .</a:t>
            </a:r>
            <a:r>
              <a:rPr lang="en-US" dirty="0" err="1"/>
              <a:t>ts</a:t>
            </a:r>
            <a:r>
              <a:rPr lang="en-US" dirty="0"/>
              <a:t> file (unless we want to have them contained in another module that we create)</a:t>
            </a:r>
          </a:p>
          <a:p>
            <a:pPr lvl="1"/>
            <a:r>
              <a:rPr lang="en-US" dirty="0"/>
              <a:t>For small apps, </a:t>
            </a:r>
            <a:r>
              <a:rPr lang="en-US" dirty="0" err="1"/>
              <a:t>AppModule</a:t>
            </a:r>
            <a:r>
              <a:rPr lang="en-US" dirty="0"/>
              <a:t> is enough</a:t>
            </a:r>
          </a:p>
        </p:txBody>
      </p:sp>
    </p:spTree>
    <p:extLst>
      <p:ext uri="{BB962C8B-B14F-4D97-AF65-F5344CB8AC3E}">
        <p14:creationId xmlns:p14="http://schemas.microsoft.com/office/powerpoint/2010/main" val="38267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F865-4BF9-42B0-8B17-1AC9329F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177"/>
            <a:ext cx="10515600" cy="5464786"/>
          </a:xfrm>
        </p:spPr>
        <p:txBody>
          <a:bodyPr/>
          <a:lstStyle/>
          <a:p>
            <a:r>
              <a:rPr lang="en-US" dirty="0"/>
              <a:t>TypeScript interfaces</a:t>
            </a:r>
          </a:p>
          <a:p>
            <a:pPr lvl="1"/>
            <a:r>
              <a:rPr lang="en-US" dirty="0"/>
              <a:t>Define a “type” for a variable</a:t>
            </a:r>
          </a:p>
          <a:p>
            <a:r>
              <a:rPr lang="en-US" dirty="0" err="1"/>
              <a:t>Pokemon.ts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export interface </a:t>
            </a:r>
            <a:r>
              <a:rPr lang="en-US" dirty="0" err="1"/>
              <a:t>Pokemon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id: number,</a:t>
            </a:r>
          </a:p>
          <a:p>
            <a:pPr marL="0" indent="0">
              <a:buNone/>
            </a:pPr>
            <a:r>
              <a:rPr lang="en-US" dirty="0"/>
              <a:t>	name: string,</a:t>
            </a:r>
          </a:p>
          <a:p>
            <a:pPr marL="0" indent="0">
              <a:buNone/>
            </a:pPr>
            <a:r>
              <a:rPr lang="en-US" dirty="0"/>
              <a:t>	sprites: { </a:t>
            </a:r>
            <a:r>
              <a:rPr lang="en-US" dirty="0" err="1"/>
              <a:t>front_default</a:t>
            </a:r>
            <a:r>
              <a:rPr lang="en-US" dirty="0"/>
              <a:t>: string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x: </a:t>
            </a:r>
            <a:r>
              <a:rPr lang="en-US" dirty="0" err="1"/>
              <a:t>Pokemon</a:t>
            </a:r>
            <a:r>
              <a:rPr lang="en-US" dirty="0"/>
              <a:t> = { id: 10, name: ‘something’, sprites: { </a:t>
            </a:r>
            <a:r>
              <a:rPr lang="en-US" dirty="0" err="1"/>
              <a:t>front_default</a:t>
            </a:r>
            <a:r>
              <a:rPr lang="en-US" dirty="0"/>
              <a:t>: ‘http://somelink.com/image-1.jpg’ } }</a:t>
            </a:r>
          </a:p>
        </p:txBody>
      </p:sp>
    </p:spTree>
    <p:extLst>
      <p:ext uri="{BB962C8B-B14F-4D97-AF65-F5344CB8AC3E}">
        <p14:creationId xmlns:p14="http://schemas.microsoft.com/office/powerpoint/2010/main" val="35326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1378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Mono</vt:lpstr>
      <vt:lpstr>Office Theme</vt:lpstr>
      <vt:lpstr>Angular Questions</vt:lpstr>
      <vt:lpstr>PowerPoint Presentation</vt:lpstr>
      <vt:lpstr>PowerPoint Presentation</vt:lpstr>
      <vt:lpstr>PowerPoint Presentation</vt:lpstr>
      <vt:lpstr>Routing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Questions</dc:title>
  <dc:creator>Bach Tran</dc:creator>
  <cp:lastModifiedBy>Bach Tran</cp:lastModifiedBy>
  <cp:revision>1</cp:revision>
  <dcterms:created xsi:type="dcterms:W3CDTF">2021-12-15T16:35:19Z</dcterms:created>
  <dcterms:modified xsi:type="dcterms:W3CDTF">2021-12-15T17:34:43Z</dcterms:modified>
</cp:coreProperties>
</file>