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sldIdLst>
    <p:sldId id="257" r:id="rId2"/>
    <p:sldId id="258" r:id="rId3"/>
    <p:sldId id="256"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6" autoAdjust="0"/>
    <p:restoredTop sz="94660"/>
  </p:normalViewPr>
  <p:slideViewPr>
    <p:cSldViewPr snapToGrid="0">
      <p:cViewPr varScale="1">
        <p:scale>
          <a:sx n="114" d="100"/>
          <a:sy n="114" d="100"/>
        </p:scale>
        <p:origin x="24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10/25/2021</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229718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10/25/2021</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645420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10/25/2021</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055230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10/25/2021</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208021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10/25/2021</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297145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10/25/2021</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19251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10/25/2021</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791467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10/25/2021</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144171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10/25/2021</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699630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10/25/2021</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737376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10/25/2021</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173616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10/25/2021</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2698719395"/>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15" r:id="rId6"/>
    <p:sldLayoutId id="2147483711" r:id="rId7"/>
    <p:sldLayoutId id="2147483712" r:id="rId8"/>
    <p:sldLayoutId id="2147483713" r:id="rId9"/>
    <p:sldLayoutId id="2147483714" r:id="rId10"/>
    <p:sldLayoutId id="2147483716"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ED856-13BF-4A76-8D63-D75C0A4BD4E6}"/>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2F9A87D8-C4C5-4F8B-B6C8-960BC68B2719}"/>
              </a:ext>
            </a:extLst>
          </p:cNvPr>
          <p:cNvSpPr>
            <a:spLocks noGrp="1"/>
          </p:cNvSpPr>
          <p:nvPr>
            <p:ph idx="1"/>
          </p:nvPr>
        </p:nvSpPr>
        <p:spPr/>
        <p:txBody>
          <a:bodyPr/>
          <a:lstStyle/>
          <a:p>
            <a:pPr marL="342900" indent="-342900">
              <a:buFont typeface="Arial" panose="020B0604020202020204" pitchFamily="34" charset="0"/>
              <a:buChar char="•"/>
            </a:pPr>
            <a:r>
              <a:rPr lang="en-US" dirty="0"/>
              <a:t>The point of inheritance is to have classes inherit the properties and behaviors of another class</a:t>
            </a:r>
          </a:p>
          <a:p>
            <a:pPr marL="342900" indent="-342900">
              <a:buFont typeface="Arial" panose="020B0604020202020204" pitchFamily="34" charset="0"/>
              <a:buChar char="•"/>
            </a:pPr>
            <a:r>
              <a:rPr lang="en-US" dirty="0"/>
              <a:t>This allows us to prevent code duplication when multiple classes use the same properties and methods</a:t>
            </a:r>
          </a:p>
          <a:p>
            <a:pPr marL="342900" indent="-342900">
              <a:buFont typeface="Arial" panose="020B0604020202020204" pitchFamily="34" charset="0"/>
              <a:buChar char="•"/>
            </a:pPr>
            <a:r>
              <a:rPr lang="en-US" dirty="0"/>
              <a:t>For example, there are properties and behaviors universal to all types of Animal</a:t>
            </a:r>
          </a:p>
          <a:p>
            <a:pPr marL="342900" indent="-342900">
              <a:buFont typeface="Arial" panose="020B0604020202020204" pitchFamily="34" charset="0"/>
              <a:buChar char="•"/>
            </a:pPr>
            <a:r>
              <a:rPr lang="en-US" dirty="0"/>
              <a:t>Instead of defining the exact same properties and behaviors over and over again for each specific type of Animal, we can just inherit from a base class called Animal</a:t>
            </a:r>
          </a:p>
        </p:txBody>
      </p:sp>
    </p:spTree>
    <p:extLst>
      <p:ext uri="{BB962C8B-B14F-4D97-AF65-F5344CB8AC3E}">
        <p14:creationId xmlns:p14="http://schemas.microsoft.com/office/powerpoint/2010/main" val="2247919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4A6B4-674A-47F2-82C0-AB6BACAB886D}"/>
              </a:ext>
            </a:extLst>
          </p:cNvPr>
          <p:cNvSpPr>
            <a:spLocks noGrp="1"/>
          </p:cNvSpPr>
          <p:nvPr>
            <p:ph type="title"/>
          </p:nvPr>
        </p:nvSpPr>
        <p:spPr/>
        <p:txBody>
          <a:bodyPr/>
          <a:lstStyle/>
          <a:p>
            <a:r>
              <a:rPr lang="en-US" dirty="0"/>
              <a:t>Terminologies</a:t>
            </a:r>
          </a:p>
        </p:txBody>
      </p:sp>
      <p:sp>
        <p:nvSpPr>
          <p:cNvPr id="3" name="Content Placeholder 2">
            <a:extLst>
              <a:ext uri="{FF2B5EF4-FFF2-40B4-BE49-F238E27FC236}">
                <a16:creationId xmlns:a16="http://schemas.microsoft.com/office/drawing/2014/main" id="{C460E68D-1927-44E3-ADD3-F601A161CB06}"/>
              </a:ext>
            </a:extLst>
          </p:cNvPr>
          <p:cNvSpPr>
            <a:spLocks noGrp="1"/>
          </p:cNvSpPr>
          <p:nvPr>
            <p:ph idx="1"/>
          </p:nvPr>
        </p:nvSpPr>
        <p:spPr/>
        <p:txBody>
          <a:bodyPr/>
          <a:lstStyle/>
          <a:p>
            <a:pPr marL="342900" indent="-342900">
              <a:buFont typeface="Arial" panose="020B0604020202020204" pitchFamily="34" charset="0"/>
              <a:buChar char="•"/>
            </a:pPr>
            <a:r>
              <a:rPr lang="en-US" dirty="0"/>
              <a:t>Superclass/base-class/parent class = A class higher in the hierarchy (Animal)</a:t>
            </a:r>
          </a:p>
          <a:p>
            <a:pPr marL="342900" indent="-342900">
              <a:buFont typeface="Arial" panose="020B0604020202020204" pitchFamily="34" charset="0"/>
              <a:buChar char="•"/>
            </a:pPr>
            <a:r>
              <a:rPr lang="en-US" dirty="0"/>
              <a:t>Subclass/Child class = A class lower in the hierarchy (Dog and Cat)</a:t>
            </a:r>
          </a:p>
          <a:p>
            <a:pPr marL="342900" indent="-342900">
              <a:buFont typeface="Arial" panose="020B0604020202020204" pitchFamily="34" charset="0"/>
              <a:buChar char="•"/>
            </a:pPr>
            <a:r>
              <a:rPr lang="en-US" dirty="0"/>
              <a:t>Phrases:</a:t>
            </a:r>
          </a:p>
          <a:p>
            <a:pPr marL="342900" indent="-342900">
              <a:buFont typeface="Arial" panose="020B0604020202020204" pitchFamily="34" charset="0"/>
              <a:buChar char="•"/>
            </a:pPr>
            <a:r>
              <a:rPr lang="en-US" dirty="0"/>
              <a:t>“Lion is a subclass of cat”</a:t>
            </a:r>
          </a:p>
          <a:p>
            <a:pPr marL="342900" indent="-342900">
              <a:buFont typeface="Arial" panose="020B0604020202020204" pitchFamily="34" charset="0"/>
              <a:buChar char="•"/>
            </a:pPr>
            <a:r>
              <a:rPr lang="en-US" dirty="0"/>
              <a:t>“Dog and Cat are subclasses of Animal”</a:t>
            </a:r>
          </a:p>
          <a:p>
            <a:pPr marL="342900" indent="-342900">
              <a:buFont typeface="Arial" panose="020B0604020202020204" pitchFamily="34" charset="0"/>
              <a:buChar char="•"/>
            </a:pPr>
            <a:r>
              <a:rPr lang="en-US" dirty="0"/>
              <a:t>“Animal is a subclass of Object”</a:t>
            </a:r>
          </a:p>
        </p:txBody>
      </p:sp>
    </p:spTree>
    <p:extLst>
      <p:ext uri="{BB962C8B-B14F-4D97-AF65-F5344CB8AC3E}">
        <p14:creationId xmlns:p14="http://schemas.microsoft.com/office/powerpoint/2010/main" val="356897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0" name="Freeform: Shape 9">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 name="Freeform: Shape 10">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2" name="Freeform: Shape 11">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4"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5"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Freeform: Shape 17">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0" name="Rectangle 1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1" descr="Textured background">
            <a:extLst>
              <a:ext uri="{FF2B5EF4-FFF2-40B4-BE49-F238E27FC236}">
                <a16:creationId xmlns:a16="http://schemas.microsoft.com/office/drawing/2014/main" id="{2592EC37-D1C9-4E86-B3A9-EC4C88553EDA}"/>
              </a:ext>
            </a:extLst>
          </p:cNvPr>
          <p:cNvPicPr>
            <a:picLocks noChangeAspect="1"/>
          </p:cNvPicPr>
          <p:nvPr/>
        </p:nvPicPr>
        <p:blipFill rotWithShape="1">
          <a:blip r:embed="rId2"/>
          <a:srcRect t="15730"/>
          <a:stretch/>
        </p:blipFill>
        <p:spPr>
          <a:xfrm>
            <a:off x="-181751" y="-93141"/>
            <a:ext cx="12191980" cy="6857990"/>
          </a:xfrm>
          <a:prstGeom prst="rect">
            <a:avLst/>
          </a:prstGeom>
        </p:spPr>
      </p:pic>
      <p:sp>
        <p:nvSpPr>
          <p:cNvPr id="5" name="Rectangle 4">
            <a:extLst>
              <a:ext uri="{FF2B5EF4-FFF2-40B4-BE49-F238E27FC236}">
                <a16:creationId xmlns:a16="http://schemas.microsoft.com/office/drawing/2014/main" id="{5C679220-963D-4F0A-815D-21A4CD9ABBF9}"/>
              </a:ext>
            </a:extLst>
          </p:cNvPr>
          <p:cNvSpPr/>
          <p:nvPr/>
        </p:nvSpPr>
        <p:spPr>
          <a:xfrm>
            <a:off x="3875714" y="1973270"/>
            <a:ext cx="2136808" cy="1155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Animal</a:t>
            </a:r>
          </a:p>
        </p:txBody>
      </p:sp>
      <p:cxnSp>
        <p:nvCxnSpPr>
          <p:cNvPr id="8" name="Straight Arrow Connector 7">
            <a:extLst>
              <a:ext uri="{FF2B5EF4-FFF2-40B4-BE49-F238E27FC236}">
                <a16:creationId xmlns:a16="http://schemas.microsoft.com/office/drawing/2014/main" id="{B2273293-338A-491E-AD66-09C13B912D29}"/>
              </a:ext>
            </a:extLst>
          </p:cNvPr>
          <p:cNvCxnSpPr>
            <a:cxnSpLocks/>
          </p:cNvCxnSpPr>
          <p:nvPr/>
        </p:nvCxnSpPr>
        <p:spPr>
          <a:xfrm flipH="1">
            <a:off x="3112317" y="3187817"/>
            <a:ext cx="763397" cy="10171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22C6ED51-B069-40EE-941A-DDCE5E166DDD}"/>
              </a:ext>
            </a:extLst>
          </p:cNvPr>
          <p:cNvCxnSpPr>
            <a:cxnSpLocks/>
          </p:cNvCxnSpPr>
          <p:nvPr/>
        </p:nvCxnSpPr>
        <p:spPr>
          <a:xfrm>
            <a:off x="5914239" y="3187817"/>
            <a:ext cx="745865" cy="10171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AA176DFE-CC18-4601-8EB5-E54F8EF15F1B}"/>
              </a:ext>
            </a:extLst>
          </p:cNvPr>
          <p:cNvSpPr/>
          <p:nvPr/>
        </p:nvSpPr>
        <p:spPr>
          <a:xfrm>
            <a:off x="1828182" y="4324013"/>
            <a:ext cx="2136808" cy="1155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Dog extends Animal</a:t>
            </a:r>
          </a:p>
        </p:txBody>
      </p:sp>
      <p:sp>
        <p:nvSpPr>
          <p:cNvPr id="23" name="Rectangle 22">
            <a:extLst>
              <a:ext uri="{FF2B5EF4-FFF2-40B4-BE49-F238E27FC236}">
                <a16:creationId xmlns:a16="http://schemas.microsoft.com/office/drawing/2014/main" id="{C33FFAE2-7474-4EF1-9055-23C43BFE4E08}"/>
              </a:ext>
            </a:extLst>
          </p:cNvPr>
          <p:cNvSpPr/>
          <p:nvPr/>
        </p:nvSpPr>
        <p:spPr>
          <a:xfrm>
            <a:off x="5253176" y="4324014"/>
            <a:ext cx="2136808" cy="1155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Cat extends Animal</a:t>
            </a:r>
          </a:p>
        </p:txBody>
      </p:sp>
      <p:sp>
        <p:nvSpPr>
          <p:cNvPr id="24" name="Rectangle 23">
            <a:extLst>
              <a:ext uri="{FF2B5EF4-FFF2-40B4-BE49-F238E27FC236}">
                <a16:creationId xmlns:a16="http://schemas.microsoft.com/office/drawing/2014/main" id="{BB046432-9766-437B-9551-49B0A44D203D}"/>
              </a:ext>
            </a:extLst>
          </p:cNvPr>
          <p:cNvSpPr/>
          <p:nvPr/>
        </p:nvSpPr>
        <p:spPr>
          <a:xfrm>
            <a:off x="7326226" y="5609818"/>
            <a:ext cx="2136808" cy="1155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Lion extends Cat</a:t>
            </a:r>
          </a:p>
        </p:txBody>
      </p:sp>
      <p:cxnSp>
        <p:nvCxnSpPr>
          <p:cNvPr id="25" name="Straight Arrow Connector 24">
            <a:extLst>
              <a:ext uri="{FF2B5EF4-FFF2-40B4-BE49-F238E27FC236}">
                <a16:creationId xmlns:a16="http://schemas.microsoft.com/office/drawing/2014/main" id="{A1254F6E-5F6A-49FA-A97A-47C8F9165838}"/>
              </a:ext>
            </a:extLst>
          </p:cNvPr>
          <p:cNvCxnSpPr>
            <a:cxnSpLocks/>
          </p:cNvCxnSpPr>
          <p:nvPr/>
        </p:nvCxnSpPr>
        <p:spPr>
          <a:xfrm>
            <a:off x="7061152" y="5219823"/>
            <a:ext cx="400082" cy="6476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63D47BD6-2053-411D-8730-516241F0E5B0}"/>
              </a:ext>
            </a:extLst>
          </p:cNvPr>
          <p:cNvSpPr txBox="1"/>
          <p:nvPr/>
        </p:nvSpPr>
        <p:spPr>
          <a:xfrm>
            <a:off x="9610530" y="4590720"/>
            <a:ext cx="2438970" cy="2031325"/>
          </a:xfrm>
          <a:prstGeom prst="rect">
            <a:avLst/>
          </a:prstGeom>
          <a:noFill/>
        </p:spPr>
        <p:txBody>
          <a:bodyPr wrap="square" rtlCol="0">
            <a:spAutoFit/>
          </a:bodyPr>
          <a:lstStyle/>
          <a:p>
            <a:r>
              <a:rPr lang="en-US" dirty="0"/>
              <a:t>Subclasses inherit the properties and behaviors of not only the parent, but also the grandparent/great-grandparent …</a:t>
            </a:r>
          </a:p>
        </p:txBody>
      </p:sp>
      <p:sp>
        <p:nvSpPr>
          <p:cNvPr id="31" name="Rectangle 30">
            <a:extLst>
              <a:ext uri="{FF2B5EF4-FFF2-40B4-BE49-F238E27FC236}">
                <a16:creationId xmlns:a16="http://schemas.microsoft.com/office/drawing/2014/main" id="{95ACD3D4-06EF-4685-B163-55D013121DA1}"/>
              </a:ext>
            </a:extLst>
          </p:cNvPr>
          <p:cNvSpPr/>
          <p:nvPr/>
        </p:nvSpPr>
        <p:spPr>
          <a:xfrm>
            <a:off x="7461234" y="1973270"/>
            <a:ext cx="2136808" cy="1155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Food</a:t>
            </a:r>
          </a:p>
        </p:txBody>
      </p:sp>
      <p:sp>
        <p:nvSpPr>
          <p:cNvPr id="32" name="Rectangle 31">
            <a:extLst>
              <a:ext uri="{FF2B5EF4-FFF2-40B4-BE49-F238E27FC236}">
                <a16:creationId xmlns:a16="http://schemas.microsoft.com/office/drawing/2014/main" id="{22593053-8D2F-45D5-90D5-48520477C46E}"/>
              </a:ext>
            </a:extLst>
          </p:cNvPr>
          <p:cNvSpPr/>
          <p:nvPr/>
        </p:nvSpPr>
        <p:spPr>
          <a:xfrm>
            <a:off x="5479414" y="175337"/>
            <a:ext cx="2136808" cy="1155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Object</a:t>
            </a:r>
          </a:p>
        </p:txBody>
      </p:sp>
      <p:cxnSp>
        <p:nvCxnSpPr>
          <p:cNvPr id="36" name="Straight Arrow Connector 35">
            <a:extLst>
              <a:ext uri="{FF2B5EF4-FFF2-40B4-BE49-F238E27FC236}">
                <a16:creationId xmlns:a16="http://schemas.microsoft.com/office/drawing/2014/main" id="{8B2A4FA2-EAF3-44EF-95E2-8DF0AB1DF756}"/>
              </a:ext>
            </a:extLst>
          </p:cNvPr>
          <p:cNvCxnSpPr/>
          <p:nvPr/>
        </p:nvCxnSpPr>
        <p:spPr>
          <a:xfrm flipH="1">
            <a:off x="5479414" y="1085313"/>
            <a:ext cx="367713" cy="8105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01823FDD-58F9-476B-9645-1CA694098412}"/>
              </a:ext>
            </a:extLst>
          </p:cNvPr>
          <p:cNvCxnSpPr/>
          <p:nvPr/>
        </p:nvCxnSpPr>
        <p:spPr>
          <a:xfrm>
            <a:off x="7261193" y="1182848"/>
            <a:ext cx="523790" cy="8320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40383986-EA30-42B2-AF43-9AA1868A52D5}"/>
              </a:ext>
            </a:extLst>
          </p:cNvPr>
          <p:cNvSpPr txBox="1"/>
          <p:nvPr/>
        </p:nvSpPr>
        <p:spPr>
          <a:xfrm>
            <a:off x="1871572" y="188681"/>
            <a:ext cx="3741490" cy="2031325"/>
          </a:xfrm>
          <a:prstGeom prst="rect">
            <a:avLst/>
          </a:prstGeom>
          <a:noFill/>
        </p:spPr>
        <p:txBody>
          <a:bodyPr wrap="square" rtlCol="0">
            <a:spAutoFit/>
          </a:bodyPr>
          <a:lstStyle/>
          <a:p>
            <a:r>
              <a:rPr lang="en-US" dirty="0"/>
              <a:t>There is a built-in class in Java called the Object class. It could be named something else, but the creators of Java decided to call it “Object”. The Object class follows the same principles as any other class</a:t>
            </a:r>
          </a:p>
        </p:txBody>
      </p:sp>
      <p:sp>
        <p:nvSpPr>
          <p:cNvPr id="40" name="TextBox 39">
            <a:extLst>
              <a:ext uri="{FF2B5EF4-FFF2-40B4-BE49-F238E27FC236}">
                <a16:creationId xmlns:a16="http://schemas.microsoft.com/office/drawing/2014/main" id="{8CFB4E33-36B6-4EA3-874F-80A566A6E1AC}"/>
              </a:ext>
            </a:extLst>
          </p:cNvPr>
          <p:cNvSpPr txBox="1"/>
          <p:nvPr/>
        </p:nvSpPr>
        <p:spPr>
          <a:xfrm>
            <a:off x="7867269" y="141781"/>
            <a:ext cx="2617983" cy="2308324"/>
          </a:xfrm>
          <a:prstGeom prst="rect">
            <a:avLst/>
          </a:prstGeom>
          <a:noFill/>
        </p:spPr>
        <p:txBody>
          <a:bodyPr wrap="square" rtlCol="0">
            <a:spAutoFit/>
          </a:bodyPr>
          <a:lstStyle/>
          <a:p>
            <a:r>
              <a:rPr lang="en-US" dirty="0"/>
              <a:t>The one thing special about the Object class is that if you do not explicitly have the </a:t>
            </a:r>
            <a:r>
              <a:rPr lang="en-US" b="1" dirty="0"/>
              <a:t>extends</a:t>
            </a:r>
            <a:r>
              <a:rPr lang="en-US" dirty="0"/>
              <a:t> keyword on a class, it will automatically extend from Object</a:t>
            </a:r>
          </a:p>
        </p:txBody>
      </p:sp>
      <p:sp>
        <p:nvSpPr>
          <p:cNvPr id="41" name="Arrow: Right 40">
            <a:extLst>
              <a:ext uri="{FF2B5EF4-FFF2-40B4-BE49-F238E27FC236}">
                <a16:creationId xmlns:a16="http://schemas.microsoft.com/office/drawing/2014/main" id="{859A5868-CDBF-4B4E-9378-51A9302939D7}"/>
              </a:ext>
            </a:extLst>
          </p:cNvPr>
          <p:cNvSpPr/>
          <p:nvPr/>
        </p:nvSpPr>
        <p:spPr>
          <a:xfrm rot="12557045">
            <a:off x="6041538" y="3315104"/>
            <a:ext cx="2192378" cy="45221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Arrow: Right 41">
            <a:extLst>
              <a:ext uri="{FF2B5EF4-FFF2-40B4-BE49-F238E27FC236}">
                <a16:creationId xmlns:a16="http://schemas.microsoft.com/office/drawing/2014/main" id="{6D9597EA-A349-48A8-85F6-2F95C9FC58EB}"/>
              </a:ext>
            </a:extLst>
          </p:cNvPr>
          <p:cNvSpPr/>
          <p:nvPr/>
        </p:nvSpPr>
        <p:spPr>
          <a:xfrm rot="14415031">
            <a:off x="7832988" y="3098527"/>
            <a:ext cx="1414066" cy="45221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F9170590-8079-4789-90E7-6D3F3108E235}"/>
              </a:ext>
            </a:extLst>
          </p:cNvPr>
          <p:cNvSpPr txBox="1"/>
          <p:nvPr/>
        </p:nvSpPr>
        <p:spPr>
          <a:xfrm>
            <a:off x="8132140" y="3839480"/>
            <a:ext cx="1910048" cy="646331"/>
          </a:xfrm>
          <a:prstGeom prst="rect">
            <a:avLst/>
          </a:prstGeom>
          <a:noFill/>
        </p:spPr>
        <p:txBody>
          <a:bodyPr wrap="square" rtlCol="0">
            <a:spAutoFit/>
          </a:bodyPr>
          <a:lstStyle/>
          <a:p>
            <a:r>
              <a:rPr lang="en-US" dirty="0"/>
              <a:t>Implicitly extends Object</a:t>
            </a:r>
          </a:p>
        </p:txBody>
      </p:sp>
    </p:spTree>
    <p:extLst>
      <p:ext uri="{BB962C8B-B14F-4D97-AF65-F5344CB8AC3E}">
        <p14:creationId xmlns:p14="http://schemas.microsoft.com/office/powerpoint/2010/main" val="2319972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2205-C6FB-4A02-892C-12575B3B1EDD}"/>
              </a:ext>
            </a:extLst>
          </p:cNvPr>
          <p:cNvSpPr>
            <a:spLocks noGrp="1"/>
          </p:cNvSpPr>
          <p:nvPr>
            <p:ph type="title"/>
          </p:nvPr>
        </p:nvSpPr>
        <p:spPr/>
        <p:txBody>
          <a:bodyPr/>
          <a:lstStyle/>
          <a:p>
            <a:r>
              <a:rPr lang="en-US" dirty="0"/>
              <a:t>Upcasting/</a:t>
            </a:r>
            <a:r>
              <a:rPr lang="en-US" dirty="0" err="1"/>
              <a:t>downcasting</a:t>
            </a:r>
            <a:r>
              <a:rPr lang="en-US" dirty="0"/>
              <a:t> (revisited)</a:t>
            </a:r>
          </a:p>
        </p:txBody>
      </p:sp>
      <p:sp>
        <p:nvSpPr>
          <p:cNvPr id="3" name="Content Placeholder 2">
            <a:extLst>
              <a:ext uri="{FF2B5EF4-FFF2-40B4-BE49-F238E27FC236}">
                <a16:creationId xmlns:a16="http://schemas.microsoft.com/office/drawing/2014/main" id="{938120B7-B8A2-4367-A38A-722DF66264DB}"/>
              </a:ext>
            </a:extLst>
          </p:cNvPr>
          <p:cNvSpPr>
            <a:spLocks noGrp="1"/>
          </p:cNvSpPr>
          <p:nvPr>
            <p:ph idx="1"/>
          </p:nvPr>
        </p:nvSpPr>
        <p:spPr/>
        <p:txBody>
          <a:bodyPr>
            <a:normAutofit fontScale="92500"/>
          </a:bodyPr>
          <a:lstStyle/>
          <a:p>
            <a:pPr marL="342900" indent="-342900">
              <a:buFont typeface="Arial" panose="020B0604020202020204" pitchFamily="34" charset="0"/>
              <a:buChar char="•"/>
            </a:pPr>
            <a:r>
              <a:rPr lang="en-US" dirty="0"/>
              <a:t>Whenever we create classes, we also create </a:t>
            </a:r>
            <a:r>
              <a:rPr lang="en-US" b="1" dirty="0"/>
              <a:t>types</a:t>
            </a:r>
            <a:r>
              <a:rPr lang="en-US" dirty="0"/>
              <a:t> associated with those classes</a:t>
            </a:r>
          </a:p>
          <a:p>
            <a:pPr marL="342900" indent="-342900">
              <a:buFont typeface="Arial" panose="020B0604020202020204" pitchFamily="34" charset="0"/>
              <a:buChar char="•"/>
            </a:pPr>
            <a:r>
              <a:rPr lang="en-US" dirty="0"/>
              <a:t>For example, Animal, Dog, Cat, and Lion are now variable types (in addition to being types of objects)</a:t>
            </a:r>
          </a:p>
          <a:p>
            <a:pPr marL="342900" indent="-342900">
              <a:buFont typeface="Arial" panose="020B0604020202020204" pitchFamily="34" charset="0"/>
              <a:buChar char="•"/>
            </a:pPr>
            <a:r>
              <a:rPr lang="en-US" dirty="0"/>
              <a:t>Upcasting and </a:t>
            </a:r>
            <a:r>
              <a:rPr lang="en-US" dirty="0" err="1"/>
              <a:t>downcasting</a:t>
            </a:r>
            <a:r>
              <a:rPr lang="en-US" dirty="0"/>
              <a:t> are all about converting from one type of variable to another</a:t>
            </a:r>
          </a:p>
          <a:p>
            <a:pPr marL="342900" indent="-342900">
              <a:buFont typeface="Arial" panose="020B0604020202020204" pitchFamily="34" charset="0"/>
              <a:buChar char="•"/>
            </a:pPr>
            <a:r>
              <a:rPr lang="en-US" dirty="0"/>
              <a:t>Upcasting (implicit): going from a more specific type to a less specific type (going from Dog to Animal, we are going up the hierarchy, which is also being less specific)</a:t>
            </a:r>
          </a:p>
          <a:p>
            <a:pPr marL="342900" indent="-342900">
              <a:buFont typeface="Arial" panose="020B0604020202020204" pitchFamily="34" charset="0"/>
              <a:buChar char="•"/>
            </a:pPr>
            <a:r>
              <a:rPr lang="en-US" dirty="0" err="1"/>
              <a:t>Downcasting</a:t>
            </a:r>
            <a:r>
              <a:rPr lang="en-US" dirty="0"/>
              <a:t> (explicit): going from a less specific type to a more specific type (Lion is more specific than Cat, we are going down the hierarchy)</a:t>
            </a:r>
          </a:p>
        </p:txBody>
      </p:sp>
    </p:spTree>
    <p:extLst>
      <p:ext uri="{BB962C8B-B14F-4D97-AF65-F5344CB8AC3E}">
        <p14:creationId xmlns:p14="http://schemas.microsoft.com/office/powerpoint/2010/main" val="3659465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812ED-9702-47D7-B320-C68A04E6A804}"/>
              </a:ext>
            </a:extLst>
          </p:cNvPr>
          <p:cNvSpPr>
            <a:spLocks noGrp="1"/>
          </p:cNvSpPr>
          <p:nvPr>
            <p:ph type="title"/>
          </p:nvPr>
        </p:nvSpPr>
        <p:spPr/>
        <p:txBody>
          <a:bodyPr/>
          <a:lstStyle/>
          <a:p>
            <a:r>
              <a:rPr lang="en-US" dirty="0"/>
              <a:t>Polymorphism</a:t>
            </a:r>
          </a:p>
        </p:txBody>
      </p:sp>
      <p:sp>
        <p:nvSpPr>
          <p:cNvPr id="3" name="Content Placeholder 2">
            <a:extLst>
              <a:ext uri="{FF2B5EF4-FFF2-40B4-BE49-F238E27FC236}">
                <a16:creationId xmlns:a16="http://schemas.microsoft.com/office/drawing/2014/main" id="{02EE5F88-878F-4454-88BD-60662EF647BE}"/>
              </a:ext>
            </a:extLst>
          </p:cNvPr>
          <p:cNvSpPr>
            <a:spLocks noGrp="1"/>
          </p:cNvSpPr>
          <p:nvPr>
            <p:ph idx="1"/>
          </p:nvPr>
        </p:nvSpPr>
        <p:spPr/>
        <p:txBody>
          <a:bodyPr>
            <a:normAutofit fontScale="85000" lnSpcReduction="10000"/>
          </a:bodyPr>
          <a:lstStyle/>
          <a:p>
            <a:pPr marL="342900" indent="-342900">
              <a:buFont typeface="Arial" panose="020B0604020202020204" pitchFamily="34" charset="0"/>
              <a:buChar char="•"/>
            </a:pPr>
            <a:r>
              <a:rPr lang="en-US" dirty="0"/>
              <a:t>Poly means many</a:t>
            </a:r>
          </a:p>
          <a:p>
            <a:pPr marL="342900" indent="-342900">
              <a:buFont typeface="Arial" panose="020B0604020202020204" pitchFamily="34" charset="0"/>
              <a:buChar char="•"/>
            </a:pPr>
            <a:r>
              <a:rPr lang="en-US" dirty="0"/>
              <a:t>Morph means form</a:t>
            </a:r>
          </a:p>
          <a:p>
            <a:pPr marL="342900" indent="-342900">
              <a:buFont typeface="Arial" panose="020B0604020202020204" pitchFamily="34" charset="0"/>
              <a:buChar char="•"/>
            </a:pPr>
            <a:r>
              <a:rPr lang="en-US" dirty="0"/>
              <a:t>Polymorphism = many forms</a:t>
            </a:r>
          </a:p>
          <a:p>
            <a:pPr marL="342900" indent="-342900">
              <a:buFont typeface="Arial" panose="020B0604020202020204" pitchFamily="34" charset="0"/>
              <a:buChar char="•"/>
            </a:pPr>
            <a:r>
              <a:rPr lang="en-US" dirty="0"/>
              <a:t>What we are specifically talking about is method overriding or method overloading</a:t>
            </a:r>
          </a:p>
          <a:p>
            <a:pPr marL="342900" indent="-342900">
              <a:buFont typeface="Arial" panose="020B0604020202020204" pitchFamily="34" charset="0"/>
              <a:buChar char="•"/>
            </a:pPr>
            <a:r>
              <a:rPr lang="en-US" dirty="0"/>
              <a:t>Method overriding = </a:t>
            </a:r>
            <a:r>
              <a:rPr lang="en-US" b="1" dirty="0"/>
              <a:t>runtime polymorphism </a:t>
            </a:r>
            <a:r>
              <a:rPr lang="en-US" dirty="0"/>
              <a:t>(the JVM checks to see what type of object the variable is actually pointing to as the program is running)</a:t>
            </a:r>
          </a:p>
          <a:p>
            <a:pPr marL="342900" indent="-342900">
              <a:buFont typeface="Arial" panose="020B0604020202020204" pitchFamily="34" charset="0"/>
              <a:buChar char="•"/>
            </a:pPr>
            <a:r>
              <a:rPr lang="en-US" dirty="0"/>
              <a:t>Method overloading = </a:t>
            </a:r>
            <a:r>
              <a:rPr lang="en-US" b="1" dirty="0"/>
              <a:t>compile-time polymorphism</a:t>
            </a:r>
            <a:r>
              <a:rPr lang="en-US" dirty="0"/>
              <a:t> (the compiler takes our source code and converts it into bytecode instructions that contain execution paths for the JVM when it is running the bytecode. So, when we do method overloading, it knows what execution path to take (aka the particular overloaded method) whenever the program is compiled)</a:t>
            </a:r>
          </a:p>
        </p:txBody>
      </p:sp>
    </p:spTree>
    <p:extLst>
      <p:ext uri="{BB962C8B-B14F-4D97-AF65-F5344CB8AC3E}">
        <p14:creationId xmlns:p14="http://schemas.microsoft.com/office/powerpoint/2010/main" val="4130865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1D1A2-B2F0-4D6A-BA06-6C456AE80D7E}"/>
              </a:ext>
            </a:extLst>
          </p:cNvPr>
          <p:cNvSpPr>
            <a:spLocks noGrp="1"/>
          </p:cNvSpPr>
          <p:nvPr>
            <p:ph type="title"/>
          </p:nvPr>
        </p:nvSpPr>
        <p:spPr/>
        <p:txBody>
          <a:bodyPr/>
          <a:lstStyle/>
          <a:p>
            <a:r>
              <a:rPr lang="en-US" dirty="0"/>
              <a:t>Object Class</a:t>
            </a:r>
          </a:p>
        </p:txBody>
      </p:sp>
      <p:sp>
        <p:nvSpPr>
          <p:cNvPr id="3" name="Content Placeholder 2">
            <a:extLst>
              <a:ext uri="{FF2B5EF4-FFF2-40B4-BE49-F238E27FC236}">
                <a16:creationId xmlns:a16="http://schemas.microsoft.com/office/drawing/2014/main" id="{36CD0E3E-BCAA-4B0B-8DC7-0FEB5B995ECD}"/>
              </a:ext>
            </a:extLst>
          </p:cNvPr>
          <p:cNvSpPr>
            <a:spLocks noGrp="1"/>
          </p:cNvSpPr>
          <p:nvPr>
            <p:ph idx="1"/>
          </p:nvPr>
        </p:nvSpPr>
        <p:spPr/>
        <p:txBody>
          <a:bodyPr/>
          <a:lstStyle/>
          <a:p>
            <a:pPr marL="342900" indent="-342900">
              <a:buFont typeface="Arial" panose="020B0604020202020204" pitchFamily="34" charset="0"/>
              <a:buChar char="•"/>
            </a:pPr>
            <a:r>
              <a:rPr lang="en-US" dirty="0"/>
              <a:t>There is a built-in class in Java called the Object class. It could be named something else, but the creators of Java decided to call it “Object”. The Object class follows the same principles as any other class</a:t>
            </a:r>
          </a:p>
          <a:p>
            <a:pPr marL="342900" indent="-342900">
              <a:buFont typeface="Arial" panose="020B0604020202020204" pitchFamily="34" charset="0"/>
              <a:buChar char="•"/>
            </a:pPr>
            <a:r>
              <a:rPr lang="en-US" dirty="0"/>
              <a:t>The one thing special about the Object class is that if you do not explicitly have the </a:t>
            </a:r>
            <a:r>
              <a:rPr lang="en-US" b="1" dirty="0"/>
              <a:t>extends</a:t>
            </a:r>
            <a:r>
              <a:rPr lang="en-US" dirty="0"/>
              <a:t> keyword on a class, it will automatically extend from Object</a:t>
            </a:r>
          </a:p>
          <a:p>
            <a:pPr marL="342900" indent="-342900">
              <a:buFont typeface="Arial" panose="020B0604020202020204" pitchFamily="34" charset="0"/>
              <a:buChar char="•"/>
            </a:pPr>
            <a:r>
              <a:rPr lang="en-US" dirty="0"/>
              <a:t>Whatever methods and/or properties defined in the Object class by the creators of the Object class will be inherited by all other classes</a:t>
            </a:r>
          </a:p>
          <a:p>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354614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12D5C-090D-4A9D-9FBE-15F175D0A4E4}"/>
              </a:ext>
            </a:extLst>
          </p:cNvPr>
          <p:cNvSpPr>
            <a:spLocks noGrp="1"/>
          </p:cNvSpPr>
          <p:nvPr>
            <p:ph type="title"/>
          </p:nvPr>
        </p:nvSpPr>
        <p:spPr/>
        <p:txBody>
          <a:bodyPr/>
          <a:lstStyle/>
          <a:p>
            <a:r>
              <a:rPr lang="en-US" dirty="0"/>
              <a:t>Object class Methods</a:t>
            </a:r>
          </a:p>
        </p:txBody>
      </p:sp>
      <p:sp>
        <p:nvSpPr>
          <p:cNvPr id="3" name="Content Placeholder 2">
            <a:extLst>
              <a:ext uri="{FF2B5EF4-FFF2-40B4-BE49-F238E27FC236}">
                <a16:creationId xmlns:a16="http://schemas.microsoft.com/office/drawing/2014/main" id="{404D0869-D4A3-475A-8EF2-B774A0ED171E}"/>
              </a:ext>
            </a:extLst>
          </p:cNvPr>
          <p:cNvSpPr>
            <a:spLocks noGrp="1"/>
          </p:cNvSpPr>
          <p:nvPr>
            <p:ph idx="1"/>
          </p:nvPr>
        </p:nvSpPr>
        <p:spPr/>
        <p:txBody>
          <a:bodyPr/>
          <a:lstStyle/>
          <a:p>
            <a:pPr marL="342900" indent="-342900">
              <a:buFont typeface="Arial" panose="020B0604020202020204" pitchFamily="34" charset="0"/>
              <a:buChar char="•"/>
            </a:pPr>
            <a:r>
              <a:rPr lang="en-US" dirty="0" err="1"/>
              <a:t>toString</a:t>
            </a:r>
            <a:r>
              <a:rPr lang="en-US" dirty="0"/>
              <a:t>() method</a:t>
            </a:r>
          </a:p>
          <a:p>
            <a:pPr marL="342900" indent="-342900">
              <a:buFont typeface="Arial" panose="020B0604020202020204" pitchFamily="34" charset="0"/>
              <a:buChar char="•"/>
            </a:pPr>
            <a:r>
              <a:rPr lang="en-US" dirty="0" err="1"/>
              <a:t>hashCode</a:t>
            </a:r>
            <a:r>
              <a:rPr lang="en-US" dirty="0"/>
              <a:t>() method</a:t>
            </a:r>
          </a:p>
          <a:p>
            <a:pPr marL="342900" indent="-342900">
              <a:buFont typeface="Arial" panose="020B0604020202020204" pitchFamily="34" charset="0"/>
              <a:buChar char="•"/>
            </a:pPr>
            <a:r>
              <a:rPr lang="en-US" dirty="0"/>
              <a:t>equals() method: </a:t>
            </a:r>
          </a:p>
          <a:p>
            <a:pPr marL="342900" indent="-342900">
              <a:buFont typeface="Arial" panose="020B0604020202020204" pitchFamily="34" charset="0"/>
              <a:buChar char="•"/>
            </a:pPr>
            <a:r>
              <a:rPr lang="en-US" dirty="0"/>
              <a:t>When we compare values of strings, we use the equals() method. But, the equals method does not actually come from the String class. The String class is actually overriding the equals method from the Object class (to compare characters in two different String objects to see if all of them are the same)</a:t>
            </a:r>
          </a:p>
        </p:txBody>
      </p:sp>
    </p:spTree>
    <p:extLst>
      <p:ext uri="{BB962C8B-B14F-4D97-AF65-F5344CB8AC3E}">
        <p14:creationId xmlns:p14="http://schemas.microsoft.com/office/powerpoint/2010/main" val="1836458873"/>
      </p:ext>
    </p:extLst>
  </p:cSld>
  <p:clrMapOvr>
    <a:masterClrMapping/>
  </p:clrMapOvr>
</p:sld>
</file>

<file path=ppt/theme/theme1.xml><?xml version="1.0" encoding="utf-8"?>
<a:theme xmlns:a="http://schemas.openxmlformats.org/drawingml/2006/main" name="RocaVTI">
  <a:themeElements>
    <a:clrScheme name="AnalogousFromLightSeedLeftStep">
      <a:dk1>
        <a:srgbClr val="000000"/>
      </a:dk1>
      <a:lt1>
        <a:srgbClr val="FFFFFF"/>
      </a:lt1>
      <a:dk2>
        <a:srgbClr val="243241"/>
      </a:dk2>
      <a:lt2>
        <a:srgbClr val="E3E8E2"/>
      </a:lt2>
      <a:accent1>
        <a:srgbClr val="BC96C6"/>
      </a:accent1>
      <a:accent2>
        <a:srgbClr val="947FBA"/>
      </a:accent2>
      <a:accent3>
        <a:srgbClr val="9699C6"/>
      </a:accent3>
      <a:accent4>
        <a:srgbClr val="7F9BBA"/>
      </a:accent4>
      <a:accent5>
        <a:srgbClr val="82ABB0"/>
      </a:accent5>
      <a:accent6>
        <a:srgbClr val="76AD9C"/>
      </a:accent6>
      <a:hlink>
        <a:srgbClr val="638F56"/>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otalTime>105</TotalTime>
  <Words>652</Words>
  <Application>Microsoft Office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Avenir Next LT Pro</vt:lpstr>
      <vt:lpstr>Avenir Next LT Pro Light</vt:lpstr>
      <vt:lpstr>Georgia Pro Semibold</vt:lpstr>
      <vt:lpstr>RocaVTI</vt:lpstr>
      <vt:lpstr>Inheritance</vt:lpstr>
      <vt:lpstr>Terminologies</vt:lpstr>
      <vt:lpstr>PowerPoint Presentation</vt:lpstr>
      <vt:lpstr>Upcasting/downcasting (revisited)</vt:lpstr>
      <vt:lpstr>Polymorphism</vt:lpstr>
      <vt:lpstr>Object Class</vt:lpstr>
      <vt:lpstr>Object class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Bach Tran</dc:creator>
  <cp:lastModifiedBy>Bach Tran</cp:lastModifiedBy>
  <cp:revision>1</cp:revision>
  <dcterms:created xsi:type="dcterms:W3CDTF">2021-10-25T20:21:28Z</dcterms:created>
  <dcterms:modified xsi:type="dcterms:W3CDTF">2021-10-25T22:07:11Z</dcterms:modified>
</cp:coreProperties>
</file>