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drawing of a light bulb with yellow crumpled paper as its light">
            <a:extLst>
              <a:ext uri="{FF2B5EF4-FFF2-40B4-BE49-F238E27FC236}">
                <a16:creationId xmlns:a16="http://schemas.microsoft.com/office/drawing/2014/main" id="{10799D86-B743-4A38-81F7-7D933FDA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1D5D0-D1E4-4593-80B3-008207594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52C05-2F67-4F22-8D0F-CC3D80F0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Selenium automates browsers. What you do with that power is up to you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8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9965-AD74-4461-BFAD-7F41A3FE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79A7-18E3-4CF6-88F7-9AD7588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Selenium Java as a dependency in your pom.xml</a:t>
            </a:r>
          </a:p>
          <a:p>
            <a:r>
              <a:rPr lang="en-US" dirty="0"/>
              <a:t>Download the appropriate </a:t>
            </a:r>
            <a:r>
              <a:rPr lang="en-US" dirty="0" err="1"/>
              <a:t>Chromedriver</a:t>
            </a:r>
            <a:endParaRPr lang="en-US" dirty="0"/>
          </a:p>
          <a:p>
            <a:r>
              <a:rPr lang="en-US" dirty="0"/>
              <a:t>Provide the location of the </a:t>
            </a:r>
            <a:r>
              <a:rPr lang="en-US" dirty="0" err="1"/>
              <a:t>chromedriver</a:t>
            </a:r>
            <a:endParaRPr lang="en-US" dirty="0"/>
          </a:p>
          <a:p>
            <a:pPr lvl="1"/>
            <a:r>
              <a:rPr lang="en-US" dirty="0" err="1"/>
              <a:t>System.setProperty</a:t>
            </a:r>
            <a:r>
              <a:rPr lang="en-US" dirty="0"/>
              <a:t>("</a:t>
            </a:r>
            <a:r>
              <a:rPr lang="en-US" dirty="0" err="1"/>
              <a:t>webdriver.chrome.driver</a:t>
            </a:r>
            <a:r>
              <a:rPr lang="en-US" dirty="0"/>
              <a:t>", "C:/webdrivers/chromedriver.exe");</a:t>
            </a:r>
          </a:p>
          <a:p>
            <a:r>
              <a:rPr lang="en-US" dirty="0"/>
              <a:t>Instantiate the WebDriver</a:t>
            </a:r>
          </a:p>
          <a:p>
            <a:pPr lvl="1"/>
            <a:r>
              <a:rPr lang="en-US" dirty="0"/>
              <a:t>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r>
              <a:rPr lang="en-US" dirty="0"/>
              <a:t>Navigate to the website</a:t>
            </a:r>
          </a:p>
          <a:p>
            <a:pPr lvl="1"/>
            <a:r>
              <a:rPr lang="en-US" dirty="0" err="1"/>
              <a:t>driver.get</a:t>
            </a:r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“http://google.com</a:t>
            </a:r>
            <a:r>
              <a:rPr lang="en-US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640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DE91-D79F-4726-B07C-FFCED0AD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DF24-7009-4C39-AD2F-34B8DE5F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Locators are how you actually locate elements on the page</a:t>
            </a:r>
          </a:p>
          <a:p>
            <a:pPr lvl="1"/>
            <a:r>
              <a:rPr lang="en-US" dirty="0"/>
              <a:t>Located inside of the “By” class that belongs to the Selenium WebDriver API</a:t>
            </a:r>
          </a:p>
          <a:p>
            <a:pPr lvl="1"/>
            <a:r>
              <a:rPr lang="en-US" dirty="0"/>
              <a:t>The “easy” locators (takes only a little bit of time to learn)</a:t>
            </a:r>
          </a:p>
          <a:p>
            <a:pPr lvl="2"/>
            <a:r>
              <a:rPr lang="en-US" dirty="0"/>
              <a:t>Locate by name attribute</a:t>
            </a:r>
          </a:p>
          <a:p>
            <a:pPr lvl="2"/>
            <a:r>
              <a:rPr lang="en-US" dirty="0"/>
              <a:t>Locate by id attribute</a:t>
            </a:r>
          </a:p>
          <a:p>
            <a:pPr lvl="2"/>
            <a:r>
              <a:rPr lang="en-US" dirty="0"/>
              <a:t>Locate by class attribute</a:t>
            </a:r>
          </a:p>
          <a:p>
            <a:pPr lvl="2"/>
            <a:r>
              <a:rPr lang="en-US" dirty="0"/>
              <a:t>Locate by link text (a tags)</a:t>
            </a:r>
          </a:p>
          <a:p>
            <a:pPr lvl="2"/>
            <a:r>
              <a:rPr lang="en-US" dirty="0"/>
              <a:t>Locate by partial link text (a tags)</a:t>
            </a:r>
          </a:p>
          <a:p>
            <a:pPr lvl="2"/>
            <a:r>
              <a:rPr lang="en-US" dirty="0"/>
              <a:t>Locate by tag name</a:t>
            </a:r>
          </a:p>
          <a:p>
            <a:pPr lvl="1"/>
            <a:r>
              <a:rPr lang="en-US" dirty="0"/>
              <a:t>The “hard” locators (takes a bit more time to learn)</a:t>
            </a:r>
          </a:p>
          <a:p>
            <a:pPr lvl="2"/>
            <a:r>
              <a:rPr lang="en-US" dirty="0"/>
              <a:t>CSS Locator: CSS selectors</a:t>
            </a:r>
          </a:p>
          <a:p>
            <a:pPr lvl="2"/>
            <a:r>
              <a:rPr lang="en-US" dirty="0"/>
              <a:t>XPath Locator: XPath syntax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53D3-5302-4B65-B604-39733507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3708"/>
            <a:ext cx="7685037" cy="1325563"/>
          </a:xfrm>
        </p:spPr>
        <p:txBody>
          <a:bodyPr/>
          <a:lstStyle/>
          <a:p>
            <a:r>
              <a:rPr lang="en-US" dirty="0"/>
              <a:t>CSS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9364-5A1B-4557-AC8D-573B847B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1" y="1481883"/>
            <a:ext cx="7685037" cy="45917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Common CSS selectors:</a:t>
            </a:r>
          </a:p>
          <a:p>
            <a:pPr lvl="1"/>
            <a:r>
              <a:rPr lang="en-US" dirty="0"/>
              <a:t>Tag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 { color: ‘red’ }</a:t>
            </a:r>
          </a:p>
          <a:p>
            <a:pPr lvl="2"/>
            <a:r>
              <a:rPr lang="en-US" dirty="0"/>
              <a:t>Styling all p tags red</a:t>
            </a:r>
          </a:p>
          <a:p>
            <a:pPr lvl="1"/>
            <a:r>
              <a:rPr lang="en-US" dirty="0"/>
              <a:t>Class selector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.some-class </a:t>
            </a:r>
            <a:r>
              <a:rPr lang="en-US" dirty="0"/>
              <a:t>{ color: ‘red’ }</a:t>
            </a:r>
          </a:p>
          <a:p>
            <a:pPr lvl="1"/>
            <a:r>
              <a:rPr lang="en-US" dirty="0"/>
              <a:t>Id selector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#some-id </a:t>
            </a:r>
            <a:r>
              <a:rPr lang="en-US" dirty="0"/>
              <a:t>{ color: ‘red’ }</a:t>
            </a:r>
          </a:p>
          <a:p>
            <a:pPr lvl="1"/>
            <a:r>
              <a:rPr lang="en-US" dirty="0"/>
              <a:t>Descendant selector (combinations of selectors here)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#some-id div </a:t>
            </a:r>
            <a:r>
              <a:rPr lang="en-US" dirty="0" err="1">
                <a:solidFill>
                  <a:srgbClr val="00B0F0"/>
                </a:solidFill>
              </a:rPr>
              <a:t>p.some</a:t>
            </a:r>
            <a:r>
              <a:rPr lang="en-US" dirty="0">
                <a:solidFill>
                  <a:srgbClr val="00B0F0"/>
                </a:solidFill>
              </a:rPr>
              <a:t>-class </a:t>
            </a:r>
            <a:r>
              <a:rPr lang="en-US" dirty="0"/>
              <a:t>{ color: ‘red’ }</a:t>
            </a:r>
          </a:p>
          <a:p>
            <a:pPr lvl="2"/>
            <a:r>
              <a:rPr lang="en-US" dirty="0"/>
              <a:t>Style the p tags with a class of some-class that are a child (or grand child, great grand child, etc.) of a div tag, which is then a child (or grand child, etc.) of an element with an id of some-id</a:t>
            </a:r>
          </a:p>
          <a:p>
            <a:pPr lvl="1"/>
            <a:r>
              <a:rPr lang="en-US" dirty="0"/>
              <a:t>Attribute selector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a[</a:t>
            </a:r>
            <a:r>
              <a:rPr lang="en-US" dirty="0" err="1">
                <a:solidFill>
                  <a:srgbClr val="00B0F0"/>
                </a:solidFill>
              </a:rPr>
              <a:t>href</a:t>
            </a:r>
            <a:r>
              <a:rPr lang="en-US" dirty="0">
                <a:solidFill>
                  <a:srgbClr val="00B0F0"/>
                </a:solidFill>
              </a:rPr>
              <a:t>=‘http://google.com’]</a:t>
            </a:r>
            <a:r>
              <a:rPr lang="en-US" dirty="0"/>
              <a:t> { color: ‘red’ }</a:t>
            </a:r>
          </a:p>
          <a:p>
            <a:pPr lvl="2"/>
            <a:r>
              <a:rPr lang="en-US" dirty="0"/>
              <a:t>Select an a tag with an attribute </a:t>
            </a:r>
            <a:r>
              <a:rPr lang="en-US" dirty="0" err="1"/>
              <a:t>href</a:t>
            </a:r>
            <a:r>
              <a:rPr lang="en-US" dirty="0"/>
              <a:t> with the value of ‘http://google.com’</a:t>
            </a:r>
          </a:p>
          <a:p>
            <a:r>
              <a:rPr lang="en-US" dirty="0"/>
              <a:t>You can utilize the CSS selector conventions to select elements within Selenium using a CSS locator strategy</a:t>
            </a:r>
          </a:p>
        </p:txBody>
      </p:sp>
    </p:spTree>
    <p:extLst>
      <p:ext uri="{BB962C8B-B14F-4D97-AF65-F5344CB8AC3E}">
        <p14:creationId xmlns:p14="http://schemas.microsoft.com/office/powerpoint/2010/main" val="30585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64F6-9DBE-4B3C-B141-19E1C86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2765-31BE-4853-80E6-A9D71EE3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another way of selecting elements</a:t>
            </a:r>
          </a:p>
          <a:p>
            <a:r>
              <a:rPr lang="en-US" dirty="0"/>
              <a:t>It is more flexible than CSS selectors, which is one reason that we might be utilizing </a:t>
            </a:r>
            <a:r>
              <a:rPr lang="en-US" dirty="0" err="1"/>
              <a:t>Xpath</a:t>
            </a:r>
            <a:r>
              <a:rPr lang="en-US" dirty="0"/>
              <a:t> when working with Selenium</a:t>
            </a:r>
          </a:p>
          <a:p>
            <a:r>
              <a:rPr lang="en-US" dirty="0"/>
              <a:t>We have two types of paths:</a:t>
            </a:r>
          </a:p>
          <a:p>
            <a:pPr lvl="1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pPr lvl="2"/>
            <a:r>
              <a:rPr lang="en-US" dirty="0"/>
              <a:t>/html/body/div[1]/p[1]</a:t>
            </a:r>
          </a:p>
          <a:p>
            <a:pPr lvl="2"/>
            <a:r>
              <a:rPr lang="en-US" dirty="0"/>
              <a:t>We’re going from the parent-most element to a specific child element (being very specific)</a:t>
            </a:r>
          </a:p>
          <a:p>
            <a:pPr lvl="2"/>
            <a:r>
              <a:rPr lang="en-US" dirty="0"/>
              <a:t>Absolute </a:t>
            </a:r>
            <a:r>
              <a:rPr lang="en-US" dirty="0" err="1"/>
              <a:t>Xpath</a:t>
            </a:r>
            <a:r>
              <a:rPr lang="en-US" dirty="0"/>
              <a:t> is unstable, however</a:t>
            </a:r>
          </a:p>
          <a:p>
            <a:pPr lvl="3"/>
            <a:r>
              <a:rPr lang="en-US" dirty="0"/>
              <a:t>Developers will often change the HTML, and if you utilize the entire structure from top to bottom, your locator might break</a:t>
            </a:r>
          </a:p>
          <a:p>
            <a:pPr lvl="1"/>
            <a:r>
              <a:rPr lang="en-US" dirty="0"/>
              <a:t>Relative </a:t>
            </a:r>
            <a:r>
              <a:rPr lang="en-US" dirty="0" err="1"/>
              <a:t>Xpath</a:t>
            </a:r>
            <a:endParaRPr lang="en-US" dirty="0"/>
          </a:p>
          <a:p>
            <a:pPr lvl="2"/>
            <a:r>
              <a:rPr lang="en-US" dirty="0"/>
              <a:t>//p[1]</a:t>
            </a:r>
          </a:p>
          <a:p>
            <a:pPr lvl="2"/>
            <a:r>
              <a:rPr lang="en-US" dirty="0"/>
              <a:t>You don’t need to traverse from the html element all the way down</a:t>
            </a:r>
          </a:p>
          <a:p>
            <a:pPr lvl="2"/>
            <a:r>
              <a:rPr lang="en-US" dirty="0"/>
              <a:t>You just use // to skip over to the relevant element</a:t>
            </a:r>
          </a:p>
          <a:p>
            <a:pPr lvl="2"/>
            <a:r>
              <a:rPr lang="en-US" dirty="0"/>
              <a:t>“Select the very first p tag within the HTML document”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C9B8-C716-4A48-BEFA-DC7015CD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2490-DF6C-4190-B705-EFFB33262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categories:</a:t>
            </a:r>
          </a:p>
          <a:p>
            <a:pPr lvl="1"/>
            <a:r>
              <a:rPr lang="en-US" dirty="0"/>
              <a:t>Explicit: Explicitly state which element to wait for</a:t>
            </a:r>
          </a:p>
          <a:p>
            <a:pPr lvl="1"/>
            <a:r>
              <a:rPr lang="en-US" dirty="0"/>
              <a:t>Implicit: Configured once for a WebDriver object, whereby any elements that are not immediately available will just be automatically waited on</a:t>
            </a:r>
          </a:p>
          <a:p>
            <a:r>
              <a:rPr lang="en-US" dirty="0"/>
              <a:t>In general, explicit waits are recommended over implicit waits due to them being much more readable and not being a “black-box” like implicit waits</a:t>
            </a:r>
          </a:p>
          <a:p>
            <a:pPr lvl="1"/>
            <a:r>
              <a:rPr lang="en-US" dirty="0"/>
              <a:t>Anybody reading the automation code will understand exactly which elements need time to appear (explicit waits)</a:t>
            </a:r>
          </a:p>
          <a:p>
            <a:pPr lvl="1"/>
            <a:r>
              <a:rPr lang="en-US" dirty="0"/>
              <a:t>With implicit waits, we have no idea which elements actually need time to appear or just appear instantly or are already there</a:t>
            </a:r>
          </a:p>
        </p:txBody>
      </p:sp>
    </p:spTree>
    <p:extLst>
      <p:ext uri="{BB962C8B-B14F-4D97-AF65-F5344CB8AC3E}">
        <p14:creationId xmlns:p14="http://schemas.microsoft.com/office/powerpoint/2010/main" val="305225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5256-5C38-4021-B8A8-D73D7A4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D73A-4C53-4218-83DF-F2C12233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utilize Selenium to automate actions in the browser for performing E2E tests</a:t>
            </a:r>
          </a:p>
          <a:p>
            <a:r>
              <a:rPr lang="en-US" dirty="0"/>
              <a:t>End to end testing is a “User interface” (UI) test. It is not interacting directly with any code in our application</a:t>
            </a:r>
          </a:p>
          <a:p>
            <a:r>
              <a:rPr lang="en-US" dirty="0"/>
              <a:t>Hence, E2E testing is known as a “black-box” test, because it’s not actually testing the code directly in the application</a:t>
            </a:r>
          </a:p>
          <a:p>
            <a:r>
              <a:rPr lang="en-US" dirty="0"/>
              <a:t>Unit tests and integration tests, on the other hand, are considered “white-box” tests, because they do indeed interact with individual modules / integrated modules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C7B3-F5AE-4958-A5A3-DB353DCB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Blackbox v. 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E8EF1-9C35-4F15-A4A1-C8F52FE2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Blackbox</a:t>
            </a:r>
          </a:p>
          <a:p>
            <a:pPr lvl="1"/>
            <a:r>
              <a:rPr lang="en-US" dirty="0"/>
              <a:t>E2E tests</a:t>
            </a:r>
          </a:p>
          <a:p>
            <a:pPr lvl="1"/>
            <a:r>
              <a:rPr lang="en-US" dirty="0"/>
              <a:t>User Acceptance Tests (Alpha and beta tests)</a:t>
            </a:r>
          </a:p>
          <a:p>
            <a:pPr lvl="1"/>
            <a:r>
              <a:rPr lang="en-US" dirty="0"/>
              <a:t>Do you need to know what the code is to perform these tests? No -&gt; therefore it is </a:t>
            </a:r>
            <a:r>
              <a:rPr lang="en-US" dirty="0" err="1"/>
              <a:t>blackbox</a:t>
            </a:r>
            <a:r>
              <a:rPr lang="en-US" dirty="0"/>
              <a:t> tests</a:t>
            </a:r>
          </a:p>
          <a:p>
            <a:r>
              <a:rPr lang="en-US" dirty="0"/>
              <a:t>Whitebox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Do you need to know what the code is to write these tests?    Yes -&gt; therefore they are </a:t>
            </a:r>
            <a:r>
              <a:rPr lang="en-US" dirty="0" err="1"/>
              <a:t>whitebox</a:t>
            </a:r>
            <a:r>
              <a:rPr lang="en-US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4635749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755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TropicVTI</vt:lpstr>
      <vt:lpstr>Selenium</vt:lpstr>
      <vt:lpstr>Setting up Selenium</vt:lpstr>
      <vt:lpstr>Selenium Locators</vt:lpstr>
      <vt:lpstr>CSS Locator</vt:lpstr>
      <vt:lpstr>XPath</vt:lpstr>
      <vt:lpstr>Selenium waits</vt:lpstr>
      <vt:lpstr>E2E testing</vt:lpstr>
      <vt:lpstr>Blackbox v. Whitebox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Bach Tran</dc:creator>
  <cp:lastModifiedBy>Bach Tran</cp:lastModifiedBy>
  <cp:revision>4</cp:revision>
  <dcterms:created xsi:type="dcterms:W3CDTF">2021-10-22T21:04:09Z</dcterms:created>
  <dcterms:modified xsi:type="dcterms:W3CDTF">2021-11-16T21:57:23Z</dcterms:modified>
</cp:coreProperties>
</file>