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12" r:id="rId2"/>
    <p:sldId id="4162" r:id="rId3"/>
    <p:sldId id="4137" r:id="rId4"/>
    <p:sldId id="4151" r:id="rId5"/>
    <p:sldId id="4158" r:id="rId6"/>
    <p:sldId id="4164" r:id="rId7"/>
    <p:sldId id="4152" r:id="rId8"/>
    <p:sldId id="4163" r:id="rId9"/>
    <p:sldId id="4148" r:id="rId10"/>
    <p:sldId id="4159" r:id="rId11"/>
    <p:sldId id="4154" r:id="rId12"/>
    <p:sldId id="4165" r:id="rId13"/>
    <p:sldId id="4166" r:id="rId14"/>
    <p:sldId id="4155" r:id="rId15"/>
    <p:sldId id="4160" r:id="rId16"/>
    <p:sldId id="413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9900"/>
    <a:srgbClr val="F7554E"/>
    <a:srgbClr val="00D8E2"/>
    <a:srgbClr val="19C1C1"/>
    <a:srgbClr val="292929"/>
    <a:srgbClr val="F44005"/>
    <a:srgbClr val="E92F32"/>
    <a:srgbClr val="4EAE01"/>
    <a:srgbClr val="A8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34" d="100"/>
          <a:sy n="34" d="100"/>
        </p:scale>
        <p:origin x="132" y="26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5251140596569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none" spc="50" normalizeH="0" baseline="0">
              <a:solidFill>
                <a:srgbClr val="00B05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5808848949447105E-2"/>
          <c:y val="0.14769757418326751"/>
          <c:w val="0.96838230210110576"/>
          <c:h val="0.63185334224711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Distribution Visualization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080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BB9-4886-90DD-FE72FAEAE2E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BB9-4886-90DD-FE72FAEAE2E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BB9-4886-90DD-FE72FAEAE2E4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BB9-4886-90DD-FE72FAEAE2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8.192679688981605E-2</c:v>
                </c:pt>
                <c:pt idx="1">
                  <c:v>0.1487451798470194</c:v>
                </c:pt>
                <c:pt idx="2">
                  <c:v>0.23010304064732284</c:v>
                </c:pt>
                <c:pt idx="3">
                  <c:v>0.53922498261584173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B9-4886-90DD-FE72FAEAE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91934720"/>
        <c:axId val="391935112"/>
      </c:barChart>
      <c:catAx>
        <c:axId val="3919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cap="none" spc="20" normalizeH="0" baseline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1935112"/>
        <c:crosses val="autoZero"/>
        <c:auto val="1"/>
        <c:lblAlgn val="ctr"/>
        <c:lblOffset val="100"/>
        <c:noMultiLvlLbl val="0"/>
      </c:catAx>
      <c:valAx>
        <c:axId val="391935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1934720"/>
        <c:crosses val="autoZero"/>
        <c:crossBetween val="between"/>
      </c:valAx>
      <c:spPr>
        <a:noFill/>
        <a:ln w="0" cmpd="dbl">
          <a:noFill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3676074315335502"/>
          <c:y val="0.93401503129200814"/>
          <c:w val="0.32046596384243525"/>
          <c:h val="5.1812647704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75.77</c:v>
                </c:pt>
                <c:pt idx="1">
                  <c:v>76.13</c:v>
                </c:pt>
                <c:pt idx="2">
                  <c:v>71.12</c:v>
                </c:pt>
                <c:pt idx="3">
                  <c:v>70.61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36201584"/>
        <c:axId val="336205800"/>
      </c:barChart>
      <c:catAx>
        <c:axId val="336201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205800"/>
        <c:crosses val="autoZero"/>
        <c:auto val="1"/>
        <c:lblAlgn val="ctr"/>
        <c:lblOffset val="100"/>
        <c:noMultiLvlLbl val="0"/>
      </c:catAx>
      <c:valAx>
        <c:axId val="336205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01584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96.27</c:v>
                </c:pt>
                <c:pt idx="1">
                  <c:v>96.33</c:v>
                </c:pt>
                <c:pt idx="2">
                  <c:v>88.26</c:v>
                </c:pt>
                <c:pt idx="3">
                  <c:v>88.56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1939032"/>
        <c:axId val="391939424"/>
      </c:barChart>
      <c:catAx>
        <c:axId val="391939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1939424"/>
        <c:crosses val="autoZero"/>
        <c:auto val="1"/>
        <c:lblAlgn val="ctr"/>
        <c:lblOffset val="100"/>
        <c:noMultiLvlLbl val="0"/>
      </c:catAx>
      <c:valAx>
        <c:axId val="39193942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39032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</c:v>
                </c:pt>
                <c:pt idx="1">
                  <c:v>84</c:v>
                </c:pt>
                <c:pt idx="2">
                  <c:v>96</c:v>
                </c:pt>
                <c:pt idx="3">
                  <c:v>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6178688"/>
        <c:axId val="396180256"/>
      </c:barChart>
      <c:catAx>
        <c:axId val="39617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6180256"/>
        <c:crosses val="autoZero"/>
        <c:auto val="1"/>
        <c:lblAlgn val="ctr"/>
        <c:lblOffset val="100"/>
        <c:noMultiLvlLbl val="0"/>
      </c:catAx>
      <c:valAx>
        <c:axId val="396180256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178688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xmlns="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xmlns="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C39F5-89CB-C84B-8100-02024B8CE461}"/>
              </a:ext>
            </a:extLst>
          </p:cNvPr>
          <p:cNvSpPr txBox="1"/>
          <p:nvPr/>
        </p:nvSpPr>
        <p:spPr>
          <a:xfrm>
            <a:off x="5027542" y="4322371"/>
            <a:ext cx="15028473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</a:t>
            </a: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en-US" sz="8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xmlns="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:a16="http://schemas.microsoft.com/office/drawing/2014/main" xmlns="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xmlns="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:a16="http://schemas.microsoft.com/office/drawing/2014/main" xmlns="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:a16="http://schemas.microsoft.com/office/drawing/2014/main" xmlns="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:a16="http://schemas.microsoft.com/office/drawing/2014/main" xmlns="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xmlns="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xmlns="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xmlns="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xmlns="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xmlns="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xmlns="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xmlns="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xmlns="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xmlns="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20183986" y="804786"/>
            <a:ext cx="388471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59208">
            <a:extLst>
              <a:ext uri="{FF2B5EF4-FFF2-40B4-BE49-F238E27FC236}">
                <a16:creationId xmlns:a16="http://schemas.microsoft.com/office/drawing/2014/main" xmlns="" id="{307375A4-7E93-4FED-B042-0F528107EA59}"/>
              </a:ext>
            </a:extLst>
          </p:cNvPr>
          <p:cNvSpPr/>
          <p:nvPr/>
        </p:nvSpPr>
        <p:spPr>
          <a:xfrm rot="16200000" flipV="1">
            <a:off x="14867620" y="7770113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1" name="Shape 59209">
            <a:extLst>
              <a:ext uri="{FF2B5EF4-FFF2-40B4-BE49-F238E27FC236}">
                <a16:creationId xmlns:a16="http://schemas.microsoft.com/office/drawing/2014/main" xmlns="" id="{3211AF5A-0E52-4FC3-ADD0-0D1AEF10FD78}"/>
              </a:ext>
            </a:extLst>
          </p:cNvPr>
          <p:cNvSpPr/>
          <p:nvPr/>
        </p:nvSpPr>
        <p:spPr>
          <a:xfrm rot="16200000" flipV="1">
            <a:off x="9717399" y="6402630"/>
            <a:ext cx="0" cy="99080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4" name="Shape 59211">
            <a:extLst>
              <a:ext uri="{FF2B5EF4-FFF2-40B4-BE49-F238E27FC236}">
                <a16:creationId xmlns:a16="http://schemas.microsoft.com/office/drawing/2014/main" xmlns="" id="{50931BD2-9C5D-4A47-A7A9-634ADE4EFB2B}"/>
              </a:ext>
            </a:extLst>
          </p:cNvPr>
          <p:cNvSpPr/>
          <p:nvPr/>
        </p:nvSpPr>
        <p:spPr>
          <a:xfrm flipH="1" flipV="1">
            <a:off x="10131143" y="4687310"/>
            <a:ext cx="718543" cy="648202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6" name="Shape 59214">
            <a:extLst>
              <a:ext uri="{FF2B5EF4-FFF2-40B4-BE49-F238E27FC236}">
                <a16:creationId xmlns:a16="http://schemas.microsoft.com/office/drawing/2014/main" xmlns="" id="{81D667CC-1EE2-4583-B9BE-8D0AA7FFB661}"/>
              </a:ext>
            </a:extLst>
          </p:cNvPr>
          <p:cNvSpPr/>
          <p:nvPr/>
        </p:nvSpPr>
        <p:spPr>
          <a:xfrm rot="10800000" flipV="1">
            <a:off x="10131143" y="8398256"/>
            <a:ext cx="797990" cy="719871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xmlns="" id="{098E1054-D70B-4FE4-86BE-47DC07D368BE}"/>
              </a:ext>
            </a:extLst>
          </p:cNvPr>
          <p:cNvSpPr/>
          <p:nvPr/>
        </p:nvSpPr>
        <p:spPr>
          <a:xfrm flipV="1">
            <a:off x="16067410" y="8742765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xmlns="" id="{9449FEE1-5804-4FBF-94D1-977FAA7E7D23}"/>
              </a:ext>
            </a:extLst>
          </p:cNvPr>
          <p:cNvSpPr txBox="1">
            <a:spLocks/>
          </p:cNvSpPr>
          <p:nvPr/>
        </p:nvSpPr>
        <p:spPr>
          <a:xfrm>
            <a:off x="16494760" y="8952921"/>
            <a:ext cx="5970351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Linear Support Vector Classifier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xmlns="" id="{BC2CA01D-DBE0-49B1-9317-4DBB752D974A}"/>
              </a:ext>
            </a:extLst>
          </p:cNvPr>
          <p:cNvSpPr txBox="1">
            <a:spLocks/>
          </p:cNvSpPr>
          <p:nvPr/>
        </p:nvSpPr>
        <p:spPr>
          <a:xfrm>
            <a:off x="17858962" y="6753837"/>
            <a:ext cx="5663918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Complement Naive Bayes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AA06F45-21FA-4166-BF6D-96CC643EE4D0}"/>
              </a:ext>
            </a:extLst>
          </p:cNvPr>
          <p:cNvSpPr txBox="1"/>
          <p:nvPr/>
        </p:nvSpPr>
        <p:spPr>
          <a:xfrm>
            <a:off x="5944526" y="4631623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xmlns="" id="{90BB382F-C561-4D68-B02E-00FA06DF1815}"/>
              </a:ext>
            </a:extLst>
          </p:cNvPr>
          <p:cNvSpPr txBox="1">
            <a:spLocks/>
          </p:cNvSpPr>
          <p:nvPr/>
        </p:nvSpPr>
        <p:spPr>
          <a:xfrm>
            <a:off x="1445134" y="5243169"/>
            <a:ext cx="5117699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Multinomial Naive Bayes </a:t>
            </a:r>
            <a:r>
              <a:rPr lang="en-US" sz="3200" b="1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Base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FD96C41-AF67-4F5B-9E66-717D6492F953}"/>
              </a:ext>
            </a:extLst>
          </p:cNvPr>
          <p:cNvSpPr txBox="1"/>
          <p:nvPr/>
        </p:nvSpPr>
        <p:spPr>
          <a:xfrm>
            <a:off x="5278381" y="6454000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xmlns="" id="{C6929557-4C28-487F-A5AB-1CCC635AB734}"/>
              </a:ext>
            </a:extLst>
          </p:cNvPr>
          <p:cNvSpPr txBox="1">
            <a:spLocks/>
          </p:cNvSpPr>
          <p:nvPr/>
        </p:nvSpPr>
        <p:spPr>
          <a:xfrm>
            <a:off x="2047461" y="7133528"/>
            <a:ext cx="4153175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Logistic Regression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4D6A0B9-34C5-4D5D-BE69-921F3AA6D186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FD8AD78-45D2-40AF-84AD-4C9C1A3B772A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xmlns="" id="{F14FA5E6-D70E-4EED-B8B6-DD7BACED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17385" r="24133" b="46244"/>
          <a:stretch/>
        </p:blipFill>
        <p:spPr>
          <a:xfrm>
            <a:off x="8876547" y="3749463"/>
            <a:ext cx="6158178" cy="55076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F05E5B8-D277-46CD-A21E-A938392B67DC}"/>
              </a:ext>
            </a:extLst>
          </p:cNvPr>
          <p:cNvSpPr txBox="1"/>
          <p:nvPr/>
        </p:nvSpPr>
        <p:spPr>
          <a:xfrm>
            <a:off x="16633455" y="8362781"/>
            <a:ext cx="138274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0" name="Shape 59208">
            <a:extLst>
              <a:ext uri="{FF2B5EF4-FFF2-40B4-BE49-F238E27FC236}">
                <a16:creationId xmlns:a16="http://schemas.microsoft.com/office/drawing/2014/main" xmlns="" id="{747B40AD-5E66-410E-A067-9D35CAC6826B}"/>
              </a:ext>
            </a:extLst>
          </p:cNvPr>
          <p:cNvSpPr/>
          <p:nvPr/>
        </p:nvSpPr>
        <p:spPr>
          <a:xfrm rot="16200000" flipV="1">
            <a:off x="16179777" y="5676802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xmlns="" id="{84550A61-19E4-4C38-98E0-50F5925318EA}"/>
              </a:ext>
            </a:extLst>
          </p:cNvPr>
          <p:cNvSpPr/>
          <p:nvPr/>
        </p:nvSpPr>
        <p:spPr>
          <a:xfrm flipV="1">
            <a:off x="17379567" y="6649454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3F47B66-F8F7-44BE-BB39-2E4F36B632A8}"/>
              </a:ext>
            </a:extLst>
          </p:cNvPr>
          <p:cNvSpPr txBox="1"/>
          <p:nvPr/>
        </p:nvSpPr>
        <p:spPr>
          <a:xfrm>
            <a:off x="17836449" y="6175522"/>
            <a:ext cx="104140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337938-17A6-4862-A7EC-1AC2D30F2AC6}"/>
              </a:ext>
            </a:extLst>
          </p:cNvPr>
          <p:cNvSpPr/>
          <p:nvPr/>
        </p:nvSpPr>
        <p:spPr>
          <a:xfrm>
            <a:off x="13948548" y="4647544"/>
            <a:ext cx="966838" cy="1018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A333760-A478-4BB9-8913-CE182CB69ABE}"/>
              </a:ext>
            </a:extLst>
          </p:cNvPr>
          <p:cNvSpPr txBox="1"/>
          <p:nvPr/>
        </p:nvSpPr>
        <p:spPr>
          <a:xfrm>
            <a:off x="5935249" y="4624632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9DF1F21-9446-4A8F-8A4A-502431907166}"/>
              </a:ext>
            </a:extLst>
          </p:cNvPr>
          <p:cNvSpPr txBox="1"/>
          <p:nvPr/>
        </p:nvSpPr>
        <p:spPr>
          <a:xfrm>
            <a:off x="5291635" y="6466887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79" name="Shape 59208">
            <a:extLst>
              <a:ext uri="{FF2B5EF4-FFF2-40B4-BE49-F238E27FC236}">
                <a16:creationId xmlns:a16="http://schemas.microsoft.com/office/drawing/2014/main" xmlns="" id="{614B2B4F-92D8-427A-BA93-40E9B375266F}"/>
              </a:ext>
            </a:extLst>
          </p:cNvPr>
          <p:cNvSpPr/>
          <p:nvPr/>
        </p:nvSpPr>
        <p:spPr>
          <a:xfrm rot="16200000" flipV="1">
            <a:off x="8185771" y="4100496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0" name="Circle">
            <a:extLst>
              <a:ext uri="{FF2B5EF4-FFF2-40B4-BE49-F238E27FC236}">
                <a16:creationId xmlns:a16="http://schemas.microsoft.com/office/drawing/2014/main" xmlns="" id="{0598643B-9DF9-406E-B41E-584ECDD2644C}"/>
              </a:ext>
            </a:extLst>
          </p:cNvPr>
          <p:cNvSpPr/>
          <p:nvPr/>
        </p:nvSpPr>
        <p:spPr>
          <a:xfrm flipV="1">
            <a:off x="6636216" y="5073149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xmlns="" id="{C01C06D8-B186-44F2-96BC-CB09DAD574D3}"/>
              </a:ext>
            </a:extLst>
          </p:cNvPr>
          <p:cNvSpPr/>
          <p:nvPr/>
        </p:nvSpPr>
        <p:spPr>
          <a:xfrm flipV="1">
            <a:off x="6039158" y="6929308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4" name="Picture 83" descr="A picture containing map&#10;&#10;Description automatically generated">
            <a:extLst>
              <a:ext uri="{FF2B5EF4-FFF2-40B4-BE49-F238E27FC236}">
                <a16:creationId xmlns:a16="http://schemas.microsoft.com/office/drawing/2014/main" xmlns="" id="{F5F74459-A47B-4F34-9E59-590805FA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t="32729" r="74087" b="62114"/>
          <a:stretch/>
        </p:blipFill>
        <p:spPr>
          <a:xfrm>
            <a:off x="8755399" y="6673269"/>
            <a:ext cx="933192" cy="780868"/>
          </a:xfrm>
          <a:prstGeom prst="rect">
            <a:avLst/>
          </a:prstGeom>
        </p:spPr>
      </p:pic>
      <p:sp>
        <p:nvSpPr>
          <p:cNvPr id="81" name="Shape 59208">
            <a:extLst>
              <a:ext uri="{FF2B5EF4-FFF2-40B4-BE49-F238E27FC236}">
                <a16:creationId xmlns:a16="http://schemas.microsoft.com/office/drawing/2014/main" xmlns="" id="{14673472-0DB6-4223-800C-4EAD9B90C4F3}"/>
              </a:ext>
            </a:extLst>
          </p:cNvPr>
          <p:cNvSpPr/>
          <p:nvPr/>
        </p:nvSpPr>
        <p:spPr>
          <a:xfrm rot="16200000" flipV="1">
            <a:off x="7628469" y="5956655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4F2BDF5-C6E1-4F79-9F2C-45AB2D694BF0}"/>
              </a:ext>
            </a:extLst>
          </p:cNvPr>
          <p:cNvSpPr/>
          <p:nvPr/>
        </p:nvSpPr>
        <p:spPr>
          <a:xfrm>
            <a:off x="8760295" y="5864086"/>
            <a:ext cx="93319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EE08BEDD-4459-4DEA-98DC-20BE8B1AEA67}"/>
              </a:ext>
            </a:extLst>
          </p:cNvPr>
          <p:cNvSpPr/>
          <p:nvPr/>
        </p:nvSpPr>
        <p:spPr>
          <a:xfrm>
            <a:off x="11410122" y="3317118"/>
            <a:ext cx="249611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828407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Before Class Balancing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767784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1007110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After Class Balancing Using Smote + ENN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604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13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66423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1504950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Sentiment’s F1-Scores After </a:t>
            </a:r>
            <a:r>
              <a:rPr lang="en-US" sz="4000" b="1" spc="-30" dirty="0" err="1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Hypertunning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03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872341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9883263" y="775836"/>
            <a:ext cx="418544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DBCB257-492B-4BB2-A932-2828E47411BE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Best Model Resolution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DC8B402-048C-4D0B-97D2-3E36C83EC2C4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A7F7CDF-473F-4115-92CC-272E507A5375}"/>
              </a:ext>
            </a:extLst>
          </p:cNvPr>
          <p:cNvSpPr/>
          <p:nvPr/>
        </p:nvSpPr>
        <p:spPr>
          <a:xfrm>
            <a:off x="2534533" y="3962451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735CA-F000-4153-BF44-CA311CBDF21C}"/>
              </a:ext>
            </a:extLst>
          </p:cNvPr>
          <p:cNvSpPr txBox="1"/>
          <p:nvPr/>
        </p:nvSpPr>
        <p:spPr>
          <a:xfrm>
            <a:off x="2909929" y="4854318"/>
            <a:ext cx="3113392" cy="172675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Logistic</a:t>
            </a:r>
          </a:p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 Regression</a:t>
            </a:r>
          </a:p>
          <a:p>
            <a:pPr algn="ctr">
              <a:lnSpc>
                <a:spcPts val="3100"/>
              </a:lnSpc>
            </a:pPr>
            <a:endParaRPr lang="en-US" sz="40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70EFFE3-1B87-43C1-9E06-E190F9464758}"/>
              </a:ext>
            </a:extLst>
          </p:cNvPr>
          <p:cNvCxnSpPr>
            <a:cxnSpLocks/>
          </p:cNvCxnSpPr>
          <p:nvPr/>
        </p:nvCxnSpPr>
        <p:spPr>
          <a:xfrm flipH="1">
            <a:off x="4153519" y="6293558"/>
            <a:ext cx="550690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:a16="http://schemas.microsoft.com/office/drawing/2014/main" xmlns="" id="{32D9BAFD-ADE6-4CFD-9033-7E0A5A8E057F}"/>
              </a:ext>
            </a:extLst>
          </p:cNvPr>
          <p:cNvSpPr/>
          <p:nvPr/>
        </p:nvSpPr>
        <p:spPr>
          <a:xfrm>
            <a:off x="7409274" y="4553430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91094F6-AFC1-4B03-9607-D5502E595B26}"/>
              </a:ext>
            </a:extLst>
          </p:cNvPr>
          <p:cNvSpPr txBox="1"/>
          <p:nvPr/>
        </p:nvSpPr>
        <p:spPr>
          <a:xfrm>
            <a:off x="7607572" y="4870814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F1-Macro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1B93FA4-295E-4112-882D-A28496A1BBB0}"/>
              </a:ext>
            </a:extLst>
          </p:cNvPr>
          <p:cNvSpPr txBox="1"/>
          <p:nvPr/>
        </p:nvSpPr>
        <p:spPr>
          <a:xfrm>
            <a:off x="10428514" y="4591585"/>
            <a:ext cx="193937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94</a:t>
            </a:r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54C177C-DB39-4AAF-A1F2-8354630FB12F}"/>
              </a:ext>
            </a:extLst>
          </p:cNvPr>
          <p:cNvCxnSpPr>
            <a:cxnSpLocks/>
          </p:cNvCxnSpPr>
          <p:nvPr/>
        </p:nvCxnSpPr>
        <p:spPr>
          <a:xfrm>
            <a:off x="10205694" y="4901604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">
            <a:extLst>
              <a:ext uri="{FF2B5EF4-FFF2-40B4-BE49-F238E27FC236}">
                <a16:creationId xmlns:a16="http://schemas.microsoft.com/office/drawing/2014/main" xmlns="" id="{0968175C-8314-420E-9464-612CAE8A1A7C}"/>
              </a:ext>
            </a:extLst>
          </p:cNvPr>
          <p:cNvSpPr/>
          <p:nvPr/>
        </p:nvSpPr>
        <p:spPr>
          <a:xfrm>
            <a:off x="7409274" y="6030278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D96FEE6-E8B4-46CB-AE9E-1B180E6DCA30}"/>
              </a:ext>
            </a:extLst>
          </p:cNvPr>
          <p:cNvSpPr txBox="1"/>
          <p:nvPr/>
        </p:nvSpPr>
        <p:spPr>
          <a:xfrm>
            <a:off x="7607572" y="6347662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Accuracy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DEA0A1C-7CE2-434C-A5B3-DB0EFEF17D7F}"/>
              </a:ext>
            </a:extLst>
          </p:cNvPr>
          <p:cNvSpPr txBox="1"/>
          <p:nvPr/>
        </p:nvSpPr>
        <p:spPr>
          <a:xfrm>
            <a:off x="9759276" y="6068433"/>
            <a:ext cx="25490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94</a:t>
            </a:r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.4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146BCAF2-26F2-43EF-9B37-42BDE1C6D102}"/>
              </a:ext>
            </a:extLst>
          </p:cNvPr>
          <p:cNvCxnSpPr>
            <a:cxnSpLocks/>
          </p:cNvCxnSpPr>
          <p:nvPr/>
        </p:nvCxnSpPr>
        <p:spPr>
          <a:xfrm>
            <a:off x="9549712" y="6378452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55D80EDF-07DB-4F7C-8326-C09EE866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09" y="7549353"/>
            <a:ext cx="2097017" cy="20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stic regression - Free computer icons">
            <a:extLst>
              <a:ext uri="{FF2B5EF4-FFF2-40B4-BE49-F238E27FC236}">
                <a16:creationId xmlns:a16="http://schemas.microsoft.com/office/drawing/2014/main" xmlns="" id="{EC8DD559-6127-4747-B590-08F02C9B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65" y="363003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94.0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9783556" y="789503"/>
            <a:ext cx="428514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789130-CCD0-4629-81A4-832506EC907D}"/>
              </a:ext>
            </a:extLst>
          </p:cNvPr>
          <p:cNvSpPr txBox="1"/>
          <p:nvPr/>
        </p:nvSpPr>
        <p:spPr>
          <a:xfrm>
            <a:off x="472492" y="2764276"/>
            <a:ext cx="1577560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In conclusion, we can thus infer that Logistics Regression classifier performed best both in the training and validation phase with an accuracy score.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0FACF38-ED0C-472F-9124-2885131633D9}"/>
              </a:ext>
            </a:extLst>
          </p:cNvPr>
          <p:cNvGrpSpPr/>
          <p:nvPr/>
        </p:nvGrpSpPr>
        <p:grpSpPr>
          <a:xfrm>
            <a:off x="17961304" y="5628441"/>
            <a:ext cx="3905315" cy="6255681"/>
            <a:chOff x="12718575" y="3730149"/>
            <a:chExt cx="3905315" cy="6255681"/>
          </a:xfrm>
        </p:grpSpPr>
        <p:sp>
          <p:nvSpPr>
            <p:cNvPr id="19" name="Shape 62489">
              <a:extLst>
                <a:ext uri="{FF2B5EF4-FFF2-40B4-BE49-F238E27FC236}">
                  <a16:creationId xmlns:a16="http://schemas.microsoft.com/office/drawing/2014/main" xmlns="" id="{21369F7B-2233-4051-84B4-0A2DEBE0900B}"/>
                </a:ext>
              </a:extLst>
            </p:cNvPr>
            <p:cNvSpPr/>
            <p:nvPr/>
          </p:nvSpPr>
          <p:spPr>
            <a:xfrm>
              <a:off x="12718575" y="3730149"/>
              <a:ext cx="3905311" cy="625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17350" y="3"/>
                  </a:moveTo>
                  <a:cubicBezTo>
                    <a:pt x="15346" y="-43"/>
                    <a:pt x="12892" y="407"/>
                    <a:pt x="12142" y="2712"/>
                  </a:cubicBezTo>
                  <a:cubicBezTo>
                    <a:pt x="13403" y="1976"/>
                    <a:pt x="14593" y="1643"/>
                    <a:pt x="15673" y="1563"/>
                  </a:cubicBezTo>
                  <a:cubicBezTo>
                    <a:pt x="16754" y="1483"/>
                    <a:pt x="17728" y="1658"/>
                    <a:pt x="18560" y="1940"/>
                  </a:cubicBezTo>
                  <a:cubicBezTo>
                    <a:pt x="18857" y="1746"/>
                    <a:pt x="19144" y="1520"/>
                    <a:pt x="19418" y="1261"/>
                  </a:cubicBezTo>
                  <a:cubicBezTo>
                    <a:pt x="19693" y="1001"/>
                    <a:pt x="19955" y="707"/>
                    <a:pt x="20196" y="373"/>
                  </a:cubicBezTo>
                  <a:cubicBezTo>
                    <a:pt x="20196" y="373"/>
                    <a:pt x="18909" y="38"/>
                    <a:pt x="17350" y="3"/>
                  </a:cubicBezTo>
                  <a:close/>
                  <a:moveTo>
                    <a:pt x="16116" y="1858"/>
                  </a:moveTo>
                  <a:cubicBezTo>
                    <a:pt x="15193" y="1842"/>
                    <a:pt x="14154" y="1956"/>
                    <a:pt x="13208" y="2435"/>
                  </a:cubicBezTo>
                  <a:cubicBezTo>
                    <a:pt x="12911" y="2585"/>
                    <a:pt x="12488" y="2818"/>
                    <a:pt x="11866" y="3314"/>
                  </a:cubicBezTo>
                  <a:cubicBezTo>
                    <a:pt x="10772" y="4187"/>
                    <a:pt x="10079" y="5293"/>
                    <a:pt x="9563" y="6476"/>
                  </a:cubicBezTo>
                  <a:cubicBezTo>
                    <a:pt x="9329" y="7014"/>
                    <a:pt x="9144" y="7557"/>
                    <a:pt x="9002" y="8102"/>
                  </a:cubicBezTo>
                  <a:cubicBezTo>
                    <a:pt x="8810" y="7849"/>
                    <a:pt x="8584" y="7612"/>
                    <a:pt x="8305" y="7409"/>
                  </a:cubicBezTo>
                  <a:cubicBezTo>
                    <a:pt x="7856" y="7083"/>
                    <a:pt x="7316" y="6845"/>
                    <a:pt x="6707" y="6746"/>
                  </a:cubicBezTo>
                  <a:cubicBezTo>
                    <a:pt x="6538" y="6719"/>
                    <a:pt x="6361" y="6703"/>
                    <a:pt x="6183" y="6694"/>
                  </a:cubicBezTo>
                  <a:cubicBezTo>
                    <a:pt x="6010" y="6686"/>
                    <a:pt x="5836" y="6684"/>
                    <a:pt x="5667" y="6688"/>
                  </a:cubicBezTo>
                  <a:cubicBezTo>
                    <a:pt x="5065" y="6699"/>
                    <a:pt x="4451" y="6801"/>
                    <a:pt x="3907" y="6971"/>
                  </a:cubicBezTo>
                  <a:cubicBezTo>
                    <a:pt x="3657" y="7049"/>
                    <a:pt x="3420" y="7140"/>
                    <a:pt x="3213" y="7258"/>
                  </a:cubicBezTo>
                  <a:cubicBezTo>
                    <a:pt x="3017" y="7369"/>
                    <a:pt x="2850" y="7501"/>
                    <a:pt x="2703" y="7639"/>
                  </a:cubicBezTo>
                  <a:cubicBezTo>
                    <a:pt x="2561" y="7772"/>
                    <a:pt x="2437" y="7912"/>
                    <a:pt x="2327" y="8056"/>
                  </a:cubicBezTo>
                  <a:cubicBezTo>
                    <a:pt x="2223" y="8194"/>
                    <a:pt x="2131" y="8336"/>
                    <a:pt x="2055" y="8481"/>
                  </a:cubicBezTo>
                  <a:cubicBezTo>
                    <a:pt x="1986" y="8611"/>
                    <a:pt x="1930" y="8744"/>
                    <a:pt x="1885" y="8878"/>
                  </a:cubicBezTo>
                  <a:cubicBezTo>
                    <a:pt x="1849" y="8983"/>
                    <a:pt x="1822" y="9089"/>
                    <a:pt x="1801" y="9195"/>
                  </a:cubicBezTo>
                  <a:cubicBezTo>
                    <a:pt x="1788" y="9261"/>
                    <a:pt x="1777" y="9327"/>
                    <a:pt x="1769" y="9393"/>
                  </a:cubicBezTo>
                  <a:cubicBezTo>
                    <a:pt x="1768" y="9400"/>
                    <a:pt x="1758" y="9497"/>
                    <a:pt x="1758" y="9497"/>
                  </a:cubicBezTo>
                  <a:cubicBezTo>
                    <a:pt x="3834" y="9489"/>
                    <a:pt x="5068" y="9031"/>
                    <a:pt x="5802" y="8496"/>
                  </a:cubicBezTo>
                  <a:cubicBezTo>
                    <a:pt x="6554" y="7948"/>
                    <a:pt x="6785" y="7321"/>
                    <a:pt x="6853" y="7011"/>
                  </a:cubicBezTo>
                  <a:cubicBezTo>
                    <a:pt x="7476" y="7189"/>
                    <a:pt x="8003" y="7479"/>
                    <a:pt x="8365" y="7842"/>
                  </a:cubicBezTo>
                  <a:cubicBezTo>
                    <a:pt x="8631" y="8109"/>
                    <a:pt x="8797" y="8408"/>
                    <a:pt x="8859" y="8717"/>
                  </a:cubicBezTo>
                  <a:cubicBezTo>
                    <a:pt x="8628" y="9882"/>
                    <a:pt x="8604" y="11055"/>
                    <a:pt x="8794" y="12213"/>
                  </a:cubicBezTo>
                  <a:cubicBezTo>
                    <a:pt x="8950" y="13169"/>
                    <a:pt x="9252" y="14113"/>
                    <a:pt x="9690" y="15035"/>
                  </a:cubicBezTo>
                  <a:cubicBezTo>
                    <a:pt x="8324" y="15042"/>
                    <a:pt x="6972" y="15117"/>
                    <a:pt x="5929" y="15268"/>
                  </a:cubicBezTo>
                  <a:cubicBezTo>
                    <a:pt x="4837" y="15426"/>
                    <a:pt x="4287" y="15635"/>
                    <a:pt x="4285" y="15842"/>
                  </a:cubicBezTo>
                  <a:lnTo>
                    <a:pt x="4285" y="15844"/>
                  </a:lnTo>
                  <a:cubicBezTo>
                    <a:pt x="4285" y="15844"/>
                    <a:pt x="4285" y="15845"/>
                    <a:pt x="4285" y="15845"/>
                  </a:cubicBezTo>
                  <a:lnTo>
                    <a:pt x="4369" y="16491"/>
                  </a:lnTo>
                  <a:cubicBezTo>
                    <a:pt x="4650" y="16612"/>
                    <a:pt x="5047" y="16728"/>
                    <a:pt x="5567" y="16832"/>
                  </a:cubicBezTo>
                  <a:cubicBezTo>
                    <a:pt x="5523" y="16824"/>
                    <a:pt x="5486" y="16813"/>
                    <a:pt x="5443" y="16805"/>
                  </a:cubicBezTo>
                  <a:lnTo>
                    <a:pt x="5835" y="20880"/>
                  </a:lnTo>
                  <a:cubicBezTo>
                    <a:pt x="5835" y="21038"/>
                    <a:pt x="6233" y="21195"/>
                    <a:pt x="7025" y="21316"/>
                  </a:cubicBezTo>
                  <a:cubicBezTo>
                    <a:pt x="8610" y="21557"/>
                    <a:pt x="11178" y="21557"/>
                    <a:pt x="12763" y="21316"/>
                  </a:cubicBezTo>
                  <a:cubicBezTo>
                    <a:pt x="13555" y="21195"/>
                    <a:pt x="13954" y="21038"/>
                    <a:pt x="13954" y="20880"/>
                  </a:cubicBezTo>
                  <a:lnTo>
                    <a:pt x="14342" y="16806"/>
                  </a:lnTo>
                  <a:cubicBezTo>
                    <a:pt x="14300" y="16815"/>
                    <a:pt x="14262" y="16824"/>
                    <a:pt x="14218" y="16832"/>
                  </a:cubicBezTo>
                  <a:cubicBezTo>
                    <a:pt x="14740" y="16728"/>
                    <a:pt x="15136" y="16613"/>
                    <a:pt x="15417" y="16491"/>
                  </a:cubicBezTo>
                  <a:lnTo>
                    <a:pt x="15501" y="15844"/>
                  </a:lnTo>
                  <a:cubicBezTo>
                    <a:pt x="15501" y="15636"/>
                    <a:pt x="14951" y="15427"/>
                    <a:pt x="13856" y="15268"/>
                  </a:cubicBezTo>
                  <a:cubicBezTo>
                    <a:pt x="12826" y="15119"/>
                    <a:pt x="11494" y="15044"/>
                    <a:pt x="10144" y="15035"/>
                  </a:cubicBezTo>
                  <a:cubicBezTo>
                    <a:pt x="9832" y="14409"/>
                    <a:pt x="9571" y="13774"/>
                    <a:pt x="9393" y="13129"/>
                  </a:cubicBezTo>
                  <a:cubicBezTo>
                    <a:pt x="9574" y="12937"/>
                    <a:pt x="9800" y="12764"/>
                    <a:pt x="10071" y="12618"/>
                  </a:cubicBezTo>
                  <a:cubicBezTo>
                    <a:pt x="10190" y="12553"/>
                    <a:pt x="10319" y="12494"/>
                    <a:pt x="10452" y="12442"/>
                  </a:cubicBezTo>
                  <a:cubicBezTo>
                    <a:pt x="10955" y="12623"/>
                    <a:pt x="12065" y="12913"/>
                    <a:pt x="13362" y="12760"/>
                  </a:cubicBezTo>
                  <a:cubicBezTo>
                    <a:pt x="14459" y="12631"/>
                    <a:pt x="15649" y="12185"/>
                    <a:pt x="16535" y="11125"/>
                  </a:cubicBezTo>
                  <a:cubicBezTo>
                    <a:pt x="16403" y="11076"/>
                    <a:pt x="15269" y="10706"/>
                    <a:pt x="14029" y="10678"/>
                  </a:cubicBezTo>
                  <a:cubicBezTo>
                    <a:pt x="13686" y="10671"/>
                    <a:pt x="13336" y="10689"/>
                    <a:pt x="12992" y="10740"/>
                  </a:cubicBezTo>
                  <a:cubicBezTo>
                    <a:pt x="12058" y="10881"/>
                    <a:pt x="11175" y="11289"/>
                    <a:pt x="10438" y="12128"/>
                  </a:cubicBezTo>
                  <a:cubicBezTo>
                    <a:pt x="10253" y="12204"/>
                    <a:pt x="10077" y="12289"/>
                    <a:pt x="9912" y="12381"/>
                  </a:cubicBezTo>
                  <a:cubicBezTo>
                    <a:pt x="9690" y="12504"/>
                    <a:pt x="9493" y="12642"/>
                    <a:pt x="9312" y="12789"/>
                  </a:cubicBezTo>
                  <a:cubicBezTo>
                    <a:pt x="9290" y="12694"/>
                    <a:pt x="9264" y="12600"/>
                    <a:pt x="9245" y="12505"/>
                  </a:cubicBezTo>
                  <a:cubicBezTo>
                    <a:pt x="8826" y="10488"/>
                    <a:pt x="9060" y="8422"/>
                    <a:pt x="9960" y="6424"/>
                  </a:cubicBezTo>
                  <a:cubicBezTo>
                    <a:pt x="10219" y="5849"/>
                    <a:pt x="10525" y="5281"/>
                    <a:pt x="10919" y="4752"/>
                  </a:cubicBezTo>
                  <a:cubicBezTo>
                    <a:pt x="11302" y="4236"/>
                    <a:pt x="11767" y="3758"/>
                    <a:pt x="12307" y="3337"/>
                  </a:cubicBezTo>
                  <a:cubicBezTo>
                    <a:pt x="12737" y="3662"/>
                    <a:pt x="13720" y="4290"/>
                    <a:pt x="15204" y="4633"/>
                  </a:cubicBezTo>
                  <a:cubicBezTo>
                    <a:pt x="16781" y="4997"/>
                    <a:pt x="18911" y="5034"/>
                    <a:pt x="21600" y="4114"/>
                  </a:cubicBezTo>
                  <a:cubicBezTo>
                    <a:pt x="21577" y="4087"/>
                    <a:pt x="20437" y="2874"/>
                    <a:pt x="18527" y="2252"/>
                  </a:cubicBezTo>
                  <a:cubicBezTo>
                    <a:pt x="17814" y="2020"/>
                    <a:pt x="17002" y="1873"/>
                    <a:pt x="16116" y="1858"/>
                  </a:cubicBezTo>
                  <a:close/>
                  <a:moveTo>
                    <a:pt x="4001" y="6845"/>
                  </a:moveTo>
                  <a:cubicBezTo>
                    <a:pt x="3390" y="6903"/>
                    <a:pt x="2552" y="7046"/>
                    <a:pt x="1785" y="7385"/>
                  </a:cubicBezTo>
                  <a:cubicBezTo>
                    <a:pt x="1017" y="7724"/>
                    <a:pt x="322" y="8260"/>
                    <a:pt x="0" y="9110"/>
                  </a:cubicBezTo>
                  <a:cubicBezTo>
                    <a:pt x="0" y="9110"/>
                    <a:pt x="157" y="9124"/>
                    <a:pt x="413" y="9128"/>
                  </a:cubicBezTo>
                  <a:cubicBezTo>
                    <a:pt x="670" y="9132"/>
                    <a:pt x="1026" y="9127"/>
                    <a:pt x="1428" y="9088"/>
                  </a:cubicBezTo>
                  <a:cubicBezTo>
                    <a:pt x="1507" y="8765"/>
                    <a:pt x="1684" y="8293"/>
                    <a:pt x="2074" y="7857"/>
                  </a:cubicBezTo>
                  <a:cubicBezTo>
                    <a:pt x="2464" y="7421"/>
                    <a:pt x="3066" y="7019"/>
                    <a:pt x="4001" y="68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A891F1F-266A-4536-BDD4-B7BC2C13490A}"/>
                </a:ext>
              </a:extLst>
            </p:cNvPr>
            <p:cNvSpPr/>
            <p:nvPr/>
          </p:nvSpPr>
          <p:spPr>
            <a:xfrm>
              <a:off x="12718577" y="3937000"/>
              <a:ext cx="3905311" cy="60488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xmlns="" id="{584A1B43-8DB8-421E-8967-EED193AD7008}"/>
                </a:ext>
              </a:extLst>
            </p:cNvPr>
            <p:cNvSpPr/>
            <p:nvPr/>
          </p:nvSpPr>
          <p:spPr>
            <a:xfrm>
              <a:off x="12718578" y="3730149"/>
              <a:ext cx="3905312" cy="6255681"/>
            </a:xfrm>
            <a:custGeom>
              <a:avLst/>
              <a:gdLst>
                <a:gd name="connsiteX0" fmla="*/ 723388 w 3905312"/>
                <a:gd name="connsiteY0" fmla="*/ 1991927 h 6255681"/>
                <a:gd name="connsiteX1" fmla="*/ 322732 w 3905312"/>
                <a:gd name="connsiteY1" fmla="*/ 2149067 h 6255681"/>
                <a:gd name="connsiteX2" fmla="*/ 1 w 3905312"/>
                <a:gd name="connsiteY2" fmla="*/ 2651045 h 6255681"/>
                <a:gd name="connsiteX3" fmla="*/ 74672 w 3905312"/>
                <a:gd name="connsiteY3" fmla="*/ 2656283 h 6255681"/>
                <a:gd name="connsiteX4" fmla="*/ 258185 w 3905312"/>
                <a:gd name="connsiteY4" fmla="*/ 2644643 h 6255681"/>
                <a:gd name="connsiteX5" fmla="*/ 374983 w 3905312"/>
                <a:gd name="connsiteY5" fmla="*/ 2286420 h 6255681"/>
                <a:gd name="connsiteX6" fmla="*/ 723388 w 3905312"/>
                <a:gd name="connsiteY6" fmla="*/ 1991927 h 6255681"/>
                <a:gd name="connsiteX7" fmla="*/ 3136906 w 3905312"/>
                <a:gd name="connsiteY7" fmla="*/ 894 h 6255681"/>
                <a:gd name="connsiteX8" fmla="*/ 2195292 w 3905312"/>
                <a:gd name="connsiteY8" fmla="*/ 789217 h 6255681"/>
                <a:gd name="connsiteX9" fmla="*/ 2833702 w 3905312"/>
                <a:gd name="connsiteY9" fmla="*/ 454857 h 6255681"/>
                <a:gd name="connsiteX10" fmla="*/ 3355676 w 3905312"/>
                <a:gd name="connsiteY10" fmla="*/ 564564 h 6255681"/>
                <a:gd name="connsiteX11" fmla="*/ 3510803 w 3905312"/>
                <a:gd name="connsiteY11" fmla="*/ 366974 h 6255681"/>
                <a:gd name="connsiteX12" fmla="*/ 3651467 w 3905312"/>
                <a:gd name="connsiteY12" fmla="*/ 108565 h 6255681"/>
                <a:gd name="connsiteX13" fmla="*/ 3136906 w 3905312"/>
                <a:gd name="connsiteY13" fmla="*/ 894 h 6255681"/>
                <a:gd name="connsiteX14" fmla="*/ 0 w 3905312"/>
                <a:gd name="connsiteY14" fmla="*/ 21 h 6255681"/>
                <a:gd name="connsiteX15" fmla="*/ 3905312 w 3905312"/>
                <a:gd name="connsiteY15" fmla="*/ 21 h 6255681"/>
                <a:gd name="connsiteX16" fmla="*/ 3905312 w 3905312"/>
                <a:gd name="connsiteY16" fmla="*/ 1197202 h 6255681"/>
                <a:gd name="connsiteX17" fmla="*/ 3349709 w 3905312"/>
                <a:gd name="connsiteY17" fmla="*/ 655357 h 6255681"/>
                <a:gd name="connsiteX18" fmla="*/ 2913797 w 3905312"/>
                <a:gd name="connsiteY18" fmla="*/ 540702 h 6255681"/>
                <a:gd name="connsiteX19" fmla="*/ 2388026 w 3905312"/>
                <a:gd name="connsiteY19" fmla="*/ 708610 h 6255681"/>
                <a:gd name="connsiteX20" fmla="*/ 2145391 w 3905312"/>
                <a:gd name="connsiteY20" fmla="*/ 964400 h 6255681"/>
                <a:gd name="connsiteX21" fmla="*/ 1729005 w 3905312"/>
                <a:gd name="connsiteY21" fmla="*/ 1884547 h 6255681"/>
                <a:gd name="connsiteX22" fmla="*/ 1627576 w 3905312"/>
                <a:gd name="connsiteY22" fmla="*/ 2357716 h 6255681"/>
                <a:gd name="connsiteX23" fmla="*/ 1501557 w 3905312"/>
                <a:gd name="connsiteY23" fmla="*/ 2156051 h 6255681"/>
                <a:gd name="connsiteX24" fmla="*/ 1212636 w 3905312"/>
                <a:gd name="connsiteY24" fmla="*/ 1963118 h 6255681"/>
                <a:gd name="connsiteX25" fmla="*/ 1117896 w 3905312"/>
                <a:gd name="connsiteY25" fmla="*/ 1947985 h 6255681"/>
                <a:gd name="connsiteX26" fmla="*/ 1024603 w 3905312"/>
                <a:gd name="connsiteY26" fmla="*/ 1946239 h 6255681"/>
                <a:gd name="connsiteX27" fmla="*/ 706392 w 3905312"/>
                <a:gd name="connsiteY27" fmla="*/ 2028593 h 6255681"/>
                <a:gd name="connsiteX28" fmla="*/ 580916 w 3905312"/>
                <a:gd name="connsiteY28" fmla="*/ 2112110 h 6255681"/>
                <a:gd name="connsiteX29" fmla="*/ 488707 w 3905312"/>
                <a:gd name="connsiteY29" fmla="*/ 2222982 h 6255681"/>
                <a:gd name="connsiteX30" fmla="*/ 420726 w 3905312"/>
                <a:gd name="connsiteY30" fmla="*/ 2344329 h 6255681"/>
                <a:gd name="connsiteX31" fmla="*/ 371548 w 3905312"/>
                <a:gd name="connsiteY31" fmla="*/ 2468005 h 6255681"/>
                <a:gd name="connsiteX32" fmla="*/ 340812 w 3905312"/>
                <a:gd name="connsiteY32" fmla="*/ 2583533 h 6255681"/>
                <a:gd name="connsiteX33" fmla="*/ 325624 w 3905312"/>
                <a:gd name="connsiteY33" fmla="*/ 2675780 h 6255681"/>
                <a:gd name="connsiteX34" fmla="*/ 319839 w 3905312"/>
                <a:gd name="connsiteY34" fmla="*/ 2733399 h 6255681"/>
                <a:gd name="connsiteX35" fmla="*/ 317850 w 3905312"/>
                <a:gd name="connsiteY35" fmla="*/ 2763663 h 6255681"/>
                <a:gd name="connsiteX36" fmla="*/ 1049011 w 3905312"/>
                <a:gd name="connsiteY36" fmla="*/ 2472370 h 6255681"/>
                <a:gd name="connsiteX37" fmla="*/ 1239033 w 3905312"/>
                <a:gd name="connsiteY37" fmla="*/ 2040233 h 6255681"/>
                <a:gd name="connsiteX38" fmla="*/ 1512405 w 3905312"/>
                <a:gd name="connsiteY38" fmla="*/ 2282055 h 6255681"/>
                <a:gd name="connsiteX39" fmla="*/ 1601721 w 3905312"/>
                <a:gd name="connsiteY39" fmla="*/ 2536682 h 6255681"/>
                <a:gd name="connsiteX40" fmla="*/ 1589969 w 3905312"/>
                <a:gd name="connsiteY40" fmla="*/ 3554023 h 6255681"/>
                <a:gd name="connsiteX41" fmla="*/ 1751967 w 3905312"/>
                <a:gd name="connsiteY41" fmla="*/ 4375229 h 6255681"/>
                <a:gd name="connsiteX42" fmla="*/ 1071973 w 3905312"/>
                <a:gd name="connsiteY42" fmla="*/ 4443033 h 6255681"/>
                <a:gd name="connsiteX43" fmla="*/ 774735 w 3905312"/>
                <a:gd name="connsiteY43" fmla="*/ 4610068 h 6255681"/>
                <a:gd name="connsiteX44" fmla="*/ 774735 w 3905312"/>
                <a:gd name="connsiteY44" fmla="*/ 4610650 h 6255681"/>
                <a:gd name="connsiteX45" fmla="*/ 774735 w 3905312"/>
                <a:gd name="connsiteY45" fmla="*/ 4610941 h 6255681"/>
                <a:gd name="connsiteX46" fmla="*/ 789922 w 3905312"/>
                <a:gd name="connsiteY46" fmla="*/ 4798927 h 6255681"/>
                <a:gd name="connsiteX47" fmla="*/ 1006523 w 3905312"/>
                <a:gd name="connsiteY47" fmla="*/ 4898159 h 6255681"/>
                <a:gd name="connsiteX48" fmla="*/ 984103 w 3905312"/>
                <a:gd name="connsiteY48" fmla="*/ 4890302 h 6255681"/>
                <a:gd name="connsiteX49" fmla="*/ 1054977 w 3905312"/>
                <a:gd name="connsiteY49" fmla="*/ 6076133 h 6255681"/>
                <a:gd name="connsiteX50" fmla="*/ 1270131 w 3905312"/>
                <a:gd name="connsiteY50" fmla="*/ 6203009 h 6255681"/>
                <a:gd name="connsiteX51" fmla="*/ 2307570 w 3905312"/>
                <a:gd name="connsiteY51" fmla="*/ 6203009 h 6255681"/>
                <a:gd name="connsiteX52" fmla="*/ 2522904 w 3905312"/>
                <a:gd name="connsiteY52" fmla="*/ 6076133 h 6255681"/>
                <a:gd name="connsiteX53" fmla="*/ 2593055 w 3905312"/>
                <a:gd name="connsiteY53" fmla="*/ 4890593 h 6255681"/>
                <a:gd name="connsiteX54" fmla="*/ 2570636 w 3905312"/>
                <a:gd name="connsiteY54" fmla="*/ 4898159 h 6255681"/>
                <a:gd name="connsiteX55" fmla="*/ 2787417 w 3905312"/>
                <a:gd name="connsiteY55" fmla="*/ 4798927 h 6255681"/>
                <a:gd name="connsiteX56" fmla="*/ 2802604 w 3905312"/>
                <a:gd name="connsiteY56" fmla="*/ 4610650 h 6255681"/>
                <a:gd name="connsiteX57" fmla="*/ 2505186 w 3905312"/>
                <a:gd name="connsiteY57" fmla="*/ 4443033 h 6255681"/>
                <a:gd name="connsiteX58" fmla="*/ 1834051 w 3905312"/>
                <a:gd name="connsiteY58" fmla="*/ 4375229 h 6255681"/>
                <a:gd name="connsiteX59" fmla="*/ 1698269 w 3905312"/>
                <a:gd name="connsiteY59" fmla="*/ 3820580 h 6255681"/>
                <a:gd name="connsiteX60" fmla="*/ 1820852 w 3905312"/>
                <a:gd name="connsiteY60" fmla="*/ 3671878 h 6255681"/>
                <a:gd name="connsiteX61" fmla="*/ 1889738 w 3905312"/>
                <a:gd name="connsiteY61" fmla="*/ 3620662 h 6255681"/>
                <a:gd name="connsiteX62" fmla="*/ 2415870 w 3905312"/>
                <a:gd name="connsiteY62" fmla="*/ 3713201 h 6255681"/>
                <a:gd name="connsiteX63" fmla="*/ 2989553 w 3905312"/>
                <a:gd name="connsiteY63" fmla="*/ 3237413 h 6255681"/>
                <a:gd name="connsiteX64" fmla="*/ 2536464 w 3905312"/>
                <a:gd name="connsiteY64" fmla="*/ 3107336 h 6255681"/>
                <a:gd name="connsiteX65" fmla="*/ 2348973 w 3905312"/>
                <a:gd name="connsiteY65" fmla="*/ 3125378 h 6255681"/>
                <a:gd name="connsiteX66" fmla="*/ 1887206 w 3905312"/>
                <a:gd name="connsiteY66" fmla="*/ 3529288 h 6255681"/>
                <a:gd name="connsiteX67" fmla="*/ 1792105 w 3905312"/>
                <a:gd name="connsiteY67" fmla="*/ 3602911 h 6255681"/>
                <a:gd name="connsiteX68" fmla="*/ 1683624 w 3905312"/>
                <a:gd name="connsiteY68" fmla="*/ 3721640 h 6255681"/>
                <a:gd name="connsiteX69" fmla="*/ 1671510 w 3905312"/>
                <a:gd name="connsiteY69" fmla="*/ 3638995 h 6255681"/>
                <a:gd name="connsiteX70" fmla="*/ 1800783 w 3905312"/>
                <a:gd name="connsiteY70" fmla="*/ 1869415 h 6255681"/>
                <a:gd name="connsiteX71" fmla="*/ 1974172 w 3905312"/>
                <a:gd name="connsiteY71" fmla="*/ 1382860 h 6255681"/>
                <a:gd name="connsiteX72" fmla="*/ 2225124 w 3905312"/>
                <a:gd name="connsiteY72" fmla="*/ 971093 h 6255681"/>
                <a:gd name="connsiteX73" fmla="*/ 2748906 w 3905312"/>
                <a:gd name="connsiteY73" fmla="*/ 1348231 h 6255681"/>
                <a:gd name="connsiteX74" fmla="*/ 3905312 w 3905312"/>
                <a:gd name="connsiteY74" fmla="*/ 1197202 h 6255681"/>
                <a:gd name="connsiteX75" fmla="*/ 3905312 w 3905312"/>
                <a:gd name="connsiteY75" fmla="*/ 6255681 h 6255681"/>
                <a:gd name="connsiteX76" fmla="*/ 0 w 3905312"/>
                <a:gd name="connsiteY76" fmla="*/ 6255681 h 625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312" h="6255681">
                  <a:moveTo>
                    <a:pt x="723388" y="1991927"/>
                  </a:moveTo>
                  <a:cubicBezTo>
                    <a:pt x="612918" y="2008805"/>
                    <a:pt x="461406" y="2050418"/>
                    <a:pt x="322732" y="2149067"/>
                  </a:cubicBezTo>
                  <a:cubicBezTo>
                    <a:pt x="183876" y="2247717"/>
                    <a:pt x="58219" y="2403694"/>
                    <a:pt x="1" y="2651045"/>
                  </a:cubicBezTo>
                  <a:cubicBezTo>
                    <a:pt x="1" y="2651045"/>
                    <a:pt x="28387" y="2655119"/>
                    <a:pt x="74672" y="2656283"/>
                  </a:cubicBezTo>
                  <a:cubicBezTo>
                    <a:pt x="121138" y="2657447"/>
                    <a:pt x="185503" y="2655992"/>
                    <a:pt x="258185" y="2644643"/>
                  </a:cubicBezTo>
                  <a:cubicBezTo>
                    <a:pt x="272469" y="2550650"/>
                    <a:pt x="304471" y="2413297"/>
                    <a:pt x="374983" y="2286420"/>
                  </a:cubicBezTo>
                  <a:cubicBezTo>
                    <a:pt x="445496" y="2159544"/>
                    <a:pt x="554338" y="2042561"/>
                    <a:pt x="723388" y="1991927"/>
                  </a:cubicBezTo>
                  <a:close/>
                  <a:moveTo>
                    <a:pt x="3136906" y="894"/>
                  </a:moveTo>
                  <a:cubicBezTo>
                    <a:pt x="2774580" y="-12492"/>
                    <a:pt x="2330893" y="118459"/>
                    <a:pt x="2195292" y="789217"/>
                  </a:cubicBezTo>
                  <a:cubicBezTo>
                    <a:pt x="2423283" y="575040"/>
                    <a:pt x="2638436" y="478137"/>
                    <a:pt x="2833702" y="454857"/>
                  </a:cubicBezTo>
                  <a:cubicBezTo>
                    <a:pt x="3029148" y="431576"/>
                    <a:pt x="3205249" y="482502"/>
                    <a:pt x="3355676" y="564564"/>
                  </a:cubicBezTo>
                  <a:cubicBezTo>
                    <a:pt x="3409374" y="508110"/>
                    <a:pt x="3461264" y="442343"/>
                    <a:pt x="3510803" y="366974"/>
                  </a:cubicBezTo>
                  <a:cubicBezTo>
                    <a:pt x="3560524" y="291314"/>
                    <a:pt x="3607894" y="205759"/>
                    <a:pt x="3651467" y="108565"/>
                  </a:cubicBezTo>
                  <a:cubicBezTo>
                    <a:pt x="3651467" y="108565"/>
                    <a:pt x="3418775" y="11079"/>
                    <a:pt x="3136906" y="894"/>
                  </a:cubicBezTo>
                  <a:close/>
                  <a:moveTo>
                    <a:pt x="0" y="21"/>
                  </a:moveTo>
                  <a:lnTo>
                    <a:pt x="3905312" y="21"/>
                  </a:lnTo>
                  <a:lnTo>
                    <a:pt x="3905312" y="1197202"/>
                  </a:lnTo>
                  <a:cubicBezTo>
                    <a:pt x="3901154" y="1189344"/>
                    <a:pt x="3695040" y="836360"/>
                    <a:pt x="3349709" y="655357"/>
                  </a:cubicBezTo>
                  <a:cubicBezTo>
                    <a:pt x="3220798" y="587844"/>
                    <a:pt x="3073987" y="545067"/>
                    <a:pt x="2913797" y="540702"/>
                  </a:cubicBezTo>
                  <a:cubicBezTo>
                    <a:pt x="2746917" y="536046"/>
                    <a:pt x="2559064" y="569220"/>
                    <a:pt x="2388026" y="708610"/>
                  </a:cubicBezTo>
                  <a:cubicBezTo>
                    <a:pt x="2334328" y="752260"/>
                    <a:pt x="2257849" y="820064"/>
                    <a:pt x="2145391" y="964400"/>
                  </a:cubicBezTo>
                  <a:cubicBezTo>
                    <a:pt x="1947594" y="1218445"/>
                    <a:pt x="1822299" y="1540292"/>
                    <a:pt x="1729005" y="1884547"/>
                  </a:cubicBezTo>
                  <a:cubicBezTo>
                    <a:pt x="1686698" y="2041106"/>
                    <a:pt x="1653249" y="2199120"/>
                    <a:pt x="1627576" y="2357716"/>
                  </a:cubicBezTo>
                  <a:cubicBezTo>
                    <a:pt x="1592862" y="2284092"/>
                    <a:pt x="1552000" y="2215125"/>
                    <a:pt x="1501557" y="2156051"/>
                  </a:cubicBezTo>
                  <a:cubicBezTo>
                    <a:pt x="1420377" y="2061185"/>
                    <a:pt x="1322744" y="1991927"/>
                    <a:pt x="1212636" y="1963118"/>
                  </a:cubicBezTo>
                  <a:cubicBezTo>
                    <a:pt x="1182081" y="1955261"/>
                    <a:pt x="1150079" y="1950604"/>
                    <a:pt x="1117896" y="1947985"/>
                  </a:cubicBezTo>
                  <a:cubicBezTo>
                    <a:pt x="1086618" y="1945657"/>
                    <a:pt x="1055158" y="1945075"/>
                    <a:pt x="1024603" y="1946239"/>
                  </a:cubicBezTo>
                  <a:cubicBezTo>
                    <a:pt x="915760" y="1949440"/>
                    <a:pt x="804748" y="1979123"/>
                    <a:pt x="706392" y="2028593"/>
                  </a:cubicBezTo>
                  <a:cubicBezTo>
                    <a:pt x="661192" y="2051291"/>
                    <a:pt x="618342" y="2077772"/>
                    <a:pt x="580916" y="2112110"/>
                  </a:cubicBezTo>
                  <a:cubicBezTo>
                    <a:pt x="545479" y="2144411"/>
                    <a:pt x="515285" y="2182824"/>
                    <a:pt x="488707" y="2222982"/>
                  </a:cubicBezTo>
                  <a:cubicBezTo>
                    <a:pt x="463033" y="2261685"/>
                    <a:pt x="440614" y="2302425"/>
                    <a:pt x="420726" y="2344329"/>
                  </a:cubicBezTo>
                  <a:cubicBezTo>
                    <a:pt x="401923" y="2384488"/>
                    <a:pt x="385289" y="2425810"/>
                    <a:pt x="371548" y="2468005"/>
                  </a:cubicBezTo>
                  <a:cubicBezTo>
                    <a:pt x="359073" y="2505835"/>
                    <a:pt x="348948" y="2544539"/>
                    <a:pt x="340812" y="2583533"/>
                  </a:cubicBezTo>
                  <a:cubicBezTo>
                    <a:pt x="334303" y="2614088"/>
                    <a:pt x="329421" y="2644934"/>
                    <a:pt x="325624" y="2675780"/>
                  </a:cubicBezTo>
                  <a:cubicBezTo>
                    <a:pt x="323274" y="2694986"/>
                    <a:pt x="321285" y="2714192"/>
                    <a:pt x="319839" y="2733399"/>
                  </a:cubicBezTo>
                  <a:cubicBezTo>
                    <a:pt x="319658" y="2735436"/>
                    <a:pt x="317850" y="2763663"/>
                    <a:pt x="317850" y="2763663"/>
                  </a:cubicBezTo>
                  <a:cubicBezTo>
                    <a:pt x="693194" y="2761335"/>
                    <a:pt x="916303" y="2628056"/>
                    <a:pt x="1049011" y="2472370"/>
                  </a:cubicBezTo>
                  <a:cubicBezTo>
                    <a:pt x="1184974" y="2312901"/>
                    <a:pt x="1226739" y="2130443"/>
                    <a:pt x="1239033" y="2040233"/>
                  </a:cubicBezTo>
                  <a:cubicBezTo>
                    <a:pt x="1351672" y="2092031"/>
                    <a:pt x="1446955" y="2176422"/>
                    <a:pt x="1512405" y="2282055"/>
                  </a:cubicBezTo>
                  <a:cubicBezTo>
                    <a:pt x="1560498" y="2359753"/>
                    <a:pt x="1590511" y="2446762"/>
                    <a:pt x="1601721" y="2536682"/>
                  </a:cubicBezTo>
                  <a:cubicBezTo>
                    <a:pt x="1559956" y="2875698"/>
                    <a:pt x="1555616" y="3217043"/>
                    <a:pt x="1589969" y="3554023"/>
                  </a:cubicBezTo>
                  <a:cubicBezTo>
                    <a:pt x="1618174" y="3832220"/>
                    <a:pt x="1672776" y="4106926"/>
                    <a:pt x="1751967" y="4375229"/>
                  </a:cubicBezTo>
                  <a:cubicBezTo>
                    <a:pt x="1504992" y="4377266"/>
                    <a:pt x="1260549" y="4399091"/>
                    <a:pt x="1071973" y="4443033"/>
                  </a:cubicBezTo>
                  <a:cubicBezTo>
                    <a:pt x="874538" y="4489011"/>
                    <a:pt x="775097" y="4549830"/>
                    <a:pt x="774735" y="4610068"/>
                  </a:cubicBezTo>
                  <a:lnTo>
                    <a:pt x="774735" y="4610650"/>
                  </a:lnTo>
                  <a:cubicBezTo>
                    <a:pt x="774735" y="4610650"/>
                    <a:pt x="774735" y="4610941"/>
                    <a:pt x="774735" y="4610941"/>
                  </a:cubicBezTo>
                  <a:lnTo>
                    <a:pt x="789922" y="4798927"/>
                  </a:lnTo>
                  <a:cubicBezTo>
                    <a:pt x="840728" y="4834139"/>
                    <a:pt x="912506" y="4867895"/>
                    <a:pt x="1006523" y="4898159"/>
                  </a:cubicBezTo>
                  <a:cubicBezTo>
                    <a:pt x="998567" y="4895831"/>
                    <a:pt x="991878" y="4892630"/>
                    <a:pt x="984103" y="4890302"/>
                  </a:cubicBezTo>
                  <a:lnTo>
                    <a:pt x="1054977" y="6076133"/>
                  </a:lnTo>
                  <a:cubicBezTo>
                    <a:pt x="1054977" y="6122111"/>
                    <a:pt x="1126936" y="6167799"/>
                    <a:pt x="1270131" y="6203009"/>
                  </a:cubicBezTo>
                  <a:cubicBezTo>
                    <a:pt x="1556701" y="6273141"/>
                    <a:pt x="2021000" y="6273141"/>
                    <a:pt x="2307570" y="6203009"/>
                  </a:cubicBezTo>
                  <a:cubicBezTo>
                    <a:pt x="2450764" y="6167799"/>
                    <a:pt x="2522904" y="6122111"/>
                    <a:pt x="2522904" y="6076133"/>
                  </a:cubicBezTo>
                  <a:lnTo>
                    <a:pt x="2593055" y="4890593"/>
                  </a:lnTo>
                  <a:cubicBezTo>
                    <a:pt x="2585462" y="4893212"/>
                    <a:pt x="2578591" y="4895831"/>
                    <a:pt x="2570636" y="4898159"/>
                  </a:cubicBezTo>
                  <a:cubicBezTo>
                    <a:pt x="2665014" y="4867895"/>
                    <a:pt x="2736612" y="4834429"/>
                    <a:pt x="2787417" y="4798927"/>
                  </a:cubicBezTo>
                  <a:lnTo>
                    <a:pt x="2802604" y="4610650"/>
                  </a:lnTo>
                  <a:cubicBezTo>
                    <a:pt x="2802604" y="4550121"/>
                    <a:pt x="2703163" y="4489302"/>
                    <a:pt x="2505186" y="4443033"/>
                  </a:cubicBezTo>
                  <a:cubicBezTo>
                    <a:pt x="2318960" y="4399673"/>
                    <a:pt x="2078133" y="4377848"/>
                    <a:pt x="1834051" y="4375229"/>
                  </a:cubicBezTo>
                  <a:cubicBezTo>
                    <a:pt x="1777641" y="4193062"/>
                    <a:pt x="1730452" y="4008276"/>
                    <a:pt x="1698269" y="3820580"/>
                  </a:cubicBezTo>
                  <a:cubicBezTo>
                    <a:pt x="1730994" y="3764708"/>
                    <a:pt x="1771855" y="3714365"/>
                    <a:pt x="1820852" y="3671878"/>
                  </a:cubicBezTo>
                  <a:cubicBezTo>
                    <a:pt x="1842368" y="3652963"/>
                    <a:pt x="1865691" y="3635794"/>
                    <a:pt x="1889738" y="3620662"/>
                  </a:cubicBezTo>
                  <a:cubicBezTo>
                    <a:pt x="1980681" y="3673334"/>
                    <a:pt x="2181370" y="3757724"/>
                    <a:pt x="2415870" y="3713201"/>
                  </a:cubicBezTo>
                  <a:cubicBezTo>
                    <a:pt x="2614209" y="3675662"/>
                    <a:pt x="2829363" y="3545875"/>
                    <a:pt x="2989553" y="3237413"/>
                  </a:cubicBezTo>
                  <a:cubicBezTo>
                    <a:pt x="2965687" y="3223154"/>
                    <a:pt x="2760658" y="3115484"/>
                    <a:pt x="2536464" y="3107336"/>
                  </a:cubicBezTo>
                  <a:cubicBezTo>
                    <a:pt x="2474450" y="3105299"/>
                    <a:pt x="2411169" y="3110537"/>
                    <a:pt x="2348973" y="3125378"/>
                  </a:cubicBezTo>
                  <a:cubicBezTo>
                    <a:pt x="2180105" y="3166409"/>
                    <a:pt x="2020457" y="3285137"/>
                    <a:pt x="1887206" y="3529288"/>
                  </a:cubicBezTo>
                  <a:cubicBezTo>
                    <a:pt x="1853758" y="3551404"/>
                    <a:pt x="1821937" y="3576139"/>
                    <a:pt x="1792105" y="3602911"/>
                  </a:cubicBezTo>
                  <a:cubicBezTo>
                    <a:pt x="1751967" y="3638704"/>
                    <a:pt x="1716349" y="3678863"/>
                    <a:pt x="1683624" y="3721640"/>
                  </a:cubicBezTo>
                  <a:cubicBezTo>
                    <a:pt x="1679646" y="3693995"/>
                    <a:pt x="1674946" y="3666640"/>
                    <a:pt x="1671510" y="3638995"/>
                  </a:cubicBezTo>
                  <a:cubicBezTo>
                    <a:pt x="1595754" y="3052045"/>
                    <a:pt x="1638062" y="2450836"/>
                    <a:pt x="1800783" y="1869415"/>
                  </a:cubicBezTo>
                  <a:cubicBezTo>
                    <a:pt x="1847611" y="1702089"/>
                    <a:pt x="1902936" y="1536800"/>
                    <a:pt x="1974172" y="1382860"/>
                  </a:cubicBezTo>
                  <a:cubicBezTo>
                    <a:pt x="2043419" y="1232704"/>
                    <a:pt x="2127492" y="1093605"/>
                    <a:pt x="2225124" y="971093"/>
                  </a:cubicBezTo>
                  <a:cubicBezTo>
                    <a:pt x="2302869" y="1065669"/>
                    <a:pt x="2480597" y="1248418"/>
                    <a:pt x="2748906" y="1348231"/>
                  </a:cubicBezTo>
                  <a:cubicBezTo>
                    <a:pt x="3034030" y="1454156"/>
                    <a:pt x="3419137" y="1464923"/>
                    <a:pt x="3905312" y="1197202"/>
                  </a:cubicBezTo>
                  <a:lnTo>
                    <a:pt x="3905312" y="6255681"/>
                  </a:lnTo>
                  <a:lnTo>
                    <a:pt x="0" y="6255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1D06D2-7050-466A-94E8-22E30D9E8A48}"/>
              </a:ext>
            </a:extLst>
          </p:cNvPr>
          <p:cNvSpPr txBox="1"/>
          <p:nvPr/>
        </p:nvSpPr>
        <p:spPr>
          <a:xfrm>
            <a:off x="342898" y="1791950"/>
            <a:ext cx="42887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E791494-D258-4DDD-933D-CA2B602930E5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388CE5-3EC4-4588-95C3-5CE9545B1B06}"/>
              </a:ext>
            </a:extLst>
          </p:cNvPr>
          <p:cNvSpPr txBox="1"/>
          <p:nvPr/>
        </p:nvSpPr>
        <p:spPr>
          <a:xfrm>
            <a:off x="472492" y="6358711"/>
            <a:ext cx="16746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 marketing team(s) for Eco-Friendly Companies can move into integrating this model to their focused market domain, gain insight on market </a:t>
            </a: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behavior,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maximise productivity, driving profitability by knowledge of the demand &amp; Supply on her goods &amp; Services.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520BC8F-28EF-41C7-9402-DE762DE24743}"/>
              </a:ext>
            </a:extLst>
          </p:cNvPr>
          <p:cNvSpPr txBox="1"/>
          <p:nvPr/>
        </p:nvSpPr>
        <p:spPr>
          <a:xfrm>
            <a:off x="317500" y="5777431"/>
            <a:ext cx="1051063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Recommendation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1F366A0-C5EF-40BE-A76A-DAE85DD813C1}"/>
              </a:ext>
            </a:extLst>
          </p:cNvPr>
          <p:cNvSpPr/>
          <p:nvPr/>
        </p:nvSpPr>
        <p:spPr>
          <a:xfrm>
            <a:off x="-12698" y="5828851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D335491-D99E-43A1-AB29-54558CC12AC5}"/>
              </a:ext>
            </a:extLst>
          </p:cNvPr>
          <p:cNvSpPr txBox="1"/>
          <p:nvPr/>
        </p:nvSpPr>
        <p:spPr>
          <a:xfrm>
            <a:off x="7898987" y="11308325"/>
            <a:ext cx="8579676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Click here for a demonstration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33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E01FD3-1CBD-475A-9AB2-984BC5C7C38D}"/>
              </a:ext>
            </a:extLst>
          </p:cNvPr>
          <p:cNvSpPr txBox="1"/>
          <p:nvPr/>
        </p:nvSpPr>
        <p:spPr>
          <a:xfrm>
            <a:off x="10055867" y="5120076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:a16="http://schemas.microsoft.com/office/drawing/2014/main" xmlns="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10055867" y="6207474"/>
            <a:ext cx="5559163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:a16="http://schemas.microsoft.com/office/drawing/2014/main" xmlns="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6" y="8433940"/>
            <a:ext cx="10601187" cy="359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</a:t>
            </a:r>
            <a:r>
              <a:rPr lang="en-US" sz="3200" b="1" kern="0" dirty="0" err="1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Streamlit</a:t>
            </a:r>
            <a:r>
              <a:rPr lang="en-US" sz="3200" b="1" kern="0" dirty="0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 page (hyper link)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endParaRPr lang="en-US" sz="3200" b="1" kern="0" dirty="0">
              <a:solidFill>
                <a:schemeClr val="tx2"/>
              </a:solidFill>
              <a:latin typeface="Poppins" panose="00000500000000000000" pitchFamily="2" charset="0"/>
              <a:ea typeface="Lato"/>
              <a:cs typeface="Poppins" panose="00000500000000000000" pitchFamily="2" charset="0"/>
              <a:sym typeface="Lato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E36F7F2C-5ABD-48A5-948A-F0D6831E3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5675" r="26709" b="7786"/>
          <a:stretch/>
        </p:blipFill>
        <p:spPr>
          <a:xfrm>
            <a:off x="9769473" y="509378"/>
            <a:ext cx="4838701" cy="4610698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:a16="http://schemas.microsoft.com/office/drawing/2014/main" xmlns="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:a16="http://schemas.microsoft.com/office/drawing/2014/main" xmlns="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:a16="http://schemas.microsoft.com/office/drawing/2014/main" xmlns="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16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xmlns="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xmlns="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36">
            <a:extLst>
              <a:ext uri="{FF2B5EF4-FFF2-40B4-BE49-F238E27FC236}">
                <a16:creationId xmlns:a16="http://schemas.microsoft.com/office/drawing/2014/main" xmlns="" id="{3ED8F405-B3B0-4579-A258-F6A9AD569223}"/>
              </a:ext>
            </a:extLst>
          </p:cNvPr>
          <p:cNvSpPr/>
          <p:nvPr/>
        </p:nvSpPr>
        <p:spPr>
          <a:xfrm>
            <a:off x="5266341" y="2848919"/>
            <a:ext cx="4292043" cy="68585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3ED8F405-B3B0-4579-A258-F6A9AD569223}"/>
              </a:ext>
            </a:extLst>
          </p:cNvPr>
          <p:cNvSpPr/>
          <p:nvPr/>
        </p:nvSpPr>
        <p:spPr>
          <a:xfrm>
            <a:off x="499804" y="2878438"/>
            <a:ext cx="4292043" cy="6829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4" name="Rectangle: Rounded Corners 36">
            <a:extLst>
              <a:ext uri="{FF2B5EF4-FFF2-40B4-BE49-F238E27FC236}">
                <a16:creationId xmlns:a16="http://schemas.microsoft.com/office/drawing/2014/main" xmlns="" id="{3ED8F405-B3B0-4579-A258-F6A9AD569223}"/>
              </a:ext>
            </a:extLst>
          </p:cNvPr>
          <p:cNvSpPr/>
          <p:nvPr/>
        </p:nvSpPr>
        <p:spPr>
          <a:xfrm>
            <a:off x="10032879" y="2819400"/>
            <a:ext cx="4292043" cy="688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5" name="Rectangle: Rounded Corners 36">
            <a:extLst>
              <a:ext uri="{FF2B5EF4-FFF2-40B4-BE49-F238E27FC236}">
                <a16:creationId xmlns:a16="http://schemas.microsoft.com/office/drawing/2014/main" xmlns="" id="{3ED8F405-B3B0-4579-A258-F6A9AD569223}"/>
              </a:ext>
            </a:extLst>
          </p:cNvPr>
          <p:cNvSpPr/>
          <p:nvPr/>
        </p:nvSpPr>
        <p:spPr>
          <a:xfrm>
            <a:off x="14799417" y="2907957"/>
            <a:ext cx="4292043" cy="679951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6" name="Rectangle: Rounded Corners 36">
            <a:extLst>
              <a:ext uri="{FF2B5EF4-FFF2-40B4-BE49-F238E27FC236}">
                <a16:creationId xmlns:a16="http://schemas.microsoft.com/office/drawing/2014/main" xmlns="" id="{3ED8F405-B3B0-4579-A258-F6A9AD569223}"/>
              </a:ext>
            </a:extLst>
          </p:cNvPr>
          <p:cNvSpPr/>
          <p:nvPr/>
        </p:nvSpPr>
        <p:spPr>
          <a:xfrm>
            <a:off x="19565954" y="2937475"/>
            <a:ext cx="4292043" cy="677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C39F5-89CB-C84B-8100-02024B8CE461}"/>
              </a:ext>
            </a:extLst>
          </p:cNvPr>
          <p:cNvSpPr txBox="1"/>
          <p:nvPr/>
        </p:nvSpPr>
        <p:spPr>
          <a:xfrm>
            <a:off x="18952560" y="792709"/>
            <a:ext cx="511614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xmlns="" id="{A04EEA4E-6D63-4C50-A0DD-0658D20E551D}"/>
              </a:ext>
            </a:extLst>
          </p:cNvPr>
          <p:cNvSpPr/>
          <p:nvPr/>
        </p:nvSpPr>
        <p:spPr>
          <a:xfrm>
            <a:off x="1048387" y="11175374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:a16="http://schemas.microsoft.com/office/drawing/2014/main" xmlns="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:a16="http://schemas.microsoft.com/office/drawing/2014/main" xmlns="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xmlns="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76">
            <a:extLst>
              <a:ext uri="{FF2B5EF4-FFF2-40B4-BE49-F238E27FC236}">
                <a16:creationId xmlns:a16="http://schemas.microsoft.com/office/drawing/2014/main" xmlns="" id="{A04EEA4E-6D63-4C50-A0DD-0658D20E551D}"/>
              </a:ext>
            </a:extLst>
          </p:cNvPr>
          <p:cNvSpPr/>
          <p:nvPr/>
        </p:nvSpPr>
        <p:spPr>
          <a:xfrm>
            <a:off x="22776738" y="111387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21017620">
            <a:off x="589156" y="3148867"/>
            <a:ext cx="4113337" cy="4113337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365218" y="310124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55693" y="3148867"/>
            <a:ext cx="4113337" cy="4113337"/>
          </a:xfrm>
          <a:prstGeom prst="ellipse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103181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10122231" y="3148867"/>
            <a:ext cx="4113337" cy="4113337"/>
          </a:xfrm>
          <a:prstGeom prst="ellipse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4898293" y="3129817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4888768" y="3148867"/>
            <a:ext cx="4113337" cy="4113337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9693406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9655306" y="3148867"/>
            <a:ext cx="4113337" cy="4113337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flipH="1">
            <a:off x="922117" y="7379808"/>
            <a:ext cx="344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Jennifer Mukami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Project Manager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3716" y="7415050"/>
            <a:ext cx="341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Falalu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Barde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UI/UX Designer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31024" y="7379808"/>
            <a:ext cx="3689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Israel </a:t>
            </a:r>
            <a:r>
              <a:rPr lang="en-US" b="1" dirty="0" err="1" smtClean="0">
                <a:solidFill>
                  <a:schemeClr val="bg1"/>
                </a:solidFill>
              </a:rPr>
              <a:t>Ezeama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AI/ ML Developer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5254270" y="7478314"/>
            <a:ext cx="340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Edward </a:t>
            </a:r>
            <a:r>
              <a:rPr lang="en-US" b="1" dirty="0" err="1" smtClean="0">
                <a:solidFill>
                  <a:schemeClr val="bg1"/>
                </a:solidFill>
              </a:rPr>
              <a:t>Ogbei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QA Analyst/ Tester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28877" y="7579514"/>
            <a:ext cx="358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Gabriel Asiegbu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Business Analyst</a:t>
            </a:r>
            <a:endParaRPr lang="en-GB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14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:a16="http://schemas.microsoft.com/office/drawing/2014/main" xmlns="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:a16="http://schemas.microsoft.com/office/drawing/2014/main" xmlns="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xmlns="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:a16="http://schemas.microsoft.com/office/drawing/2014/main" xmlns="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454994" y="2176063"/>
            <a:ext cx="4130300" cy="1234077"/>
            <a:chOff x="10454994" y="2176063"/>
            <a:chExt cx="4130300" cy="1234077"/>
          </a:xfrm>
        </p:grpSpPr>
        <p:sp>
          <p:nvSpPr>
            <p:cNvPr id="22" name="Oval 21"/>
            <p:cNvSpPr/>
            <p:nvPr/>
          </p:nvSpPr>
          <p:spPr>
            <a:xfrm>
              <a:off x="10454994" y="2182653"/>
              <a:ext cx="848006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Google Shape;260;p29">
              <a:extLst>
                <a:ext uri="{FF2B5EF4-FFF2-40B4-BE49-F238E27FC236}">
                  <a16:creationId xmlns:a16="http://schemas.microsoft.com/office/drawing/2014/main" xmlns="" id="{8F0CB39E-CE46-432D-8D58-0BEF6761A952}"/>
                </a:ext>
              </a:extLst>
            </p:cNvPr>
            <p:cNvSpPr txBox="1">
              <a:spLocks/>
            </p:cNvSpPr>
            <p:nvPr/>
          </p:nvSpPr>
          <p:spPr>
            <a:xfrm>
              <a:off x="11487453" y="2176063"/>
              <a:ext cx="3097841" cy="123407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Introduction</a:t>
              </a:r>
              <a:endParaRPr lang="en-US" sz="3200" b="1" dirty="0">
                <a:solidFill>
                  <a:srgbClr val="080808"/>
                </a:solidFill>
              </a:endParaRPr>
            </a:p>
          </p:txBody>
        </p:sp>
        <p:pic>
          <p:nvPicPr>
            <p:cNvPr id="140" name="Picture 3" descr="C:\Users\user\Desktop\Select.jpg">
              <a:extLst>
                <a:ext uri="{FF2B5EF4-FFF2-40B4-BE49-F238E27FC236}">
                  <a16:creationId xmlns:a16="http://schemas.microsoft.com/office/drawing/2014/main" xmlns="" id="{6350DFE9-A1E5-4F90-AD0A-5F7ED4B4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8837" y="2294051"/>
              <a:ext cx="720320" cy="695325"/>
            </a:xfrm>
            <a:prstGeom prst="rect">
              <a:avLst/>
            </a:prstGeom>
            <a:noFill/>
          </p:spPr>
        </p:pic>
      </p:grpSp>
      <p:sp>
        <p:nvSpPr>
          <p:cNvPr id="150" name="Google Shape;272;p29">
            <a:extLst>
              <a:ext uri="{FF2B5EF4-FFF2-40B4-BE49-F238E27FC236}">
                <a16:creationId xmlns:a16="http://schemas.microsoft.com/office/drawing/2014/main" xmlns="" id="{B83DB155-046C-4B88-B8D8-0441A73AAB76}"/>
              </a:ext>
            </a:extLst>
          </p:cNvPr>
          <p:cNvSpPr/>
          <p:nvPr/>
        </p:nvSpPr>
        <p:spPr>
          <a:xfrm>
            <a:off x="7200088" y="7500778"/>
            <a:ext cx="870343" cy="80013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xmlns="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B48122B-5D3B-4E2B-A85E-EE7F1AE8D808}"/>
              </a:ext>
            </a:extLst>
          </p:cNvPr>
          <p:cNvSpPr txBox="1"/>
          <p:nvPr/>
        </p:nvSpPr>
        <p:spPr>
          <a:xfrm>
            <a:off x="20462841" y="843660"/>
            <a:ext cx="350672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xmlns="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0">
            <a:extLst>
              <a:ext uri="{FF2B5EF4-FFF2-40B4-BE49-F238E27FC236}">
                <a16:creationId xmlns:a16="http://schemas.microsoft.com/office/drawing/2014/main" xmlns="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34" y="2924818"/>
            <a:ext cx="7351075" cy="7351071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xmlns="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54" y="3040105"/>
            <a:ext cx="7308778" cy="6662956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xmlns="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98" y="2924818"/>
            <a:ext cx="6410492" cy="7351071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xmlns="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1" y="2924818"/>
            <a:ext cx="4982829" cy="7351071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Block Arc 18"/>
          <p:cNvSpPr/>
          <p:nvPr/>
        </p:nvSpPr>
        <p:spPr>
          <a:xfrm rot="5400000">
            <a:off x="1050939" y="2394316"/>
            <a:ext cx="8485245" cy="8412074"/>
          </a:xfrm>
          <a:prstGeom prst="blockArc">
            <a:avLst>
              <a:gd name="adj1" fmla="val 10607896"/>
              <a:gd name="adj2" fmla="val 15165012"/>
              <a:gd name="adj3" fmla="val 67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8" name="Block Arc 67"/>
          <p:cNvSpPr/>
          <p:nvPr/>
        </p:nvSpPr>
        <p:spPr>
          <a:xfrm rot="5400000">
            <a:off x="1050939" y="2394317"/>
            <a:ext cx="8485245" cy="8412074"/>
          </a:xfrm>
          <a:prstGeom prst="blockArc">
            <a:avLst>
              <a:gd name="adj1" fmla="val 14399598"/>
              <a:gd name="adj2" fmla="val 18377460"/>
              <a:gd name="adj3" fmla="val 6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9" name="Block Arc 68"/>
          <p:cNvSpPr/>
          <p:nvPr/>
        </p:nvSpPr>
        <p:spPr>
          <a:xfrm rot="5400000">
            <a:off x="1050939" y="2370325"/>
            <a:ext cx="8485245" cy="8412074"/>
          </a:xfrm>
          <a:prstGeom prst="blockArc">
            <a:avLst>
              <a:gd name="adj1" fmla="val 18098382"/>
              <a:gd name="adj2" fmla="val 159883"/>
              <a:gd name="adj3" fmla="val 6721"/>
            </a:avLst>
          </a:prstGeom>
          <a:solidFill>
            <a:srgbClr val="1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44167" y="406400"/>
            <a:ext cx="45719" cy="55265"/>
          </a:xfrm>
          <a:prstGeom prst="ellipse">
            <a:avLst/>
          </a:prstGeom>
          <a:gradFill flip="none" rotWithShape="1">
            <a:gsLst>
              <a:gs pos="0">
                <a:srgbClr val="6FBFFF"/>
              </a:gs>
              <a:gs pos="98000">
                <a:srgbClr val="3C8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1556371" y="5708002"/>
            <a:ext cx="7769685" cy="1252176"/>
            <a:chOff x="11556371" y="5708002"/>
            <a:chExt cx="7769685" cy="1252176"/>
          </a:xfrm>
        </p:grpSpPr>
        <p:sp>
          <p:nvSpPr>
            <p:cNvPr id="72" name="Oval 71"/>
            <p:cNvSpPr/>
            <p:nvPr/>
          </p:nvSpPr>
          <p:spPr>
            <a:xfrm>
              <a:off x="11556371" y="5708002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Google Shape;260;p29">
              <a:extLst>
                <a:ext uri="{FF2B5EF4-FFF2-40B4-BE49-F238E27FC236}">
                  <a16:creationId xmlns:a16="http://schemas.microsoft.com/office/drawing/2014/main" xmlns="" id="{11CE73E5-8E5D-4E90-8A1D-D457A931460A}"/>
                </a:ext>
              </a:extLst>
            </p:cNvPr>
            <p:cNvSpPr txBox="1">
              <a:spLocks/>
            </p:cNvSpPr>
            <p:nvPr/>
          </p:nvSpPr>
          <p:spPr>
            <a:xfrm>
              <a:off x="12582178" y="5757831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Processing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6752" y="5849603"/>
              <a:ext cx="627361" cy="62736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1239157" y="4046766"/>
            <a:ext cx="6134443" cy="1240651"/>
            <a:chOff x="11239157" y="4046766"/>
            <a:chExt cx="6134443" cy="1240651"/>
          </a:xfrm>
        </p:grpSpPr>
        <p:sp>
          <p:nvSpPr>
            <p:cNvPr id="76" name="Oval 75"/>
            <p:cNvSpPr/>
            <p:nvPr/>
          </p:nvSpPr>
          <p:spPr>
            <a:xfrm>
              <a:off x="11239157" y="4046766"/>
              <a:ext cx="918120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Google Shape;260;p29">
              <a:extLst>
                <a:ext uri="{FF2B5EF4-FFF2-40B4-BE49-F238E27FC236}">
                  <a16:creationId xmlns:a16="http://schemas.microsoft.com/office/drawing/2014/main" xmlns="" id="{3AD0C0FC-1471-4AAC-A08C-98C3C30C9CC6}"/>
                </a:ext>
              </a:extLst>
            </p:cNvPr>
            <p:cNvSpPr txBox="1">
              <a:spLocks/>
            </p:cNvSpPr>
            <p:nvPr/>
          </p:nvSpPr>
          <p:spPr>
            <a:xfrm>
              <a:off x="12277696" y="4085070"/>
              <a:ext cx="5095904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Exploratory 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Analysis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6017" y="4184755"/>
              <a:ext cx="581023" cy="58102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1461549" y="7359967"/>
            <a:ext cx="7748928" cy="1244460"/>
            <a:chOff x="11461549" y="7359967"/>
            <a:chExt cx="7748928" cy="1244460"/>
          </a:xfrm>
        </p:grpSpPr>
        <p:sp>
          <p:nvSpPr>
            <p:cNvPr id="70" name="Oval 69"/>
            <p:cNvSpPr/>
            <p:nvPr/>
          </p:nvSpPr>
          <p:spPr>
            <a:xfrm>
              <a:off x="11461549" y="7359967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Google Shape;260;p29">
              <a:extLst>
                <a:ext uri="{FF2B5EF4-FFF2-40B4-BE49-F238E27FC236}">
                  <a16:creationId xmlns:a16="http://schemas.microsoft.com/office/drawing/2014/main" xmlns="" id="{3D1ABA7C-B567-48CC-95BC-60CAE910DC51}"/>
                </a:ext>
              </a:extLst>
            </p:cNvPr>
            <p:cNvSpPr txBox="1">
              <a:spLocks/>
            </p:cNvSpPr>
            <p:nvPr/>
          </p:nvSpPr>
          <p:spPr>
            <a:xfrm>
              <a:off x="12466599" y="7402080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Modelling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39" y="7471187"/>
              <a:ext cx="744810" cy="74481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986657" y="9022197"/>
            <a:ext cx="7301343" cy="1086237"/>
            <a:chOff x="10986657" y="9022197"/>
            <a:chExt cx="7301343" cy="1086237"/>
          </a:xfrm>
        </p:grpSpPr>
        <p:sp>
          <p:nvSpPr>
            <p:cNvPr id="73" name="Oval 72"/>
            <p:cNvSpPr/>
            <p:nvPr/>
          </p:nvSpPr>
          <p:spPr>
            <a:xfrm>
              <a:off x="10986657" y="9022197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Google Shape;260;p29">
              <a:extLst>
                <a:ext uri="{FF2B5EF4-FFF2-40B4-BE49-F238E27FC236}">
                  <a16:creationId xmlns:a16="http://schemas.microsoft.com/office/drawing/2014/main" xmlns="" id="{99DFF2A9-252A-461A-978D-84CAFB66F30B}"/>
                </a:ext>
              </a:extLst>
            </p:cNvPr>
            <p:cNvSpPr txBox="1">
              <a:spLocks/>
            </p:cNvSpPr>
            <p:nvPr/>
          </p:nvSpPr>
          <p:spPr>
            <a:xfrm>
              <a:off x="11990433" y="9046329"/>
              <a:ext cx="6297567" cy="106210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Sentiment Application Review 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2991" y="9159805"/>
              <a:ext cx="642904" cy="64290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9743221" y="10635298"/>
            <a:ext cx="7418959" cy="1254841"/>
            <a:chOff x="9743221" y="10635298"/>
            <a:chExt cx="7418959" cy="1254841"/>
          </a:xfrm>
        </p:grpSpPr>
        <p:sp>
          <p:nvSpPr>
            <p:cNvPr id="71" name="Oval 70"/>
            <p:cNvSpPr/>
            <p:nvPr/>
          </p:nvSpPr>
          <p:spPr>
            <a:xfrm>
              <a:off x="9743221" y="10635298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solidFill>
                <a:srgbClr val="00D8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Google Shape;260;p29">
              <a:extLst>
                <a:ext uri="{FF2B5EF4-FFF2-40B4-BE49-F238E27FC236}">
                  <a16:creationId xmlns:a16="http://schemas.microsoft.com/office/drawing/2014/main" xmlns="" id="{F9BFBE70-7F9F-4696-962F-5AF7D505CAB9}"/>
                </a:ext>
              </a:extLst>
            </p:cNvPr>
            <p:cNvSpPr txBox="1">
              <a:spLocks/>
            </p:cNvSpPr>
            <p:nvPr/>
          </p:nvSpPr>
          <p:spPr>
            <a:xfrm>
              <a:off x="10798832" y="10635298"/>
              <a:ext cx="6363348" cy="125484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Conclusion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850" y="10773723"/>
              <a:ext cx="686861" cy="68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9038801" y="815677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xmlns="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xmlns="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xmlns="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xmlns="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:a16="http://schemas.microsoft.com/office/drawing/2014/main" xmlns="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xmlns="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xmlns="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xmlns="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xmlns="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xmlns="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xmlns="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xmlns="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xmlns="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xmlns="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xmlns="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:a16="http://schemas.microsoft.com/office/drawing/2014/main" xmlns="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:a16="http://schemas.microsoft.com/office/drawing/2014/main" xmlns="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xmlns="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xmlns="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xmlns="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xmlns="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xmlns="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xmlns="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xmlns="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xmlns="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:a16="http://schemas.microsoft.com/office/drawing/2014/main" xmlns="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DAEE2E6-A297-4A45-8E42-077C863A3C34}"/>
              </a:ext>
            </a:extLst>
          </p:cNvPr>
          <p:cNvSpPr txBox="1"/>
          <p:nvPr/>
        </p:nvSpPr>
        <p:spPr>
          <a:xfrm>
            <a:off x="9922402" y="5856536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xmlns="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922402" y="6462965"/>
            <a:ext cx="13235894" cy="3145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looking to Empower the marketing sector of </a:t>
            </a:r>
            <a:r>
              <a:rPr lang="en-US" sz="3200" dirty="0" smtClean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your Company to maximize profitability based on customer’s preference.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also going reduce the wastages incurred by the product team by mass producing products that customer’s don’t need.</a:t>
            </a:r>
            <a:endParaRPr lang="en-US" sz="3200" dirty="0">
              <a:solidFill>
                <a:srgbClr val="080808"/>
              </a:solidFill>
              <a:latin typeface="Lato ui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A0ADF7E-0694-4436-A118-7432B95FF54C}"/>
              </a:ext>
            </a:extLst>
          </p:cNvPr>
          <p:cNvSpPr txBox="1"/>
          <p:nvPr/>
        </p:nvSpPr>
        <p:spPr>
          <a:xfrm>
            <a:off x="7836937" y="10416856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xmlns="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1477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would like to determine how people perceive climate change and whether or not they believe it is a real threat. 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xmlns="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832929" y="11022896"/>
            <a:ext cx="14307343" cy="14784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3200" dirty="0" err="1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Need help connecting Google Analytics and Streamlit : r/learnpython">
            <a:extLst>
              <a:ext uri="{FF2B5EF4-FFF2-40B4-BE49-F238E27FC236}">
                <a16:creationId xmlns:a16="http://schemas.microsoft.com/office/drawing/2014/main" xmlns="" id="{F965CC95-66BD-44AE-A140-A076F09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345" y="8326774"/>
            <a:ext cx="1608768" cy="16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9232717" y="820793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35204">
            <a:extLst>
              <a:ext uri="{FF2B5EF4-FFF2-40B4-BE49-F238E27FC236}">
                <a16:creationId xmlns:a16="http://schemas.microsoft.com/office/drawing/2014/main" xmlns="" id="{8E1E8944-0631-46EB-A76F-87DEBB00C933}"/>
              </a:ext>
            </a:extLst>
          </p:cNvPr>
          <p:cNvSpPr/>
          <p:nvPr/>
        </p:nvSpPr>
        <p:spPr>
          <a:xfrm>
            <a:off x="6506419" y="4350818"/>
            <a:ext cx="4300046" cy="719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3616" y="0"/>
                </a:moveTo>
                <a:cubicBezTo>
                  <a:pt x="10179" y="1254"/>
                  <a:pt x="7209" y="2867"/>
                  <a:pt x="4859" y="4745"/>
                </a:cubicBezTo>
                <a:cubicBezTo>
                  <a:pt x="2003" y="7027"/>
                  <a:pt x="215" y="9611"/>
                  <a:pt x="19" y="12295"/>
                </a:cubicBezTo>
                <a:cubicBezTo>
                  <a:pt x="-126" y="14271"/>
                  <a:pt x="580" y="16222"/>
                  <a:pt x="2317" y="17870"/>
                </a:cubicBezTo>
                <a:cubicBezTo>
                  <a:pt x="4177" y="19635"/>
                  <a:pt x="7155" y="20992"/>
                  <a:pt x="10790" y="21600"/>
                </a:cubicBezTo>
                <a:cubicBezTo>
                  <a:pt x="10685" y="21353"/>
                  <a:pt x="10567" y="21108"/>
                  <a:pt x="10471" y="20860"/>
                </a:cubicBezTo>
                <a:cubicBezTo>
                  <a:pt x="9960" y="19543"/>
                  <a:pt x="9585" y="18218"/>
                  <a:pt x="9335" y="16891"/>
                </a:cubicBezTo>
                <a:cubicBezTo>
                  <a:pt x="6727" y="15671"/>
                  <a:pt x="4762" y="14056"/>
                  <a:pt x="3686" y="12226"/>
                </a:cubicBezTo>
                <a:cubicBezTo>
                  <a:pt x="3527" y="11955"/>
                  <a:pt x="3388" y="11681"/>
                  <a:pt x="3269" y="11403"/>
                </a:cubicBezTo>
                <a:cubicBezTo>
                  <a:pt x="3840" y="12286"/>
                  <a:pt x="4639" y="13107"/>
                  <a:pt x="5631" y="13844"/>
                </a:cubicBezTo>
                <a:cubicBezTo>
                  <a:pt x="6624" y="14580"/>
                  <a:pt x="7809" y="15230"/>
                  <a:pt x="9154" y="15769"/>
                </a:cubicBezTo>
                <a:cubicBezTo>
                  <a:pt x="9017" y="14742"/>
                  <a:pt x="8957" y="13715"/>
                  <a:pt x="8975" y="12691"/>
                </a:cubicBezTo>
                <a:cubicBezTo>
                  <a:pt x="8993" y="11668"/>
                  <a:pt x="9088" y="10647"/>
                  <a:pt x="9261" y="9632"/>
                </a:cubicBezTo>
                <a:cubicBezTo>
                  <a:pt x="7515" y="8794"/>
                  <a:pt x="6198" y="7699"/>
                  <a:pt x="5467" y="6461"/>
                </a:cubicBezTo>
                <a:cubicBezTo>
                  <a:pt x="5357" y="6274"/>
                  <a:pt x="5260" y="6084"/>
                  <a:pt x="5178" y="5892"/>
                </a:cubicBezTo>
                <a:cubicBezTo>
                  <a:pt x="5975" y="7124"/>
                  <a:pt x="7414" y="8185"/>
                  <a:pt x="9298" y="8933"/>
                </a:cubicBezTo>
                <a:cubicBezTo>
                  <a:pt x="9331" y="8946"/>
                  <a:pt x="9366" y="8957"/>
                  <a:pt x="9399" y="8969"/>
                </a:cubicBezTo>
                <a:cubicBezTo>
                  <a:pt x="9582" y="8071"/>
                  <a:pt x="9824" y="7178"/>
                  <a:pt x="10126" y="6293"/>
                </a:cubicBezTo>
                <a:cubicBezTo>
                  <a:pt x="10429" y="5407"/>
                  <a:pt x="10792" y="4529"/>
                  <a:pt x="11220" y="3661"/>
                </a:cubicBezTo>
                <a:cubicBezTo>
                  <a:pt x="10358" y="6467"/>
                  <a:pt x="9966" y="9331"/>
                  <a:pt x="10041" y="12214"/>
                </a:cubicBezTo>
                <a:cubicBezTo>
                  <a:pt x="10047" y="12449"/>
                  <a:pt x="10079" y="12683"/>
                  <a:pt x="10091" y="12918"/>
                </a:cubicBezTo>
                <a:cubicBezTo>
                  <a:pt x="11262" y="12444"/>
                  <a:pt x="12295" y="11875"/>
                  <a:pt x="13159" y="11231"/>
                </a:cubicBezTo>
                <a:cubicBezTo>
                  <a:pt x="14024" y="10587"/>
                  <a:pt x="14721" y="9870"/>
                  <a:pt x="15219" y="9099"/>
                </a:cubicBezTo>
                <a:cubicBezTo>
                  <a:pt x="15114" y="9342"/>
                  <a:pt x="14990" y="9583"/>
                  <a:pt x="14850" y="9821"/>
                </a:cubicBezTo>
                <a:cubicBezTo>
                  <a:pt x="13936" y="11365"/>
                  <a:pt x="12312" y="12734"/>
                  <a:pt x="10155" y="13790"/>
                </a:cubicBezTo>
                <a:cubicBezTo>
                  <a:pt x="10269" y="15095"/>
                  <a:pt x="10474" y="16400"/>
                  <a:pt x="10774" y="17700"/>
                </a:cubicBezTo>
                <a:cubicBezTo>
                  <a:pt x="11074" y="19000"/>
                  <a:pt x="11468" y="20295"/>
                  <a:pt x="11960" y="21583"/>
                </a:cubicBezTo>
                <a:cubicBezTo>
                  <a:pt x="17413" y="20008"/>
                  <a:pt x="20978" y="16880"/>
                  <a:pt x="21303" y="13384"/>
                </a:cubicBezTo>
                <a:cubicBezTo>
                  <a:pt x="21474" y="11538"/>
                  <a:pt x="20698" y="9705"/>
                  <a:pt x="19101" y="8099"/>
                </a:cubicBezTo>
                <a:cubicBezTo>
                  <a:pt x="17720" y="6709"/>
                  <a:pt x="15730" y="5504"/>
                  <a:pt x="14576" y="4045"/>
                </a:cubicBezTo>
                <a:cubicBezTo>
                  <a:pt x="13574" y="2780"/>
                  <a:pt x="13241" y="1373"/>
                  <a:pt x="13616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35205">
            <a:extLst>
              <a:ext uri="{FF2B5EF4-FFF2-40B4-BE49-F238E27FC236}">
                <a16:creationId xmlns:a16="http://schemas.microsoft.com/office/drawing/2014/main" xmlns="" id="{A1AF299E-B7BE-4A6A-A497-F1C99A8FF401}"/>
              </a:ext>
            </a:extLst>
          </p:cNvPr>
          <p:cNvSpPr/>
          <p:nvPr/>
        </p:nvSpPr>
        <p:spPr>
          <a:xfrm>
            <a:off x="6081411" y="5299917"/>
            <a:ext cx="2077071" cy="213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289" y="20593"/>
                  <a:pt x="11409" y="18067"/>
                  <a:pt x="7586" y="14347"/>
                </a:cubicBezTo>
                <a:cubicBezTo>
                  <a:pt x="3580" y="10450"/>
                  <a:pt x="928" y="5433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35206">
            <a:extLst>
              <a:ext uri="{FF2B5EF4-FFF2-40B4-BE49-F238E27FC236}">
                <a16:creationId xmlns:a16="http://schemas.microsoft.com/office/drawing/2014/main" xmlns="" id="{77BB81CE-7A36-48D3-8D37-6E7542FC9CD2}"/>
              </a:ext>
            </a:extLst>
          </p:cNvPr>
          <p:cNvSpPr/>
          <p:nvPr/>
        </p:nvSpPr>
        <p:spPr>
          <a:xfrm rot="19793665">
            <a:off x="8383142" y="5813850"/>
            <a:ext cx="2701067" cy="75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49" extrusionOk="0">
                <a:moveTo>
                  <a:pt x="0" y="13697"/>
                </a:moveTo>
                <a:cubicBezTo>
                  <a:pt x="3518" y="19658"/>
                  <a:pt x="7351" y="21600"/>
                  <a:pt x="11107" y="19324"/>
                </a:cubicBezTo>
                <a:cubicBezTo>
                  <a:pt x="14959" y="16990"/>
                  <a:pt x="18586" y="10310"/>
                  <a:pt x="2160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Shape 35207">
            <a:extLst>
              <a:ext uri="{FF2B5EF4-FFF2-40B4-BE49-F238E27FC236}">
                <a16:creationId xmlns:a16="http://schemas.microsoft.com/office/drawing/2014/main" xmlns="" id="{EA8EDA20-4CC3-438E-B928-4BC5F3E7A31D}"/>
              </a:ext>
            </a:extLst>
          </p:cNvPr>
          <p:cNvSpPr/>
          <p:nvPr/>
        </p:nvSpPr>
        <p:spPr>
          <a:xfrm>
            <a:off x="5787459" y="10377674"/>
            <a:ext cx="2718391" cy="58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35219">
            <a:extLst>
              <a:ext uri="{FF2B5EF4-FFF2-40B4-BE49-F238E27FC236}">
                <a16:creationId xmlns:a16="http://schemas.microsoft.com/office/drawing/2014/main" xmlns="" id="{8A1BE820-3C1D-45A8-B4E8-C79657CEAB40}"/>
              </a:ext>
            </a:extLst>
          </p:cNvPr>
          <p:cNvSpPr/>
          <p:nvPr/>
        </p:nvSpPr>
        <p:spPr>
          <a:xfrm>
            <a:off x="10253220" y="3252071"/>
            <a:ext cx="1935605" cy="1935607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35222">
            <a:extLst>
              <a:ext uri="{FF2B5EF4-FFF2-40B4-BE49-F238E27FC236}">
                <a16:creationId xmlns:a16="http://schemas.microsoft.com/office/drawing/2014/main" xmlns="" id="{758777AA-B424-4C3F-AE34-60858B05206C}"/>
              </a:ext>
            </a:extLst>
          </p:cNvPr>
          <p:cNvSpPr/>
          <p:nvPr/>
        </p:nvSpPr>
        <p:spPr>
          <a:xfrm>
            <a:off x="4684936" y="3386292"/>
            <a:ext cx="1935605" cy="1935607"/>
          </a:xfrm>
          <a:prstGeom prst="ellipse">
            <a:avLst/>
          </a:prstGeom>
          <a:solidFill>
            <a:srgbClr val="08080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7" name="Shape 35225">
            <a:extLst>
              <a:ext uri="{FF2B5EF4-FFF2-40B4-BE49-F238E27FC236}">
                <a16:creationId xmlns:a16="http://schemas.microsoft.com/office/drawing/2014/main" xmlns="" id="{1000C4DB-EBCD-4121-B654-FCCE1C0A5870}"/>
              </a:ext>
            </a:extLst>
          </p:cNvPr>
          <p:cNvSpPr/>
          <p:nvPr/>
        </p:nvSpPr>
        <p:spPr>
          <a:xfrm>
            <a:off x="4354534" y="8370694"/>
            <a:ext cx="1935605" cy="1935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xmlns="" id="{1B140929-D83B-410A-8D52-34E63573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218" y="7405009"/>
            <a:ext cx="1073699" cy="1088101"/>
          </a:xfrm>
          <a:custGeom>
            <a:avLst/>
            <a:gdLst>
              <a:gd name="connsiteX0" fmla="*/ 76884 w 591777"/>
              <a:gd name="connsiteY0" fmla="*/ 530225 h 599715"/>
              <a:gd name="connsiteX1" fmla="*/ 176397 w 591777"/>
              <a:gd name="connsiteY1" fmla="*/ 530225 h 599715"/>
              <a:gd name="connsiteX2" fmla="*/ 185378 w 591777"/>
              <a:gd name="connsiteY2" fmla="*/ 539563 h 599715"/>
              <a:gd name="connsiteX3" fmla="*/ 176397 w 591777"/>
              <a:gd name="connsiteY3" fmla="*/ 548902 h 599715"/>
              <a:gd name="connsiteX4" fmla="*/ 76884 w 591777"/>
              <a:gd name="connsiteY4" fmla="*/ 548902 h 599715"/>
              <a:gd name="connsiteX5" fmla="*/ 68262 w 591777"/>
              <a:gd name="connsiteY5" fmla="*/ 539563 h 599715"/>
              <a:gd name="connsiteX6" fmla="*/ 76884 w 591777"/>
              <a:gd name="connsiteY6" fmla="*/ 530225 h 599715"/>
              <a:gd name="connsiteX7" fmla="*/ 76852 w 591777"/>
              <a:gd name="connsiteY7" fmla="*/ 485775 h 599715"/>
              <a:gd name="connsiteX8" fmla="*/ 193894 w 591777"/>
              <a:gd name="connsiteY8" fmla="*/ 485775 h 599715"/>
              <a:gd name="connsiteX9" fmla="*/ 202842 w 591777"/>
              <a:gd name="connsiteY9" fmla="*/ 495487 h 599715"/>
              <a:gd name="connsiteX10" fmla="*/ 193894 w 591777"/>
              <a:gd name="connsiteY10" fmla="*/ 504452 h 599715"/>
              <a:gd name="connsiteX11" fmla="*/ 76852 w 591777"/>
              <a:gd name="connsiteY11" fmla="*/ 504452 h 599715"/>
              <a:gd name="connsiteX12" fmla="*/ 68262 w 591777"/>
              <a:gd name="connsiteY12" fmla="*/ 495487 h 599715"/>
              <a:gd name="connsiteX13" fmla="*/ 76852 w 591777"/>
              <a:gd name="connsiteY13" fmla="*/ 485775 h 599715"/>
              <a:gd name="connsiteX14" fmla="*/ 76917 w 591777"/>
              <a:gd name="connsiteY14" fmla="*/ 439737 h 599715"/>
              <a:gd name="connsiteX15" fmla="*/ 212874 w 591777"/>
              <a:gd name="connsiteY15" fmla="*/ 439737 h 599715"/>
              <a:gd name="connsiteX16" fmla="*/ 221889 w 591777"/>
              <a:gd name="connsiteY16" fmla="*/ 449075 h 599715"/>
              <a:gd name="connsiteX17" fmla="*/ 212874 w 591777"/>
              <a:gd name="connsiteY17" fmla="*/ 458414 h 599715"/>
              <a:gd name="connsiteX18" fmla="*/ 76917 w 591777"/>
              <a:gd name="connsiteY18" fmla="*/ 458414 h 599715"/>
              <a:gd name="connsiteX19" fmla="*/ 68262 w 591777"/>
              <a:gd name="connsiteY19" fmla="*/ 449075 h 599715"/>
              <a:gd name="connsiteX20" fmla="*/ 76917 w 591777"/>
              <a:gd name="connsiteY20" fmla="*/ 439737 h 599715"/>
              <a:gd name="connsiteX21" fmla="*/ 35996 w 591777"/>
              <a:gd name="connsiteY21" fmla="*/ 410976 h 599715"/>
              <a:gd name="connsiteX22" fmla="*/ 35996 w 591777"/>
              <a:gd name="connsiteY22" fmla="*/ 581706 h 599715"/>
              <a:gd name="connsiteX23" fmla="*/ 188980 w 591777"/>
              <a:gd name="connsiteY23" fmla="*/ 581706 h 599715"/>
              <a:gd name="connsiteX24" fmla="*/ 260252 w 591777"/>
              <a:gd name="connsiteY24" fmla="*/ 410976 h 599715"/>
              <a:gd name="connsiteX25" fmla="*/ 132790 w 591777"/>
              <a:gd name="connsiteY25" fmla="*/ 354432 h 599715"/>
              <a:gd name="connsiteX26" fmla="*/ 145863 w 591777"/>
              <a:gd name="connsiteY26" fmla="*/ 354432 h 599715"/>
              <a:gd name="connsiteX27" fmla="*/ 148852 w 591777"/>
              <a:gd name="connsiteY27" fmla="*/ 360542 h 599715"/>
              <a:gd name="connsiteX28" fmla="*/ 145863 w 591777"/>
              <a:gd name="connsiteY28" fmla="*/ 367012 h 599715"/>
              <a:gd name="connsiteX29" fmla="*/ 139140 w 591777"/>
              <a:gd name="connsiteY29" fmla="*/ 369528 h 599715"/>
              <a:gd name="connsiteX30" fmla="*/ 132790 w 591777"/>
              <a:gd name="connsiteY30" fmla="*/ 367012 h 599715"/>
              <a:gd name="connsiteX31" fmla="*/ 130175 w 591777"/>
              <a:gd name="connsiteY31" fmla="*/ 360542 h 599715"/>
              <a:gd name="connsiteX32" fmla="*/ 132790 w 591777"/>
              <a:gd name="connsiteY32" fmla="*/ 354432 h 599715"/>
              <a:gd name="connsiteX33" fmla="*/ 139140 w 591777"/>
              <a:gd name="connsiteY33" fmla="*/ 312737 h 599715"/>
              <a:gd name="connsiteX34" fmla="*/ 148852 w 591777"/>
              <a:gd name="connsiteY34" fmla="*/ 322075 h 599715"/>
              <a:gd name="connsiteX35" fmla="*/ 139140 w 591777"/>
              <a:gd name="connsiteY35" fmla="*/ 331413 h 599715"/>
              <a:gd name="connsiteX36" fmla="*/ 130175 w 591777"/>
              <a:gd name="connsiteY36" fmla="*/ 322075 h 599715"/>
              <a:gd name="connsiteX37" fmla="*/ 139140 w 591777"/>
              <a:gd name="connsiteY37" fmla="*/ 312737 h 599715"/>
              <a:gd name="connsiteX38" fmla="*/ 132790 w 591777"/>
              <a:gd name="connsiteY38" fmla="*/ 276347 h 599715"/>
              <a:gd name="connsiteX39" fmla="*/ 145863 w 591777"/>
              <a:gd name="connsiteY39" fmla="*/ 276347 h 599715"/>
              <a:gd name="connsiteX40" fmla="*/ 148852 w 591777"/>
              <a:gd name="connsiteY40" fmla="*/ 282941 h 599715"/>
              <a:gd name="connsiteX41" fmla="*/ 145863 w 591777"/>
              <a:gd name="connsiteY41" fmla="*/ 289169 h 599715"/>
              <a:gd name="connsiteX42" fmla="*/ 139140 w 591777"/>
              <a:gd name="connsiteY42" fmla="*/ 291733 h 599715"/>
              <a:gd name="connsiteX43" fmla="*/ 132790 w 591777"/>
              <a:gd name="connsiteY43" fmla="*/ 289169 h 599715"/>
              <a:gd name="connsiteX44" fmla="*/ 130175 w 591777"/>
              <a:gd name="connsiteY44" fmla="*/ 282941 h 599715"/>
              <a:gd name="connsiteX45" fmla="*/ 132790 w 591777"/>
              <a:gd name="connsiteY45" fmla="*/ 276347 h 599715"/>
              <a:gd name="connsiteX46" fmla="*/ 92870 w 591777"/>
              <a:gd name="connsiteY46" fmla="*/ 258616 h 599715"/>
              <a:gd name="connsiteX47" fmla="*/ 92870 w 591777"/>
              <a:gd name="connsiteY47" fmla="*/ 392967 h 599715"/>
              <a:gd name="connsiteX48" fmla="*/ 264932 w 591777"/>
              <a:gd name="connsiteY48" fmla="*/ 392967 h 599715"/>
              <a:gd name="connsiteX49" fmla="*/ 275371 w 591777"/>
              <a:gd name="connsiteY49" fmla="*/ 334976 h 599715"/>
              <a:gd name="connsiteX50" fmla="*/ 194379 w 591777"/>
              <a:gd name="connsiteY50" fmla="*/ 334976 h 599715"/>
              <a:gd name="connsiteX51" fmla="*/ 185380 w 591777"/>
              <a:gd name="connsiteY51" fmla="*/ 325971 h 599715"/>
              <a:gd name="connsiteX52" fmla="*/ 185380 w 591777"/>
              <a:gd name="connsiteY52" fmla="*/ 258616 h 599715"/>
              <a:gd name="connsiteX53" fmla="*/ 297688 w 591777"/>
              <a:gd name="connsiteY53" fmla="*/ 247810 h 599715"/>
              <a:gd name="connsiteX54" fmla="*/ 209858 w 591777"/>
              <a:gd name="connsiteY54" fmla="*/ 581706 h 599715"/>
              <a:gd name="connsiteX55" fmla="*/ 567300 w 591777"/>
              <a:gd name="connsiteY55" fmla="*/ 581706 h 599715"/>
              <a:gd name="connsiteX56" fmla="*/ 479469 w 591777"/>
              <a:gd name="connsiteY56" fmla="*/ 247810 h 599715"/>
              <a:gd name="connsiteX57" fmla="*/ 282930 w 591777"/>
              <a:gd name="connsiteY57" fmla="*/ 154521 h 599715"/>
              <a:gd name="connsiteX58" fmla="*/ 296609 w 591777"/>
              <a:gd name="connsiteY58" fmla="*/ 229800 h 599715"/>
              <a:gd name="connsiteX59" fmla="*/ 480549 w 591777"/>
              <a:gd name="connsiteY59" fmla="*/ 229800 h 599715"/>
              <a:gd name="connsiteX60" fmla="*/ 494228 w 591777"/>
              <a:gd name="connsiteY60" fmla="*/ 154521 h 599715"/>
              <a:gd name="connsiteX61" fmla="*/ 329005 w 591777"/>
              <a:gd name="connsiteY61" fmla="*/ 18009 h 599715"/>
              <a:gd name="connsiteX62" fmla="*/ 308847 w 591777"/>
              <a:gd name="connsiteY62" fmla="*/ 38540 h 599715"/>
              <a:gd name="connsiteX63" fmla="*/ 328645 w 591777"/>
              <a:gd name="connsiteY63" fmla="*/ 58711 h 599715"/>
              <a:gd name="connsiteX64" fmla="*/ 329725 w 591777"/>
              <a:gd name="connsiteY64" fmla="*/ 58711 h 599715"/>
              <a:gd name="connsiteX65" fmla="*/ 336564 w 591777"/>
              <a:gd name="connsiteY65" fmla="*/ 61592 h 599715"/>
              <a:gd name="connsiteX66" fmla="*/ 338724 w 591777"/>
              <a:gd name="connsiteY66" fmla="*/ 68796 h 599715"/>
              <a:gd name="connsiteX67" fmla="*/ 338004 w 591777"/>
              <a:gd name="connsiteY67" fmla="*/ 72758 h 599715"/>
              <a:gd name="connsiteX68" fmla="*/ 361402 w 591777"/>
              <a:gd name="connsiteY68" fmla="*/ 100493 h 599715"/>
              <a:gd name="connsiteX69" fmla="*/ 368241 w 591777"/>
              <a:gd name="connsiteY69" fmla="*/ 105175 h 599715"/>
              <a:gd name="connsiteX70" fmla="*/ 367881 w 591777"/>
              <a:gd name="connsiteY70" fmla="*/ 113459 h 599715"/>
              <a:gd name="connsiteX71" fmla="*/ 362122 w 591777"/>
              <a:gd name="connsiteY71" fmla="*/ 135071 h 599715"/>
              <a:gd name="connsiteX72" fmla="*/ 362122 w 591777"/>
              <a:gd name="connsiteY72" fmla="*/ 136511 h 599715"/>
              <a:gd name="connsiteX73" fmla="*/ 451032 w 591777"/>
              <a:gd name="connsiteY73" fmla="*/ 136511 h 599715"/>
              <a:gd name="connsiteX74" fmla="*/ 451032 w 591777"/>
              <a:gd name="connsiteY74" fmla="*/ 135071 h 599715"/>
              <a:gd name="connsiteX75" fmla="*/ 406397 w 591777"/>
              <a:gd name="connsiteY75" fmla="*/ 90767 h 599715"/>
              <a:gd name="connsiteX76" fmla="*/ 402797 w 591777"/>
              <a:gd name="connsiteY76" fmla="*/ 91128 h 599715"/>
              <a:gd name="connsiteX77" fmla="*/ 394878 w 591777"/>
              <a:gd name="connsiteY77" fmla="*/ 87886 h 599715"/>
              <a:gd name="connsiteX78" fmla="*/ 393438 w 591777"/>
              <a:gd name="connsiteY78" fmla="*/ 79602 h 599715"/>
              <a:gd name="connsiteX79" fmla="*/ 394518 w 591777"/>
              <a:gd name="connsiteY79" fmla="*/ 72758 h 599715"/>
              <a:gd name="connsiteX80" fmla="*/ 366441 w 591777"/>
              <a:gd name="connsiteY80" fmla="*/ 44303 h 599715"/>
              <a:gd name="connsiteX81" fmla="*/ 360322 w 591777"/>
              <a:gd name="connsiteY81" fmla="*/ 45384 h 599715"/>
              <a:gd name="connsiteX82" fmla="*/ 352763 w 591777"/>
              <a:gd name="connsiteY82" fmla="*/ 43583 h 599715"/>
              <a:gd name="connsiteX83" fmla="*/ 349163 w 591777"/>
              <a:gd name="connsiteY83" fmla="*/ 37099 h 599715"/>
              <a:gd name="connsiteX84" fmla="*/ 329005 w 591777"/>
              <a:gd name="connsiteY84" fmla="*/ 18009 h 599715"/>
              <a:gd name="connsiteX85" fmla="*/ 329005 w 591777"/>
              <a:gd name="connsiteY85" fmla="*/ 0 h 599715"/>
              <a:gd name="connsiteX86" fmla="*/ 365361 w 591777"/>
              <a:gd name="connsiteY86" fmla="*/ 26654 h 599715"/>
              <a:gd name="connsiteX87" fmla="*/ 412156 w 591777"/>
              <a:gd name="connsiteY87" fmla="*/ 72758 h 599715"/>
              <a:gd name="connsiteX88" fmla="*/ 412156 w 591777"/>
              <a:gd name="connsiteY88" fmla="*/ 73118 h 599715"/>
              <a:gd name="connsiteX89" fmla="*/ 468670 w 591777"/>
              <a:gd name="connsiteY89" fmla="*/ 135071 h 599715"/>
              <a:gd name="connsiteX90" fmla="*/ 468670 w 591777"/>
              <a:gd name="connsiteY90" fmla="*/ 136511 h 599715"/>
              <a:gd name="connsiteX91" fmla="*/ 506466 w 591777"/>
              <a:gd name="connsiteY91" fmla="*/ 136511 h 599715"/>
              <a:gd name="connsiteX92" fmla="*/ 514025 w 591777"/>
              <a:gd name="connsiteY92" fmla="*/ 140473 h 599715"/>
              <a:gd name="connsiteX93" fmla="*/ 514745 w 591777"/>
              <a:gd name="connsiteY93" fmla="*/ 148758 h 599715"/>
              <a:gd name="connsiteX94" fmla="*/ 590697 w 591777"/>
              <a:gd name="connsiteY94" fmla="*/ 586028 h 599715"/>
              <a:gd name="connsiteX95" fmla="*/ 590697 w 591777"/>
              <a:gd name="connsiteY95" fmla="*/ 586748 h 599715"/>
              <a:gd name="connsiteX96" fmla="*/ 591057 w 591777"/>
              <a:gd name="connsiteY96" fmla="*/ 587469 h 599715"/>
              <a:gd name="connsiteX97" fmla="*/ 591777 w 591777"/>
              <a:gd name="connsiteY97" fmla="*/ 590350 h 599715"/>
              <a:gd name="connsiteX98" fmla="*/ 591057 w 591777"/>
              <a:gd name="connsiteY98" fmla="*/ 593592 h 599715"/>
              <a:gd name="connsiteX99" fmla="*/ 590697 w 591777"/>
              <a:gd name="connsiteY99" fmla="*/ 594312 h 599715"/>
              <a:gd name="connsiteX100" fmla="*/ 590697 w 591777"/>
              <a:gd name="connsiteY100" fmla="*/ 595033 h 599715"/>
              <a:gd name="connsiteX101" fmla="*/ 589257 w 591777"/>
              <a:gd name="connsiteY101" fmla="*/ 596834 h 599715"/>
              <a:gd name="connsiteX102" fmla="*/ 586378 w 591777"/>
              <a:gd name="connsiteY102" fmla="*/ 598634 h 599715"/>
              <a:gd name="connsiteX103" fmla="*/ 586018 w 591777"/>
              <a:gd name="connsiteY103" fmla="*/ 598995 h 599715"/>
              <a:gd name="connsiteX104" fmla="*/ 582778 w 591777"/>
              <a:gd name="connsiteY104" fmla="*/ 599715 h 599715"/>
              <a:gd name="connsiteX105" fmla="*/ 202659 w 591777"/>
              <a:gd name="connsiteY105" fmla="*/ 599715 h 599715"/>
              <a:gd name="connsiteX106" fmla="*/ 194379 w 591777"/>
              <a:gd name="connsiteY106" fmla="*/ 599715 h 599715"/>
              <a:gd name="connsiteX107" fmla="*/ 26997 w 591777"/>
              <a:gd name="connsiteY107" fmla="*/ 599715 h 599715"/>
              <a:gd name="connsiteX108" fmla="*/ 8999 w 591777"/>
              <a:gd name="connsiteY108" fmla="*/ 599715 h 599715"/>
              <a:gd name="connsiteX109" fmla="*/ 0 w 591777"/>
              <a:gd name="connsiteY109" fmla="*/ 590350 h 599715"/>
              <a:gd name="connsiteX110" fmla="*/ 8999 w 591777"/>
              <a:gd name="connsiteY110" fmla="*/ 581706 h 599715"/>
              <a:gd name="connsiteX111" fmla="*/ 17998 w 591777"/>
              <a:gd name="connsiteY111" fmla="*/ 581706 h 599715"/>
              <a:gd name="connsiteX112" fmla="*/ 17998 w 591777"/>
              <a:gd name="connsiteY112" fmla="*/ 402331 h 599715"/>
              <a:gd name="connsiteX113" fmla="*/ 26997 w 591777"/>
              <a:gd name="connsiteY113" fmla="*/ 392967 h 599715"/>
              <a:gd name="connsiteX114" fmla="*/ 74872 w 591777"/>
              <a:gd name="connsiteY114" fmla="*/ 392967 h 599715"/>
              <a:gd name="connsiteX115" fmla="*/ 74872 w 591777"/>
              <a:gd name="connsiteY115" fmla="*/ 258616 h 599715"/>
              <a:gd name="connsiteX116" fmla="*/ 67313 w 591777"/>
              <a:gd name="connsiteY116" fmla="*/ 258616 h 599715"/>
              <a:gd name="connsiteX117" fmla="*/ 58314 w 591777"/>
              <a:gd name="connsiteY117" fmla="*/ 249971 h 599715"/>
              <a:gd name="connsiteX118" fmla="*/ 67313 w 591777"/>
              <a:gd name="connsiteY118" fmla="*/ 240606 h 599715"/>
              <a:gd name="connsiteX119" fmla="*/ 83511 w 591777"/>
              <a:gd name="connsiteY119" fmla="*/ 240606 h 599715"/>
              <a:gd name="connsiteX120" fmla="*/ 194379 w 591777"/>
              <a:gd name="connsiteY120" fmla="*/ 240606 h 599715"/>
              <a:gd name="connsiteX121" fmla="*/ 210578 w 591777"/>
              <a:gd name="connsiteY121" fmla="*/ 240606 h 599715"/>
              <a:gd name="connsiteX122" fmla="*/ 219577 w 591777"/>
              <a:gd name="connsiteY122" fmla="*/ 249971 h 599715"/>
              <a:gd name="connsiteX123" fmla="*/ 210578 w 591777"/>
              <a:gd name="connsiteY123" fmla="*/ 258616 h 599715"/>
              <a:gd name="connsiteX124" fmla="*/ 203378 w 591777"/>
              <a:gd name="connsiteY124" fmla="*/ 258616 h 599715"/>
              <a:gd name="connsiteX125" fmla="*/ 203378 w 591777"/>
              <a:gd name="connsiteY125" fmla="*/ 316966 h 599715"/>
              <a:gd name="connsiteX126" fmla="*/ 277171 w 591777"/>
              <a:gd name="connsiteY126" fmla="*/ 316966 h 599715"/>
              <a:gd name="connsiteX127" fmla="*/ 262052 w 591777"/>
              <a:gd name="connsiteY127" fmla="*/ 148758 h 599715"/>
              <a:gd name="connsiteX128" fmla="*/ 263132 w 591777"/>
              <a:gd name="connsiteY128" fmla="*/ 140473 h 599715"/>
              <a:gd name="connsiteX129" fmla="*/ 270331 w 591777"/>
              <a:gd name="connsiteY129" fmla="*/ 136511 h 599715"/>
              <a:gd name="connsiteX130" fmla="*/ 344483 w 591777"/>
              <a:gd name="connsiteY130" fmla="*/ 136511 h 599715"/>
              <a:gd name="connsiteX131" fmla="*/ 344123 w 591777"/>
              <a:gd name="connsiteY131" fmla="*/ 135071 h 599715"/>
              <a:gd name="connsiteX132" fmla="*/ 347723 w 591777"/>
              <a:gd name="connsiteY132" fmla="*/ 114900 h 599715"/>
              <a:gd name="connsiteX133" fmla="*/ 320006 w 591777"/>
              <a:gd name="connsiteY133" fmla="*/ 75639 h 599715"/>
              <a:gd name="connsiteX134" fmla="*/ 290849 w 591777"/>
              <a:gd name="connsiteY134" fmla="*/ 38540 h 599715"/>
              <a:gd name="connsiteX135" fmla="*/ 329005 w 591777"/>
              <a:gd name="connsiteY135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91777" h="599715">
                <a:moveTo>
                  <a:pt x="76884" y="530225"/>
                </a:moveTo>
                <a:lnTo>
                  <a:pt x="176397" y="530225"/>
                </a:lnTo>
                <a:cubicBezTo>
                  <a:pt x="181426" y="530225"/>
                  <a:pt x="185378" y="534334"/>
                  <a:pt x="185378" y="539563"/>
                </a:cubicBezTo>
                <a:cubicBezTo>
                  <a:pt x="185378" y="544793"/>
                  <a:pt x="181426" y="548902"/>
                  <a:pt x="176397" y="548902"/>
                </a:cubicBezTo>
                <a:lnTo>
                  <a:pt x="76884" y="548902"/>
                </a:lnTo>
                <a:cubicBezTo>
                  <a:pt x="72214" y="548902"/>
                  <a:pt x="68262" y="544793"/>
                  <a:pt x="68262" y="539563"/>
                </a:cubicBezTo>
                <a:cubicBezTo>
                  <a:pt x="68262" y="534334"/>
                  <a:pt x="72214" y="530225"/>
                  <a:pt x="76884" y="530225"/>
                </a:cubicBezTo>
                <a:close/>
                <a:moveTo>
                  <a:pt x="76852" y="485775"/>
                </a:moveTo>
                <a:lnTo>
                  <a:pt x="193894" y="485775"/>
                </a:lnTo>
                <a:cubicBezTo>
                  <a:pt x="198905" y="485775"/>
                  <a:pt x="202842" y="489884"/>
                  <a:pt x="202842" y="495487"/>
                </a:cubicBezTo>
                <a:cubicBezTo>
                  <a:pt x="202842" y="500343"/>
                  <a:pt x="198905" y="504452"/>
                  <a:pt x="193894" y="504452"/>
                </a:cubicBezTo>
                <a:lnTo>
                  <a:pt x="76852" y="504452"/>
                </a:lnTo>
                <a:cubicBezTo>
                  <a:pt x="72199" y="504452"/>
                  <a:pt x="68262" y="500343"/>
                  <a:pt x="68262" y="495487"/>
                </a:cubicBezTo>
                <a:cubicBezTo>
                  <a:pt x="68262" y="489884"/>
                  <a:pt x="72199" y="485775"/>
                  <a:pt x="76852" y="485775"/>
                </a:cubicBezTo>
                <a:close/>
                <a:moveTo>
                  <a:pt x="76917" y="439737"/>
                </a:moveTo>
                <a:lnTo>
                  <a:pt x="212874" y="439737"/>
                </a:lnTo>
                <a:cubicBezTo>
                  <a:pt x="217923" y="439737"/>
                  <a:pt x="221889" y="443846"/>
                  <a:pt x="221889" y="449075"/>
                </a:cubicBezTo>
                <a:cubicBezTo>
                  <a:pt x="221889" y="453931"/>
                  <a:pt x="217923" y="458414"/>
                  <a:pt x="212874" y="458414"/>
                </a:cubicBezTo>
                <a:lnTo>
                  <a:pt x="76917" y="458414"/>
                </a:lnTo>
                <a:cubicBezTo>
                  <a:pt x="72229" y="458414"/>
                  <a:pt x="68262" y="453931"/>
                  <a:pt x="68262" y="449075"/>
                </a:cubicBezTo>
                <a:cubicBezTo>
                  <a:pt x="68262" y="443846"/>
                  <a:pt x="72229" y="439737"/>
                  <a:pt x="76917" y="439737"/>
                </a:cubicBezTo>
                <a:close/>
                <a:moveTo>
                  <a:pt x="35996" y="410976"/>
                </a:moveTo>
                <a:lnTo>
                  <a:pt x="35996" y="581706"/>
                </a:lnTo>
                <a:lnTo>
                  <a:pt x="188980" y="581706"/>
                </a:lnTo>
                <a:cubicBezTo>
                  <a:pt x="224616" y="520113"/>
                  <a:pt x="246934" y="462843"/>
                  <a:pt x="260252" y="410976"/>
                </a:cubicBezTo>
                <a:close/>
                <a:moveTo>
                  <a:pt x="132790" y="354432"/>
                </a:moveTo>
                <a:cubicBezTo>
                  <a:pt x="136152" y="350837"/>
                  <a:pt x="142128" y="350837"/>
                  <a:pt x="145863" y="354432"/>
                </a:cubicBezTo>
                <a:cubicBezTo>
                  <a:pt x="147357" y="355869"/>
                  <a:pt x="148852" y="358026"/>
                  <a:pt x="148852" y="360542"/>
                </a:cubicBezTo>
                <a:cubicBezTo>
                  <a:pt x="148852" y="362699"/>
                  <a:pt x="147357" y="365215"/>
                  <a:pt x="145863" y="367012"/>
                </a:cubicBezTo>
                <a:cubicBezTo>
                  <a:pt x="143996" y="368450"/>
                  <a:pt x="141754" y="369528"/>
                  <a:pt x="139140" y="369528"/>
                </a:cubicBezTo>
                <a:cubicBezTo>
                  <a:pt x="136899" y="369528"/>
                  <a:pt x="134284" y="368450"/>
                  <a:pt x="132790" y="367012"/>
                </a:cubicBezTo>
                <a:cubicBezTo>
                  <a:pt x="130922" y="365215"/>
                  <a:pt x="130175" y="362699"/>
                  <a:pt x="130175" y="360542"/>
                </a:cubicBezTo>
                <a:cubicBezTo>
                  <a:pt x="130175" y="358026"/>
                  <a:pt x="130922" y="355510"/>
                  <a:pt x="132790" y="354432"/>
                </a:cubicBezTo>
                <a:close/>
                <a:moveTo>
                  <a:pt x="139140" y="312737"/>
                </a:moveTo>
                <a:cubicBezTo>
                  <a:pt x="144369" y="312737"/>
                  <a:pt x="148852" y="316846"/>
                  <a:pt x="148852" y="322075"/>
                </a:cubicBezTo>
                <a:cubicBezTo>
                  <a:pt x="148852" y="327304"/>
                  <a:pt x="144369" y="331413"/>
                  <a:pt x="139140" y="331413"/>
                </a:cubicBezTo>
                <a:cubicBezTo>
                  <a:pt x="133910" y="331413"/>
                  <a:pt x="130175" y="327304"/>
                  <a:pt x="130175" y="322075"/>
                </a:cubicBezTo>
                <a:cubicBezTo>
                  <a:pt x="130175" y="316846"/>
                  <a:pt x="133910" y="312737"/>
                  <a:pt x="139140" y="312737"/>
                </a:cubicBezTo>
                <a:close/>
                <a:moveTo>
                  <a:pt x="132790" y="276347"/>
                </a:moveTo>
                <a:cubicBezTo>
                  <a:pt x="136152" y="273050"/>
                  <a:pt x="142128" y="273050"/>
                  <a:pt x="145863" y="276347"/>
                </a:cubicBezTo>
                <a:cubicBezTo>
                  <a:pt x="147357" y="278179"/>
                  <a:pt x="148852" y="280377"/>
                  <a:pt x="148852" y="282941"/>
                </a:cubicBezTo>
                <a:cubicBezTo>
                  <a:pt x="148852" y="285139"/>
                  <a:pt x="147357" y="287704"/>
                  <a:pt x="145863" y="289169"/>
                </a:cubicBezTo>
                <a:cubicBezTo>
                  <a:pt x="143996" y="291001"/>
                  <a:pt x="141754" y="291733"/>
                  <a:pt x="139140" y="291733"/>
                </a:cubicBezTo>
                <a:cubicBezTo>
                  <a:pt x="136899" y="291733"/>
                  <a:pt x="134284" y="291001"/>
                  <a:pt x="132790" y="289169"/>
                </a:cubicBezTo>
                <a:cubicBezTo>
                  <a:pt x="130922" y="287704"/>
                  <a:pt x="130175" y="285139"/>
                  <a:pt x="130175" y="282941"/>
                </a:cubicBezTo>
                <a:cubicBezTo>
                  <a:pt x="130175" y="280377"/>
                  <a:pt x="130922" y="278179"/>
                  <a:pt x="132790" y="276347"/>
                </a:cubicBezTo>
                <a:close/>
                <a:moveTo>
                  <a:pt x="92870" y="258616"/>
                </a:moveTo>
                <a:lnTo>
                  <a:pt x="92870" y="392967"/>
                </a:lnTo>
                <a:lnTo>
                  <a:pt x="264932" y="392967"/>
                </a:lnTo>
                <a:cubicBezTo>
                  <a:pt x="269611" y="372796"/>
                  <a:pt x="272851" y="353346"/>
                  <a:pt x="275371" y="334976"/>
                </a:cubicBezTo>
                <a:lnTo>
                  <a:pt x="194379" y="334976"/>
                </a:lnTo>
                <a:cubicBezTo>
                  <a:pt x="189340" y="334976"/>
                  <a:pt x="185380" y="331014"/>
                  <a:pt x="185380" y="325971"/>
                </a:cubicBezTo>
                <a:lnTo>
                  <a:pt x="185380" y="258616"/>
                </a:lnTo>
                <a:close/>
                <a:moveTo>
                  <a:pt x="297688" y="247810"/>
                </a:moveTo>
                <a:cubicBezTo>
                  <a:pt x="301288" y="325971"/>
                  <a:pt x="287250" y="442673"/>
                  <a:pt x="209858" y="581706"/>
                </a:cubicBezTo>
                <a:lnTo>
                  <a:pt x="567300" y="581706"/>
                </a:lnTo>
                <a:cubicBezTo>
                  <a:pt x="489908" y="442673"/>
                  <a:pt x="475870" y="325971"/>
                  <a:pt x="479469" y="247810"/>
                </a:cubicBezTo>
                <a:close/>
                <a:moveTo>
                  <a:pt x="282930" y="154521"/>
                </a:moveTo>
                <a:cubicBezTo>
                  <a:pt x="287250" y="168568"/>
                  <a:pt x="293729" y="194502"/>
                  <a:pt x="296609" y="229800"/>
                </a:cubicBezTo>
                <a:lnTo>
                  <a:pt x="480549" y="229800"/>
                </a:lnTo>
                <a:cubicBezTo>
                  <a:pt x="483429" y="194502"/>
                  <a:pt x="489908" y="168568"/>
                  <a:pt x="494228" y="154521"/>
                </a:cubicBezTo>
                <a:close/>
                <a:moveTo>
                  <a:pt x="329005" y="18009"/>
                </a:moveTo>
                <a:cubicBezTo>
                  <a:pt x="317846" y="18009"/>
                  <a:pt x="308847" y="27014"/>
                  <a:pt x="308847" y="38540"/>
                </a:cubicBezTo>
                <a:cubicBezTo>
                  <a:pt x="308847" y="49346"/>
                  <a:pt x="317486" y="58350"/>
                  <a:pt x="328645" y="58711"/>
                </a:cubicBezTo>
                <a:cubicBezTo>
                  <a:pt x="329005" y="58711"/>
                  <a:pt x="329365" y="58711"/>
                  <a:pt x="329725" y="58711"/>
                </a:cubicBezTo>
                <a:cubicBezTo>
                  <a:pt x="332245" y="58711"/>
                  <a:pt x="334764" y="59791"/>
                  <a:pt x="336564" y="61592"/>
                </a:cubicBezTo>
                <a:cubicBezTo>
                  <a:pt x="338004" y="63393"/>
                  <a:pt x="338724" y="66275"/>
                  <a:pt x="338724" y="68796"/>
                </a:cubicBezTo>
                <a:cubicBezTo>
                  <a:pt x="338364" y="70597"/>
                  <a:pt x="338004" y="71677"/>
                  <a:pt x="338004" y="72758"/>
                </a:cubicBezTo>
                <a:cubicBezTo>
                  <a:pt x="338004" y="86445"/>
                  <a:pt x="347723" y="97971"/>
                  <a:pt x="361402" y="100493"/>
                </a:cubicBezTo>
                <a:cubicBezTo>
                  <a:pt x="364281" y="100853"/>
                  <a:pt x="366801" y="102654"/>
                  <a:pt x="368241" y="105175"/>
                </a:cubicBezTo>
                <a:cubicBezTo>
                  <a:pt x="369321" y="108056"/>
                  <a:pt x="369321" y="110938"/>
                  <a:pt x="367881" y="113459"/>
                </a:cubicBezTo>
                <a:cubicBezTo>
                  <a:pt x="364281" y="120303"/>
                  <a:pt x="362122" y="127507"/>
                  <a:pt x="362122" y="135071"/>
                </a:cubicBezTo>
                <a:cubicBezTo>
                  <a:pt x="362122" y="135791"/>
                  <a:pt x="362122" y="136151"/>
                  <a:pt x="362122" y="136511"/>
                </a:cubicBezTo>
                <a:lnTo>
                  <a:pt x="451032" y="136511"/>
                </a:lnTo>
                <a:cubicBezTo>
                  <a:pt x="451032" y="136151"/>
                  <a:pt x="451032" y="135791"/>
                  <a:pt x="451032" y="135071"/>
                </a:cubicBezTo>
                <a:cubicBezTo>
                  <a:pt x="451032" y="110578"/>
                  <a:pt x="430874" y="90767"/>
                  <a:pt x="406397" y="90767"/>
                </a:cubicBezTo>
                <a:cubicBezTo>
                  <a:pt x="404957" y="90767"/>
                  <a:pt x="403877" y="91128"/>
                  <a:pt x="402797" y="91128"/>
                </a:cubicBezTo>
                <a:cubicBezTo>
                  <a:pt x="399558" y="91128"/>
                  <a:pt x="397038" y="90047"/>
                  <a:pt x="394878" y="87886"/>
                </a:cubicBezTo>
                <a:cubicBezTo>
                  <a:pt x="393078" y="85725"/>
                  <a:pt x="392358" y="82483"/>
                  <a:pt x="393438" y="79602"/>
                </a:cubicBezTo>
                <a:cubicBezTo>
                  <a:pt x="393798" y="77080"/>
                  <a:pt x="394518" y="74919"/>
                  <a:pt x="394518" y="72758"/>
                </a:cubicBezTo>
                <a:cubicBezTo>
                  <a:pt x="394518" y="57270"/>
                  <a:pt x="381559" y="44303"/>
                  <a:pt x="366441" y="44303"/>
                </a:cubicBezTo>
                <a:cubicBezTo>
                  <a:pt x="364281" y="44303"/>
                  <a:pt x="362122" y="44663"/>
                  <a:pt x="360322" y="45384"/>
                </a:cubicBezTo>
                <a:cubicBezTo>
                  <a:pt x="357442" y="45744"/>
                  <a:pt x="354922" y="45384"/>
                  <a:pt x="352763" y="43583"/>
                </a:cubicBezTo>
                <a:cubicBezTo>
                  <a:pt x="350603" y="42142"/>
                  <a:pt x="349523" y="39621"/>
                  <a:pt x="349163" y="37099"/>
                </a:cubicBezTo>
                <a:cubicBezTo>
                  <a:pt x="348443" y="26654"/>
                  <a:pt x="339444" y="18009"/>
                  <a:pt x="329005" y="18009"/>
                </a:cubicBezTo>
                <a:close/>
                <a:moveTo>
                  <a:pt x="329005" y="0"/>
                </a:moveTo>
                <a:cubicBezTo>
                  <a:pt x="345923" y="0"/>
                  <a:pt x="360322" y="11166"/>
                  <a:pt x="365361" y="26654"/>
                </a:cubicBezTo>
                <a:cubicBezTo>
                  <a:pt x="390918" y="25573"/>
                  <a:pt x="412156" y="46824"/>
                  <a:pt x="412156" y="72758"/>
                </a:cubicBezTo>
                <a:lnTo>
                  <a:pt x="412156" y="73118"/>
                </a:lnTo>
                <a:cubicBezTo>
                  <a:pt x="443833" y="76000"/>
                  <a:pt x="468670" y="102654"/>
                  <a:pt x="468670" y="135071"/>
                </a:cubicBezTo>
                <a:cubicBezTo>
                  <a:pt x="468670" y="135791"/>
                  <a:pt x="468670" y="136151"/>
                  <a:pt x="468670" y="136511"/>
                </a:cubicBezTo>
                <a:lnTo>
                  <a:pt x="506466" y="136511"/>
                </a:lnTo>
                <a:cubicBezTo>
                  <a:pt x="509706" y="136511"/>
                  <a:pt x="512226" y="137952"/>
                  <a:pt x="514025" y="140473"/>
                </a:cubicBezTo>
                <a:cubicBezTo>
                  <a:pt x="515825" y="142995"/>
                  <a:pt x="516185" y="145876"/>
                  <a:pt x="514745" y="148758"/>
                </a:cubicBezTo>
                <a:cubicBezTo>
                  <a:pt x="514385" y="150559"/>
                  <a:pt x="444193" y="334615"/>
                  <a:pt x="590697" y="586028"/>
                </a:cubicBezTo>
                <a:cubicBezTo>
                  <a:pt x="590697" y="586388"/>
                  <a:pt x="590697" y="586388"/>
                  <a:pt x="590697" y="586748"/>
                </a:cubicBezTo>
                <a:cubicBezTo>
                  <a:pt x="590697" y="586748"/>
                  <a:pt x="591057" y="587108"/>
                  <a:pt x="591057" y="587469"/>
                </a:cubicBezTo>
                <a:cubicBezTo>
                  <a:pt x="591417" y="588189"/>
                  <a:pt x="591777" y="589630"/>
                  <a:pt x="591777" y="590350"/>
                </a:cubicBezTo>
                <a:cubicBezTo>
                  <a:pt x="591777" y="591431"/>
                  <a:pt x="591417" y="592511"/>
                  <a:pt x="591057" y="593592"/>
                </a:cubicBezTo>
                <a:cubicBezTo>
                  <a:pt x="591057" y="593952"/>
                  <a:pt x="590697" y="593952"/>
                  <a:pt x="590697" y="594312"/>
                </a:cubicBezTo>
                <a:cubicBezTo>
                  <a:pt x="590697" y="594312"/>
                  <a:pt x="590697" y="594672"/>
                  <a:pt x="590697" y="595033"/>
                </a:cubicBezTo>
                <a:cubicBezTo>
                  <a:pt x="589977" y="595393"/>
                  <a:pt x="589617" y="596113"/>
                  <a:pt x="589257" y="596834"/>
                </a:cubicBezTo>
                <a:cubicBezTo>
                  <a:pt x="588178" y="597554"/>
                  <a:pt x="587458" y="597914"/>
                  <a:pt x="586378" y="598634"/>
                </a:cubicBezTo>
                <a:cubicBezTo>
                  <a:pt x="586378" y="598634"/>
                  <a:pt x="586018" y="598634"/>
                  <a:pt x="586018" y="598995"/>
                </a:cubicBezTo>
                <a:cubicBezTo>
                  <a:pt x="584938" y="598995"/>
                  <a:pt x="583858" y="599715"/>
                  <a:pt x="582778" y="599715"/>
                </a:cubicBezTo>
                <a:lnTo>
                  <a:pt x="202659" y="599715"/>
                </a:lnTo>
                <a:lnTo>
                  <a:pt x="194379" y="599715"/>
                </a:lnTo>
                <a:lnTo>
                  <a:pt x="26997" y="599715"/>
                </a:lnTo>
                <a:lnTo>
                  <a:pt x="8999" y="599715"/>
                </a:lnTo>
                <a:cubicBezTo>
                  <a:pt x="3960" y="599715"/>
                  <a:pt x="0" y="595393"/>
                  <a:pt x="0" y="590350"/>
                </a:cubicBezTo>
                <a:cubicBezTo>
                  <a:pt x="0" y="585668"/>
                  <a:pt x="3960" y="581706"/>
                  <a:pt x="8999" y="581706"/>
                </a:cubicBezTo>
                <a:lnTo>
                  <a:pt x="17998" y="581706"/>
                </a:lnTo>
                <a:lnTo>
                  <a:pt x="17998" y="402331"/>
                </a:lnTo>
                <a:cubicBezTo>
                  <a:pt x="17998" y="397289"/>
                  <a:pt x="21958" y="392967"/>
                  <a:pt x="26997" y="392967"/>
                </a:cubicBezTo>
                <a:lnTo>
                  <a:pt x="74872" y="392967"/>
                </a:lnTo>
                <a:lnTo>
                  <a:pt x="74872" y="258616"/>
                </a:lnTo>
                <a:lnTo>
                  <a:pt x="67313" y="258616"/>
                </a:lnTo>
                <a:cubicBezTo>
                  <a:pt x="62273" y="258616"/>
                  <a:pt x="58314" y="254653"/>
                  <a:pt x="58314" y="249971"/>
                </a:cubicBezTo>
                <a:cubicBezTo>
                  <a:pt x="58314" y="244928"/>
                  <a:pt x="62273" y="240606"/>
                  <a:pt x="67313" y="240606"/>
                </a:cubicBezTo>
                <a:lnTo>
                  <a:pt x="83511" y="240606"/>
                </a:lnTo>
                <a:lnTo>
                  <a:pt x="194379" y="240606"/>
                </a:lnTo>
                <a:lnTo>
                  <a:pt x="210578" y="240606"/>
                </a:lnTo>
                <a:cubicBezTo>
                  <a:pt x="215617" y="240606"/>
                  <a:pt x="219577" y="244928"/>
                  <a:pt x="219577" y="249971"/>
                </a:cubicBezTo>
                <a:cubicBezTo>
                  <a:pt x="219577" y="254653"/>
                  <a:pt x="215617" y="258616"/>
                  <a:pt x="210578" y="258616"/>
                </a:cubicBezTo>
                <a:lnTo>
                  <a:pt x="203378" y="258616"/>
                </a:lnTo>
                <a:lnTo>
                  <a:pt x="203378" y="316966"/>
                </a:lnTo>
                <a:lnTo>
                  <a:pt x="277171" y="316966"/>
                </a:lnTo>
                <a:cubicBezTo>
                  <a:pt x="286890" y="213592"/>
                  <a:pt x="262412" y="149838"/>
                  <a:pt x="262052" y="148758"/>
                </a:cubicBezTo>
                <a:cubicBezTo>
                  <a:pt x="260972" y="145876"/>
                  <a:pt x="261332" y="142995"/>
                  <a:pt x="263132" y="140473"/>
                </a:cubicBezTo>
                <a:cubicBezTo>
                  <a:pt x="264932" y="137952"/>
                  <a:pt x="267452" y="136511"/>
                  <a:pt x="270331" y="136511"/>
                </a:cubicBezTo>
                <a:lnTo>
                  <a:pt x="344483" y="136511"/>
                </a:lnTo>
                <a:cubicBezTo>
                  <a:pt x="344483" y="136151"/>
                  <a:pt x="344123" y="135791"/>
                  <a:pt x="344123" y="135071"/>
                </a:cubicBezTo>
                <a:cubicBezTo>
                  <a:pt x="344123" y="128227"/>
                  <a:pt x="345203" y="121383"/>
                  <a:pt x="347723" y="114900"/>
                </a:cubicBezTo>
                <a:cubicBezTo>
                  <a:pt x="331885" y="108056"/>
                  <a:pt x="321086" y="92929"/>
                  <a:pt x="320006" y="75639"/>
                </a:cubicBezTo>
                <a:cubicBezTo>
                  <a:pt x="303448" y="71677"/>
                  <a:pt x="290849" y="56189"/>
                  <a:pt x="290849" y="38540"/>
                </a:cubicBezTo>
                <a:cubicBezTo>
                  <a:pt x="290849" y="17289"/>
                  <a:pt x="308127" y="0"/>
                  <a:pt x="329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2AC4206-75AA-41C4-8288-ED1B2CAAA56B}"/>
              </a:ext>
            </a:extLst>
          </p:cNvPr>
          <p:cNvSpPr txBox="1"/>
          <p:nvPr/>
        </p:nvSpPr>
        <p:spPr>
          <a:xfrm>
            <a:off x="12357012" y="3212432"/>
            <a:ext cx="12362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1: Pro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xmlns="" id="{B8E86B98-CB86-4220-8F40-553813D3856A}"/>
              </a:ext>
            </a:extLst>
          </p:cNvPr>
          <p:cNvSpPr txBox="1">
            <a:spLocks/>
          </p:cNvSpPr>
          <p:nvPr/>
        </p:nvSpPr>
        <p:spPr>
          <a:xfrm>
            <a:off x="12357012" y="392956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supports the belief of man-made climate change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1E8A0C7-A561-4444-B156-F5EC443FD9AB}"/>
              </a:ext>
            </a:extLst>
          </p:cNvPr>
          <p:cNvSpPr txBox="1"/>
          <p:nvPr/>
        </p:nvSpPr>
        <p:spPr>
          <a:xfrm>
            <a:off x="1620369" y="8365476"/>
            <a:ext cx="25068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0: Neutral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xmlns="" id="{1BC23076-335B-4C9C-90EE-FCBFFCB07DEF}"/>
              </a:ext>
            </a:extLst>
          </p:cNvPr>
          <p:cNvSpPr txBox="1">
            <a:spLocks/>
          </p:cNvSpPr>
          <p:nvPr/>
        </p:nvSpPr>
        <p:spPr>
          <a:xfrm>
            <a:off x="0" y="9000279"/>
            <a:ext cx="4117542" cy="1887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neither supports nor refutes the belief of man-made climate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E43C42F-D32E-4133-BCA7-C1BC40EFA30C}"/>
              </a:ext>
            </a:extLst>
          </p:cNvPr>
          <p:cNvSpPr txBox="1"/>
          <p:nvPr/>
        </p:nvSpPr>
        <p:spPr>
          <a:xfrm>
            <a:off x="2781662" y="3577624"/>
            <a:ext cx="17347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- 1: Anti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xmlns="" id="{A3D5B005-EDEF-4690-9F07-882FF28D8BD1}"/>
              </a:ext>
            </a:extLst>
          </p:cNvPr>
          <p:cNvSpPr txBox="1">
            <a:spLocks/>
          </p:cNvSpPr>
          <p:nvPr/>
        </p:nvSpPr>
        <p:spPr>
          <a:xfrm>
            <a:off x="93905" y="4194682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does not believe in man-made climate change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Class Description and Tools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42164E0F-1B6C-40A3-9554-256768F7716F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35219">
            <a:extLst>
              <a:ext uri="{FF2B5EF4-FFF2-40B4-BE49-F238E27FC236}">
                <a16:creationId xmlns:a16="http://schemas.microsoft.com/office/drawing/2014/main" xmlns="" id="{242BADD2-D11B-4F29-B346-850BAD3BD800}"/>
              </a:ext>
            </a:extLst>
          </p:cNvPr>
          <p:cNvSpPr/>
          <p:nvPr/>
        </p:nvSpPr>
        <p:spPr>
          <a:xfrm>
            <a:off x="10929341" y="8950251"/>
            <a:ext cx="1935605" cy="19356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E0E970C-C02A-4ADC-9EF3-A2C301F20653}"/>
              </a:ext>
            </a:extLst>
          </p:cNvPr>
          <p:cNvSpPr txBox="1"/>
          <p:nvPr/>
        </p:nvSpPr>
        <p:spPr>
          <a:xfrm>
            <a:off x="13036730" y="8970700"/>
            <a:ext cx="1770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2: News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xmlns="" id="{9E14B6D8-4918-4312-89EC-4EAD272F5C5F}"/>
              </a:ext>
            </a:extLst>
          </p:cNvPr>
          <p:cNvSpPr txBox="1">
            <a:spLocks/>
          </p:cNvSpPr>
          <p:nvPr/>
        </p:nvSpPr>
        <p:spPr>
          <a:xfrm>
            <a:off x="13036730" y="962820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links to factual news about climate change</a:t>
            </a:r>
          </a:p>
        </p:txBody>
      </p:sp>
      <p:sp>
        <p:nvSpPr>
          <p:cNvPr id="90" name="Freeform 76">
            <a:extLst>
              <a:ext uri="{FF2B5EF4-FFF2-40B4-BE49-F238E27FC236}">
                <a16:creationId xmlns:a16="http://schemas.microsoft.com/office/drawing/2014/main" xmlns="" id="{445A2341-60F4-411A-8366-C6ED48931847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1" name="Shape 14565">
            <a:extLst>
              <a:ext uri="{FF2B5EF4-FFF2-40B4-BE49-F238E27FC236}">
                <a16:creationId xmlns:a16="http://schemas.microsoft.com/office/drawing/2014/main" xmlns="" id="{203FA740-49E7-4280-A18F-47CEABD0232C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E789D69B-F076-4C41-9870-8CCA8E0F11F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400A7A0-7BF1-4284-853C-617F3F4AC087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xmlns="" id="{5AA74F88-0EC8-4EE6-A2B5-ED2F7BCE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8462" y="5821805"/>
            <a:ext cx="2594038" cy="10269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EDDA875-F96E-49CD-AE2D-9383697D7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984" y="4327525"/>
            <a:ext cx="1133555" cy="1313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9E3BA3C8-C224-4F34-9FAC-1F177EBB0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9345" y="2879379"/>
            <a:ext cx="1204509" cy="119982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7F5ABF76-4CA2-454B-B240-342D9C6F3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7669" y="7130796"/>
            <a:ext cx="2030766" cy="109322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A057F75-B26F-4548-B888-7D4850D6F706}"/>
              </a:ext>
            </a:extLst>
          </p:cNvPr>
          <p:cNvSpPr/>
          <p:nvPr/>
        </p:nvSpPr>
        <p:spPr>
          <a:xfrm>
            <a:off x="20975217" y="2743545"/>
            <a:ext cx="2994354" cy="7376360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08D3967F-0178-47BF-A2CB-CCF1040FC7F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3" y="3611191"/>
            <a:ext cx="1511559" cy="1511559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:a16="http://schemas.microsoft.com/office/drawing/2014/main" xmlns="" id="{F5E1DCF0-4271-4527-8DA9-DC8C3926DDA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41" y="8660615"/>
            <a:ext cx="1511559" cy="151155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xmlns="" id="{AC000657-25B0-4739-8835-F2DCEE192D1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4" y="3455303"/>
            <a:ext cx="1511559" cy="1511559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xmlns="" id="{ED04BC23-531E-4455-B09F-B2B0DB02159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22" y="9151002"/>
            <a:ext cx="1511559" cy="1511559"/>
          </a:xfrm>
          <a:prstGeom prst="rect">
            <a:avLst/>
          </a:prstGeom>
        </p:spPr>
      </p:pic>
      <p:sp>
        <p:nvSpPr>
          <p:cNvPr id="105" name="Shape 35207">
            <a:extLst>
              <a:ext uri="{FF2B5EF4-FFF2-40B4-BE49-F238E27FC236}">
                <a16:creationId xmlns:a16="http://schemas.microsoft.com/office/drawing/2014/main" xmlns="" id="{B1FD28E8-2F02-45B5-922E-78458422EECF}"/>
              </a:ext>
            </a:extLst>
          </p:cNvPr>
          <p:cNvSpPr/>
          <p:nvPr/>
        </p:nvSpPr>
        <p:spPr>
          <a:xfrm>
            <a:off x="8666850" y="10119905"/>
            <a:ext cx="2355896" cy="53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087475" y="4301263"/>
            <a:ext cx="0" cy="504058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539912" y="4347366"/>
            <a:ext cx="0" cy="50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992350" y="4409679"/>
            <a:ext cx="0" cy="504058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089551" y="4301263"/>
            <a:ext cx="6923264" cy="130736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86002" y="7583710"/>
            <a:ext cx="6901473" cy="201749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xmlns="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2055" y="3904056"/>
            <a:ext cx="5977280" cy="5817460"/>
            <a:chOff x="2248376" y="3904056"/>
            <a:chExt cx="3846388" cy="374354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6FD17453-3337-47E9-B787-E8934C74B902}"/>
                </a:ext>
              </a:extLst>
            </p:cNvPr>
            <p:cNvSpPr/>
            <p:nvPr/>
          </p:nvSpPr>
          <p:spPr>
            <a:xfrm>
              <a:off x="2248376" y="3904056"/>
              <a:ext cx="3846388" cy="37435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5BB4437-B6CD-4C2F-A9B5-3D3535BBDE4C}"/>
                </a:ext>
              </a:extLst>
            </p:cNvPr>
            <p:cNvSpPr txBox="1"/>
            <p:nvPr/>
          </p:nvSpPr>
          <p:spPr>
            <a:xfrm>
              <a:off x="2623772" y="4795923"/>
              <a:ext cx="3037871" cy="1338520"/>
            </a:xfrm>
            <a:prstGeom prst="rect">
              <a:avLst/>
            </a:prstGeom>
            <a:noFill/>
          </p:spPr>
          <p:txBody>
            <a:bodyPr wrap="square" lIns="91440" rtlCol="0" anchor="t" anchorCtr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Number of observations</a:t>
              </a: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r>
                <a:rPr lang="en-US" sz="7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15,819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CA2C8F4-1542-486B-8DC5-61762C8A9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353" y="6227765"/>
              <a:ext cx="1734285" cy="0"/>
            </a:xfrm>
            <a:prstGeom prst="line">
              <a:avLst/>
            </a:prstGeom>
            <a:ln w="63500" cap="rnd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745985" y="4161729"/>
            <a:ext cx="6817324" cy="5559787"/>
            <a:chOff x="15496895" y="4050004"/>
            <a:chExt cx="5066415" cy="4131854"/>
          </a:xfrm>
        </p:grpSpPr>
        <p:sp>
          <p:nvSpPr>
            <p:cNvPr id="46" name="Rounded Rectangle 5">
              <a:extLst>
                <a:ext uri="{FF2B5EF4-FFF2-40B4-BE49-F238E27FC236}">
                  <a16:creationId xmlns:a16="http://schemas.microsoft.com/office/drawing/2014/main" xmlns="" id="{2F8C5F08-F0A1-49D5-962F-68360A6C61CD}"/>
                </a:ext>
              </a:extLst>
            </p:cNvPr>
            <p:cNvSpPr/>
            <p:nvPr/>
          </p:nvSpPr>
          <p:spPr>
            <a:xfrm>
              <a:off x="15496895" y="4050004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3E4766E-8A3F-49D3-84F5-077555CF67B7}"/>
                </a:ext>
              </a:extLst>
            </p:cNvPr>
            <p:cNvSpPr txBox="1"/>
            <p:nvPr/>
          </p:nvSpPr>
          <p:spPr>
            <a:xfrm>
              <a:off x="15695193" y="4335182"/>
              <a:ext cx="4462254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Tweets &amp; Sentiments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4" name="Rounded Rectangle 5">
              <a:extLst>
                <a:ext uri="{FF2B5EF4-FFF2-40B4-BE49-F238E27FC236}">
                  <a16:creationId xmlns:a16="http://schemas.microsoft.com/office/drawing/2014/main" xmlns="" id="{9BD48181-782F-497F-85AF-B8323C7DF4FB}"/>
                </a:ext>
              </a:extLst>
            </p:cNvPr>
            <p:cNvSpPr/>
            <p:nvPr/>
          </p:nvSpPr>
          <p:spPr>
            <a:xfrm>
              <a:off x="15496895" y="5526852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A4D66D0-F030-432E-B260-980D51ACB49B}"/>
                </a:ext>
              </a:extLst>
            </p:cNvPr>
            <p:cNvSpPr txBox="1"/>
            <p:nvPr/>
          </p:nvSpPr>
          <p:spPr>
            <a:xfrm>
              <a:off x="15695193" y="5797925"/>
              <a:ext cx="3987968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 ID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8" name="Rounded Rectangle 5">
              <a:extLst>
                <a:ext uri="{FF2B5EF4-FFF2-40B4-BE49-F238E27FC236}">
                  <a16:creationId xmlns:a16="http://schemas.microsoft.com/office/drawing/2014/main" xmlns="" id="{8FA79960-E978-47B4-B720-E17222CFF1E1}"/>
                </a:ext>
              </a:extLst>
            </p:cNvPr>
            <p:cNvSpPr/>
            <p:nvPr/>
          </p:nvSpPr>
          <p:spPr>
            <a:xfrm>
              <a:off x="15520683" y="7066511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08A6630-BA4A-41F8-A254-AB68161189C0}"/>
                </a:ext>
              </a:extLst>
            </p:cNvPr>
            <p:cNvSpPr txBox="1"/>
            <p:nvPr/>
          </p:nvSpPr>
          <p:spPr>
            <a:xfrm>
              <a:off x="15718981" y="7373624"/>
              <a:ext cx="4438466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No Missing Data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894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xmlns="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0379" y="2050022"/>
            <a:ext cx="19460373" cy="9547205"/>
            <a:chOff x="7334435" y="3109052"/>
            <a:chExt cx="8836824" cy="6847863"/>
          </a:xfrm>
        </p:grpSpPr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xmlns="" id="{1B73BC0F-5678-472B-A915-F402EF47C759}"/>
                </a:ext>
              </a:extLst>
            </p:cNvPr>
            <p:cNvSpPr/>
            <p:nvPr/>
          </p:nvSpPr>
          <p:spPr>
            <a:xfrm>
              <a:off x="7334435" y="3109052"/>
              <a:ext cx="8730773" cy="6847863"/>
            </a:xfrm>
            <a:prstGeom prst="roundRect">
              <a:avLst>
                <a:gd name="adj" fmla="val 9314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xmlns="" id="{9C53CDCE-7E22-48A5-A825-DD4AAF4F7C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751375"/>
                </p:ext>
              </p:extLst>
            </p:nvPr>
          </p:nvGraphicFramePr>
          <p:xfrm>
            <a:off x="7334436" y="3559295"/>
            <a:ext cx="8836823" cy="6243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4379833" y="819265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xmlns="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F667E6B-B244-4A4F-AC12-A37C4C4E0635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Word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AC8B846-8973-4EEA-AB79-B7AC285CA7C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xmlns="" id="{62A8621D-2F77-4F64-89F0-6742B5DC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953" r="56822" b="53472"/>
          <a:stretch/>
        </p:blipFill>
        <p:spPr>
          <a:xfrm>
            <a:off x="1192694" y="2458859"/>
            <a:ext cx="8819451" cy="4319629"/>
          </a:xfrm>
          <a:prstGeom prst="rect">
            <a:avLst/>
          </a:prstGeom>
        </p:spPr>
      </p:pic>
      <p:pic>
        <p:nvPicPr>
          <p:cNvPr id="8194" name="Picture 2" descr="25 Civil Society Organisations In Nigeria To Continue The Use Of Twitter -  Diamond Fountain Media - CityBuzz | CitySports | Fruit of Eden | Nollygistv  | Live TV">
            <a:extLst>
              <a:ext uri="{FF2B5EF4-FFF2-40B4-BE49-F238E27FC236}">
                <a16:creationId xmlns:a16="http://schemas.microsoft.com/office/drawing/2014/main" xmlns="" id="{8637260A-F1E1-46A5-AA1F-4EB55A47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63" y="6249638"/>
            <a:ext cx="1606686" cy="16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72492" y="6246787"/>
            <a:ext cx="4591879" cy="1128049"/>
            <a:chOff x="472492" y="6246787"/>
            <a:chExt cx="4591879" cy="1128049"/>
          </a:xfrm>
        </p:grpSpPr>
        <p:sp>
          <p:nvSpPr>
            <p:cNvPr id="40" name="Rounded Rectangle 5">
              <a:extLst>
                <a:ext uri="{FF2B5EF4-FFF2-40B4-BE49-F238E27FC236}">
                  <a16:creationId xmlns:a16="http://schemas.microsoft.com/office/drawing/2014/main" xmlns="" id="{F827FE56-895E-4D02-A3AD-50D202ED732E}"/>
                </a:ext>
              </a:extLst>
            </p:cNvPr>
            <p:cNvSpPr/>
            <p:nvPr/>
          </p:nvSpPr>
          <p:spPr>
            <a:xfrm>
              <a:off x="472492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1D963CB-7901-423F-B7D0-3D24FFC91CD1}"/>
                </a:ext>
              </a:extLst>
            </p:cNvPr>
            <p:cNvSpPr txBox="1"/>
            <p:nvPr/>
          </p:nvSpPr>
          <p:spPr>
            <a:xfrm>
              <a:off x="649330" y="651262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Negative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0" name="Picture 69" descr="Qr code&#10;&#10;Description automatically generated">
            <a:extLst>
              <a:ext uri="{FF2B5EF4-FFF2-40B4-BE49-F238E27FC236}">
                <a16:creationId xmlns:a16="http://schemas.microsoft.com/office/drawing/2014/main" xmlns="" id="{FBED1592-7E48-49EF-B15C-6976C39B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4319" r="7005" b="52529"/>
          <a:stretch/>
        </p:blipFill>
        <p:spPr>
          <a:xfrm>
            <a:off x="11477629" y="2458859"/>
            <a:ext cx="8832572" cy="448347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732347" y="6246787"/>
            <a:ext cx="4731200" cy="1128049"/>
            <a:chOff x="10732347" y="6246787"/>
            <a:chExt cx="4731200" cy="1128049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xmlns="" id="{1BCEEA4A-BE75-4D75-9537-328701B0D3EC}"/>
                </a:ext>
              </a:extLst>
            </p:cNvPr>
            <p:cNvSpPr/>
            <p:nvPr/>
          </p:nvSpPr>
          <p:spPr>
            <a:xfrm>
              <a:off x="10732347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C70148EE-5583-422B-8956-92374E75AC07}"/>
                </a:ext>
              </a:extLst>
            </p:cNvPr>
            <p:cNvSpPr txBox="1"/>
            <p:nvPr/>
          </p:nvSpPr>
          <p:spPr>
            <a:xfrm>
              <a:off x="10909185" y="651262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 </a:t>
              </a:r>
              <a:r>
                <a:rPr lang="en-US" b="1" dirty="0" smtClean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3" name="Picture 72" descr="Qr code&#10;&#10;Description automatically generated">
            <a:extLst>
              <a:ext uri="{FF2B5EF4-FFF2-40B4-BE49-F238E27FC236}">
                <a16:creationId xmlns:a16="http://schemas.microsoft.com/office/drawing/2014/main" xmlns="" id="{A409F368-2EAC-44D0-B3CD-E2F1054DD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57360" r="56750" b="1065"/>
          <a:stretch/>
        </p:blipFill>
        <p:spPr>
          <a:xfrm>
            <a:off x="1192694" y="7677439"/>
            <a:ext cx="8819451" cy="43196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72492" y="11465367"/>
            <a:ext cx="4591879" cy="1128049"/>
            <a:chOff x="472492" y="11465367"/>
            <a:chExt cx="4591879" cy="1128049"/>
          </a:xfrm>
        </p:grpSpPr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xmlns="" id="{38BB4F39-6DCC-4974-8239-9300741090FB}"/>
                </a:ext>
              </a:extLst>
            </p:cNvPr>
            <p:cNvSpPr/>
            <p:nvPr/>
          </p:nvSpPr>
          <p:spPr>
            <a:xfrm>
              <a:off x="472492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F046626-0C3B-46B5-95F0-8C8C8C25147C}"/>
                </a:ext>
              </a:extLst>
            </p:cNvPr>
            <p:cNvSpPr txBox="1"/>
            <p:nvPr/>
          </p:nvSpPr>
          <p:spPr>
            <a:xfrm>
              <a:off x="649330" y="1173120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6" name="Picture 75" descr="Qr code&#10;&#10;Description automatically generated">
            <a:extLst>
              <a:ext uri="{FF2B5EF4-FFF2-40B4-BE49-F238E27FC236}">
                <a16:creationId xmlns:a16="http://schemas.microsoft.com/office/drawing/2014/main" xmlns="" id="{DE3687D6-CAD7-432F-BAC7-209BD4033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9" t="56767" r="6980" b="81"/>
          <a:stretch/>
        </p:blipFill>
        <p:spPr>
          <a:xfrm>
            <a:off x="11477629" y="7796708"/>
            <a:ext cx="8832572" cy="44834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32347" y="11465367"/>
            <a:ext cx="4731200" cy="1128049"/>
            <a:chOff x="10732347" y="11465367"/>
            <a:chExt cx="4731200" cy="1128049"/>
          </a:xfrm>
        </p:grpSpPr>
        <p:sp>
          <p:nvSpPr>
            <p:cNvPr id="77" name="Rounded Rectangle 5">
              <a:extLst>
                <a:ext uri="{FF2B5EF4-FFF2-40B4-BE49-F238E27FC236}">
                  <a16:creationId xmlns:a16="http://schemas.microsoft.com/office/drawing/2014/main" xmlns="" id="{8A3FD6C2-F64F-40E2-85D4-B3D34EA9AE65}"/>
                </a:ext>
              </a:extLst>
            </p:cNvPr>
            <p:cNvSpPr/>
            <p:nvPr/>
          </p:nvSpPr>
          <p:spPr>
            <a:xfrm>
              <a:off x="10732347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8F69D3B-C37D-466D-8F67-C772C8547647}"/>
                </a:ext>
              </a:extLst>
            </p:cNvPr>
            <p:cNvSpPr txBox="1"/>
            <p:nvPr/>
          </p:nvSpPr>
          <p:spPr>
            <a:xfrm>
              <a:off x="10909185" y="1173120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Strong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C58D791-FE53-44D0-9AB9-EF3C407E27CB}"/>
              </a:ext>
            </a:extLst>
          </p:cNvPr>
          <p:cNvSpPr/>
          <p:nvPr/>
        </p:nvSpPr>
        <p:spPr>
          <a:xfrm>
            <a:off x="21775684" y="5188225"/>
            <a:ext cx="2293019" cy="3216791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xmlns="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xmlns="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xmlns="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xmlns="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38F348-8C40-473B-B85B-C59C2517CA55}"/>
              </a:ext>
            </a:extLst>
          </p:cNvPr>
          <p:cNvSpPr txBox="1"/>
          <p:nvPr/>
        </p:nvSpPr>
        <p:spPr>
          <a:xfrm>
            <a:off x="18121242" y="797344"/>
            <a:ext cx="5947462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5B9766-B681-4532-B4F1-EC57EB39FB51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Text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30C8CD7-B2AA-4801-8423-59716E6A2DA2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5C56472-DFC4-4026-B1A1-03193C58972C}"/>
              </a:ext>
            </a:extLst>
          </p:cNvPr>
          <p:cNvSpPr txBox="1"/>
          <p:nvPr/>
        </p:nvSpPr>
        <p:spPr>
          <a:xfrm>
            <a:off x="584202" y="2567422"/>
            <a:ext cx="8440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Line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breaks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URL’s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Numbers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Capital letters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Punctuation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58F076-0B38-4189-B506-3E673261FAB9}"/>
              </a:ext>
            </a:extLst>
          </p:cNvPr>
          <p:cNvSpPr txBox="1"/>
          <p:nvPr/>
        </p:nvSpPr>
        <p:spPr>
          <a:xfrm>
            <a:off x="10220891" y="2567422"/>
            <a:ext cx="7431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Minimum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ngram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range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Stop words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CountVectorizer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TfidVectorizer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C19025-3602-41B2-92EB-C92A3EEBA074}"/>
              </a:ext>
            </a:extLst>
          </p:cNvPr>
          <p:cNvSpPr txBox="1"/>
          <p:nvPr/>
        </p:nvSpPr>
        <p:spPr>
          <a:xfrm>
            <a:off x="10328977" y="1803574"/>
            <a:ext cx="78616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Feature Extraction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E1F2F74-6FC7-4D39-92E2-A2A06EE8BFF7}"/>
              </a:ext>
            </a:extLst>
          </p:cNvPr>
          <p:cNvSpPr/>
          <p:nvPr/>
        </p:nvSpPr>
        <p:spPr>
          <a:xfrm>
            <a:off x="9998779" y="1854994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Unsupervised feature extraction applied to bioinformatics - Research  Outreach">
            <a:extLst>
              <a:ext uri="{FF2B5EF4-FFF2-40B4-BE49-F238E27FC236}">
                <a16:creationId xmlns:a16="http://schemas.microsoft.com/office/drawing/2014/main" xmlns="" id="{D33E16B6-9652-4AEC-A29D-56095896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301" y="5874047"/>
            <a:ext cx="6139168" cy="54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92262</TotalTime>
  <Words>558</Words>
  <Application>Microsoft Office PowerPoint</Application>
  <PresentationFormat>Custom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Lato</vt:lpstr>
      <vt:lpstr>Lato Light</vt:lpstr>
      <vt:lpstr>Lato ui</vt:lpstr>
      <vt:lpstr>League Spartan</vt:lpstr>
      <vt:lpstr>Mukta ExtraLight</vt:lpstr>
      <vt:lpstr>Open Sans Light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Israel Ezema</cp:lastModifiedBy>
  <cp:revision>9880</cp:revision>
  <cp:lastPrinted>2019-09-18T23:04:43Z</cp:lastPrinted>
  <dcterms:created xsi:type="dcterms:W3CDTF">2014-11-12T21:47:38Z</dcterms:created>
  <dcterms:modified xsi:type="dcterms:W3CDTF">2022-04-08T08:22:05Z</dcterms:modified>
  <cp:category/>
</cp:coreProperties>
</file>