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76" r:id="rId12"/>
    <p:sldId id="266" r:id="rId13"/>
    <p:sldId id="267" r:id="rId14"/>
    <p:sldId id="285" r:id="rId15"/>
    <p:sldId id="268" r:id="rId16"/>
    <p:sldId id="272" r:id="rId17"/>
    <p:sldId id="269" r:id="rId18"/>
    <p:sldId id="273" r:id="rId19"/>
    <p:sldId id="270" r:id="rId20"/>
    <p:sldId id="271" r:id="rId21"/>
    <p:sldId id="275" r:id="rId22"/>
    <p:sldId id="282" r:id="rId23"/>
    <p:sldId id="278" r:id="rId24"/>
    <p:sldId id="280" r:id="rId25"/>
    <p:sldId id="289" r:id="rId26"/>
    <p:sldId id="288" r:id="rId27"/>
    <p:sldId id="290" r:id="rId28"/>
    <p:sldId id="277" r:id="rId29"/>
    <p:sldId id="286" r:id="rId30"/>
    <p:sldId id="287" r:id="rId31"/>
    <p:sldId id="292" r:id="rId32"/>
    <p:sldId id="291" r:id="rId33"/>
    <p:sldId id="293" r:id="rId34"/>
    <p:sldId id="294" r:id="rId35"/>
    <p:sldId id="28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01-Dec-23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01-Dec-23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01-Dec-23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01-Dec-23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01-Dec-23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chOice\Desktop\Microwave_waveguide\Video\15mm.avi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chOice\Desktop\Microwave_waveguide\Video\17mm.avi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chOice\Desktop\Microwave_waveguide\Video\23mm.avi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8077200" cy="167335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Low Cost Waveguide Design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odel2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81200"/>
            <a:ext cx="8229600" cy="38113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Reflection Coefficient and VSWR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00400" y="4876800"/>
            <a:ext cx="276813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90600" y="2209800"/>
            <a:ext cx="746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range of values for VSWR is from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 to ∞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. A VSWR value under 2 is considered suitable for most antenna applications. The antenna can be described as having a “Good Match”. So when someone says that the antenna is poorly matched, very often it means that the VSWR value exceeds 2 for a frequency of interest.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Simulation Result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Waveguide Design in HFSS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438400"/>
            <a:ext cx="8229600" cy="275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5638800" y="4724400"/>
            <a:ext cx="2438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571500" y="4229100"/>
            <a:ext cx="533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66800" y="4724400"/>
            <a:ext cx="3048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2600" y="4953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 Arm(LF)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24600" y="49530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Arm(LR)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" y="4114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962400" y="2743200"/>
            <a:ext cx="16002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91000" y="2057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+ </a:t>
            </a:r>
            <a:r>
              <a:rPr lang="el-GR" dirty="0" smtClean="0"/>
              <a:t>λ</a:t>
            </a:r>
            <a:r>
              <a:rPr lang="en-US" baseline="-25000" dirty="0" smtClean="0"/>
              <a:t>guide</a:t>
            </a:r>
            <a:r>
              <a:rPr lang="en-US" dirty="0" smtClean="0"/>
              <a:t> /4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62800" y="3505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λ</a:t>
            </a:r>
            <a:r>
              <a:rPr lang="en-US" baseline="-25000" dirty="0" smtClean="0"/>
              <a:t>guide</a:t>
            </a:r>
            <a:r>
              <a:rPr lang="en-US" dirty="0" smtClean="0"/>
              <a:t> /4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7772400" y="3733800"/>
            <a:ext cx="1066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Choosing the Value of 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6670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a(mm)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VSWR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1.21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1.03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1.12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0.13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1.28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0.18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1.44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0.23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1.58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752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Here,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b=17mm, LF=150mm, LR=120mm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Choosing value of Right Arm(LR)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2402840"/>
          <a:ext cx="8763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000"/>
                <a:gridCol w="2921000"/>
                <a:gridCol w="292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Right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(mm)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S11(Reflection Coefficient)</a:t>
                      </a:r>
                    </a:p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VSWR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0.53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3.25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0.53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3.25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1.02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0.42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2.44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140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0.65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4.71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0.79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8.52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160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14.38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5879068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Acceptable value of VSWR is less than 2.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6764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When,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a=90mm, b=17mm, LF=150mm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828800"/>
            <a:ext cx="8256290" cy="418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Tolerance of Right Arm(LR)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2209800"/>
          <a:ext cx="8458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819400"/>
                <a:gridCol w="2819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Right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(mm)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Reflaction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Coefficient)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VSWR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118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0.12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1.27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119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1.17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1.02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1.10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0.10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1.22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95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Here,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LR= 120+-(2) mm is showing VSWR is within limit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28800"/>
            <a:ext cx="868510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Choosing Value of Left Arm(LF)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804160"/>
          <a:ext cx="8458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819400"/>
                <a:gridCol w="2819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LF(mm)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S11(Reflection Coefficient)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VSWR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1.04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1.04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140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1.02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160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1.02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180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1.04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14486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According to simulation,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Left Arm(Magnetron Side) is showing there is negligible impact on VSWR.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8288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When,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a=90mm, b=17mm, LR=120mm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368552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 &amp; TM Mode in Rectangular Waveguide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TE&amp;t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828800"/>
            <a:ext cx="8219326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Choosing value of 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423160"/>
          <a:ext cx="84582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819400"/>
                <a:gridCol w="2819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b(mm)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(Reflection Coefficient)</a:t>
                      </a:r>
                    </a:p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VSWR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1.10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1.08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1.04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1.04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1.08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1.10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1.15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1.19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0.10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1.22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160020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When,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a=90mm, LR=120mm, LF=150mm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229600" cy="42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When b=15mm</a:t>
            </a:r>
            <a:endParaRPr lang="en-US" dirty="0"/>
          </a:p>
        </p:txBody>
      </p:sp>
      <p:pic>
        <p:nvPicPr>
          <p:cNvPr id="4" name="15mm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0202" y="1752600"/>
            <a:ext cx="8943798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 fullScrn="1">
              <p:cMediaNode>
                <p:cTn id="7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When b=17mm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17mm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2922" y="2057399"/>
            <a:ext cx="9111078" cy="3989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 fullScrn="1">
              <p:cMediaNode>
                <p:cTn id="7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When b=23mm</a:t>
            </a:r>
            <a:endParaRPr lang="en-US" dirty="0"/>
          </a:p>
        </p:txBody>
      </p:sp>
      <p:pic>
        <p:nvPicPr>
          <p:cNvPr id="4" name="23mm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" y="2057400"/>
            <a:ext cx="8721719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numSld="999">
                <p:cTn id="7" fill="remove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LR Value Calculation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8229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Connector 8"/>
          <p:cNvCxnSpPr/>
          <p:nvPr/>
        </p:nvCxnSpPr>
        <p:spPr>
          <a:xfrm>
            <a:off x="4495800" y="4343400"/>
            <a:ext cx="3657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62600" y="37338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N*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guide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/2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114800" y="4724400"/>
            <a:ext cx="1676400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95800" y="4343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guide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/4+b</a:t>
            </a:r>
            <a:r>
              <a:rPr lang="en-US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114800" y="4495800"/>
            <a:ext cx="381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00400" y="42672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12mm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approx.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5715000" y="4495800"/>
            <a:ext cx="2438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229600" y="4343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LR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43200" y="5181600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N*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guide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/2 = </a:t>
            </a:r>
            <a:r>
              <a:rPr lang="en-US" dirty="0" smtClean="0"/>
              <a:t>LR +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guide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/4+b – 12</a:t>
            </a:r>
          </a:p>
          <a:p>
            <a:pPr>
              <a:buFont typeface="Symbol"/>
              <a:buChar char="Þ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83.4*N = LR + 41.7+17-12</a:t>
            </a:r>
          </a:p>
          <a:p>
            <a:pPr>
              <a:buFont typeface="Symbol"/>
              <a:buChar char="Þ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LR = 83.4*N – 46.7 mm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477000" y="5181600"/>
            <a:ext cx="2514600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</a:t>
            </a: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 = 2;  LR =120mm</a:t>
            </a: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 = 3;  LR =204mm</a:t>
            </a: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 = 4;  LR =287mm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00200" y="63246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*NB: Calculated value will provide lowest VSWR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1000" y="54102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Here,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b=17mm</a:t>
            </a:r>
          </a:p>
          <a:p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guide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166.8 mm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LR=204mm &amp; 287mm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l_20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47800"/>
            <a:ext cx="9000984" cy="28956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733800"/>
            <a:ext cx="8839200" cy="2838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Checking by Simulation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743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S11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VSWR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Max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 field (V/m)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1.02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75,945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1.06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77,170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287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1.04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76,712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Discussion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According to the Simulation in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Ansys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HFSS,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we may choose,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	a= 89-93 mm (for cut off freq)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	b=15 to 20 mm ( Field intensity)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    Right Arm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83.4*N – 46.7 mm (b=17mm)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      Left Arm = any (Negligible impact)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Possible Difficulties in Practical Application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Fabrication error during making.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Impact of Quartz tube and it’s thickness.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Position of Magnetron.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Temperature and humidity.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Cut-off Frequency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Rectangular-Waveguide-with-Cutoff-Frequency-Equation-3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57400"/>
            <a:ext cx="8229600" cy="3886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Air Tube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41199"/>
            <a:ext cx="8229600" cy="3293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Electric Field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8229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Simulation Result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2209800"/>
          <a:ext cx="8229600" cy="279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8431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LR(mm)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Radius(mm)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Position of tube for wall(mm)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S11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85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41.7+5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0.49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85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41.7+5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0.26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85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41.7+5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85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41.7+5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0.32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Effect of radius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4384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Radius(mm)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LR(mm)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S11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0.33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0.12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0.24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POV of </a:t>
            </a:r>
            <a:r>
              <a:rPr lang="en-US" smtClean="0"/>
              <a:t>Magnetron side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229600" cy="243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48006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Lower angle is showing better VSWR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Length of left arm is impacting VSWR which was not in the previous model.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971800"/>
            <a:ext cx="8229600" cy="125272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Different Type of TE modes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TE_mode_propag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905000"/>
            <a:ext cx="8229600" cy="3886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Size VS Frequency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204306" cy="449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cxnSp>
        <p:nvCxnSpPr>
          <p:cNvPr id="7" name="Straight Connector 6"/>
          <p:cNvCxnSpPr/>
          <p:nvPr/>
        </p:nvCxnSpPr>
        <p:spPr>
          <a:xfrm>
            <a:off x="609600" y="4800600"/>
            <a:ext cx="78486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495300" y="4914900"/>
            <a:ext cx="2286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9600" y="5029200"/>
            <a:ext cx="78486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8343900" y="4914900"/>
            <a:ext cx="2286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Calculation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TE mode, dominant mode is TE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mode because of having lowest cut off frequency.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this equation,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f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c,10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1.66 GHz    if, a=9cm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3124200"/>
            <a:ext cx="1447800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Calculation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3040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suggested model, b is taken as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 cm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So, the value of  a/b  &gt; √3 which is over √3 than next dominant mode after TE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TE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TE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20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f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c,20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3.33GHz 		if, a=9cm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Magnetron having frequency of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= 2.45GHz 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As, f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c,10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&lt; 2.45GHz &lt; f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c,20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Suggested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0"/>
            <a:ext cx="6247534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Suggested value of a and 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model1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676400"/>
            <a:ext cx="5650046" cy="4625975"/>
          </a:xfrm>
        </p:spPr>
      </p:pic>
      <p:pic>
        <p:nvPicPr>
          <p:cNvPr id="5" name="Content Placeholder 3" descr="model3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3088" y="4038600"/>
            <a:ext cx="4552312" cy="2378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1168</TotalTime>
  <Words>599</Words>
  <Application>Microsoft Office PowerPoint</Application>
  <PresentationFormat>On-screen Show (4:3)</PresentationFormat>
  <Paragraphs>270</Paragraphs>
  <Slides>35</Slides>
  <Notes>0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Module</vt:lpstr>
      <vt:lpstr>Low Cost Waveguide Design</vt:lpstr>
      <vt:lpstr>TE &amp; TM Mode in Rectangular Waveguide</vt:lpstr>
      <vt:lpstr>Cut-off Frequency </vt:lpstr>
      <vt:lpstr>Different Type of TE modes</vt:lpstr>
      <vt:lpstr>Size VS Frequency</vt:lpstr>
      <vt:lpstr>Calculation</vt:lpstr>
      <vt:lpstr>Calculation</vt:lpstr>
      <vt:lpstr>Suggested Model</vt:lpstr>
      <vt:lpstr>Suggested value of a and b</vt:lpstr>
      <vt:lpstr>Slide 10</vt:lpstr>
      <vt:lpstr>Reflection Coefficient and VSWR</vt:lpstr>
      <vt:lpstr>Slide 12</vt:lpstr>
      <vt:lpstr>Waveguide Design in HFSS</vt:lpstr>
      <vt:lpstr>Choosing the Value of a</vt:lpstr>
      <vt:lpstr>Choosing value of Right Arm(LR)</vt:lpstr>
      <vt:lpstr>Slide 16</vt:lpstr>
      <vt:lpstr>Tolerance of Right Arm(LR)</vt:lpstr>
      <vt:lpstr>Slide 18</vt:lpstr>
      <vt:lpstr>Choosing Value of Left Arm(LF)</vt:lpstr>
      <vt:lpstr>Choosing value of b</vt:lpstr>
      <vt:lpstr>Slide 21</vt:lpstr>
      <vt:lpstr> When b=15mm</vt:lpstr>
      <vt:lpstr> When b=17mm</vt:lpstr>
      <vt:lpstr> When b=23mm</vt:lpstr>
      <vt:lpstr>LR Value Calculation</vt:lpstr>
      <vt:lpstr>With LR=204mm &amp; 287mm</vt:lpstr>
      <vt:lpstr>Checking by Simulation</vt:lpstr>
      <vt:lpstr>Discussion</vt:lpstr>
      <vt:lpstr>Possible Difficulties in Practical Application</vt:lpstr>
      <vt:lpstr>With Air Tube</vt:lpstr>
      <vt:lpstr>Electric Field</vt:lpstr>
      <vt:lpstr>Simulation Result</vt:lpstr>
      <vt:lpstr>Effect of radius</vt:lpstr>
      <vt:lpstr>Practical POV of Magnetron side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Cost Waveguide Design</dc:title>
  <dc:creator>chOice</dc:creator>
  <cp:lastModifiedBy>chOice</cp:lastModifiedBy>
  <cp:revision>19</cp:revision>
  <dcterms:created xsi:type="dcterms:W3CDTF">2006-08-16T00:00:00Z</dcterms:created>
  <dcterms:modified xsi:type="dcterms:W3CDTF">2023-11-30T21:27:35Z</dcterms:modified>
</cp:coreProperties>
</file>