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4" r:id="rId3"/>
    <p:sldId id="292" r:id="rId4"/>
    <p:sldId id="293" r:id="rId5"/>
    <p:sldId id="263"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4/6/2024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9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4/6/2024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4299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4/6/2024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6828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4/6/2024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644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4/6/2024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2594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4/6/2024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9717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4/6/2024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8012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4/6/2024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028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4/6/2024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9257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4/6/2024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0955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4/6/2024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027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4/6/2024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523487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16A7AB-5B3A-42B6-4968-B584602149F1}"/>
              </a:ext>
            </a:extLst>
          </p:cNvPr>
          <p:cNvSpPr>
            <a:spLocks noGrp="1"/>
          </p:cNvSpPr>
          <p:nvPr>
            <p:ph type="ctrTitle"/>
          </p:nvPr>
        </p:nvSpPr>
        <p:spPr>
          <a:xfrm>
            <a:off x="643468" y="643467"/>
            <a:ext cx="4620584" cy="4567137"/>
          </a:xfrm>
        </p:spPr>
        <p:txBody>
          <a:bodyPr>
            <a:normAutofit/>
          </a:bodyPr>
          <a:lstStyle/>
          <a:p>
            <a:pPr algn="l"/>
            <a:endParaRPr lang="tr-TR" sz="4400" dirty="0"/>
          </a:p>
        </p:txBody>
      </p:sp>
      <p:sp>
        <p:nvSpPr>
          <p:cNvPr id="3" name="Alt Başlık 2">
            <a:extLst>
              <a:ext uri="{FF2B5EF4-FFF2-40B4-BE49-F238E27FC236}">
                <a16:creationId xmlns:a16="http://schemas.microsoft.com/office/drawing/2014/main" id="{48E7D709-9361-148A-A98A-3F71DC0DB26C}"/>
              </a:ext>
            </a:extLst>
          </p:cNvPr>
          <p:cNvSpPr>
            <a:spLocks noGrp="1"/>
          </p:cNvSpPr>
          <p:nvPr>
            <p:ph type="subTitle" idx="1"/>
          </p:nvPr>
        </p:nvSpPr>
        <p:spPr>
          <a:xfrm>
            <a:off x="643467" y="5277684"/>
            <a:ext cx="4620584" cy="775494"/>
          </a:xfrm>
        </p:spPr>
        <p:txBody>
          <a:bodyPr>
            <a:normAutofit/>
          </a:bodyPr>
          <a:lstStyle/>
          <a:p>
            <a:pPr algn="l"/>
            <a:endParaRPr lang="tr-TR"/>
          </a:p>
        </p:txBody>
      </p:sp>
      <p:pic>
        <p:nvPicPr>
          <p:cNvPr id="5" name="Resim 4">
            <a:extLst>
              <a:ext uri="{FF2B5EF4-FFF2-40B4-BE49-F238E27FC236}">
                <a16:creationId xmlns:a16="http://schemas.microsoft.com/office/drawing/2014/main" id="{94B99988-8F5B-99FE-E938-061734253D8A}"/>
              </a:ext>
            </a:extLst>
          </p:cNvPr>
          <p:cNvPicPr>
            <a:picLocks noChangeAspect="1"/>
          </p:cNvPicPr>
          <p:nvPr/>
        </p:nvPicPr>
        <p:blipFill>
          <a:blip r:embed="rId2"/>
          <a:stretch>
            <a:fillRect/>
          </a:stretch>
        </p:blipFill>
        <p:spPr>
          <a:xfrm>
            <a:off x="6230111" y="0"/>
            <a:ext cx="5961889" cy="6858000"/>
          </a:xfrm>
          <a:prstGeom prst="rect">
            <a:avLst/>
          </a:prstGeom>
        </p:spPr>
      </p:pic>
    </p:spTree>
    <p:extLst>
      <p:ext uri="{BB962C8B-B14F-4D97-AF65-F5344CB8AC3E}">
        <p14:creationId xmlns:p14="http://schemas.microsoft.com/office/powerpoint/2010/main" val="234035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07768F-6B6A-7FB2-5262-DAD78A3D08FD}"/>
              </a:ext>
            </a:extLst>
          </p:cNvPr>
          <p:cNvSpPr>
            <a:spLocks noGrp="1"/>
          </p:cNvSpPr>
          <p:nvPr>
            <p:ph type="title"/>
          </p:nvPr>
        </p:nvSpPr>
        <p:spPr>
          <a:xfrm>
            <a:off x="871108" y="588245"/>
            <a:ext cx="10449784" cy="1265928"/>
          </a:xfrm>
        </p:spPr>
        <p:txBody>
          <a:bodyPr anchor="b">
            <a:normAutofit/>
          </a:bodyPr>
          <a:lstStyle/>
          <a:p>
            <a:r>
              <a:rPr lang="tr-TR" dirty="0"/>
              <a:t>2. /* ... */ ile yapılan açıklamalar</a:t>
            </a:r>
          </a:p>
        </p:txBody>
      </p:sp>
      <p:sp>
        <p:nvSpPr>
          <p:cNvPr id="14" name="Text Placeholder 3">
            <a:extLst>
              <a:ext uri="{FF2B5EF4-FFF2-40B4-BE49-F238E27FC236}">
                <a16:creationId xmlns:a16="http://schemas.microsoft.com/office/drawing/2014/main" id="{A2DD6F8D-D201-2914-66D1-552FE6BCEC6D}"/>
              </a:ext>
            </a:extLst>
          </p:cNvPr>
          <p:cNvSpPr>
            <a:spLocks noGrp="1"/>
          </p:cNvSpPr>
          <p:nvPr>
            <p:ph sz="half" idx="1"/>
          </p:nvPr>
        </p:nvSpPr>
        <p:spPr>
          <a:xfrm>
            <a:off x="877824" y="2159175"/>
            <a:ext cx="4977453" cy="4017787"/>
          </a:xfrm>
        </p:spPr>
        <p:txBody>
          <a:bodyPr>
            <a:normAutofit/>
          </a:bodyPr>
          <a:lstStyle/>
          <a:p>
            <a:r>
              <a:rPr lang="tr-TR" dirty="0"/>
              <a:t>Eğer birden fazla satırda yazılan bir açıklama varsa, her satırın başına // işareti koymak programcıya zor gelebilir. Bunun yerine, açıklama olarak değerlendirilmesi istenen satırlar /* ve */ işaretleri arasına alınır. Bu iki işaret arasında kalan kesimler derleyici tarafından açıklama satırı olarak kabul edilir.</a:t>
            </a:r>
            <a:endParaRPr lang="en-US" dirty="0"/>
          </a:p>
        </p:txBody>
      </p:sp>
      <p:pic>
        <p:nvPicPr>
          <p:cNvPr id="9" name="Resim Yer Tutucusu 8" descr="metin, yazı tipi, çizgi, ekran görüntüsü içeren bir resim&#10;&#10;Açıklama otomatik olarak oluşturuldu">
            <a:extLst>
              <a:ext uri="{FF2B5EF4-FFF2-40B4-BE49-F238E27FC236}">
                <a16:creationId xmlns:a16="http://schemas.microsoft.com/office/drawing/2014/main" id="{6DA07C84-343A-59DB-C770-B45006AC2F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391" y="3532381"/>
            <a:ext cx="4985785" cy="1271375"/>
          </a:xfrm>
          <a:noFill/>
        </p:spPr>
      </p:pic>
      <p:sp>
        <p:nvSpPr>
          <p:cNvPr id="5" name="Veri Yer Tutucusu 4">
            <a:extLst>
              <a:ext uri="{FF2B5EF4-FFF2-40B4-BE49-F238E27FC236}">
                <a16:creationId xmlns:a16="http://schemas.microsoft.com/office/drawing/2014/main" id="{7D4F5FFC-6C06-6CD5-6E50-302059E7B090}"/>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11E13CB8-28FF-8E91-0E09-F8D9682C9A99}"/>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CE961DCE-076E-8E7B-FEDD-2543D863995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Tree>
    <p:extLst>
      <p:ext uri="{BB962C8B-B14F-4D97-AF65-F5344CB8AC3E}">
        <p14:creationId xmlns:p14="http://schemas.microsoft.com/office/powerpoint/2010/main" val="381066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EBEE4A-7180-5AB9-A2F2-45BEEF6A79CE}"/>
              </a:ext>
            </a:extLst>
          </p:cNvPr>
          <p:cNvSpPr>
            <a:spLocks noGrp="1"/>
          </p:cNvSpPr>
          <p:nvPr>
            <p:ph type="title"/>
          </p:nvPr>
        </p:nvSpPr>
        <p:spPr>
          <a:xfrm>
            <a:off x="871108" y="588245"/>
            <a:ext cx="10449784" cy="1265928"/>
          </a:xfrm>
        </p:spPr>
        <p:txBody>
          <a:bodyPr anchor="b">
            <a:normAutofit/>
          </a:bodyPr>
          <a:lstStyle/>
          <a:p>
            <a:r>
              <a:rPr lang="tr-TR" dirty="0"/>
              <a:t>3. /** ... */ ile yapılan açıklamalar</a:t>
            </a: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3A9C13D9-8121-EED1-6384-3A61737600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656167"/>
            <a:ext cx="4977453" cy="3023802"/>
          </a:xfrm>
          <a:noFill/>
        </p:spPr>
      </p:pic>
      <p:sp>
        <p:nvSpPr>
          <p:cNvPr id="14" name="Text Placeholder 3">
            <a:extLst>
              <a:ext uri="{FF2B5EF4-FFF2-40B4-BE49-F238E27FC236}">
                <a16:creationId xmlns:a16="http://schemas.microsoft.com/office/drawing/2014/main" id="{F37AEE2E-B7EB-4212-870F-06D3EB399738}"/>
              </a:ext>
            </a:extLst>
          </p:cNvPr>
          <p:cNvSpPr>
            <a:spLocks noGrp="1"/>
          </p:cNvSpPr>
          <p:nvPr>
            <p:ph sz="half" idx="2"/>
          </p:nvPr>
        </p:nvSpPr>
        <p:spPr>
          <a:xfrm>
            <a:off x="6328391" y="2159175"/>
            <a:ext cx="4985785" cy="4017787"/>
          </a:xfrm>
        </p:spPr>
        <p:txBody>
          <a:bodyPr>
            <a:normAutofit/>
          </a:bodyPr>
          <a:lstStyle/>
          <a:p>
            <a:pPr>
              <a:lnSpc>
                <a:spcPct val="110000"/>
              </a:lnSpc>
            </a:pPr>
            <a:r>
              <a:rPr lang="tr-TR" sz="1200"/>
              <a:t>Bir uygulama geliştirilirken kod içi belgeleme yapmak güzel bir programlama alışkanlığıdır. Çünkü hem yapmakta olduğunuz işi en güzel o işi yaparken açıklayabilirsiniz, hem de açıklayabildiğiniz kodu anlamışsınız demektir ve o kodu açıklayarak yazdığınız için hata yapma olasılığınız düşer. </a:t>
            </a:r>
          </a:p>
          <a:p>
            <a:pPr>
              <a:lnSpc>
                <a:spcPct val="110000"/>
              </a:lnSpc>
            </a:pPr>
            <a:r>
              <a:rPr lang="tr-TR" sz="1200"/>
              <a:t>Öte yandan, çoğu zaman uygulamaların raporlarının oluşturulması gerekir. Kod yazıldıktan sonra kodun içine yazılan açıklamalardan bir belge oluşturarak bu belgeyi raporun sonuna eklemek programcının yükünü hafifletecektir. İşte şimdi bahsedeceğimiz üçüncü yöntem bu amaçla kullanılır. /** ve */ işaretleri arasına yazılan açıklamalar bir takım özel etiketler içerebilir. Kod içi belgeleme, bu etiketleri tanıyan ve etiketlerden faydalanarak belge üreten bir aracın yardımı ile belgeye dönüştürülebilmektedir.</a:t>
            </a:r>
          </a:p>
          <a:p>
            <a:pPr>
              <a:lnSpc>
                <a:spcPct val="110000"/>
              </a:lnSpc>
            </a:pPr>
            <a:r>
              <a:rPr lang="tr-TR" sz="1200"/>
              <a:t>Bu tarzda yazılan açıklama satırlarına </a:t>
            </a:r>
            <a:r>
              <a:rPr lang="tr-TR" sz="1200" err="1"/>
              <a:t>Javadoc</a:t>
            </a:r>
            <a:r>
              <a:rPr lang="tr-TR" sz="1200"/>
              <a:t> adı verilmektedir. </a:t>
            </a:r>
            <a:r>
              <a:rPr lang="tr-TR" sz="1200" err="1"/>
              <a:t>Javadoc</a:t>
            </a:r>
            <a:r>
              <a:rPr lang="tr-TR" sz="1200"/>
              <a:t> için kullanılabilecek bazı imler ve ne için kullanılabilecekleri yandaki tabloda listelenmiştir:</a:t>
            </a:r>
            <a:endParaRPr lang="en-US" sz="1200"/>
          </a:p>
        </p:txBody>
      </p:sp>
      <p:sp>
        <p:nvSpPr>
          <p:cNvPr id="5" name="Veri Yer Tutucusu 4">
            <a:extLst>
              <a:ext uri="{FF2B5EF4-FFF2-40B4-BE49-F238E27FC236}">
                <a16:creationId xmlns:a16="http://schemas.microsoft.com/office/drawing/2014/main" id="{FB455EAB-808E-7341-22DB-E8F3546F130D}"/>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E625242B-25E5-C065-6AF2-7313401534C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DDD5D24E-FF45-D9BE-800A-F63EB52F2A7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spTree>
    <p:extLst>
      <p:ext uri="{BB962C8B-B14F-4D97-AF65-F5344CB8AC3E}">
        <p14:creationId xmlns:p14="http://schemas.microsoft.com/office/powerpoint/2010/main" val="264116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B103CDC-B37B-E876-8613-19E346D51A43}"/>
              </a:ext>
            </a:extLst>
          </p:cNvPr>
          <p:cNvSpPr>
            <a:spLocks noGrp="1"/>
          </p:cNvSpPr>
          <p:nvPr>
            <p:ph type="title"/>
          </p:nvPr>
        </p:nvSpPr>
        <p:spPr>
          <a:xfrm>
            <a:off x="871108" y="588245"/>
            <a:ext cx="10449784" cy="1265928"/>
          </a:xfrm>
        </p:spPr>
        <p:txBody>
          <a:bodyPr anchor="b">
            <a:noAutofit/>
          </a:bodyPr>
          <a:lstStyle/>
          <a:p>
            <a:pPr>
              <a:lnSpc>
                <a:spcPct val="90000"/>
              </a:lnSpc>
            </a:pPr>
            <a:r>
              <a:rPr lang="tr-TR" sz="1800" dirty="0">
                <a:latin typeface="Aptos Light" panose="020B0004020202020204" pitchFamily="34" charset="0"/>
              </a:rPr>
              <a:t>javadoc.exe aracı, </a:t>
            </a:r>
            <a:r>
              <a:rPr lang="tr-TR" sz="1800" dirty="0" err="1">
                <a:latin typeface="Aptos Light" panose="020B0004020202020204" pitchFamily="34" charset="0"/>
              </a:rPr>
              <a:t>JDK’nın</a:t>
            </a:r>
            <a:r>
              <a:rPr lang="tr-TR" sz="1800" dirty="0">
                <a:latin typeface="Aptos Light" panose="020B0004020202020204" pitchFamily="34" charset="0"/>
              </a:rPr>
              <a:t> kurulduğu klasörde bin klasörünün altındadır. Bu araç, Java kaynak kodlarının üzerinden geçerek /** .. */ işaretleri arasına yazılan açıklama satırlarından belge üretir. Belge, Java API Belgeleri ile ilgili kesimde anlatıldığı gibi HTML dili ile oluşturulmaktadır. Aslında Java API Belgesi’nin kendisi de bu yolla oluşturulmuş bir belgedir ve belki de Java </a:t>
            </a:r>
            <a:r>
              <a:rPr lang="tr-TR" sz="1800" dirty="0" err="1">
                <a:latin typeface="Aptos Light" panose="020B0004020202020204" pitchFamily="34" charset="0"/>
              </a:rPr>
              <a:t>API’sini</a:t>
            </a:r>
            <a:r>
              <a:rPr lang="tr-TR" sz="1800" dirty="0">
                <a:latin typeface="Aptos Light" panose="020B0004020202020204" pitchFamily="34" charset="0"/>
              </a:rPr>
              <a:t> kullanmak ve öğrenmek üzere kullanılabilecek en iyi ve kolay kullanımlı belgedir. </a:t>
            </a:r>
            <a:endParaRPr lang="en-US" sz="1800" dirty="0">
              <a:latin typeface="Aptos Light" panose="020B0004020202020204" pitchFamily="34" charset="0"/>
            </a:endParaRP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5D03AFB0-8B45-70A0-9428-42C7E33D3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045" y="1854173"/>
            <a:ext cx="4093115" cy="3387053"/>
          </a:xfrm>
          <a:noFill/>
        </p:spPr>
      </p:pic>
      <p:sp>
        <p:nvSpPr>
          <p:cNvPr id="5" name="Veri Yer Tutucusu 4">
            <a:extLst>
              <a:ext uri="{FF2B5EF4-FFF2-40B4-BE49-F238E27FC236}">
                <a16:creationId xmlns:a16="http://schemas.microsoft.com/office/drawing/2014/main" id="{DF47B466-629D-CEA4-FD8D-44B081EC797E}"/>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85A85762-8165-52E1-2D96-9637C8B50DF8}"/>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9B819CF4-1E36-7368-BF9D-AF20BBC34FF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12</a:t>
            </a:fld>
            <a:endParaRPr lang="en-US"/>
          </a:p>
        </p:txBody>
      </p:sp>
      <p:sp>
        <p:nvSpPr>
          <p:cNvPr id="10" name="Text Placeholder 3">
            <a:extLst>
              <a:ext uri="{FF2B5EF4-FFF2-40B4-BE49-F238E27FC236}">
                <a16:creationId xmlns:a16="http://schemas.microsoft.com/office/drawing/2014/main" id="{683E1EED-D040-F607-4190-A8BFF7BE8A53}"/>
              </a:ext>
            </a:extLst>
          </p:cNvPr>
          <p:cNvSpPr txBox="1">
            <a:spLocks/>
          </p:cNvSpPr>
          <p:nvPr/>
        </p:nvSpPr>
        <p:spPr>
          <a:xfrm>
            <a:off x="871108" y="4986754"/>
            <a:ext cx="10449784" cy="126592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nSpc>
                <a:spcPct val="90000"/>
              </a:lnSpc>
            </a:pPr>
            <a:endParaRPr lang="en-US" sz="1500" dirty="0"/>
          </a:p>
        </p:txBody>
      </p:sp>
      <p:sp>
        <p:nvSpPr>
          <p:cNvPr id="13" name="Metin kutusu 12">
            <a:extLst>
              <a:ext uri="{FF2B5EF4-FFF2-40B4-BE49-F238E27FC236}">
                <a16:creationId xmlns:a16="http://schemas.microsoft.com/office/drawing/2014/main" id="{DDC71D29-E52F-16E3-D51E-9D0C399C6D41}"/>
              </a:ext>
            </a:extLst>
          </p:cNvPr>
          <p:cNvSpPr txBox="1"/>
          <p:nvPr/>
        </p:nvSpPr>
        <p:spPr>
          <a:xfrm>
            <a:off x="871108" y="5423788"/>
            <a:ext cx="10348976" cy="646331"/>
          </a:xfrm>
          <a:prstGeom prst="rect">
            <a:avLst/>
          </a:prstGeom>
          <a:noFill/>
        </p:spPr>
        <p:txBody>
          <a:bodyPr wrap="square">
            <a:spAutoFit/>
          </a:bodyPr>
          <a:lstStyle/>
          <a:p>
            <a:r>
              <a:rPr lang="tr-TR" dirty="0"/>
              <a:t>Konsolda AciklamaSatiriOrnegi.java dosyasının bulunduğu klasöre gidip aşağıdaki satırı yazarsak, </a:t>
            </a:r>
            <a:r>
              <a:rPr lang="tr-TR" dirty="0" err="1"/>
              <a:t>Docs</a:t>
            </a:r>
            <a:r>
              <a:rPr lang="tr-TR" dirty="0"/>
              <a:t> adlı bir klasör oluşturulacak ve adı verilen .java dosyası için HTML belgeleri oluşturulacaktır.</a:t>
            </a:r>
          </a:p>
        </p:txBody>
      </p:sp>
    </p:spTree>
    <p:extLst>
      <p:ext uri="{BB962C8B-B14F-4D97-AF65-F5344CB8AC3E}">
        <p14:creationId xmlns:p14="http://schemas.microsoft.com/office/powerpoint/2010/main" val="234749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1BA17-CB9F-59D6-2921-75AF2CDED89C}"/>
              </a:ext>
            </a:extLst>
          </p:cNvPr>
          <p:cNvSpPr>
            <a:spLocks noGrp="1"/>
          </p:cNvSpPr>
          <p:nvPr>
            <p:ph type="title"/>
          </p:nvPr>
        </p:nvSpPr>
        <p:spPr>
          <a:xfrm>
            <a:off x="871108" y="588245"/>
            <a:ext cx="10449784" cy="1265928"/>
          </a:xfrm>
        </p:spPr>
        <p:txBody>
          <a:bodyPr anchor="b">
            <a:normAutofit/>
          </a:bodyPr>
          <a:lstStyle/>
          <a:p>
            <a:r>
              <a:rPr lang="tr-TR" dirty="0"/>
              <a:t>TEMEL TÜRLER (PRİMİTİVE TYPES)</a:t>
            </a:r>
          </a:p>
        </p:txBody>
      </p:sp>
      <p:sp>
        <p:nvSpPr>
          <p:cNvPr id="13" name="Text Placeholder 3">
            <a:extLst>
              <a:ext uri="{FF2B5EF4-FFF2-40B4-BE49-F238E27FC236}">
                <a16:creationId xmlns:a16="http://schemas.microsoft.com/office/drawing/2014/main" id="{6B8DCDAE-6CA4-0A8E-64ED-020F3B6C53C7}"/>
              </a:ext>
            </a:extLst>
          </p:cNvPr>
          <p:cNvSpPr>
            <a:spLocks noGrp="1"/>
          </p:cNvSpPr>
          <p:nvPr>
            <p:ph sz="half" idx="1"/>
          </p:nvPr>
        </p:nvSpPr>
        <p:spPr>
          <a:xfrm>
            <a:off x="877824" y="2159175"/>
            <a:ext cx="4977453" cy="4017787"/>
          </a:xfrm>
        </p:spPr>
        <p:txBody>
          <a:bodyPr>
            <a:normAutofit/>
          </a:bodyPr>
          <a:lstStyle/>
          <a:p>
            <a:r>
              <a:rPr lang="tr-TR" dirty="0"/>
              <a:t>Java’da temel türler tabloda görüldüğü kadardır. </a:t>
            </a:r>
            <a:r>
              <a:rPr lang="tr-TR" dirty="0" err="1"/>
              <a:t>Herbir</a:t>
            </a:r>
            <a:r>
              <a:rPr lang="tr-TR" dirty="0"/>
              <a:t> temel türün uzunluğunun ve alabileceği en büyük ve en küçük değerlerin belli olması programcıların işini kolaylaştırmaktadır.</a:t>
            </a:r>
            <a:endParaRPr lang="en-US" dirty="0"/>
          </a:p>
        </p:txBody>
      </p:sp>
      <p:pic>
        <p:nvPicPr>
          <p:cNvPr id="22" name="İçerik Yer Tutucusu 21">
            <a:extLst>
              <a:ext uri="{FF2B5EF4-FFF2-40B4-BE49-F238E27FC236}">
                <a16:creationId xmlns:a16="http://schemas.microsoft.com/office/drawing/2014/main" id="{BB9D6A11-B6AA-3FA0-A700-C218B211A9DC}"/>
              </a:ext>
            </a:extLst>
          </p:cNvPr>
          <p:cNvPicPr>
            <a:picLocks noGrp="1" noChangeAspect="1"/>
          </p:cNvPicPr>
          <p:nvPr>
            <p:ph sz="half" idx="2"/>
          </p:nvPr>
        </p:nvPicPr>
        <p:blipFill>
          <a:blip r:embed="rId2"/>
          <a:stretch>
            <a:fillRect/>
          </a:stretch>
        </p:blipFill>
        <p:spPr>
          <a:xfrm>
            <a:off x="6328391" y="2062480"/>
            <a:ext cx="4985785" cy="2936104"/>
          </a:xfrm>
          <a:noFill/>
        </p:spPr>
      </p:pic>
      <p:sp>
        <p:nvSpPr>
          <p:cNvPr id="4" name="Veri Yer Tutucusu 3">
            <a:extLst>
              <a:ext uri="{FF2B5EF4-FFF2-40B4-BE49-F238E27FC236}">
                <a16:creationId xmlns:a16="http://schemas.microsoft.com/office/drawing/2014/main" id="{13BE2C04-D30F-377E-9645-7292ED4207B1}"/>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26875905-78A2-A67D-5FE2-DED70FE07A45}"/>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DBBC3999-473A-9B20-DBAF-6049447D009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407376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3AEAD-5E81-AE21-4533-F851B22ACC51}"/>
              </a:ext>
            </a:extLst>
          </p:cNvPr>
          <p:cNvSpPr>
            <a:spLocks noGrp="1"/>
          </p:cNvSpPr>
          <p:nvPr>
            <p:ph type="title"/>
          </p:nvPr>
        </p:nvSpPr>
        <p:spPr>
          <a:xfrm>
            <a:off x="871108" y="588245"/>
            <a:ext cx="10449784" cy="1265928"/>
          </a:xfrm>
        </p:spPr>
        <p:txBody>
          <a:bodyPr anchor="b">
            <a:normAutofit/>
          </a:bodyPr>
          <a:lstStyle/>
          <a:p>
            <a:r>
              <a:rPr lang="tr-TR"/>
              <a:t>DEĞİŞKEN TANIMLAMA VE İLK DEĞER ATAMA (VARİABLE DECLARATİON AND INİTİALİZATİON) </a:t>
            </a:r>
          </a:p>
        </p:txBody>
      </p:sp>
      <p:sp>
        <p:nvSpPr>
          <p:cNvPr id="14" name="Text Placeholder 3">
            <a:extLst>
              <a:ext uri="{FF2B5EF4-FFF2-40B4-BE49-F238E27FC236}">
                <a16:creationId xmlns:a16="http://schemas.microsoft.com/office/drawing/2014/main" id="{98E55CDC-4F5A-3EAA-A4A5-5A3192813E26}"/>
              </a:ext>
            </a:extLst>
          </p:cNvPr>
          <p:cNvSpPr>
            <a:spLocks noGrp="1"/>
          </p:cNvSpPr>
          <p:nvPr>
            <p:ph sz="half" idx="1"/>
          </p:nvPr>
        </p:nvSpPr>
        <p:spPr>
          <a:xfrm>
            <a:off x="877824" y="2159175"/>
            <a:ext cx="10369296" cy="811037"/>
          </a:xfrm>
        </p:spPr>
        <p:txBody>
          <a:bodyPr>
            <a:normAutofit/>
          </a:bodyPr>
          <a:lstStyle/>
          <a:p>
            <a:r>
              <a:rPr lang="tr-TR" dirty="0"/>
              <a:t>Değişken, veri saklamak için kullanılan bellek alanlarına verilen addır. Her değişkenin adı, adresi, türü ve değeri vardır. Değişken tanımı aşağıdaki şekilde yapılır:</a:t>
            </a:r>
          </a:p>
          <a:p>
            <a:endParaRPr lang="en-US" dirty="0"/>
          </a:p>
        </p:txBody>
      </p:sp>
      <p:pic>
        <p:nvPicPr>
          <p:cNvPr id="9" name="İçerik Yer Tutucusu 8">
            <a:extLst>
              <a:ext uri="{FF2B5EF4-FFF2-40B4-BE49-F238E27FC236}">
                <a16:creationId xmlns:a16="http://schemas.microsoft.com/office/drawing/2014/main" id="{7DDB38A5-F123-6FE5-4E55-9C31018C5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23084" y="2970212"/>
            <a:ext cx="9158567" cy="305002"/>
          </a:xfrm>
        </p:spPr>
      </p:pic>
      <p:sp>
        <p:nvSpPr>
          <p:cNvPr id="5" name="Veri Yer Tutucusu 4">
            <a:extLst>
              <a:ext uri="{FF2B5EF4-FFF2-40B4-BE49-F238E27FC236}">
                <a16:creationId xmlns:a16="http://schemas.microsoft.com/office/drawing/2014/main" id="{D983AF21-1243-8F2C-0388-261E9DD5D889}"/>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F0114EC9-E429-2FD4-6716-EDBF779484D8}"/>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FC377B21-9B80-FA22-CB1F-298EB28B8F2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sp>
        <p:nvSpPr>
          <p:cNvPr id="10" name="Text Placeholder 3">
            <a:extLst>
              <a:ext uri="{FF2B5EF4-FFF2-40B4-BE49-F238E27FC236}">
                <a16:creationId xmlns:a16="http://schemas.microsoft.com/office/drawing/2014/main" id="{672165D2-5B50-1C3A-13C1-D88C327FC147}"/>
              </a:ext>
            </a:extLst>
          </p:cNvPr>
          <p:cNvSpPr txBox="1">
            <a:spLocks/>
          </p:cNvSpPr>
          <p:nvPr/>
        </p:nvSpPr>
        <p:spPr>
          <a:xfrm>
            <a:off x="871108" y="3482270"/>
            <a:ext cx="10369296" cy="4055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Aynı türden birden fazla değişken tanımlanacaksa, bunlar “,” işareti ile ayrılarak yazılabilirler.</a:t>
            </a:r>
            <a:endParaRPr lang="en-US" dirty="0"/>
          </a:p>
        </p:txBody>
      </p:sp>
      <p:pic>
        <p:nvPicPr>
          <p:cNvPr id="18" name="Resim 17">
            <a:extLst>
              <a:ext uri="{FF2B5EF4-FFF2-40B4-BE49-F238E27FC236}">
                <a16:creationId xmlns:a16="http://schemas.microsoft.com/office/drawing/2014/main" id="{81CE6999-DB03-CBCA-FEA1-C72E5A7E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630" y="4016332"/>
            <a:ext cx="9679774" cy="338704"/>
          </a:xfrm>
          <a:prstGeom prst="rect">
            <a:avLst/>
          </a:prstGeom>
        </p:spPr>
      </p:pic>
      <p:pic>
        <p:nvPicPr>
          <p:cNvPr id="21" name="Resim 20" descr="metin, çizgi, yazı tipi, ekran görüntüsü içeren bir resim&#10;&#10;Açıklama otomatik olarak oluşturuldu">
            <a:extLst>
              <a:ext uri="{FF2B5EF4-FFF2-40B4-BE49-F238E27FC236}">
                <a16:creationId xmlns:a16="http://schemas.microsoft.com/office/drawing/2014/main" id="{1EDE351A-F84A-6843-81D1-491A30819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110" y="4598309"/>
            <a:ext cx="9908742" cy="1499947"/>
          </a:xfrm>
          <a:prstGeom prst="rect">
            <a:avLst/>
          </a:prstGeom>
        </p:spPr>
      </p:pic>
    </p:spTree>
    <p:extLst>
      <p:ext uri="{BB962C8B-B14F-4D97-AF65-F5344CB8AC3E}">
        <p14:creationId xmlns:p14="http://schemas.microsoft.com/office/powerpoint/2010/main" val="379988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C0A78F-F1D7-553A-856C-E96FF20E0B8C}"/>
              </a:ext>
            </a:extLst>
          </p:cNvPr>
          <p:cNvSpPr>
            <a:spLocks noGrp="1"/>
          </p:cNvSpPr>
          <p:nvPr>
            <p:ph type="title"/>
          </p:nvPr>
        </p:nvSpPr>
        <p:spPr>
          <a:xfrm>
            <a:off x="871108" y="588245"/>
            <a:ext cx="10449784" cy="1265928"/>
          </a:xfrm>
        </p:spPr>
        <p:txBody>
          <a:bodyPr anchor="b">
            <a:normAutofit/>
          </a:bodyPr>
          <a:lstStyle/>
          <a:p>
            <a:r>
              <a:rPr lang="tr-TR" dirty="0"/>
              <a:t>Değişkenin Tanım Alanı (</a:t>
            </a:r>
            <a:r>
              <a:rPr lang="tr-TR" dirty="0" err="1"/>
              <a:t>Scope</a:t>
            </a:r>
            <a:r>
              <a:rPr lang="tr-TR" dirty="0"/>
              <a:t>)</a:t>
            </a:r>
          </a:p>
        </p:txBody>
      </p:sp>
      <p:pic>
        <p:nvPicPr>
          <p:cNvPr id="9" name="Resim Yer Tutucusu 8" descr="metin, ekran görüntüsü, yazı tipi, çizgi içeren bir resim&#10;&#10;Açıklama otomatik olarak oluşturuldu">
            <a:extLst>
              <a:ext uri="{FF2B5EF4-FFF2-40B4-BE49-F238E27FC236}">
                <a16:creationId xmlns:a16="http://schemas.microsoft.com/office/drawing/2014/main" id="{757DBA27-97F8-0B0E-5F33-4C9FB2F4C1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3303236"/>
            <a:ext cx="4977453" cy="1729665"/>
          </a:xfrm>
          <a:noFill/>
        </p:spPr>
      </p:pic>
      <p:sp>
        <p:nvSpPr>
          <p:cNvPr id="14" name="Text Placeholder 3">
            <a:extLst>
              <a:ext uri="{FF2B5EF4-FFF2-40B4-BE49-F238E27FC236}">
                <a16:creationId xmlns:a16="http://schemas.microsoft.com/office/drawing/2014/main" id="{A1A92D24-A9EE-09DC-E9BF-9F10D1A3E7E5}"/>
              </a:ext>
            </a:extLst>
          </p:cNvPr>
          <p:cNvSpPr>
            <a:spLocks noGrp="1"/>
          </p:cNvSpPr>
          <p:nvPr>
            <p:ph sz="half" idx="2"/>
          </p:nvPr>
        </p:nvSpPr>
        <p:spPr>
          <a:xfrm>
            <a:off x="6328391" y="2159175"/>
            <a:ext cx="4985785" cy="4017787"/>
          </a:xfrm>
        </p:spPr>
        <p:txBody>
          <a:bodyPr>
            <a:normAutofit/>
          </a:bodyPr>
          <a:lstStyle/>
          <a:p>
            <a:r>
              <a:rPr lang="tr-TR"/>
              <a:t>İki küme parantezi (“{“ ve “}”) arasında kalan kod kesimine blok denir. “{“ işareti bir kod bloğu başlatır ve “}” işareti başlatılan kod bloğunu bitirir. Herhangi bir değişken, tanımlandığı kod bloğu içinde fiziksel olarak vardır ve o kod bloğu içine yazılan kod kesimlerinden erişilebilirdir. Bu alana değişkenin tanım alanı denir. </a:t>
            </a:r>
          </a:p>
          <a:p>
            <a:r>
              <a:rPr lang="tr-TR"/>
              <a:t>Bir blok içinde aynı değişken adı birden fazla kez kullanılamaz.</a:t>
            </a:r>
            <a:endParaRPr lang="en-US"/>
          </a:p>
        </p:txBody>
      </p:sp>
      <p:sp>
        <p:nvSpPr>
          <p:cNvPr id="5" name="Veri Yer Tutucusu 4">
            <a:extLst>
              <a:ext uri="{FF2B5EF4-FFF2-40B4-BE49-F238E27FC236}">
                <a16:creationId xmlns:a16="http://schemas.microsoft.com/office/drawing/2014/main" id="{5B1E8BC3-62BF-7B9A-CF86-749C768D1915}"/>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8F73AF7E-0955-DA4D-A997-DC91C3C3041C}"/>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62377AB8-36FD-D279-5FF7-74441EB5452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15</a:t>
            </a:fld>
            <a:endParaRPr lang="en-US"/>
          </a:p>
        </p:txBody>
      </p:sp>
    </p:spTree>
    <p:extLst>
      <p:ext uri="{BB962C8B-B14F-4D97-AF65-F5344CB8AC3E}">
        <p14:creationId xmlns:p14="http://schemas.microsoft.com/office/powerpoint/2010/main" val="296752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D143EE-348A-E1D1-AC73-D6CFBF32AF4C}"/>
              </a:ext>
            </a:extLst>
          </p:cNvPr>
          <p:cNvSpPr>
            <a:spLocks noGrp="1"/>
          </p:cNvSpPr>
          <p:nvPr>
            <p:ph type="ctrTitle"/>
          </p:nvPr>
        </p:nvSpPr>
        <p:spPr>
          <a:xfrm>
            <a:off x="1524000" y="1122363"/>
            <a:ext cx="9144000" cy="2209393"/>
          </a:xfrm>
        </p:spPr>
        <p:txBody>
          <a:bodyPr anchor="b">
            <a:normAutofit/>
          </a:bodyPr>
          <a:lstStyle/>
          <a:p>
            <a:r>
              <a:rPr lang="tr-TR" dirty="0"/>
              <a:t>JAVA DİLİ İLE İLGİLİ TEMEL BİLGİLER</a:t>
            </a:r>
          </a:p>
        </p:txBody>
      </p:sp>
      <p:sp>
        <p:nvSpPr>
          <p:cNvPr id="12" name="Subtitle 2">
            <a:extLst>
              <a:ext uri="{FF2B5EF4-FFF2-40B4-BE49-F238E27FC236}">
                <a16:creationId xmlns:a16="http://schemas.microsoft.com/office/drawing/2014/main" id="{6C642829-494A-0B74-8815-34D5D1DA7E1A}"/>
              </a:ext>
            </a:extLst>
          </p:cNvPr>
          <p:cNvSpPr>
            <a:spLocks noGrp="1"/>
          </p:cNvSpPr>
          <p:nvPr>
            <p:ph type="subTitle" idx="1"/>
          </p:nvPr>
        </p:nvSpPr>
        <p:spPr>
          <a:xfrm>
            <a:off x="1524000" y="4346774"/>
            <a:ext cx="9144000" cy="1066890"/>
          </a:xfrm>
        </p:spPr>
        <p:txBody>
          <a:bodyPr/>
          <a:lstStyle/>
          <a:p>
            <a:endParaRPr lang="en-US"/>
          </a:p>
        </p:txBody>
      </p:sp>
      <p:sp>
        <p:nvSpPr>
          <p:cNvPr id="5" name="Veri Yer Tutucusu 4">
            <a:extLst>
              <a:ext uri="{FF2B5EF4-FFF2-40B4-BE49-F238E27FC236}">
                <a16:creationId xmlns:a16="http://schemas.microsoft.com/office/drawing/2014/main" id="{DE8B373D-8F1B-9B22-5257-C73316F11E1B}"/>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598406FA-C7E7-CB49-FDFA-6C5EB7C18EF2}"/>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F07361F9-C8E5-CB05-BD21-598674424BC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134352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1F392C58-3EE1-15E3-9F5A-DF56C3D2E681}"/>
              </a:ext>
            </a:extLst>
          </p:cNvPr>
          <p:cNvSpPr>
            <a:spLocks noGrp="1"/>
          </p:cNvSpPr>
          <p:nvPr>
            <p:ph type="title"/>
          </p:nvPr>
        </p:nvSpPr>
        <p:spPr>
          <a:xfrm>
            <a:off x="871108" y="588245"/>
            <a:ext cx="10449784" cy="1265928"/>
          </a:xfrm>
        </p:spPr>
        <p:txBody>
          <a:bodyPr/>
          <a:lstStyle/>
          <a:p>
            <a:r>
              <a:rPr lang="tr-TR" dirty="0"/>
              <a:t>Erişim Belirteçleri (Access </a:t>
            </a:r>
            <a:r>
              <a:rPr lang="tr-TR" dirty="0" err="1"/>
              <a:t>Modifiers</a:t>
            </a:r>
            <a:r>
              <a:rPr lang="tr-TR" dirty="0"/>
              <a:t>)</a:t>
            </a:r>
            <a:endParaRPr lang="en-US" dirty="0"/>
          </a:p>
        </p:txBody>
      </p:sp>
      <p:pic>
        <p:nvPicPr>
          <p:cNvPr id="8" name="İçerik Yer Tutucusu 7" descr="metin, ekran görüntüsü, yazı tipi, çizgi içeren bir resim&#10;&#10;Açıklama otomatik olarak oluşturuldu">
            <a:extLst>
              <a:ext uri="{FF2B5EF4-FFF2-40B4-BE49-F238E27FC236}">
                <a16:creationId xmlns:a16="http://schemas.microsoft.com/office/drawing/2014/main" id="{969189B6-2BBC-10B8-CFEF-1D50E4A9D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406" y="2532636"/>
            <a:ext cx="7973538" cy="3153215"/>
          </a:xfrm>
        </p:spPr>
      </p:pic>
      <p:sp>
        <p:nvSpPr>
          <p:cNvPr id="4" name="Veri Yer Tutucusu 3">
            <a:extLst>
              <a:ext uri="{FF2B5EF4-FFF2-40B4-BE49-F238E27FC236}">
                <a16:creationId xmlns:a16="http://schemas.microsoft.com/office/drawing/2014/main" id="{A6BD5B8A-F580-7B95-4A90-4E5CCAB77F80}"/>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3D2A4766-0260-3142-0B04-5307B212C4E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0F1C6622-1489-6D7D-B9E0-AB5EB92DF93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141957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523EF7F2-1526-97CC-5E4B-2953C78ABF42}"/>
              </a:ext>
            </a:extLst>
          </p:cNvPr>
          <p:cNvSpPr>
            <a:spLocks noGrp="1"/>
          </p:cNvSpPr>
          <p:nvPr>
            <p:ph idx="1"/>
          </p:nvPr>
        </p:nvSpPr>
        <p:spPr>
          <a:xfrm>
            <a:off x="698090" y="698090"/>
            <a:ext cx="10622182" cy="5363714"/>
          </a:xfrm>
        </p:spPr>
        <p:txBody>
          <a:bodyPr numCol="1"/>
          <a:lstStyle/>
          <a:p>
            <a:pPr marL="342900" indent="-342900" algn="just">
              <a:buFont typeface="+mj-lt"/>
              <a:buAutoNum type="arabicPeriod"/>
            </a:pPr>
            <a:r>
              <a:rPr lang="tr-TR" b="1" dirty="0" err="1"/>
              <a:t>Public</a:t>
            </a:r>
            <a:r>
              <a:rPr lang="tr-TR" b="1" dirty="0"/>
              <a:t>: </a:t>
            </a:r>
            <a:r>
              <a:rPr lang="en-US" dirty="0"/>
              <a:t>public </a:t>
            </a:r>
            <a:r>
              <a:rPr lang="en-US" dirty="0" err="1"/>
              <a:t>damgası</a:t>
            </a:r>
            <a:r>
              <a:rPr lang="en-US" dirty="0"/>
              <a:t> </a:t>
            </a:r>
            <a:r>
              <a:rPr lang="en-US" dirty="0" err="1"/>
              <a:t>bir</a:t>
            </a:r>
            <a:r>
              <a:rPr lang="en-US" dirty="0"/>
              <a:t> </a:t>
            </a:r>
            <a:r>
              <a:rPr lang="en-US" dirty="0" err="1"/>
              <a:t>değişkeni</a:t>
            </a:r>
            <a:r>
              <a:rPr lang="en-US" dirty="0"/>
              <a:t>, </a:t>
            </a:r>
            <a:r>
              <a:rPr lang="en-US" dirty="0" err="1"/>
              <a:t>bir</a:t>
            </a:r>
            <a:r>
              <a:rPr lang="en-US" dirty="0"/>
              <a:t> </a:t>
            </a:r>
            <a:r>
              <a:rPr lang="en-US" dirty="0" err="1"/>
              <a:t>metodu</a:t>
            </a:r>
            <a:r>
              <a:rPr lang="en-US" dirty="0"/>
              <a:t> </a:t>
            </a:r>
            <a:r>
              <a:rPr lang="en-US" dirty="0" err="1"/>
              <a:t>ya</a:t>
            </a:r>
            <a:r>
              <a:rPr lang="en-US" dirty="0"/>
              <a:t> da </a:t>
            </a:r>
            <a:r>
              <a:rPr lang="en-US" dirty="0" err="1"/>
              <a:t>bir</a:t>
            </a:r>
            <a:r>
              <a:rPr lang="en-US" dirty="0"/>
              <a:t> </a:t>
            </a:r>
            <a:r>
              <a:rPr lang="en-US" dirty="0" err="1"/>
              <a:t>sınıfı</a:t>
            </a:r>
            <a:r>
              <a:rPr lang="en-US" dirty="0"/>
              <a:t> </a:t>
            </a:r>
            <a:r>
              <a:rPr lang="en-US" dirty="0" err="1"/>
              <a:t>niteleyebilir</a:t>
            </a:r>
            <a:r>
              <a:rPr lang="en-US" dirty="0"/>
              <a:t>. </a:t>
            </a:r>
            <a:r>
              <a:rPr lang="en-US" dirty="0" err="1"/>
              <a:t>Nitelediği</a:t>
            </a:r>
            <a:r>
              <a:rPr lang="en-US" dirty="0"/>
              <a:t> </a:t>
            </a:r>
            <a:r>
              <a:rPr lang="en-US" dirty="0" err="1"/>
              <a:t>öğeler</a:t>
            </a:r>
            <a:r>
              <a:rPr lang="en-US" dirty="0"/>
              <a:t> </a:t>
            </a:r>
            <a:r>
              <a:rPr lang="en-US" dirty="0" err="1"/>
              <a:t>herhese</a:t>
            </a:r>
            <a:r>
              <a:rPr lang="en-US" dirty="0"/>
              <a:t> </a:t>
            </a:r>
            <a:r>
              <a:rPr lang="en-US" dirty="0" err="1"/>
              <a:t>açık</a:t>
            </a:r>
            <a:r>
              <a:rPr lang="en-US" dirty="0"/>
              <a:t> </a:t>
            </a:r>
            <a:r>
              <a:rPr lang="en-US" dirty="0" err="1"/>
              <a:t>olur</a:t>
            </a:r>
            <a:r>
              <a:rPr lang="en-US" dirty="0"/>
              <a:t>. </a:t>
            </a:r>
            <a:r>
              <a:rPr lang="en-US" dirty="0" err="1"/>
              <a:t>Başka</a:t>
            </a:r>
            <a:r>
              <a:rPr lang="en-US" dirty="0"/>
              <a:t> </a:t>
            </a:r>
            <a:r>
              <a:rPr lang="en-US" dirty="0" err="1"/>
              <a:t>pakette</a:t>
            </a:r>
            <a:r>
              <a:rPr lang="en-US" dirty="0"/>
              <a:t> </a:t>
            </a:r>
            <a:r>
              <a:rPr lang="en-US" dirty="0" err="1"/>
              <a:t>olsa</a:t>
            </a:r>
            <a:r>
              <a:rPr lang="en-US" dirty="0"/>
              <a:t> bile, program </a:t>
            </a:r>
            <a:r>
              <a:rPr lang="en-US" dirty="0" err="1"/>
              <a:t>içindeki</a:t>
            </a:r>
            <a:r>
              <a:rPr lang="en-US" dirty="0"/>
              <a:t>, her </a:t>
            </a:r>
            <a:r>
              <a:rPr lang="en-US" dirty="0" err="1"/>
              <a:t>kod</a:t>
            </a:r>
            <a:r>
              <a:rPr lang="en-US" dirty="0"/>
              <a:t> </a:t>
            </a:r>
            <a:r>
              <a:rPr lang="en-US" dirty="0" err="1"/>
              <a:t>onlara</a:t>
            </a:r>
            <a:r>
              <a:rPr lang="en-US" dirty="0"/>
              <a:t> </a:t>
            </a:r>
            <a:r>
              <a:rPr lang="en-US" dirty="0" err="1"/>
              <a:t>erişebilir</a:t>
            </a:r>
            <a:r>
              <a:rPr lang="en-US" dirty="0"/>
              <a:t>. public </a:t>
            </a:r>
            <a:r>
              <a:rPr lang="en-US" dirty="0" err="1"/>
              <a:t>damgalı</a:t>
            </a:r>
            <a:r>
              <a:rPr lang="en-US" dirty="0"/>
              <a:t> </a:t>
            </a:r>
            <a:r>
              <a:rPr lang="en-US" dirty="0" err="1"/>
              <a:t>bir</a:t>
            </a:r>
            <a:r>
              <a:rPr lang="en-US" dirty="0"/>
              <a:t> </a:t>
            </a:r>
            <a:r>
              <a:rPr lang="en-US" dirty="0" err="1"/>
              <a:t>sınıfın</a:t>
            </a:r>
            <a:r>
              <a:rPr lang="en-US" dirty="0"/>
              <a:t> </a:t>
            </a:r>
            <a:r>
              <a:rPr lang="en-US" dirty="0" err="1"/>
              <a:t>değişkenlerine</a:t>
            </a:r>
            <a:r>
              <a:rPr lang="en-US" dirty="0"/>
              <a:t> </a:t>
            </a:r>
            <a:r>
              <a:rPr lang="en-US" dirty="0" err="1"/>
              <a:t>ve</a:t>
            </a:r>
            <a:r>
              <a:rPr lang="en-US" dirty="0"/>
              <a:t> </a:t>
            </a:r>
            <a:r>
              <a:rPr lang="en-US" dirty="0" err="1"/>
              <a:t>metotlarına</a:t>
            </a:r>
            <a:r>
              <a:rPr lang="en-US" dirty="0"/>
              <a:t> </a:t>
            </a:r>
            <a:r>
              <a:rPr lang="en-US" dirty="0" err="1"/>
              <a:t>kendi</a:t>
            </a:r>
            <a:r>
              <a:rPr lang="en-US" dirty="0"/>
              <a:t> alt-</a:t>
            </a:r>
            <a:r>
              <a:rPr lang="en-US" dirty="0" err="1"/>
              <a:t>sınıfları</a:t>
            </a:r>
            <a:r>
              <a:rPr lang="en-US" dirty="0"/>
              <a:t> </a:t>
            </a:r>
            <a:r>
              <a:rPr lang="en-US" dirty="0" err="1"/>
              <a:t>ve</a:t>
            </a:r>
            <a:r>
              <a:rPr lang="en-US" dirty="0"/>
              <a:t> </a:t>
            </a:r>
            <a:r>
              <a:rPr lang="en-US" dirty="0" err="1"/>
              <a:t>dışarıdaki</a:t>
            </a:r>
            <a:r>
              <a:rPr lang="en-US" dirty="0"/>
              <a:t> </a:t>
            </a:r>
            <a:r>
              <a:rPr lang="en-US" dirty="0" err="1"/>
              <a:t>başka</a:t>
            </a:r>
            <a:r>
              <a:rPr lang="en-US" dirty="0"/>
              <a:t> </a:t>
            </a:r>
            <a:r>
              <a:rPr lang="en-US" dirty="0" err="1"/>
              <a:t>sınıflar</a:t>
            </a:r>
            <a:r>
              <a:rPr lang="en-US" dirty="0"/>
              <a:t> </a:t>
            </a:r>
            <a:r>
              <a:rPr lang="en-US" dirty="0" err="1"/>
              <a:t>kısıtsız</a:t>
            </a:r>
            <a:r>
              <a:rPr lang="en-US" dirty="0"/>
              <a:t> </a:t>
            </a:r>
            <a:r>
              <a:rPr lang="en-US" dirty="0" err="1"/>
              <a:t>erişebilir</a:t>
            </a:r>
            <a:r>
              <a:rPr lang="en-US" dirty="0"/>
              <a:t>. public </a:t>
            </a:r>
            <a:r>
              <a:rPr lang="en-US" dirty="0" err="1"/>
              <a:t>damgalı</a:t>
            </a:r>
            <a:r>
              <a:rPr lang="en-US" dirty="0"/>
              <a:t> </a:t>
            </a:r>
            <a:r>
              <a:rPr lang="en-US" dirty="0" err="1"/>
              <a:t>değişkenler</a:t>
            </a:r>
            <a:r>
              <a:rPr lang="en-US" dirty="0"/>
              <a:t> </a:t>
            </a:r>
            <a:r>
              <a:rPr lang="en-US" dirty="0" err="1"/>
              <a:t>ve</a:t>
            </a:r>
            <a:r>
              <a:rPr lang="en-US" dirty="0"/>
              <a:t> </a:t>
            </a:r>
            <a:r>
              <a:rPr lang="en-US" dirty="0" err="1"/>
              <a:t>metotlar</a:t>
            </a:r>
            <a:r>
              <a:rPr lang="en-US" dirty="0"/>
              <a:t> </a:t>
            </a:r>
            <a:r>
              <a:rPr lang="en-US" dirty="0" err="1"/>
              <a:t>için</a:t>
            </a:r>
            <a:r>
              <a:rPr lang="en-US" dirty="0"/>
              <a:t> de </a:t>
            </a:r>
            <a:r>
              <a:rPr lang="en-US" dirty="0" err="1"/>
              <a:t>kısıtsız</a:t>
            </a:r>
            <a:r>
              <a:rPr lang="en-US" dirty="0"/>
              <a:t> </a:t>
            </a:r>
            <a:r>
              <a:rPr lang="en-US" dirty="0" err="1"/>
              <a:t>erişim</a:t>
            </a:r>
            <a:r>
              <a:rPr lang="en-US" dirty="0"/>
              <a:t> </a:t>
            </a:r>
            <a:r>
              <a:rPr lang="en-US" dirty="0" err="1"/>
              <a:t>vardır</a:t>
            </a:r>
            <a:r>
              <a:rPr lang="en-US" dirty="0"/>
              <a:t>. </a:t>
            </a:r>
            <a:r>
              <a:rPr lang="en-US" dirty="0" err="1"/>
              <a:t>Uygulama</a:t>
            </a:r>
            <a:r>
              <a:rPr lang="en-US" dirty="0"/>
              <a:t> </a:t>
            </a:r>
            <a:r>
              <a:rPr lang="en-US" dirty="0" err="1"/>
              <a:t>programlarında</a:t>
            </a:r>
            <a:r>
              <a:rPr lang="en-US" dirty="0"/>
              <a:t> main() </a:t>
            </a:r>
            <a:r>
              <a:rPr lang="en-US" dirty="0" err="1"/>
              <a:t>metodunun</a:t>
            </a:r>
            <a:r>
              <a:rPr lang="en-US" dirty="0"/>
              <a:t> public </a:t>
            </a:r>
            <a:r>
              <a:rPr lang="en-US" dirty="0" err="1"/>
              <a:t>damgalı</a:t>
            </a:r>
            <a:r>
              <a:rPr lang="en-US" dirty="0"/>
              <a:t> </a:t>
            </a:r>
            <a:r>
              <a:rPr lang="en-US" dirty="0" err="1"/>
              <a:t>olmasının</a:t>
            </a:r>
            <a:r>
              <a:rPr lang="en-US" dirty="0"/>
              <a:t> </a:t>
            </a:r>
            <a:r>
              <a:rPr lang="en-US" dirty="0" err="1"/>
              <a:t>nedeni</a:t>
            </a:r>
            <a:r>
              <a:rPr lang="en-US" dirty="0"/>
              <a:t> </a:t>
            </a:r>
            <a:r>
              <a:rPr lang="en-US" dirty="0" err="1"/>
              <a:t>budur</a:t>
            </a:r>
            <a:r>
              <a:rPr lang="en-US" dirty="0"/>
              <a:t>. </a:t>
            </a:r>
            <a:endParaRPr lang="tr-TR" dirty="0"/>
          </a:p>
          <a:p>
            <a:pPr marL="342900" indent="-342900" algn="just">
              <a:buFont typeface="+mj-lt"/>
              <a:buAutoNum type="arabicPeriod"/>
            </a:pPr>
            <a:r>
              <a:rPr lang="tr-TR" b="1" dirty="0" err="1"/>
              <a:t>Private</a:t>
            </a:r>
            <a:r>
              <a:rPr lang="tr-TR" b="1" dirty="0"/>
              <a:t>: </a:t>
            </a:r>
            <a:r>
              <a:rPr lang="en-US" dirty="0" err="1"/>
              <a:t>Bazı</a:t>
            </a:r>
            <a:r>
              <a:rPr lang="en-US" dirty="0"/>
              <a:t> </a:t>
            </a:r>
            <a:r>
              <a:rPr lang="en-US" dirty="0" err="1"/>
              <a:t>değişken</a:t>
            </a:r>
            <a:r>
              <a:rPr lang="en-US" dirty="0"/>
              <a:t>, </a:t>
            </a:r>
            <a:r>
              <a:rPr lang="en-US" dirty="0" err="1"/>
              <a:t>metot</a:t>
            </a:r>
            <a:r>
              <a:rPr lang="en-US" dirty="0"/>
              <a:t> </a:t>
            </a:r>
            <a:r>
              <a:rPr lang="en-US" dirty="0" err="1"/>
              <a:t>ya</a:t>
            </a:r>
            <a:r>
              <a:rPr lang="en-US" dirty="0"/>
              <a:t> da </a:t>
            </a:r>
            <a:r>
              <a:rPr lang="en-US" dirty="0" err="1"/>
              <a:t>sınıflara</a:t>
            </a:r>
            <a:r>
              <a:rPr lang="en-US" dirty="0"/>
              <a:t> </a:t>
            </a:r>
            <a:r>
              <a:rPr lang="en-US" dirty="0" err="1"/>
              <a:t>başka</a:t>
            </a:r>
            <a:r>
              <a:rPr lang="en-US" dirty="0"/>
              <a:t> </a:t>
            </a:r>
            <a:r>
              <a:rPr lang="en-US" dirty="0" err="1"/>
              <a:t>sınıftaki</a:t>
            </a:r>
            <a:r>
              <a:rPr lang="en-US" dirty="0"/>
              <a:t> </a:t>
            </a:r>
            <a:r>
              <a:rPr lang="en-US" dirty="0" err="1"/>
              <a:t>kodların</a:t>
            </a:r>
            <a:r>
              <a:rPr lang="en-US" dirty="0"/>
              <a:t> </a:t>
            </a:r>
            <a:r>
              <a:rPr lang="en-US" dirty="0" err="1"/>
              <a:t>erişmesini</a:t>
            </a:r>
            <a:r>
              <a:rPr lang="en-US" dirty="0"/>
              <a:t> </a:t>
            </a:r>
            <a:r>
              <a:rPr lang="en-US" dirty="0" err="1"/>
              <a:t>engellemek</a:t>
            </a:r>
            <a:r>
              <a:rPr lang="en-US" dirty="0"/>
              <a:t> </a:t>
            </a:r>
            <a:r>
              <a:rPr lang="en-US" dirty="0" err="1"/>
              <a:t>isteyebiliriz</a:t>
            </a:r>
            <a:r>
              <a:rPr lang="en-US" dirty="0"/>
              <a:t>. Bunun </a:t>
            </a:r>
            <a:r>
              <a:rPr lang="en-US" dirty="0" err="1"/>
              <a:t>için</a:t>
            </a:r>
            <a:r>
              <a:rPr lang="en-US" dirty="0"/>
              <a:t> private </a:t>
            </a:r>
            <a:r>
              <a:rPr lang="en-US" dirty="0" err="1"/>
              <a:t>nitelemesini</a:t>
            </a:r>
            <a:r>
              <a:rPr lang="en-US" dirty="0"/>
              <a:t> </a:t>
            </a:r>
            <a:r>
              <a:rPr lang="en-US" dirty="0" err="1"/>
              <a:t>kullanırız</a:t>
            </a:r>
            <a:r>
              <a:rPr lang="en-US" dirty="0"/>
              <a:t>. private </a:t>
            </a:r>
            <a:r>
              <a:rPr lang="en-US" dirty="0" err="1"/>
              <a:t>erişim</a:t>
            </a:r>
            <a:r>
              <a:rPr lang="en-US" dirty="0"/>
              <a:t> </a:t>
            </a:r>
            <a:r>
              <a:rPr lang="en-US" dirty="0" err="1"/>
              <a:t>belirtkesi</a:t>
            </a:r>
            <a:r>
              <a:rPr lang="en-US" dirty="0"/>
              <a:t>, public </a:t>
            </a:r>
            <a:r>
              <a:rPr lang="en-US" dirty="0" err="1"/>
              <a:t>belirtkesinin</a:t>
            </a:r>
            <a:r>
              <a:rPr lang="en-US" dirty="0"/>
              <a:t> </a:t>
            </a:r>
            <a:r>
              <a:rPr lang="en-US" dirty="0" err="1"/>
              <a:t>karşıtı</a:t>
            </a:r>
            <a:r>
              <a:rPr lang="en-US" dirty="0"/>
              <a:t> </a:t>
            </a:r>
            <a:r>
              <a:rPr lang="en-US" dirty="0" err="1"/>
              <a:t>gibidir</a:t>
            </a:r>
            <a:r>
              <a:rPr lang="en-US" dirty="0"/>
              <a:t>. private   </a:t>
            </a:r>
            <a:r>
              <a:rPr lang="en-US" dirty="0" err="1"/>
              <a:t>damgalı</a:t>
            </a:r>
            <a:r>
              <a:rPr lang="en-US" dirty="0"/>
              <a:t> </a:t>
            </a:r>
            <a:r>
              <a:rPr lang="en-US" dirty="0" err="1"/>
              <a:t>öğelere</a:t>
            </a:r>
            <a:r>
              <a:rPr lang="en-US" dirty="0"/>
              <a:t> </a:t>
            </a:r>
            <a:r>
              <a:rPr lang="en-US" dirty="0" err="1"/>
              <a:t>yalnız</a:t>
            </a:r>
            <a:r>
              <a:rPr lang="en-US" dirty="0"/>
              <a:t> </a:t>
            </a:r>
            <a:r>
              <a:rPr lang="en-US" dirty="0" err="1"/>
              <a:t>aynı</a:t>
            </a:r>
            <a:r>
              <a:rPr lang="en-US" dirty="0"/>
              <a:t> </a:t>
            </a:r>
            <a:r>
              <a:rPr lang="en-US" dirty="0" err="1"/>
              <a:t>sınıftaki</a:t>
            </a:r>
            <a:r>
              <a:rPr lang="en-US" dirty="0"/>
              <a:t> </a:t>
            </a:r>
            <a:r>
              <a:rPr lang="en-US" dirty="0" err="1"/>
              <a:t>kodlar</a:t>
            </a:r>
            <a:r>
              <a:rPr lang="en-US" dirty="0"/>
              <a:t> </a:t>
            </a:r>
            <a:r>
              <a:rPr lang="en-US" dirty="0" err="1"/>
              <a:t>erişebilir</a:t>
            </a:r>
            <a:r>
              <a:rPr lang="en-US" dirty="0"/>
              <a:t>, </a:t>
            </a:r>
            <a:r>
              <a:rPr lang="en-US" dirty="0" err="1"/>
              <a:t>başka</a:t>
            </a:r>
            <a:r>
              <a:rPr lang="en-US" dirty="0"/>
              <a:t> </a:t>
            </a:r>
            <a:r>
              <a:rPr lang="en-US" dirty="0" err="1"/>
              <a:t>sınıftaki</a:t>
            </a:r>
            <a:r>
              <a:rPr lang="en-US" dirty="0"/>
              <a:t> </a:t>
            </a:r>
            <a:r>
              <a:rPr lang="en-US" dirty="0" err="1"/>
              <a:t>kodlar</a:t>
            </a:r>
            <a:r>
              <a:rPr lang="en-US" dirty="0"/>
              <a:t> </a:t>
            </a:r>
            <a:r>
              <a:rPr lang="en-US" dirty="0" err="1"/>
              <a:t>erişemez</a:t>
            </a:r>
            <a:r>
              <a:rPr lang="en-US" dirty="0"/>
              <a:t>. </a:t>
            </a:r>
            <a:r>
              <a:rPr lang="en-US" dirty="0" err="1"/>
              <a:t>Kendi</a:t>
            </a:r>
            <a:r>
              <a:rPr lang="en-US" dirty="0"/>
              <a:t> alt-</a:t>
            </a:r>
            <a:r>
              <a:rPr lang="en-US" dirty="0" err="1"/>
              <a:t>sınıfları</a:t>
            </a:r>
            <a:r>
              <a:rPr lang="en-US" dirty="0"/>
              <a:t> bile </a:t>
            </a:r>
            <a:r>
              <a:rPr lang="en-US" dirty="0" err="1"/>
              <a:t>erişemez</a:t>
            </a:r>
            <a:r>
              <a:rPr lang="en-US" dirty="0"/>
              <a:t>. Bir alt-</a:t>
            </a:r>
            <a:r>
              <a:rPr lang="en-US" dirty="0" err="1"/>
              <a:t>sınıf</a:t>
            </a:r>
            <a:r>
              <a:rPr lang="en-US" dirty="0"/>
              <a:t>, </a:t>
            </a:r>
            <a:r>
              <a:rPr lang="en-US" dirty="0" err="1"/>
              <a:t>atasının</a:t>
            </a:r>
            <a:r>
              <a:rPr lang="en-US" dirty="0"/>
              <a:t> public </a:t>
            </a:r>
            <a:r>
              <a:rPr lang="en-US" dirty="0" err="1"/>
              <a:t>ve</a:t>
            </a:r>
            <a:r>
              <a:rPr lang="en-US" dirty="0"/>
              <a:t> </a:t>
            </a:r>
            <a:r>
              <a:rPr lang="en-US" dirty="0" err="1"/>
              <a:t>ön-tanımlı</a:t>
            </a:r>
            <a:r>
              <a:rPr lang="en-US" dirty="0"/>
              <a:t> </a:t>
            </a:r>
            <a:r>
              <a:rPr lang="en-US" dirty="0" err="1"/>
              <a:t>öğelerine</a:t>
            </a:r>
            <a:r>
              <a:rPr lang="en-US" dirty="0"/>
              <a:t> </a:t>
            </a:r>
            <a:r>
              <a:rPr lang="en-US" dirty="0" err="1"/>
              <a:t>erişebilir</a:t>
            </a:r>
            <a:r>
              <a:rPr lang="en-US" dirty="0"/>
              <a:t>, ama private </a:t>
            </a:r>
            <a:r>
              <a:rPr lang="en-US" dirty="0" err="1"/>
              <a:t>öğelerine</a:t>
            </a:r>
            <a:r>
              <a:rPr lang="en-US" dirty="0"/>
              <a:t> </a:t>
            </a:r>
            <a:r>
              <a:rPr lang="en-US" dirty="0" err="1"/>
              <a:t>erişemez</a:t>
            </a:r>
            <a:r>
              <a:rPr lang="en-US" dirty="0"/>
              <a:t>. </a:t>
            </a:r>
            <a:r>
              <a:rPr lang="en-US" dirty="0" err="1"/>
              <a:t>Onlara</a:t>
            </a:r>
            <a:r>
              <a:rPr lang="en-US" dirty="0"/>
              <a:t> </a:t>
            </a:r>
            <a:r>
              <a:rPr lang="en-US" dirty="0" err="1"/>
              <a:t>erişebilmesi</a:t>
            </a:r>
            <a:r>
              <a:rPr lang="en-US" dirty="0"/>
              <a:t> </a:t>
            </a:r>
            <a:r>
              <a:rPr lang="en-US" dirty="0" err="1"/>
              <a:t>için</a:t>
            </a:r>
            <a:r>
              <a:rPr lang="en-US" dirty="0"/>
              <a:t>, super class interface-</a:t>
            </a:r>
            <a:r>
              <a:rPr lang="en-US" dirty="0" err="1"/>
              <a:t>fonksiyonu</a:t>
            </a:r>
            <a:r>
              <a:rPr lang="en-US" dirty="0"/>
              <a:t> </a:t>
            </a:r>
            <a:r>
              <a:rPr lang="en-US" dirty="0" err="1"/>
              <a:t>kullanılır</a:t>
            </a:r>
            <a:r>
              <a:rPr lang="en-US" dirty="0"/>
              <a:t>.</a:t>
            </a:r>
            <a:endParaRPr lang="tr-TR" dirty="0"/>
          </a:p>
          <a:p>
            <a:pPr marL="342900" indent="-342900" algn="just">
              <a:buFont typeface="+mj-lt"/>
              <a:buAutoNum type="arabicPeriod"/>
            </a:pPr>
            <a:r>
              <a:rPr lang="tr-TR" b="1" dirty="0" err="1"/>
              <a:t>Protected</a:t>
            </a:r>
            <a:r>
              <a:rPr lang="tr-TR" b="1" dirty="0"/>
              <a:t>: </a:t>
            </a:r>
            <a:r>
              <a:rPr lang="tr-TR" dirty="0"/>
              <a:t>Bir sınıf içindeki değişken ve metotlara alt-sınıfların erişebilmesini, ama paket içindeki ya da program içindeki başka kodların erişmesini engellemek isteyebiliriz. Bunun için </a:t>
            </a:r>
            <a:r>
              <a:rPr lang="tr-TR" dirty="0" err="1"/>
              <a:t>sözkonusu</a:t>
            </a:r>
            <a:r>
              <a:rPr lang="tr-TR" dirty="0"/>
              <a:t> öğeyi, </a:t>
            </a:r>
            <a:r>
              <a:rPr lang="tr-TR" dirty="0" err="1"/>
              <a:t>protected</a:t>
            </a:r>
            <a:r>
              <a:rPr lang="tr-TR" dirty="0"/>
              <a:t> damgası ile nitelemek yetecektir. Bu demektir ki, alt-sınıf, üst-sınıfın </a:t>
            </a:r>
            <a:r>
              <a:rPr lang="tr-TR" dirty="0" err="1"/>
              <a:t>protected</a:t>
            </a:r>
            <a:r>
              <a:rPr lang="tr-TR" dirty="0"/>
              <a:t> damgalı öğelerine sanki </a:t>
            </a:r>
            <a:r>
              <a:rPr lang="tr-TR" dirty="0" err="1"/>
              <a:t>public</a:t>
            </a:r>
            <a:r>
              <a:rPr lang="tr-TR" dirty="0"/>
              <a:t> öğelermiş gibi erişir. Görüldüğü gibi, </a:t>
            </a:r>
            <a:r>
              <a:rPr lang="tr-TR" dirty="0" err="1"/>
              <a:t>protected</a:t>
            </a:r>
            <a:r>
              <a:rPr lang="tr-TR" dirty="0"/>
              <a:t> belirtkesi, ön-tanımlı belirtke ile </a:t>
            </a:r>
            <a:r>
              <a:rPr lang="tr-TR" dirty="0" err="1"/>
              <a:t>private</a:t>
            </a:r>
            <a:r>
              <a:rPr lang="tr-TR" dirty="0"/>
              <a:t> belirtkesinin işlevleri arasında bir işleve sahiptir. Alt sınıflara erişme yetkisi verdiği için, kalıtım (</a:t>
            </a:r>
            <a:r>
              <a:rPr lang="tr-TR" dirty="0" err="1"/>
              <a:t>inheritance</a:t>
            </a:r>
            <a:r>
              <a:rPr lang="tr-TR" dirty="0"/>
              <a:t>) olgusunda önemli rol oynar.</a:t>
            </a:r>
          </a:p>
          <a:p>
            <a:pPr marL="342900" indent="-342900" algn="just">
              <a:buFont typeface="+mj-lt"/>
              <a:buAutoNum type="arabicPeriod"/>
            </a:pPr>
            <a:r>
              <a:rPr lang="tr-TR" b="1" dirty="0" err="1"/>
              <a:t>Default</a:t>
            </a:r>
            <a:r>
              <a:rPr lang="tr-TR" b="1" dirty="0"/>
              <a:t>: </a:t>
            </a:r>
            <a:r>
              <a:rPr lang="tr-TR" dirty="0"/>
              <a:t>Bir öğenin önüne hiçbir erişim belirtkesinin konmadığı durumdur. Erişim belirtkesi konmamışsa ön-tanımlı (</a:t>
            </a:r>
            <a:r>
              <a:rPr lang="tr-TR" dirty="0" err="1"/>
              <a:t>default</a:t>
            </a:r>
            <a:r>
              <a:rPr lang="tr-TR" dirty="0"/>
              <a:t>) belirtke etkin olur. Buna, bazı kaynaklarda dostça erişim (</a:t>
            </a:r>
            <a:r>
              <a:rPr lang="tr-TR" dirty="0" err="1"/>
              <a:t>frendly</a:t>
            </a:r>
            <a:r>
              <a:rPr lang="tr-TR" dirty="0"/>
              <a:t> </a:t>
            </a:r>
            <a:r>
              <a:rPr lang="tr-TR" dirty="0" err="1"/>
              <a:t>access</a:t>
            </a:r>
            <a:r>
              <a:rPr lang="tr-TR" dirty="0"/>
              <a:t>) denir.</a:t>
            </a:r>
          </a:p>
        </p:txBody>
      </p:sp>
      <p:sp>
        <p:nvSpPr>
          <p:cNvPr id="4" name="Veri Yer Tutucusu 3">
            <a:extLst>
              <a:ext uri="{FF2B5EF4-FFF2-40B4-BE49-F238E27FC236}">
                <a16:creationId xmlns:a16="http://schemas.microsoft.com/office/drawing/2014/main" id="{6565C1E7-4C4D-D7EA-EE83-313570AE83EA}"/>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3231D69B-5E09-680C-370F-F1456261F22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70A87951-FD56-402C-621C-8DC812A0AF1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307454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9FD805E-3F27-770E-930C-89B81F00DDAB}"/>
              </a:ext>
            </a:extLst>
          </p:cNvPr>
          <p:cNvSpPr>
            <a:spLocks noGrp="1"/>
          </p:cNvSpPr>
          <p:nvPr>
            <p:ph type="title"/>
          </p:nvPr>
        </p:nvSpPr>
        <p:spPr>
          <a:xfrm>
            <a:off x="839788" y="807868"/>
            <a:ext cx="3640713" cy="2062594"/>
          </a:xfrm>
        </p:spPr>
        <p:txBody>
          <a:bodyPr anchor="t">
            <a:normAutofit/>
          </a:bodyPr>
          <a:lstStyle/>
          <a:p>
            <a:r>
              <a:rPr lang="tr-TR" dirty="0"/>
              <a:t>Sözdizim Kuralları (</a:t>
            </a:r>
            <a:r>
              <a:rPr lang="tr-TR" dirty="0" err="1"/>
              <a:t>Syntax</a:t>
            </a:r>
            <a:r>
              <a:rPr lang="tr-TR" dirty="0"/>
              <a:t> Rules)</a:t>
            </a:r>
            <a:endParaRPr lang="en-US" dirty="0"/>
          </a:p>
        </p:txBody>
      </p:sp>
      <p:pic>
        <p:nvPicPr>
          <p:cNvPr id="18" name="Resim Yer Tutucusu 17" descr="metin, ekran görüntüsü, yazı tipi, çizgi içeren bir resim&#10;&#10;Açıklama otomatik olarak oluşturuldu">
            <a:extLst>
              <a:ext uri="{FF2B5EF4-FFF2-40B4-BE49-F238E27FC236}">
                <a16:creationId xmlns:a16="http://schemas.microsoft.com/office/drawing/2014/main" id="{B725877E-063C-37FE-7316-FC59E257A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898" y="1113525"/>
            <a:ext cx="5922489" cy="4441866"/>
          </a:xfrm>
          <a:noFill/>
        </p:spPr>
      </p:pic>
      <p:sp>
        <p:nvSpPr>
          <p:cNvPr id="16" name="Text Placeholder 3">
            <a:extLst>
              <a:ext uri="{FF2B5EF4-FFF2-40B4-BE49-F238E27FC236}">
                <a16:creationId xmlns:a16="http://schemas.microsoft.com/office/drawing/2014/main" id="{391F4417-86C0-5902-ED3E-6F2081764ACA}"/>
              </a:ext>
            </a:extLst>
          </p:cNvPr>
          <p:cNvSpPr>
            <a:spLocks noGrp="1"/>
          </p:cNvSpPr>
          <p:nvPr>
            <p:ph type="body" sz="half" idx="2"/>
          </p:nvPr>
        </p:nvSpPr>
        <p:spPr>
          <a:xfrm>
            <a:off x="836613" y="2218332"/>
            <a:ext cx="3640713" cy="2868336"/>
          </a:xfrm>
        </p:spPr>
        <p:txBody>
          <a:bodyPr anchor="b">
            <a:normAutofit/>
          </a:bodyPr>
          <a:lstStyle/>
          <a:p>
            <a:r>
              <a:rPr lang="tr-TR" sz="1500" dirty="0"/>
              <a:t>Her programlama dilinde olduğu gibi Java’da da bir takım sözdizim kuralları vardır. Sözdizim kurallarına uygunluğu derleyici denetler ve kurallara uymayan durumları raporlar. Dolayısıyla sözdizim kurallarını tek tek açıklamaya çalışmak yerinde bir çaba olmayacaktır. C, C++ ya da C# bilen okuyucular için Java’daki sözdizim kurallarının bu dillerdekilerle hemen hemen aynı olduğunu söyleyebiliriz. </a:t>
            </a:r>
            <a:endParaRPr lang="en-US" sz="1500" dirty="0"/>
          </a:p>
        </p:txBody>
      </p:sp>
      <p:sp>
        <p:nvSpPr>
          <p:cNvPr id="5" name="Veri Yer Tutucusu 4">
            <a:extLst>
              <a:ext uri="{FF2B5EF4-FFF2-40B4-BE49-F238E27FC236}">
                <a16:creationId xmlns:a16="http://schemas.microsoft.com/office/drawing/2014/main" id="{0C3CFF30-A131-2D97-E3C3-634668DD19EA}"/>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03FB2E04-BB24-2A32-B606-32EE6682839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147E8D0-90A3-DFAD-B53D-CBE80611D22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50864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1A2F54-0008-5D0D-3538-071484462BD9}"/>
              </a:ext>
            </a:extLst>
          </p:cNvPr>
          <p:cNvSpPr>
            <a:spLocks noGrp="1"/>
          </p:cNvSpPr>
          <p:nvPr>
            <p:ph type="title"/>
          </p:nvPr>
        </p:nvSpPr>
        <p:spPr>
          <a:xfrm>
            <a:off x="871108" y="588245"/>
            <a:ext cx="10449784" cy="1265928"/>
          </a:xfrm>
        </p:spPr>
        <p:txBody>
          <a:bodyPr anchor="b">
            <a:normAutofit/>
          </a:bodyPr>
          <a:lstStyle/>
          <a:p>
            <a:r>
              <a:rPr lang="tr-TR" dirty="0"/>
              <a:t>Derleyiciler</a:t>
            </a: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310BDED1-BB2E-5E85-2FDF-8246A0107A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548097"/>
            <a:ext cx="4977453" cy="3239943"/>
          </a:xfrm>
          <a:noFill/>
        </p:spPr>
      </p:pic>
      <p:sp>
        <p:nvSpPr>
          <p:cNvPr id="4" name="Metin Yer Tutucusu 3">
            <a:extLst>
              <a:ext uri="{FF2B5EF4-FFF2-40B4-BE49-F238E27FC236}">
                <a16:creationId xmlns:a16="http://schemas.microsoft.com/office/drawing/2014/main" id="{50A19A30-8CFA-9F72-25A0-94BA9A2F645F}"/>
              </a:ext>
            </a:extLst>
          </p:cNvPr>
          <p:cNvSpPr>
            <a:spLocks noGrp="1"/>
          </p:cNvSpPr>
          <p:nvPr>
            <p:ph sz="half" idx="2"/>
          </p:nvPr>
        </p:nvSpPr>
        <p:spPr>
          <a:xfrm>
            <a:off x="6328391" y="2159175"/>
            <a:ext cx="4985785" cy="4017787"/>
          </a:xfrm>
        </p:spPr>
        <p:txBody>
          <a:bodyPr>
            <a:normAutofit/>
          </a:bodyPr>
          <a:lstStyle/>
          <a:p>
            <a:r>
              <a:rPr lang="tr-TR" dirty="0"/>
              <a:t>Derleyiciler, kaynak kodu inceleyerek bu kodun programlama dilinin sözdizim kurallarına uygun olarak yazılıp yazılmadığını denetleyen, eğer dilin kurallarına uygun olmayan durumlar belirlenirse bunları raporlayarak programcıya kodu düzeltmesi için ipuçları veren programlardır.</a:t>
            </a:r>
          </a:p>
          <a:p>
            <a:endParaRPr lang="tr-TR" dirty="0"/>
          </a:p>
        </p:txBody>
      </p:sp>
      <p:sp>
        <p:nvSpPr>
          <p:cNvPr id="5" name="Veri Yer Tutucusu 4">
            <a:extLst>
              <a:ext uri="{FF2B5EF4-FFF2-40B4-BE49-F238E27FC236}">
                <a16:creationId xmlns:a16="http://schemas.microsoft.com/office/drawing/2014/main" id="{1F651E0F-EEBB-E06F-50C2-D76432D08B9B}"/>
              </a:ext>
            </a:extLst>
          </p:cNvPr>
          <p:cNvSpPr>
            <a:spLocks noGrp="1"/>
          </p:cNvSpPr>
          <p:nvPr>
            <p:ph type="dt" sz="half" idx="10"/>
          </p:nvPr>
        </p:nvSpPr>
        <p:spPr>
          <a:xfrm>
            <a:off x="877824" y="6356350"/>
            <a:ext cx="2743200" cy="365125"/>
          </a:xfrm>
        </p:spPr>
        <p:txBody>
          <a:bodyPr anchor="ctr">
            <a:normAutofit/>
          </a:bodyPr>
          <a:lstStyle/>
          <a:p>
            <a:pPr>
              <a:spcAft>
                <a:spcPts val="600"/>
              </a:spcAft>
            </a:pPr>
            <a:fld id="{2FB1DD93-7C9D-4E53-81F0-DDE57FEA7EDB}"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E71F9A63-C5C7-B8F0-752F-3CF8A629491D}"/>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D79DB65C-C526-B6B2-1AA3-A45F7585B49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40019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935C63E-40A1-D526-6849-BAE91FACBEF6}"/>
              </a:ext>
            </a:extLst>
          </p:cNvPr>
          <p:cNvSpPr>
            <a:spLocks noGrp="1"/>
          </p:cNvSpPr>
          <p:nvPr>
            <p:ph type="title"/>
          </p:nvPr>
        </p:nvSpPr>
        <p:spPr>
          <a:xfrm>
            <a:off x="839788" y="820881"/>
            <a:ext cx="3639312" cy="2062595"/>
          </a:xfrm>
        </p:spPr>
        <p:txBody>
          <a:bodyPr/>
          <a:lstStyle/>
          <a:p>
            <a:r>
              <a:rPr lang="tr-TR" dirty="0" err="1"/>
              <a:t>Whitespace</a:t>
            </a:r>
            <a:r>
              <a:rPr lang="tr-TR" dirty="0"/>
              <a:t> karakterleri</a:t>
            </a:r>
            <a:endParaRPr lang="en-US" dirty="0"/>
          </a:p>
        </p:txBody>
      </p:sp>
      <p:pic>
        <p:nvPicPr>
          <p:cNvPr id="9" name="Resim Yer Tutucusu 8" descr="metin, ekran görüntüsü, menü, yazı tipi içeren bir resim&#10;&#10;Açıklama otomatik olarak oluşturuldu">
            <a:extLst>
              <a:ext uri="{FF2B5EF4-FFF2-40B4-BE49-F238E27FC236}">
                <a16:creationId xmlns:a16="http://schemas.microsoft.com/office/drawing/2014/main" id="{FE118C5D-7A35-257F-1D0E-3292B9F8662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91" r="1091"/>
          <a:stretch>
            <a:fillRect/>
          </a:stretch>
        </p:blipFill>
        <p:spPr>
          <a:xfrm>
            <a:off x="6236301" y="1297802"/>
            <a:ext cx="5193698" cy="4262396"/>
          </a:xfrm>
        </p:spPr>
      </p:pic>
      <p:sp>
        <p:nvSpPr>
          <p:cNvPr id="16" name="Text Placeholder 3">
            <a:extLst>
              <a:ext uri="{FF2B5EF4-FFF2-40B4-BE49-F238E27FC236}">
                <a16:creationId xmlns:a16="http://schemas.microsoft.com/office/drawing/2014/main" id="{F4FA0220-26D8-8064-6DB2-BE8770712594}"/>
              </a:ext>
            </a:extLst>
          </p:cNvPr>
          <p:cNvSpPr>
            <a:spLocks noGrp="1"/>
          </p:cNvSpPr>
          <p:nvPr>
            <p:ph type="body" sz="half" idx="2"/>
          </p:nvPr>
        </p:nvSpPr>
        <p:spPr>
          <a:xfrm>
            <a:off x="839788" y="1930400"/>
            <a:ext cx="4799012" cy="3938588"/>
          </a:xfrm>
        </p:spPr>
        <p:txBody>
          <a:bodyPr>
            <a:normAutofit fontScale="70000" lnSpcReduction="20000"/>
          </a:bodyPr>
          <a:lstStyle/>
          <a:p>
            <a:r>
              <a:rPr lang="tr-TR" dirty="0"/>
              <a:t>Kod yazılırken kullanılan bazı karakterler </a:t>
            </a:r>
            <a:r>
              <a:rPr lang="tr-TR" dirty="0" err="1"/>
              <a:t>whitespace</a:t>
            </a:r>
            <a:r>
              <a:rPr lang="tr-TR" dirty="0"/>
              <a:t> karakterleri olarak adlandırılır ve derleyici tarafından dikkate alınmaz: </a:t>
            </a:r>
          </a:p>
          <a:p>
            <a:pPr marL="285750" indent="-285750">
              <a:buFont typeface="Arial" panose="020B0604020202020204" pitchFamily="34" charset="0"/>
              <a:buChar char="•"/>
            </a:pPr>
            <a:r>
              <a:rPr lang="tr-TR" dirty="0" err="1"/>
              <a:t>end</a:t>
            </a:r>
            <a:r>
              <a:rPr lang="tr-TR" dirty="0"/>
              <a:t>-of-</a:t>
            </a:r>
            <a:r>
              <a:rPr lang="tr-TR" dirty="0" err="1"/>
              <a:t>line</a:t>
            </a:r>
            <a:r>
              <a:rPr lang="tr-TR" dirty="0"/>
              <a:t> karakteri: \n ile ifade edilir; kod yazılırken </a:t>
            </a:r>
            <a:r>
              <a:rPr lang="tr-TR" dirty="0" err="1"/>
              <a:t>Enter</a:t>
            </a:r>
            <a:r>
              <a:rPr lang="tr-TR" dirty="0"/>
              <a:t> tuşuna her basılışta, imlecin bulunduğu yere bir </a:t>
            </a:r>
            <a:r>
              <a:rPr lang="tr-TR" dirty="0" err="1"/>
              <a:t>end</a:t>
            </a:r>
            <a:r>
              <a:rPr lang="tr-TR" dirty="0"/>
              <a:t>-of-</a:t>
            </a:r>
            <a:r>
              <a:rPr lang="tr-TR" dirty="0" err="1"/>
              <a:t>line</a:t>
            </a:r>
            <a:r>
              <a:rPr lang="tr-TR" dirty="0"/>
              <a:t> karakteri koyulur ve kullanılan metin düzenleyici bu karakteri yorumlayarak imleci bir satır aşağıya indirip satır başına götürür. </a:t>
            </a:r>
          </a:p>
          <a:p>
            <a:pPr marL="285750" indent="-285750">
              <a:buFont typeface="Arial" panose="020B0604020202020204" pitchFamily="34" charset="0"/>
              <a:buChar char="•"/>
            </a:pPr>
            <a:r>
              <a:rPr lang="tr-TR" dirty="0"/>
              <a:t>form-</a:t>
            </a:r>
            <a:r>
              <a:rPr lang="tr-TR" dirty="0" err="1"/>
              <a:t>feed</a:t>
            </a:r>
            <a:r>
              <a:rPr lang="tr-TR" dirty="0"/>
              <a:t> karakteri: \f ile ifade edilir ve imleci sonraki sayfanın başına götürür. boşluk karakteri: boşluk çubuğuna (</a:t>
            </a:r>
            <a:r>
              <a:rPr lang="tr-TR" dirty="0" err="1"/>
              <a:t>space</a:t>
            </a:r>
            <a:r>
              <a:rPr lang="tr-TR" dirty="0"/>
              <a:t>-bar) basıldığı zaman oluşan karakter, metin düzenleyici tarafından imlecin bir karakterlik boş yer bırakılarak ilerlemesini sağlar.</a:t>
            </a:r>
          </a:p>
          <a:p>
            <a:pPr marL="285750" indent="-285750">
              <a:buFont typeface="Arial" panose="020B0604020202020204" pitchFamily="34" charset="0"/>
              <a:buChar char="•"/>
            </a:pPr>
            <a:r>
              <a:rPr lang="tr-TR" dirty="0"/>
              <a:t> tab karakteri: \t ile ifade edilir, çalışılan metin düzenleyicide genellikle 4 ya da 8 boşluk karakterine karşılık gelecek şekilde ayarlanabilir </a:t>
            </a:r>
          </a:p>
          <a:p>
            <a:r>
              <a:rPr lang="tr-TR" dirty="0" err="1"/>
              <a:t>whitespace</a:t>
            </a:r>
            <a:r>
              <a:rPr lang="tr-TR" dirty="0"/>
              <a:t> karakterlerinin derleyici tarafından dikkate alınmaması şu anlama gelmektedir: programcı kodlama yaparken deyimler ya da değişkenler arasında istediği kadar boşluk bırakabilir, satır atlayabilir ya da tab tuşu ile ilerleyebilir, ancak sözdizim kurallarına aykırı bir iş yapmış olmaz. Bununla birlikte, </a:t>
            </a:r>
            <a:r>
              <a:rPr lang="tr-TR" dirty="0" err="1"/>
              <a:t>whitespace</a:t>
            </a:r>
            <a:r>
              <a:rPr lang="tr-TR" dirty="0"/>
              <a:t> karakterleri kodun daha okunur görünmesini sağlamak amacıyla kullanılır.</a:t>
            </a:r>
          </a:p>
          <a:p>
            <a:endParaRPr lang="en-US" dirty="0"/>
          </a:p>
        </p:txBody>
      </p:sp>
      <p:sp>
        <p:nvSpPr>
          <p:cNvPr id="5" name="Veri Yer Tutucusu 4">
            <a:extLst>
              <a:ext uri="{FF2B5EF4-FFF2-40B4-BE49-F238E27FC236}">
                <a16:creationId xmlns:a16="http://schemas.microsoft.com/office/drawing/2014/main" id="{A87D2051-13FF-EA45-DF4F-5AFDCD18C95D}"/>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2349C246-64E3-3F0F-3AA4-75711467A0C9}"/>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B6491F9A-2E32-D4AA-FA16-8934A7A8CB4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spTree>
    <p:extLst>
      <p:ext uri="{BB962C8B-B14F-4D97-AF65-F5344CB8AC3E}">
        <p14:creationId xmlns:p14="http://schemas.microsoft.com/office/powerpoint/2010/main" val="169065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AB3D608-54C7-CDAB-E4A4-3204FE14ADC2}"/>
              </a:ext>
            </a:extLst>
          </p:cNvPr>
          <p:cNvSpPr>
            <a:spLocks noGrp="1"/>
          </p:cNvSpPr>
          <p:nvPr>
            <p:ph type="title"/>
          </p:nvPr>
        </p:nvSpPr>
        <p:spPr>
          <a:xfrm>
            <a:off x="871108" y="588245"/>
            <a:ext cx="10449784" cy="1265928"/>
          </a:xfrm>
        </p:spPr>
        <p:txBody>
          <a:bodyPr/>
          <a:lstStyle/>
          <a:p>
            <a:r>
              <a:rPr lang="tr-TR" dirty="0"/>
              <a:t>Açıklama Satırları (</a:t>
            </a:r>
            <a:r>
              <a:rPr lang="tr-TR" dirty="0" err="1"/>
              <a:t>Comment</a:t>
            </a:r>
            <a:r>
              <a:rPr lang="tr-TR" dirty="0"/>
              <a:t> </a:t>
            </a:r>
            <a:r>
              <a:rPr lang="tr-TR" dirty="0" err="1"/>
              <a:t>Lines</a:t>
            </a:r>
            <a:r>
              <a:rPr lang="tr-TR" dirty="0"/>
              <a:t>)</a:t>
            </a:r>
            <a:endParaRPr lang="en-US" dirty="0"/>
          </a:p>
        </p:txBody>
      </p:sp>
      <p:sp>
        <p:nvSpPr>
          <p:cNvPr id="19" name="Content Placeholder 2">
            <a:extLst>
              <a:ext uri="{FF2B5EF4-FFF2-40B4-BE49-F238E27FC236}">
                <a16:creationId xmlns:a16="http://schemas.microsoft.com/office/drawing/2014/main" id="{F981BF5F-31F5-EBD6-9455-A4F70B72F780}"/>
              </a:ext>
            </a:extLst>
          </p:cNvPr>
          <p:cNvSpPr>
            <a:spLocks noGrp="1"/>
          </p:cNvSpPr>
          <p:nvPr>
            <p:ph idx="1"/>
          </p:nvPr>
        </p:nvSpPr>
        <p:spPr>
          <a:xfrm>
            <a:off x="877824" y="2157984"/>
            <a:ext cx="10442448" cy="3903819"/>
          </a:xfrm>
        </p:spPr>
        <p:txBody>
          <a:bodyPr/>
          <a:lstStyle/>
          <a:p>
            <a:pPr marL="0" indent="0">
              <a:buNone/>
            </a:pPr>
            <a:r>
              <a:rPr lang="tr-TR" dirty="0"/>
              <a:t>Açıklama satırları, kod içi belgeleme amacıyla kullanılan ve derleyici tarafından dikkate alınmayan kod kesimleridir. Bir programcının açıklama satırı yazmak için temel iki amacı olabilir: </a:t>
            </a:r>
          </a:p>
          <a:p>
            <a:r>
              <a:rPr lang="tr-TR" dirty="0"/>
              <a:t>Yazdığı kodun kritik kesimlerini açıklayarak, o koda daha sonra bakan kimselerin (büyük olasılıkla kendisinin) işini kolaylaştırmak: Aslında bu şekilde açıklama gerektiren kod, başarılı bir kod değildir. Çünkü zaten yazılan kodun hiçbir açıklamaya ihtiyaç duyulmadan kendisini açıklayabilmesi gerekir. </a:t>
            </a:r>
          </a:p>
          <a:p>
            <a:r>
              <a:rPr lang="tr-TR" dirty="0"/>
              <a:t>Yazdığı kod ile ilgili belge oluşturmak: Yazılımların belgelenmesi bir gerekliliktir. Bu belgeleme gereksinimi bazen sırf müşteri istiyor diye yerine getiriliyor olsa da, çoğu zaman ortaya çıkan ürünün yaşatılabilmesi ve hatta geliştirilebilmesi için gerçekleştirilmektedir. Belgeler, gereksinim belirleme ve tasarım süreçlerinde raporlar şeklinde oluşturulurken, kodlama sürecinde kod içi belgeleme olarak ortaya çıkar. </a:t>
            </a:r>
          </a:p>
          <a:p>
            <a:pPr marL="0" indent="0">
              <a:buNone/>
            </a:pPr>
            <a:r>
              <a:rPr lang="tr-TR" dirty="0"/>
              <a:t>Java’da açıklama satırları 3 farklı şekilde yazılır:</a:t>
            </a:r>
            <a:endParaRPr lang="en-US" dirty="0"/>
          </a:p>
        </p:txBody>
      </p:sp>
      <p:sp>
        <p:nvSpPr>
          <p:cNvPr id="5" name="Veri Yer Tutucusu 4">
            <a:extLst>
              <a:ext uri="{FF2B5EF4-FFF2-40B4-BE49-F238E27FC236}">
                <a16:creationId xmlns:a16="http://schemas.microsoft.com/office/drawing/2014/main" id="{2DFD97AC-03E9-47DF-0284-49515D51CD8A}"/>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4B176874-A419-AD8D-E064-24873A14FAF4}"/>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21EDD868-4010-B4DB-A98D-2AF2EACD435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23730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FB3351-21E2-B49B-C0A0-FE81F4F74496}"/>
              </a:ext>
            </a:extLst>
          </p:cNvPr>
          <p:cNvSpPr>
            <a:spLocks noGrp="1"/>
          </p:cNvSpPr>
          <p:nvPr>
            <p:ph type="title"/>
          </p:nvPr>
        </p:nvSpPr>
        <p:spPr>
          <a:xfrm>
            <a:off x="871108" y="588245"/>
            <a:ext cx="10449784" cy="1265928"/>
          </a:xfrm>
        </p:spPr>
        <p:txBody>
          <a:bodyPr anchor="b">
            <a:normAutofit/>
          </a:bodyPr>
          <a:lstStyle/>
          <a:p>
            <a:r>
              <a:rPr lang="tr-TR" dirty="0"/>
              <a:t>1.  // ile yapılan açıklamalar</a:t>
            </a:r>
          </a:p>
        </p:txBody>
      </p:sp>
      <p:pic>
        <p:nvPicPr>
          <p:cNvPr id="8" name="Resim Yer Tutucusu 7" descr="metin, çizgi, yazı tipi, beyaz içeren bir resim&#10;&#10;Açıklama otomatik olarak oluşturuldu">
            <a:extLst>
              <a:ext uri="{FF2B5EF4-FFF2-40B4-BE49-F238E27FC236}">
                <a16:creationId xmlns:a16="http://schemas.microsoft.com/office/drawing/2014/main" id="{FB2EA397-7E26-6FD0-1A58-EFDA782A5D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3657880"/>
            <a:ext cx="4977453" cy="1020377"/>
          </a:xfrm>
          <a:noFill/>
        </p:spPr>
      </p:pic>
      <p:sp>
        <p:nvSpPr>
          <p:cNvPr id="13" name="Text Placeholder 3">
            <a:extLst>
              <a:ext uri="{FF2B5EF4-FFF2-40B4-BE49-F238E27FC236}">
                <a16:creationId xmlns:a16="http://schemas.microsoft.com/office/drawing/2014/main" id="{72C5E135-A660-20C2-F485-F038F691C5BA}"/>
              </a:ext>
            </a:extLst>
          </p:cNvPr>
          <p:cNvSpPr>
            <a:spLocks noGrp="1"/>
          </p:cNvSpPr>
          <p:nvPr>
            <p:ph sz="half" idx="2"/>
          </p:nvPr>
        </p:nvSpPr>
        <p:spPr>
          <a:xfrm>
            <a:off x="6328391" y="2159175"/>
            <a:ext cx="4985785" cy="4017787"/>
          </a:xfrm>
        </p:spPr>
        <p:txBody>
          <a:bodyPr>
            <a:normAutofit/>
          </a:bodyPr>
          <a:lstStyle/>
          <a:p>
            <a:r>
              <a:rPr lang="tr-TR" dirty="0"/>
              <a:t>Tek satırlık bir açıklama yapılacaksa o satırın başına // işareti yazılır. Bir sonraki satıra geçilene kadar bu satıra yazılan </a:t>
            </a:r>
            <a:r>
              <a:rPr lang="tr-TR" dirty="0" err="1"/>
              <a:t>herşey</a:t>
            </a:r>
            <a:r>
              <a:rPr lang="tr-TR" dirty="0"/>
              <a:t> açıklama olarak değerlendirilir ve derleyici tarafından dikkate alınmaz. Daha doğru bir ifade ile; // işaretinden sonra satır sonuna kadar </a:t>
            </a:r>
            <a:r>
              <a:rPr lang="tr-TR" dirty="0" err="1"/>
              <a:t>herşey</a:t>
            </a:r>
            <a:r>
              <a:rPr lang="tr-TR" dirty="0"/>
              <a:t> açıklamadır. Anlaşılacağı üzere bu işaretin satırın en başında olması zorunlu değildir.</a:t>
            </a:r>
            <a:endParaRPr lang="en-US" dirty="0"/>
          </a:p>
        </p:txBody>
      </p:sp>
      <p:sp>
        <p:nvSpPr>
          <p:cNvPr id="4" name="Veri Yer Tutucusu 3">
            <a:extLst>
              <a:ext uri="{FF2B5EF4-FFF2-40B4-BE49-F238E27FC236}">
                <a16:creationId xmlns:a16="http://schemas.microsoft.com/office/drawing/2014/main" id="{8BE7BA9A-C00A-6D6D-9C1F-8EA644CE409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9880768D-F549-4E8D-2E54-362EDF76785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9E7B9E11-8C32-8CA9-744C-789BA650107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510599260"/>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313820"/>
      </a:dk2>
      <a:lt2>
        <a:srgbClr val="E2E8E5"/>
      </a:lt2>
      <a:accent1>
        <a:srgbClr val="C894AD"/>
      </a:accent1>
      <a:accent2>
        <a:srgbClr val="BC7C80"/>
      </a:accent2>
      <a:accent3>
        <a:srgbClr val="C29C87"/>
      </a:accent3>
      <a:accent4>
        <a:srgbClr val="B1A375"/>
      </a:accent4>
      <a:accent5>
        <a:srgbClr val="9FA87C"/>
      </a:accent5>
      <a:accent6>
        <a:srgbClr val="89AC71"/>
      </a:accent6>
      <a:hlink>
        <a:srgbClr val="579074"/>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
  <TotalTime>16</TotalTime>
  <Words>1279</Words>
  <Application>Microsoft Office PowerPoint</Application>
  <PresentationFormat>Geniş ekran</PresentationFormat>
  <Paragraphs>81</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Aptos Light</vt:lpstr>
      <vt:lpstr>Arial</vt:lpstr>
      <vt:lpstr>Walbaum Display</vt:lpstr>
      <vt:lpstr>BohoVogueVTI</vt:lpstr>
      <vt:lpstr>PowerPoint Sunusu</vt:lpstr>
      <vt:lpstr>JAVA DİLİ İLE İLGİLİ TEMEL BİLGİLER</vt:lpstr>
      <vt:lpstr>Erişim Belirteçleri (Access Modifiers)</vt:lpstr>
      <vt:lpstr>PowerPoint Sunusu</vt:lpstr>
      <vt:lpstr>Sözdizim Kuralları (Syntax Rules)</vt:lpstr>
      <vt:lpstr>Derleyiciler</vt:lpstr>
      <vt:lpstr>Whitespace karakterleri</vt:lpstr>
      <vt:lpstr>Açıklama Satırları (Comment Lines)</vt:lpstr>
      <vt:lpstr>1.  // ile yapılan açıklamalar</vt:lpstr>
      <vt:lpstr>2. /* ... */ ile yapılan açıklamalar</vt:lpstr>
      <vt:lpstr>3. /** ... */ ile yapılan açıklamalar</vt:lpstr>
      <vt:lpstr>javadoc.exe aracı, JDK’nın kurulduğu klasörde bin klasörünün altındadır. Bu araç, Java kaynak kodlarının üzerinden geçerek /** .. */ işaretleri arasına yazılan açıklama satırlarından belge üretir. Belge, Java API Belgeleri ile ilgili kesimde anlatıldığı gibi HTML dili ile oluşturulmaktadır. Aslında Java API Belgesi’nin kendisi de bu yolla oluşturulmuş bir belgedir ve belki de Java API’sini kullanmak ve öğrenmek üzere kullanılabilecek en iyi ve kolay kullanımlı belgedir. </vt:lpstr>
      <vt:lpstr>TEMEL TÜRLER (PRİMİTİVE TYPES)</vt:lpstr>
      <vt:lpstr>DEĞİŞKEN TANIMLAMA VE İLK DEĞER ATAMA (VARİABLE DECLARATİON AND INİTİALİZATİON) </vt:lpstr>
      <vt:lpstr>Değişkenin Tanım Alanı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Sude ÖZTAŞ</dc:creator>
  <cp:lastModifiedBy>Sude ÖZTAŞ</cp:lastModifiedBy>
  <cp:revision>1</cp:revision>
  <dcterms:created xsi:type="dcterms:W3CDTF">2024-04-06T12:04:52Z</dcterms:created>
  <dcterms:modified xsi:type="dcterms:W3CDTF">2024-04-06T12:21:18Z</dcterms:modified>
</cp:coreProperties>
</file>