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8" r:id="rId10"/>
    <p:sldId id="282" r:id="rId11"/>
    <p:sldId id="283" r:id="rId12"/>
    <p:sldId id="284" r:id="rId13"/>
    <p:sldId id="285" r:id="rId14"/>
    <p:sldId id="286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184DB920-C9AD-479C-993B-04A1F8DDEF7F}">
          <p14:sldIdLst>
            <p14:sldId id="257"/>
            <p14:sldId id="275"/>
            <p14:sldId id="276"/>
            <p14:sldId id="277"/>
            <p14:sldId id="278"/>
            <p14:sldId id="279"/>
            <p14:sldId id="280"/>
            <p14:sldId id="281"/>
            <p14:sldId id="288"/>
            <p14:sldId id="282"/>
            <p14:sldId id="283"/>
            <p14:sldId id="284"/>
            <p14:sldId id="285"/>
            <p14:sldId id="286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24FB-5C51-4EEB-AE42-709564EA34B2}" type="datetimeFigureOut">
              <a:rPr lang="tr-TR" smtClean="0"/>
              <a:t>6.04.2024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28CC-5E02-47B4-B5DA-C1125B050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62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F467-6D19-4A07-9CFF-92E479E8B2BB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5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3E63-F5C4-428F-8A09-B85D5155BB32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555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A688-E31A-4D27-A92A-1D0E571A1684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8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6179-E9B0-4D9E-B4A7-A9ED39B458EF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8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747-918F-4756-A9B0-94BC17544375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3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A820-46E7-4AD9-B271-FC9288BBD02F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2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5BAF-90E8-49D1-A848-6C408355B597}" type="datetime1">
              <a:rPr lang="tr-TR" smtClean="0"/>
              <a:t>6.04.2024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53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814-C69D-4865-96C7-560BA6795117}" type="datetime1">
              <a:rPr lang="tr-TR" smtClean="0"/>
              <a:t>6.04.2024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F96-B486-4AF5-B95B-9159645536DB}" type="datetime1">
              <a:rPr lang="tr-TR" smtClean="0"/>
              <a:t>6.04.2024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94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EB31-EA0E-4303-8CB0-CF995297DC8F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E6C-A058-408D-9DE8-66B411330307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0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1788184-FB41-4808-B2D8-66167821356C}" type="datetime1">
              <a:rPr lang="tr-TR" smtClean="0"/>
              <a:t>6.04.2024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039CE03F-32BA-4B5D-92D7-7551987B3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5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8452B1-D894-8E81-3795-71CE0D6F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tr-TR" sz="4400" dirty="0"/>
              <a:t>Java OOP </a:t>
            </a:r>
            <a:r>
              <a:rPr lang="tr-TR" sz="4400" dirty="0" err="1"/>
              <a:t>Part</a:t>
            </a:r>
            <a:r>
              <a:rPr lang="tr-TR" sz="4400" dirty="0"/>
              <a:t> 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9B1D5FE-B6D2-B137-0F46-E283ED795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r"/>
            <a:endParaRPr lang="tr-TR" dirty="0"/>
          </a:p>
        </p:txBody>
      </p:sp>
      <p:pic>
        <p:nvPicPr>
          <p:cNvPr id="4" name="Picture 3" descr="Ağ teknolojisinden oluşan arka plan">
            <a:extLst>
              <a:ext uri="{FF2B5EF4-FFF2-40B4-BE49-F238E27FC236}">
                <a16:creationId xmlns:a16="http://schemas.microsoft.com/office/drawing/2014/main" id="{AC95B8DF-3592-4202-80AA-5D08D1D9E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37" r="7516" b="-1"/>
          <a:stretch/>
        </p:blipFill>
        <p:spPr>
          <a:xfrm>
            <a:off x="6229215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584245D-BF45-6DDF-3C91-B7025A6B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A4A8-49D3-4EA3-9F20-24F50E7C6F31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0DAE7F-9B33-0344-002B-F8526A8C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84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3C2D7B-FEE0-3015-63B8-D6776FB5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tr-TR" dirty="0"/>
              <a:t>İşleçlerin Öncelikleri:</a:t>
            </a:r>
          </a:p>
        </p:txBody>
      </p:sp>
      <p:pic>
        <p:nvPicPr>
          <p:cNvPr id="8" name="İçerik Yer Tutucusu 7" descr="metin, yazı tipi, çizgi, makbuz içeren bir resim&#10;&#10;Açıklama otomatik olarak oluşturuldu">
            <a:extLst>
              <a:ext uri="{FF2B5EF4-FFF2-40B4-BE49-F238E27FC236}">
                <a16:creationId xmlns:a16="http://schemas.microsoft.com/office/drawing/2014/main" id="{709DB2E3-A6E5-6728-3033-BC8470A7E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02" y="1839165"/>
            <a:ext cx="5922963" cy="1351040"/>
          </a:xfr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E8918C7-8C53-EBA6-CFDF-FA1D2D83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3665"/>
            <a:ext cx="3640713" cy="4325323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Verdiğimiz işleçlerle ilgili öncelik kurallarını basit ifadelerle açıklayalım.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Tekil işleçlerin ikili işleçlere göre önceliği vardır.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Aritmetik işleçlerde çarpma ve bölme işleçlerinin toplama ve çıkarma işleçlerine göre önceliği vardır. Aynı öncelikli işleçler soldan sağa sırayla işletilir.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Aritmetik işleçler ilişkisel işleçlere göre önceliklidir.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İlişkisel işleçler soldan sağa sırayla işletilir.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İlişkisel işleçler mantıksal işleçlere göre önceliklidir.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En düşük öncelikli işleç atama işlecidir.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C304D4-975D-ABA5-ED71-611CC2EB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0C18681-5A00-4CF9-A712-1CECDAB4E84B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525F54-8CD0-0CAC-25FD-B3D140C8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45FC0B-4A0A-5332-E319-1BF0CA75C1E5}"/>
              </a:ext>
            </a:extLst>
          </p:cNvPr>
          <p:cNvSpPr txBox="1">
            <a:spLocks/>
          </p:cNvSpPr>
          <p:nvPr/>
        </p:nvSpPr>
        <p:spPr>
          <a:xfrm>
            <a:off x="5640447" y="2870463"/>
            <a:ext cx="5086547" cy="169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D0E610-E105-A3D6-C322-997395E0D1BF}"/>
              </a:ext>
            </a:extLst>
          </p:cNvPr>
          <p:cNvSpPr txBox="1">
            <a:spLocks/>
          </p:cNvSpPr>
          <p:nvPr/>
        </p:nvSpPr>
        <p:spPr>
          <a:xfrm>
            <a:off x="5638901" y="3355361"/>
            <a:ext cx="5922963" cy="1041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Öncelikler parantez kullanılarak değiştirilebilir. Bir ifade, bazı kısımları parantezler arasına alınarak düzenlendiğinde önce parantezlerin içi işletilir. </a:t>
            </a:r>
            <a:endParaRPr lang="en-US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8E016B7-CAFC-9E32-F3DB-7979D035B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01" y="4691115"/>
            <a:ext cx="5922963" cy="13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6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F1214A0-283D-89B8-9435-067AB4AE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Denetim Deyimleri </a:t>
            </a:r>
            <a:br>
              <a:rPr lang="tr-TR" dirty="0"/>
            </a:br>
            <a:r>
              <a:rPr lang="tr-TR" dirty="0"/>
              <a:t>(Control </a:t>
            </a:r>
            <a:r>
              <a:rPr lang="tr-TR" dirty="0" err="1"/>
              <a:t>Statements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759C29-EDEF-7322-B5E2-88310A9C8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EA88E9-E701-34FC-B665-327A9AA8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102-41A7-405B-A4AD-58B9DDA4B295}" type="datetime1">
              <a:rPr lang="tr-TR" smtClean="0"/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71672E-690A-7DBB-BB76-F9D8246C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38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5D82102-946F-E1F1-AE83-67968F9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  <a:endParaRPr lang="en-US" dirty="0"/>
          </a:p>
        </p:txBody>
      </p:sp>
      <p:pic>
        <p:nvPicPr>
          <p:cNvPr id="5" name="İçerik Yer Tutucusu 4" descr="metin, diyagram, çizg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65D0DB0-3BED-29A2-3768-642CA537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69" y="953294"/>
            <a:ext cx="5248275" cy="4762500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D3D5569-F073-6971-CC9D-78E3AACB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900376"/>
            <a:ext cx="3640713" cy="2868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Denetim deyimleri, bir takım koşullara göre programın akışının belirlenmesini sağlayan programlama ögeleridir. Bir denetim deyimi, işletilecek bir sonraki koşulun hangisi olacağını belirlemek üzere bir koşulu denetler.</a:t>
            </a:r>
            <a:endParaRPr lang="en-US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AB7DAD1D-F959-77D1-8B5A-7BC174D7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C05-3F6E-4308-A461-B8C99157AD62}" type="datetime1">
              <a:rPr lang="tr-TR" smtClean="0"/>
              <a:t>6.04.2024</a:t>
            </a:fld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F8B583-41C3-05A1-3F3D-4D34A50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57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086A4B-CE95-E10E-1963-39ED6670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</a:t>
            </a:r>
            <a:r>
              <a:rPr lang="tr-TR" dirty="0" err="1"/>
              <a:t>if</a:t>
            </a:r>
            <a:r>
              <a:rPr lang="tr-TR" dirty="0"/>
              <a:t> – else </a:t>
            </a:r>
          </a:p>
        </p:txBody>
      </p:sp>
      <p:pic>
        <p:nvPicPr>
          <p:cNvPr id="6" name="İçerik Yer Tutucusu 5" descr="metin, yazı tipi, çizg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CF5A610-275E-7631-678A-A55ECF768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3" y="2870462"/>
            <a:ext cx="6486156" cy="1473001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B8D5F7-835E-8E15-6409-588851FBE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25944" y="1955999"/>
            <a:ext cx="4514090" cy="40021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if</a:t>
            </a:r>
            <a:r>
              <a:rPr lang="tr-TR" dirty="0"/>
              <a:t> ve else deyimleri ayrılmış sözcüklerdir. </a:t>
            </a:r>
            <a:r>
              <a:rPr lang="tr-TR" dirty="0" err="1"/>
              <a:t>if</a:t>
            </a:r>
            <a:r>
              <a:rPr lang="tr-TR" dirty="0"/>
              <a:t> deyiminin denetlemesi istenen koşul ifadesi parantez içinde yazılmak zorundadır. Koşul ifadesini izleyen küme parantezi ( { ), </a:t>
            </a:r>
            <a:r>
              <a:rPr lang="tr-TR" dirty="0" err="1"/>
              <a:t>if</a:t>
            </a:r>
            <a:r>
              <a:rPr lang="tr-TR" dirty="0"/>
              <a:t> bloğunun başlangıcıdır. Bu parantez kapatılana ( } ) kadarki kod kesimi, koşulun doğru olması durumunda işletilecek kesimdir. </a:t>
            </a:r>
            <a:r>
              <a:rPr lang="tr-TR" dirty="0" err="1"/>
              <a:t>if</a:t>
            </a:r>
            <a:r>
              <a:rPr lang="tr-TR" dirty="0"/>
              <a:t> bloğu kapatıldıktan hemen sonra else deyimi gelir ve else bloğu başlar. else bloğu, koşulun doğru olmaması durumunda işletilir. Kısaca, koşula bağlı olarak ya </a:t>
            </a:r>
            <a:r>
              <a:rPr lang="tr-TR" dirty="0" err="1"/>
              <a:t>if</a:t>
            </a:r>
            <a:r>
              <a:rPr lang="tr-TR" dirty="0"/>
              <a:t> bloğu ya da else bloğu işletilecektir. </a:t>
            </a:r>
            <a:r>
              <a:rPr lang="tr-TR" dirty="0" err="1"/>
              <a:t>if</a:t>
            </a:r>
            <a:r>
              <a:rPr lang="tr-TR" dirty="0"/>
              <a:t> ve else bloklarının arasına herhangi bir deyim giremez.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3F42427-937B-7895-41A8-31ACDE07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59A-BD60-4BED-B8EC-B212FA4DB1EA}" type="datetime1">
              <a:rPr lang="tr-TR" smtClean="0"/>
              <a:t>6.04.2024</a:t>
            </a:fld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8D3ADD3A-A3E6-BDB2-189C-88D7C790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03F-32BA-4B5D-92D7-7551987B3F6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59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DB82CC-6CE7-4F55-9282-D99D2C86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1:</a:t>
            </a:r>
          </a:p>
        </p:txBody>
      </p:sp>
      <p:pic>
        <p:nvPicPr>
          <p:cNvPr id="6" name="İçerik Yer Tutucusu 5" descr="metin, ekran görüntüsü, yazı tipi, cebir içeren bir resim&#10;&#10;Açıklama otomatik olarak oluşturuldu">
            <a:extLst>
              <a:ext uri="{FF2B5EF4-FFF2-40B4-BE49-F238E27FC236}">
                <a16:creationId xmlns:a16="http://schemas.microsoft.com/office/drawing/2014/main" id="{4710A54C-908C-9980-27E7-353F8195B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2321625"/>
            <a:ext cx="10442448" cy="3576537"/>
          </a:xfrm>
          <a:noFill/>
        </p:spPr>
      </p:pic>
      <p:sp>
        <p:nvSpPr>
          <p:cNvPr id="10" name="Veri Yer Tutucusu 9">
            <a:extLst>
              <a:ext uri="{FF2B5EF4-FFF2-40B4-BE49-F238E27FC236}">
                <a16:creationId xmlns:a16="http://schemas.microsoft.com/office/drawing/2014/main" id="{8CFCC0AB-B3BA-901B-E396-091E76C7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4BEEE35-67F7-4A2B-B50C-27B6A5F760BB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FDFCBBB5-4541-B25C-B829-26857CBE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26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3EA53E7-98A5-3536-E4E6-B444709C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tr-TR" dirty="0"/>
              <a:t>Örnek 2:</a:t>
            </a:r>
            <a:endParaRPr lang="en-US" dirty="0"/>
          </a:p>
        </p:txBody>
      </p:sp>
      <p:pic>
        <p:nvPicPr>
          <p:cNvPr id="8" name="İçerik Yer Tutucusu 7" descr="metin, yazı tipi, çizg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25A4D89-FC63-1A1C-7937-263F5D48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01" y="2325074"/>
            <a:ext cx="7300990" cy="1662465"/>
          </a:xfrm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78E1B54-4DA3-3A83-BC30-4BFCF1EE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228" y="2553371"/>
            <a:ext cx="3640713" cy="286833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else bloğunun yazılması zorunlu değildir, ancak </a:t>
            </a:r>
            <a:r>
              <a:rPr lang="tr-TR" dirty="0" err="1"/>
              <a:t>if</a:t>
            </a:r>
            <a:r>
              <a:rPr lang="tr-TR" dirty="0"/>
              <a:t> bloğu olmadan else bloğu yazılamaz. Başka bir deyişle, </a:t>
            </a:r>
            <a:r>
              <a:rPr lang="tr-TR" dirty="0" err="1"/>
              <a:t>else’siz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olabilir ancak tersi doğru değildir. Bazen yalnızca koşulun doğru olması durumunda işletmek istediğimiz bir kod kesimi vardır ancak yanlış olması durumunda işletilecek özel bir kod yoktur. Bu durumda yalnızca </a:t>
            </a:r>
            <a:r>
              <a:rPr lang="tr-TR" dirty="0" err="1"/>
              <a:t>if</a:t>
            </a:r>
            <a:r>
              <a:rPr lang="tr-TR" dirty="0"/>
              <a:t> bloğunu yazmak yeterlidir</a:t>
            </a:r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C3D442-C4EB-C83A-4AFF-B440D68F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20CA820-46E7-4AD9-B271-FC9288BBD02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40812E-210B-4482-B72B-0475030C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45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16DA3C-F22F-04AE-2255-A2817E08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3:</a:t>
            </a:r>
          </a:p>
        </p:txBody>
      </p:sp>
      <p:pic>
        <p:nvPicPr>
          <p:cNvPr id="8" name="İçerik Yer Tutucusu 7" descr="metin, yazı tipi, ekran görüntüsü, cebir içeren bir resim&#10;&#10;Açıklama otomatik olarak oluşturuldu">
            <a:extLst>
              <a:ext uri="{FF2B5EF4-FFF2-40B4-BE49-F238E27FC236}">
                <a16:creationId xmlns:a16="http://schemas.microsoft.com/office/drawing/2014/main" id="{787C8CC2-EEE9-7078-7B17-45700568C3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3502334"/>
            <a:ext cx="4977453" cy="1331468"/>
          </a:xfrm>
          <a:noFill/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26A631D-259D-9F28-5D06-C944DC3D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Eğer </a:t>
            </a:r>
            <a:r>
              <a:rPr lang="tr-TR" dirty="0" err="1"/>
              <a:t>if</a:t>
            </a:r>
            <a:r>
              <a:rPr lang="tr-TR" dirty="0"/>
              <a:t> ya da else bloklarından herhangi birisi tek satırdan oluşuyorsa, { } arasına alınmayabilir. </a:t>
            </a:r>
            <a:r>
              <a:rPr lang="tr-TR" dirty="0" err="1"/>
              <a:t>if</a:t>
            </a:r>
            <a:r>
              <a:rPr lang="tr-TR" dirty="0"/>
              <a:t> deyiminden hemen sonra gelen ilk satır </a:t>
            </a:r>
            <a:r>
              <a:rPr lang="tr-TR" dirty="0" err="1"/>
              <a:t>if</a:t>
            </a:r>
            <a:r>
              <a:rPr lang="tr-TR" dirty="0"/>
              <a:t> deyimine, else deyiminden sonra gelen ilk satır da aynı şekilde else deyimine bağlı olarak işletilir.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Gerek kodun okunurluğunun kaybolmaması, gerekse dalgınlıkla yapılabilecek hataların önüne geçilebilmesi açısından, </a:t>
            </a:r>
            <a:r>
              <a:rPr lang="tr-TR" dirty="0" err="1"/>
              <a:t>if</a:t>
            </a:r>
            <a:r>
              <a:rPr lang="tr-TR" dirty="0"/>
              <a:t> ya da else bloklarını tek satırdan oluşsalar bile { } arasına almak iyi bir programlama alışkanlığıdır.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0AE308-AB8A-E083-D196-56ECF6B3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F5FEB31-EA0E-4303-8CB0-CF995297DC8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DE13F3-D4FA-2C5E-0E4D-83A8E5C0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25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134622-600E-BCE2-E710-1A7D595D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3: İç içe </a:t>
            </a:r>
            <a:r>
              <a:rPr lang="tr-TR" dirty="0" err="1"/>
              <a:t>İf</a:t>
            </a:r>
            <a:r>
              <a:rPr lang="tr-TR" dirty="0"/>
              <a:t> Deyimleri</a:t>
            </a:r>
          </a:p>
        </p:txBody>
      </p:sp>
      <p:pic>
        <p:nvPicPr>
          <p:cNvPr id="8" name="İçerik Yer Tutucusu 7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B791005B-FBC5-F537-B902-A596F2162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4" y="2157984"/>
            <a:ext cx="10410187" cy="3903819"/>
          </a:xfrm>
          <a:noFill/>
        </p:spPr>
      </p:pic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8FF89-315D-A464-C1F7-36FEC3BB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20CA820-46E7-4AD9-B271-FC9288BBD02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BC4759-E091-598B-00BA-D00184FF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65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11752E-7857-D9E7-4727-1E4F437C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tr-TR" dirty="0"/>
              <a:t>else </a:t>
            </a:r>
            <a:r>
              <a:rPr lang="tr-TR" dirty="0" err="1"/>
              <a:t>if</a:t>
            </a:r>
            <a:r>
              <a:rPr lang="tr-TR" dirty="0"/>
              <a:t> Deyimi</a:t>
            </a:r>
            <a:endParaRPr lang="en-US" dirty="0"/>
          </a:p>
        </p:txBody>
      </p:sp>
      <p:pic>
        <p:nvPicPr>
          <p:cNvPr id="7" name="Resim Yer Tutucusu 6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BD288291-F169-EFF8-24BC-7CF17F87E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8" y="2201783"/>
            <a:ext cx="5922489" cy="2265351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1699E10-478A-53B3-2CF4-D47278F22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3412"/>
            <a:ext cx="3640713" cy="2868336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if</a:t>
            </a:r>
            <a:r>
              <a:rPr lang="tr-TR" dirty="0"/>
              <a:t> - else </a:t>
            </a:r>
            <a:r>
              <a:rPr lang="tr-TR" dirty="0" err="1"/>
              <a:t>if</a:t>
            </a:r>
            <a:r>
              <a:rPr lang="tr-TR" dirty="0"/>
              <a:t> deyimleri, bir koşulun sağlanmadığı durumda diğer koşul ya da koşulların denetlenmesini sağlayan bir yapıdadır. Denetlenen koşullardan herhangi birisinin sonucu mantıksal doğru olursa, o kod bloğu işletilir ve programın akışı en sonraki else bloğunun bitimine sapar. Hiç bir koşul doğru değilse, o zaman else bloğu işletilir. 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54F2A9-60D7-591A-5211-3CD55530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1A6179-E9B0-4D9E-B4A7-A9ED39B458E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3C34D28-86B7-F839-2DEE-EADC2E1F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8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C60FFDB-3B1A-D073-69CF-611BA474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4:</a:t>
            </a:r>
            <a:endParaRPr lang="en-US" dirty="0"/>
          </a:p>
        </p:txBody>
      </p:sp>
      <p:pic>
        <p:nvPicPr>
          <p:cNvPr id="8" name="İçerik Yer Tutucusu 7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1B35C290-2531-DF08-41F7-496DA27BB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37" y="2157984"/>
            <a:ext cx="8627222" cy="3903819"/>
          </a:xfrm>
          <a:noFill/>
        </p:spPr>
      </p:pic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3C70B28-1410-DFB1-B222-606844F3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F5FEB31-EA0E-4303-8CB0-CF995297DC8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C5F630-A5CE-D6BC-5976-C3E793A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2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4CD2BF1-E1CF-EAFF-CD51-1355DD5F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İşleçler (</a:t>
            </a:r>
            <a:r>
              <a:rPr lang="tr-TR" dirty="0" err="1"/>
              <a:t>Operators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D68EB38-5976-1DA9-3609-FA1DCBF91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C30F43-21B4-D57D-056F-1A89DCB9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4F96143-F2A4-4F2F-B218-8B105C46DCEC}" type="datetime1">
              <a:rPr lang="tr-TR" smtClean="0"/>
              <a:t>6.04.2024</a:t>
            </a:fld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153C56B-B8AD-DF00-CCD2-B9C4A026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D58465-506A-A1CC-3AC0-081A01DC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2. Switch Deyimi</a:t>
            </a:r>
            <a:endParaRPr lang="en-US" dirty="0"/>
          </a:p>
        </p:txBody>
      </p:sp>
      <p:pic>
        <p:nvPicPr>
          <p:cNvPr id="7" name="İçerik Yer Tutucusu 6" descr="metin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742A0FCC-3C54-2006-6D8D-47941942E7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2855265"/>
            <a:ext cx="4977453" cy="262560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25CAA13-D2D9-1C25-AD86-9DA33E4B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1854173"/>
            <a:ext cx="4985785" cy="432278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switch</a:t>
            </a:r>
            <a:r>
              <a:rPr lang="tr-TR" dirty="0"/>
              <a:t> deyimi, </a:t>
            </a:r>
            <a:r>
              <a:rPr lang="tr-TR" dirty="0" err="1"/>
              <a:t>if</a:t>
            </a:r>
            <a:r>
              <a:rPr lang="tr-TR" dirty="0"/>
              <a:t>-else-</a:t>
            </a:r>
            <a:r>
              <a:rPr lang="tr-TR" dirty="0" err="1"/>
              <a:t>if</a:t>
            </a:r>
            <a:r>
              <a:rPr lang="tr-TR" dirty="0"/>
              <a:t> deyimleri ile yazılabilecek bir kod kesimini daha basitçe yazmayı sağlayan, bir ifadenin değerine göre dallanmayı sağlayabilen bir deyimdir.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switch</a:t>
            </a:r>
            <a:r>
              <a:rPr lang="tr-TR" dirty="0"/>
              <a:t> deyiminden sonra parantez içerisine bir ifade yazılır. Bu ifade, tek başına bir değişken olabileceği gibi, herhangi bir matematiksel işlem ya da işlev çağrısı da olabilir.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case</a:t>
            </a:r>
            <a:r>
              <a:rPr lang="tr-TR" dirty="0"/>
              <a:t> satırları, ifadenin değerini denetler. Herhangi bir </a:t>
            </a:r>
            <a:r>
              <a:rPr lang="tr-TR" dirty="0" err="1"/>
              <a:t>case</a:t>
            </a:r>
            <a:r>
              <a:rPr lang="tr-TR" dirty="0"/>
              <a:t> satırında eşitlik yakalanabilirse, o </a:t>
            </a:r>
            <a:r>
              <a:rPr lang="tr-TR" dirty="0" err="1"/>
              <a:t>case</a:t>
            </a:r>
            <a:r>
              <a:rPr lang="tr-TR" dirty="0"/>
              <a:t> satırı işletilir. break deyimi, denetim yapısından çıkmaya yarayan deyimdir ve bir </a:t>
            </a:r>
            <a:r>
              <a:rPr lang="tr-TR" dirty="0" err="1"/>
              <a:t>case</a:t>
            </a:r>
            <a:r>
              <a:rPr lang="tr-TR" dirty="0"/>
              <a:t> satırı işletildikten sonra diğerlerinin işletilmemesini sağlar. Ancak yazılması zorunlu değildir.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default</a:t>
            </a:r>
            <a:r>
              <a:rPr lang="tr-TR" dirty="0"/>
              <a:t> ise, hiçbir </a:t>
            </a:r>
            <a:r>
              <a:rPr lang="tr-TR" dirty="0" err="1"/>
              <a:t>case</a:t>
            </a:r>
            <a:r>
              <a:rPr lang="tr-TR" dirty="0"/>
              <a:t> satırında ifadenin değerinin yakalanamaması durumunda işletilmek istenen kod kesiminin kodlanacağı yerdir, yazılması zorunlu değildir. 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CECE37-D7BD-EB21-8852-BA46C391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1A6179-E9B0-4D9E-B4A7-A9ED39B458E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065B557-6C4D-25A1-4854-3247A428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39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B1A3570-F8DF-42D5-3335-BDFED588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tr-TR" dirty="0"/>
              <a:t>Örnek 1:</a:t>
            </a:r>
            <a:endParaRPr lang="en-US" dirty="0"/>
          </a:p>
        </p:txBody>
      </p:sp>
      <p:pic>
        <p:nvPicPr>
          <p:cNvPr id="8" name="İçerik Yer Tutucusu 7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AB2DB670-F8DE-4E50-6700-10A49DC6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9" y="2157984"/>
            <a:ext cx="6196538" cy="3903819"/>
          </a:xfrm>
          <a:noFill/>
        </p:spPr>
      </p:pic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B2EF3D-F40B-8031-AFDC-B4274575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20CA820-46E7-4AD9-B271-FC9288BBD02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715657-8707-2028-1AD7-7038DDD2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80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DFDD9B5-07CC-65EE-64F6-30E90117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tr-TR" dirty="0"/>
              <a:t>Örnek 2:</a:t>
            </a:r>
            <a:endParaRPr lang="en-US" dirty="0"/>
          </a:p>
        </p:txBody>
      </p:sp>
      <p:pic>
        <p:nvPicPr>
          <p:cNvPr id="7" name="Resim Yer Tutucusu 6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FCCB8D8F-1A95-99D8-630F-75B816E0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23" y="2093135"/>
            <a:ext cx="5922489" cy="1554653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8C667DD-746F-81AB-9591-BC585150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266" y="2213620"/>
            <a:ext cx="3640713" cy="2868336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switch</a:t>
            </a:r>
            <a:r>
              <a:rPr lang="tr-TR" dirty="0"/>
              <a:t> deyimi kullanılırken break deyimlerinin dikkatli kullanılması gerekir. break deyiminin unutulması ya da yazılmaması durumunda, </a:t>
            </a:r>
            <a:r>
              <a:rPr lang="tr-TR" dirty="0" err="1"/>
              <a:t>case</a:t>
            </a:r>
            <a:r>
              <a:rPr lang="tr-TR" dirty="0"/>
              <a:t> satırı işletildikten sonra </a:t>
            </a:r>
            <a:r>
              <a:rPr lang="tr-TR" dirty="0" err="1"/>
              <a:t>switch</a:t>
            </a:r>
            <a:r>
              <a:rPr lang="tr-TR" dirty="0"/>
              <a:t> deyiminin sonuna sapılmayacak, işleyiş bir sonraki </a:t>
            </a:r>
            <a:r>
              <a:rPr lang="tr-TR" dirty="0" err="1"/>
              <a:t>case</a:t>
            </a:r>
            <a:r>
              <a:rPr lang="tr-TR" dirty="0"/>
              <a:t> satırından devam edecektir. </a:t>
            </a:r>
            <a:r>
              <a:rPr lang="tr-TR" dirty="0" err="1"/>
              <a:t>if</a:t>
            </a:r>
            <a:r>
              <a:rPr lang="tr-TR" dirty="0"/>
              <a:t>-else </a:t>
            </a:r>
            <a:r>
              <a:rPr lang="tr-TR" dirty="0" err="1"/>
              <a:t>if</a:t>
            </a:r>
            <a:r>
              <a:rPr lang="tr-TR" dirty="0"/>
              <a:t> kod blokları, </a:t>
            </a:r>
            <a:r>
              <a:rPr lang="tr-TR" dirty="0" err="1"/>
              <a:t>switch</a:t>
            </a:r>
            <a:r>
              <a:rPr lang="tr-TR" dirty="0"/>
              <a:t> bloklarına oranla hata yapmanıza daha az yatkındır. 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B72068-F942-280C-AFA4-46FD0695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1A6179-E9B0-4D9E-B4A7-A9ED39B458EF}" type="datetime1">
              <a:rPr lang="tr-TR" smtClean="0"/>
              <a:pPr>
                <a:spcAft>
                  <a:spcPts val="600"/>
                </a:spcAft>
              </a:pPr>
              <a:t>6.04.2024</a:t>
            </a:fld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463F701-FC48-F5C8-51DB-F3C3E160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9CE03F-32BA-4B5D-92D7-7551987B3F6E}" type="slidenum">
              <a:rPr lang="tr-TR" smtClean="0"/>
              <a:pPr>
                <a:spcAft>
                  <a:spcPts val="600"/>
                </a:spcAft>
              </a:pPr>
              <a:t>22</a:t>
            </a:fld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060EF76-921B-5AEE-7721-46694AC17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0" r="1271"/>
          <a:stretch/>
        </p:blipFill>
        <p:spPr>
          <a:xfrm>
            <a:off x="5507510" y="3647788"/>
            <a:ext cx="592248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51161D0-0154-4DF5-DEBC-D7EA43B9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tr-TR" dirty="0"/>
              <a:t>Aritmetik İşleçler</a:t>
            </a:r>
            <a:endParaRPr lang="en-US" dirty="0"/>
          </a:p>
        </p:txBody>
      </p:sp>
      <p:pic>
        <p:nvPicPr>
          <p:cNvPr id="8" name="Resim Yer Tutucusu 7" descr="metin, sayı, numara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4AC601DF-915E-BD57-3185-1F4BA69D9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02563" y="2170636"/>
            <a:ext cx="10393225" cy="3877216"/>
          </a:xfrm>
          <a:noFill/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DB979F-B450-F3D8-8FCD-579FEBEA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79AC80C-7129-48CC-9C65-537785BAFFA2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5C9FD0-E65A-4310-A96E-667C7E6F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D1B765-7B00-0CDF-3B7B-4753408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Birleşik Aritmetik İşleçler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A1B221C-B405-64C5-2805-B391A2688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89" y="2465952"/>
            <a:ext cx="10374173" cy="3286584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BAA654-59AA-24C5-C3C9-12989C3D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A67-28AB-45C6-A9EA-E39BD6A9C5EF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1C1CCD-A19F-8C45-F06C-656F4365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DC0D2-B927-A1EC-1933-0C7A3969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Arttırma ve Azaltma İşleçleri</a:t>
            </a:r>
          </a:p>
        </p:txBody>
      </p:sp>
      <p:pic>
        <p:nvPicPr>
          <p:cNvPr id="8" name="İçerik Yer Tutucusu 7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8A7014C6-FEF7-69CB-663C-4DB15E65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31" y="2708873"/>
            <a:ext cx="10307488" cy="2800741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5A6DAD-778E-05AF-DAEC-C702DFFB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26BA-B749-4FB1-946F-B46FE189BE85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928C41-64F0-7DC1-9F06-DDDEA30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8FE50F9-CF25-D040-9A55-1E18D5A1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latin typeface="+mn-lt"/>
              </a:rPr>
              <a:t>Arttırma ve azaltma işleçleri değişkenin önüne veya sonuna yazılabilir. Nereye yazıldıklarına bağlı olarak işleçlerin nasıl işletileceği değişir</a:t>
            </a:r>
            <a:endParaRPr lang="en-US" sz="1800" dirty="0">
              <a:latin typeface="+mn-lt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9881F70-53F4-9690-0A7E-16E98CAA5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0" cap="none" spc="0" dirty="0"/>
              <a:t>Değişkenin Sonuna Yazılırsa: </a:t>
            </a:r>
            <a:endParaRPr lang="en-US" sz="1800" b="0" cap="none" spc="0" dirty="0"/>
          </a:p>
        </p:txBody>
      </p:sp>
      <p:pic>
        <p:nvPicPr>
          <p:cNvPr id="8" name="İçerik Yer Tutucusu 7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35D2F593-8E29-933A-2879-B51E4F4D59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2468066"/>
            <a:ext cx="4964112" cy="1302510"/>
          </a:xfr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5AFDB0B-ABE0-2B7C-8DE6-CE9DE5A1B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0" cap="none" spc="0" dirty="0"/>
              <a:t>Değişkenin Önüne Yazılırsa:</a:t>
            </a:r>
            <a:endParaRPr lang="en-US" sz="1800" b="0" cap="none" spc="0" dirty="0"/>
          </a:p>
        </p:txBody>
      </p:sp>
      <p:pic>
        <p:nvPicPr>
          <p:cNvPr id="10" name="İçerik Yer Tutucusu 9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FD2BDA97-BF8E-85FF-46BE-7283DD9F0A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26" y="2450376"/>
            <a:ext cx="4987925" cy="1320200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9A7C89-70E7-D449-3BC9-1EBD8B11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414262-9CA4-457B-9F99-CB86983E0317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AB4172-2E94-C516-44D8-6F0CD2D3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EDB79C-1F10-7E39-D494-64E33F85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tr-TR" dirty="0"/>
              <a:t>İlişkisel (</a:t>
            </a:r>
            <a:r>
              <a:rPr lang="tr-TR" dirty="0" err="1"/>
              <a:t>Relational</a:t>
            </a:r>
            <a:r>
              <a:rPr lang="tr-TR" dirty="0"/>
              <a:t>) İşleçler</a:t>
            </a:r>
          </a:p>
        </p:txBody>
      </p:sp>
      <p:pic>
        <p:nvPicPr>
          <p:cNvPr id="15" name="İçerik Yer Tutucusu 14" descr="metin, ekran görüntüsü, sayı, numara, çizgi içeren bir resim&#10;&#10;Açıklama otomatik olarak oluşturuldu">
            <a:extLst>
              <a:ext uri="{FF2B5EF4-FFF2-40B4-BE49-F238E27FC236}">
                <a16:creationId xmlns:a16="http://schemas.microsoft.com/office/drawing/2014/main" id="{F371FA67-CCF3-0210-0286-C77087FC87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r="27273"/>
          <a:stretch/>
        </p:blipFill>
        <p:spPr>
          <a:noFill/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72CA591-CEC8-651E-1C70-C1134FA2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137" y="2288791"/>
            <a:ext cx="3643889" cy="286833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İlişkisel işleçler, mantıksal ifadelerde kullanılır. Bir karşılaştırma sonucu elde edilen değer mantıksal doğru (</a:t>
            </a:r>
            <a:r>
              <a:rPr lang="tr-TR" dirty="0" err="1"/>
              <a:t>true</a:t>
            </a:r>
            <a:r>
              <a:rPr lang="tr-TR" dirty="0"/>
              <a:t>) ya da mantıksal yanlış (</a:t>
            </a:r>
            <a:r>
              <a:rPr lang="tr-TR" dirty="0" err="1"/>
              <a:t>false</a:t>
            </a:r>
            <a:r>
              <a:rPr lang="tr-TR" dirty="0"/>
              <a:t>) olabilir.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İlişkisel işleciler ile ilgili olarak en yaygın yapılan hata, eşittir işleci (“==”) yerine yanlışlıkla atama işleci (“=”) yazmaktır. Kodlarınızda buna dikkat ediniz. </a:t>
            </a:r>
            <a:endParaRPr lang="en-US" dirty="0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56D4E3-9A08-B404-5BEE-9A38918D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9BDFA94-B0F0-44DC-BA72-C03CF4DF53A1}" type="datetime1">
              <a:rPr lang="tr-TR" smtClean="0"/>
              <a:t>6.04.2024</a:t>
            </a:fld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B95EC24-B939-1E66-AB1D-DBF00893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3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E6E3CB3F-8060-B651-EC76-2158D814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İşleçler</a:t>
            </a:r>
            <a:endParaRPr lang="en-US" dirty="0"/>
          </a:p>
        </p:txBody>
      </p:sp>
      <p:pic>
        <p:nvPicPr>
          <p:cNvPr id="8" name="İçerik Yer Tutucusu 7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E8CF9F90-54D9-477F-A125-FD96C9AEA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15" y="2961321"/>
            <a:ext cx="10355120" cy="2295845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BD0F32-14B2-64C1-C576-9D9A7D77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66F1EC8-6648-4E2A-B830-CB7CEEFF86A3}" type="datetime1">
              <a:rPr lang="tr-TR" smtClean="0"/>
              <a:t>6.04.2024</a:t>
            </a:fld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BD82EE-5083-28D7-34E7-289F130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E6E3CB3F-8060-B651-EC76-2158D814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İşleçler</a:t>
            </a:r>
            <a:endParaRPr lang="en-US" dirty="0"/>
          </a:p>
        </p:txBody>
      </p:sp>
      <p:pic>
        <p:nvPicPr>
          <p:cNvPr id="8" name="İçerik Yer Tutucusu 7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E8CF9F90-54D9-477F-A125-FD96C9AEA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15" y="2961321"/>
            <a:ext cx="10355120" cy="2295845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BD0F32-14B2-64C1-C576-9D9A7D77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9F7C075-C599-4FAC-9F78-92CA240F14E7}" type="datetime1">
              <a:rPr kumimoji="0" lang="tr-TR" sz="800" b="0" i="0" u="none" strike="noStrike" kern="1200" cap="all" spc="300" normalizeH="0" baseline="0" noProof="0" smtClean="0">
                <a:ln>
                  <a:noFill/>
                </a:ln>
                <a:solidFill>
                  <a:srgbClr val="1B2130"/>
                </a:solidFill>
                <a:effectLst/>
                <a:uLnTx/>
                <a:uFillTx/>
                <a:latin typeface="Aptos Light"/>
                <a:ea typeface="+mn-ea"/>
                <a:cs typeface="+mn-cs"/>
              </a:rPr>
              <a:t>6.04.2024</a:t>
            </a:fld>
            <a:endParaRPr kumimoji="0" lang="en-US" sz="800" b="0" i="0" u="none" strike="noStrike" kern="1200" cap="all" spc="300" normalizeH="0" baseline="0" noProof="0">
              <a:ln>
                <a:noFill/>
              </a:ln>
              <a:solidFill>
                <a:srgbClr val="1B2130"/>
              </a:solidFill>
              <a:effectLst/>
              <a:uLnTx/>
              <a:uFillTx/>
              <a:latin typeface="Aptos Light"/>
              <a:ea typeface="+mn-ea"/>
              <a:cs typeface="+mn-cs"/>
            </a:endParaRP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BD82EE-5083-28D7-34E7-289F130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68AC1EC-23E2-4F0E-A5A4-674EC8DB954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B2130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B2130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729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2" id="{7CAF9E8A-1FD0-4F33-BFFA-AA03E51114CC}" vid="{2BE32C55-2AE2-472E-9D2A-2F5AC09D74F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753</Words>
  <Application>Microsoft Office PowerPoint</Application>
  <PresentationFormat>Geniş ekran</PresentationFormat>
  <Paragraphs>89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Aptos</vt:lpstr>
      <vt:lpstr>Aptos Light</vt:lpstr>
      <vt:lpstr>Arial</vt:lpstr>
      <vt:lpstr>Walbaum Display</vt:lpstr>
      <vt:lpstr>Tema2</vt:lpstr>
      <vt:lpstr>Java OOP Part 3</vt:lpstr>
      <vt:lpstr>İşleçler (Operators)</vt:lpstr>
      <vt:lpstr>Aritmetik İşleçler</vt:lpstr>
      <vt:lpstr>Birleşik Aritmetik İşleçler</vt:lpstr>
      <vt:lpstr>Arttırma ve Azaltma İşleçleri</vt:lpstr>
      <vt:lpstr>Arttırma ve azaltma işleçleri değişkenin önüne veya sonuna yazılabilir. Nereye yazıldıklarına bağlı olarak işleçlerin nasıl işletileceği değişir</vt:lpstr>
      <vt:lpstr>İlişkisel (Relational) İşleçler</vt:lpstr>
      <vt:lpstr>Mantıksal İşleçler</vt:lpstr>
      <vt:lpstr>Mantıksal İşleçler</vt:lpstr>
      <vt:lpstr>İşleçlerin Öncelikleri:</vt:lpstr>
      <vt:lpstr>Denetim Deyimleri  (Control Statements)</vt:lpstr>
      <vt:lpstr>Giriş</vt:lpstr>
      <vt:lpstr>1. if – else </vt:lpstr>
      <vt:lpstr>Örnek 1:</vt:lpstr>
      <vt:lpstr>Örnek 2:</vt:lpstr>
      <vt:lpstr>Örnek 3:</vt:lpstr>
      <vt:lpstr>Örnek 3: İç içe İf Deyimleri</vt:lpstr>
      <vt:lpstr>else if Deyimi</vt:lpstr>
      <vt:lpstr>Örnek 4:</vt:lpstr>
      <vt:lpstr>2. Switch Deyimi</vt:lpstr>
      <vt:lpstr>Örnek 1:</vt:lpstr>
      <vt:lpstr>Örnek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Part 3</dc:title>
  <dc:creator>Sude ÖZTAŞ</dc:creator>
  <cp:lastModifiedBy>Sude ÖZTAŞ</cp:lastModifiedBy>
  <cp:revision>2</cp:revision>
  <dcterms:created xsi:type="dcterms:W3CDTF">2024-04-06T12:21:36Z</dcterms:created>
  <dcterms:modified xsi:type="dcterms:W3CDTF">2024-04-06T13:08:33Z</dcterms:modified>
</cp:coreProperties>
</file>