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3"/>
    <p:sldId id="257" r:id="rId4"/>
    <p:sldId id="258" r:id="rId5"/>
    <p:sldId id="259" r:id="rId6"/>
    <p:sldId id="274" r:id="rId7"/>
    <p:sldId id="276" r:id="rId8"/>
    <p:sldId id="277" r:id="rId9"/>
    <p:sldId id="278" r:id="rId10"/>
    <p:sldId id="262" r:id="rId11"/>
    <p:sldId id="260" r:id="rId12"/>
    <p:sldId id="282" r:id="rId13"/>
    <p:sldId id="283" r:id="rId14"/>
    <p:sldId id="284" r:id="rId15"/>
    <p:sldId id="297" r:id="rId16"/>
    <p:sldId id="298" r:id="rId17"/>
    <p:sldId id="285" r:id="rId18"/>
    <p:sldId id="286" r:id="rId19"/>
    <p:sldId id="287" r:id="rId20"/>
    <p:sldId id="289" r:id="rId21"/>
    <p:sldId id="290" r:id="rId22"/>
    <p:sldId id="292" r:id="rId23"/>
    <p:sldId id="265" r:id="rId24"/>
    <p:sldId id="293" r:id="rId25"/>
    <p:sldId id="294" r:id="rId27"/>
    <p:sldId id="267" r:id="rId28"/>
    <p:sldId id="295" r:id="rId29"/>
    <p:sldId id="296" r:id="rId30"/>
  </p:sldIdLst>
  <p:sldSz cx="12192000" cy="6858000"/>
  <p:notesSz cx="6858000" cy="9144000"/>
  <p:embeddedFontLst>
    <p:embeddedFont>
      <p:font typeface="等线" panose="02010600030101010101" pitchFamily="2" charset="-122"/>
      <p:regular r:id="rId35"/>
    </p:embeddedFont>
    <p:embeddedFont>
      <p:font typeface="Calibri" panose="020F0502020204030204"/>
      <p:regular r:id="rId36"/>
      <p:bold r:id="rId37"/>
      <p:italic r:id="rId38"/>
      <p:boldItalic r:id="rId39"/>
    </p:embeddedFont>
    <p:embeddedFont>
      <p:font typeface="等线 Light" panose="02010600030101010101" charset="-122"/>
      <p:regular r:id="rId40"/>
    </p:embeddedFont>
  </p:embeddedFontLst>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76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mpeya 1" initials="p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EEBF7"/>
    <a:srgbClr val="BDD7EE"/>
    <a:srgbClr val="000000"/>
    <a:srgbClr val="7CBAD3"/>
    <a:srgbClr val="B4DF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6" autoAdjust="0"/>
    <p:restoredTop sz="94660"/>
  </p:normalViewPr>
  <p:slideViewPr>
    <p:cSldViewPr snapToGrid="0" showGuides="1">
      <p:cViewPr varScale="1">
        <p:scale>
          <a:sx n="90" d="100"/>
          <a:sy n="90" d="100"/>
        </p:scale>
        <p:origin x="480" y="102"/>
      </p:cViewPr>
      <p:guideLst>
        <p:guide orient="horz" pos="2159"/>
        <p:guide pos="376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gs" Target="tags/tag26.xml"/><Relationship Id="rId40" Type="http://schemas.openxmlformats.org/officeDocument/2006/relationships/font" Target="fonts/font6.fntdata"/><Relationship Id="rId4" Type="http://schemas.openxmlformats.org/officeDocument/2006/relationships/slide" Target="slides/slide2.xml"/><Relationship Id="rId39" Type="http://schemas.openxmlformats.org/officeDocument/2006/relationships/font" Target="fonts/font5.fntdata"/><Relationship Id="rId38" Type="http://schemas.openxmlformats.org/officeDocument/2006/relationships/font" Target="fonts/font4.fntdata"/><Relationship Id="rId37" Type="http://schemas.openxmlformats.org/officeDocument/2006/relationships/font" Target="fonts/font3.fntdata"/><Relationship Id="rId36" Type="http://schemas.openxmlformats.org/officeDocument/2006/relationships/font" Target="fonts/font2.fntdata"/><Relationship Id="rId35" Type="http://schemas.openxmlformats.org/officeDocument/2006/relationships/font" Target="fonts/font1.fntdata"/><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8EB6FB6A-4531-4075-AE0E-75A872838235}"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8EB6FB6A-4531-4075-AE0E-75A872838235}"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8EB6FB6A-4531-4075-AE0E-75A872838235}"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8EB6FB6A-4531-4075-AE0E-75A872838235}"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EB6FB6A-4531-4075-AE0E-75A872838235}"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日期占位符 4"/>
          <p:cNvSpPr>
            <a:spLocks noGrp="1"/>
          </p:cNvSpPr>
          <p:nvPr>
            <p:ph type="dt" sz="half" idx="10"/>
          </p:nvPr>
        </p:nvSpPr>
        <p:spPr/>
        <p:txBody>
          <a:bodyPr/>
          <a:lstStyle/>
          <a:p>
            <a:fld id="{8EB6FB6A-4531-4075-AE0E-75A872838235}"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7" name="日期占位符 6"/>
          <p:cNvSpPr>
            <a:spLocks noGrp="1"/>
          </p:cNvSpPr>
          <p:nvPr>
            <p:ph type="dt" sz="half" idx="10"/>
          </p:nvPr>
        </p:nvSpPr>
        <p:spPr/>
        <p:txBody>
          <a:bodyPr/>
          <a:lstStyle/>
          <a:p>
            <a:fld id="{8EB6FB6A-4531-4075-AE0E-75A872838235}" type="datetimeFigureOut">
              <a:rPr lang="en-US" smtClean="0"/>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8EB6FB6A-4531-4075-AE0E-75A872838235}" type="datetimeFigureOut">
              <a:rPr lang="en-US" smtClean="0"/>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B6FB6A-4531-4075-AE0E-75A872838235}" type="datetimeFigureOut">
              <a:rPr lang="en-US" smtClean="0"/>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B6FB6A-4531-4075-AE0E-75A872838235}"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B6FB6A-4531-4075-AE0E-75A872838235}"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11B1F07-7763-43DC-BFA1-28625E3ED53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6FB6A-4531-4075-AE0E-75A872838235}" type="datetimeFigureOut">
              <a:rPr lang="en-US" smtClean="0"/>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B1F07-7763-43DC-BFA1-28625E3ED5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tags" Target="../tags/tag2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image" Target="../media/image3.png"/><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2.png"/><Relationship Id="rId17" Type="http://schemas.openxmlformats.org/officeDocument/2006/relationships/slideLayout" Target="../slideLayouts/slideLayout7.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image" Target="../media/image5.png"/><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SVmode:HSV"/>
          <p:cNvSpPr txBox="1"/>
          <p:nvPr/>
        </p:nvSpPr>
        <p:spPr>
          <a:xfrm>
            <a:off x="3249747" y="-266700"/>
            <a:ext cx="247184" cy="369332"/>
          </a:xfrm>
          <a:prstGeom prst="rect">
            <a:avLst/>
          </a:prstGeom>
          <a:noFill/>
        </p:spPr>
        <p:txBody>
          <a:bodyPr wrap="none" rtlCol="0">
            <a:spAutoFit/>
          </a:bodyPr>
          <a:lstStyle/>
          <a:p>
            <a:r>
              <a:rPr lang="en-US" altLang="zh-CN" dirty="0">
                <a:solidFill/>
              </a:rPr>
              <a:t> </a:t>
            </a:r>
            <a:endParaRPr lang="zh-CN" altLang="en-US" dirty="0"/>
          </a:p>
        </p:txBody>
      </p:sp>
      <p:sp>
        <p:nvSpPr>
          <p:cNvPr id="9" name="矩形 8"/>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圆角 9"/>
          <p:cNvSpPr/>
          <p:nvPr/>
        </p:nvSpPr>
        <p:spPr>
          <a:xfrm>
            <a:off x="272980" y="308163"/>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文本占位符 4"/>
          <p:cNvSpPr txBox="1"/>
          <p:nvPr/>
        </p:nvSpPr>
        <p:spPr>
          <a:xfrm>
            <a:off x="565150" y="5887163"/>
            <a:ext cx="2228850" cy="34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5" name="文本占位符 5"/>
          <p:cNvSpPr txBox="1"/>
          <p:nvPr/>
        </p:nvSpPr>
        <p:spPr>
          <a:xfrm>
            <a:off x="3249747" y="5887163"/>
            <a:ext cx="2433461" cy="34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8" name="yanjiusheng"/>
          <p:cNvSpPr txBox="1"/>
          <p:nvPr/>
        </p:nvSpPr>
        <p:spPr>
          <a:xfrm>
            <a:off x="1649095" y="2778171"/>
            <a:ext cx="8894617" cy="769441"/>
          </a:xfrm>
          <a:prstGeom prst="rect">
            <a:avLst/>
          </a:prstGeom>
          <a:noFill/>
        </p:spPr>
        <p:txBody>
          <a:bodyPr wrap="none" rtlCol="0" anchor="ctr" anchorCtr="1">
            <a:normAutofit/>
          </a:bodyPr>
          <a:lstStyle/>
          <a:p>
            <a:pPr algn="dist"/>
            <a:r>
              <a:rPr lang="zh-CN" altLang="en-US" sz="4400" b="1" spc="300" dirty="0">
                <a:solidFill>
                  <a:srgbClr val="000000"/>
                </a:solidFill>
                <a:ea typeface="等线" panose="02010600030101010101" pitchFamily="2" charset="-122"/>
              </a:rPr>
              <a:t>互联网数据库项目</a:t>
            </a:r>
            <a:r>
              <a:rPr lang="zh-CN" altLang="en-US" sz="4400" b="1" spc="300" dirty="0">
                <a:solidFill>
                  <a:srgbClr val="000000"/>
                </a:solidFill>
                <a:ea typeface="等线" panose="02010600030101010101" pitchFamily="2" charset="-122"/>
              </a:rPr>
              <a:t>展示</a:t>
            </a:r>
            <a:endParaRPr lang="zh-CN" altLang="en-US" sz="4400" b="1" spc="300" dirty="0">
              <a:solidFill>
                <a:srgbClr val="000000"/>
              </a:solidFill>
              <a:ea typeface="等线" panose="02010600030101010101" pitchFamily="2" charset="-122"/>
            </a:endParaRPr>
          </a:p>
        </p:txBody>
      </p:sp>
      <p:sp>
        <p:nvSpPr>
          <p:cNvPr id="13" name="文本框 12"/>
          <p:cNvSpPr txBox="1"/>
          <p:nvPr/>
        </p:nvSpPr>
        <p:spPr>
          <a:xfrm>
            <a:off x="3203638" y="3657404"/>
            <a:ext cx="7898004" cy="521970"/>
          </a:xfrm>
          <a:prstGeom prst="rect">
            <a:avLst/>
          </a:prstGeom>
          <a:noFill/>
        </p:spPr>
        <p:txBody>
          <a:bodyPr wrap="square" rtlCol="0">
            <a:spAutoFit/>
          </a:bodyPr>
          <a:lstStyle/>
          <a:p>
            <a:pPr algn="ctr"/>
            <a:r>
              <a:rPr lang="en-US" altLang="zh-CN" sz="2800" b="1" spc="300" dirty="0">
                <a:solidFill>
                  <a:srgbClr val="000000"/>
                </a:solidFill>
                <a:ea typeface="等线" panose="02010600030101010101" pitchFamily="2" charset="-122"/>
              </a:rPr>
              <a:t>——</a:t>
            </a:r>
            <a:r>
              <a:rPr lang="zh-CN" altLang="en-US" sz="2800" b="1" spc="300" dirty="0">
                <a:solidFill>
                  <a:srgbClr val="000000"/>
                </a:solidFill>
                <a:ea typeface="等线" panose="02010600030101010101" pitchFamily="2" charset="-122"/>
              </a:rPr>
              <a:t>前后端分离的核污染宣传网站</a:t>
            </a:r>
            <a:endParaRPr lang="zh-CN" altLang="en-US" sz="2800" b="1" dirty="0">
              <a:solidFill/>
              <a:latin typeface="等线" panose="02010600030101010101" pitchFamily="2" charset="-122"/>
              <a:ea typeface="等线" panose="02010600030101010101" pitchFamily="2" charset="-122"/>
            </a:endParaRPr>
          </a:p>
        </p:txBody>
      </p:sp>
      <p:sp>
        <p:nvSpPr>
          <p:cNvPr id="16" name="文本框 15"/>
          <p:cNvSpPr txBox="1"/>
          <p:nvPr/>
        </p:nvSpPr>
        <p:spPr>
          <a:xfrm>
            <a:off x="3203575" y="4810125"/>
            <a:ext cx="2644140" cy="368300"/>
          </a:xfrm>
          <a:prstGeom prst="rect">
            <a:avLst/>
          </a:prstGeom>
          <a:noFill/>
        </p:spPr>
        <p:txBody>
          <a:bodyPr wrap="square" rtlCol="0">
            <a:spAutoFit/>
          </a:bodyPr>
          <a:lstStyle/>
          <a:p>
            <a:pPr algn="dist"/>
            <a:r>
              <a:rPr lang="zh-CN" altLang="en-US" b="1" dirty="0">
                <a:solidFill>
                  <a:schemeClr val="tx1">
                    <a:lumMod val="75000"/>
                    <a:lumOff val="25000"/>
                  </a:schemeClr>
                </a:solidFill>
                <a:latin typeface="等线" panose="02010600030101010101" pitchFamily="2" charset="-122"/>
                <a:ea typeface="等线" panose="02010600030101010101" pitchFamily="2" charset="-122"/>
              </a:rPr>
              <a:t>小组名称 </a:t>
            </a:r>
            <a:r>
              <a:rPr lang="en-US" altLang="zh-CN" b="1" dirty="0">
                <a:solidFill>
                  <a:schemeClr val="tx1">
                    <a:lumMod val="75000"/>
                    <a:lumOff val="25000"/>
                  </a:schemeClr>
                </a:solidFill>
                <a:latin typeface="等线" panose="02010600030101010101" pitchFamily="2" charset="-122"/>
                <a:ea typeface="等线" panose="02010600030101010101" pitchFamily="2" charset="-122"/>
              </a:rPr>
              <a:t>| WLYN</a:t>
            </a:r>
            <a:endParaRPr lang="en-US" b="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17" name="文本框 16"/>
          <p:cNvSpPr txBox="1"/>
          <p:nvPr/>
        </p:nvSpPr>
        <p:spPr>
          <a:xfrm>
            <a:off x="3203575" y="5348605"/>
            <a:ext cx="6093460" cy="368300"/>
          </a:xfrm>
          <a:prstGeom prst="rect">
            <a:avLst/>
          </a:prstGeom>
          <a:noFill/>
        </p:spPr>
        <p:txBody>
          <a:bodyPr wrap="square" rtlCol="0">
            <a:spAutoFit/>
          </a:bodyPr>
          <a:lstStyle/>
          <a:p>
            <a:pPr algn="dist"/>
            <a:r>
              <a:rPr lang="zh-CN" altLang="en-US" b="1" dirty="0">
                <a:solidFill>
                  <a:schemeClr val="tx1">
                    <a:lumMod val="75000"/>
                    <a:lumOff val="25000"/>
                  </a:schemeClr>
                </a:solidFill>
                <a:latin typeface="等线" panose="02010600030101010101" pitchFamily="2" charset="-122"/>
                <a:ea typeface="等线" panose="02010600030101010101" pitchFamily="2" charset="-122"/>
              </a:rPr>
              <a:t>小组成员 </a:t>
            </a:r>
            <a:r>
              <a:rPr lang="en-US" altLang="zh-CN" b="1" dirty="0">
                <a:solidFill>
                  <a:schemeClr val="tx1">
                    <a:lumMod val="75000"/>
                    <a:lumOff val="25000"/>
                  </a:schemeClr>
                </a:solidFill>
                <a:latin typeface="等线" panose="02010600030101010101" pitchFamily="2" charset="-122"/>
                <a:ea typeface="等线" panose="02010600030101010101" pitchFamily="2" charset="-122"/>
              </a:rPr>
              <a:t>| </a:t>
            </a:r>
            <a:r>
              <a:rPr lang="zh-CN" altLang="en-US" b="1" dirty="0">
                <a:solidFill>
                  <a:schemeClr val="tx1">
                    <a:lumMod val="75000"/>
                    <a:lumOff val="25000"/>
                  </a:schemeClr>
                </a:solidFill>
                <a:latin typeface="等线" panose="02010600030101010101" pitchFamily="2" charset="-122"/>
                <a:ea typeface="等线" panose="02010600030101010101" pitchFamily="2" charset="-122"/>
              </a:rPr>
              <a:t>王宇卉</a:t>
            </a:r>
            <a:r>
              <a:rPr lang="en-US" altLang="zh-CN" b="1" dirty="0">
                <a:solidFill>
                  <a:schemeClr val="tx1">
                    <a:lumMod val="75000"/>
                    <a:lumOff val="25000"/>
                  </a:schemeClr>
                </a:solidFill>
                <a:latin typeface="等线" panose="02010600030101010101" pitchFamily="2" charset="-122"/>
                <a:ea typeface="等线" panose="02010600030101010101" pitchFamily="2" charset="-122"/>
              </a:rPr>
              <a:t>  </a:t>
            </a:r>
            <a:r>
              <a:rPr lang="zh-CN" altLang="en-US" b="1" dirty="0">
                <a:solidFill>
                  <a:schemeClr val="tx1">
                    <a:lumMod val="75000"/>
                    <a:lumOff val="25000"/>
                  </a:schemeClr>
                </a:solidFill>
                <a:latin typeface="等线" panose="02010600030101010101" pitchFamily="2" charset="-122"/>
                <a:ea typeface="等线" panose="02010600030101010101" pitchFamily="2" charset="-122"/>
              </a:rPr>
              <a:t>晏家钰</a:t>
            </a:r>
            <a:r>
              <a:rPr lang="en-US" altLang="zh-CN" b="1" dirty="0">
                <a:solidFill>
                  <a:schemeClr val="tx1">
                    <a:lumMod val="75000"/>
                    <a:lumOff val="25000"/>
                  </a:schemeClr>
                </a:solidFill>
                <a:latin typeface="等线" panose="02010600030101010101" pitchFamily="2" charset="-122"/>
                <a:ea typeface="等线" panose="02010600030101010101" pitchFamily="2" charset="-122"/>
              </a:rPr>
              <a:t>  </a:t>
            </a:r>
            <a:r>
              <a:rPr lang="zh-CN" altLang="en-US" b="1" dirty="0">
                <a:solidFill>
                  <a:schemeClr val="tx1">
                    <a:lumMod val="75000"/>
                    <a:lumOff val="25000"/>
                  </a:schemeClr>
                </a:solidFill>
                <a:latin typeface="等线" panose="02010600030101010101" pitchFamily="2" charset="-122"/>
                <a:ea typeface="等线" panose="02010600030101010101" pitchFamily="2" charset="-122"/>
              </a:rPr>
              <a:t>刘欣然</a:t>
            </a:r>
            <a:r>
              <a:rPr lang="en-US" altLang="zh-CN" b="1" dirty="0">
                <a:solidFill>
                  <a:schemeClr val="tx1">
                    <a:lumMod val="75000"/>
                    <a:lumOff val="25000"/>
                  </a:schemeClr>
                </a:solidFill>
                <a:latin typeface="等线" panose="02010600030101010101" pitchFamily="2" charset="-122"/>
                <a:ea typeface="等线" panose="02010600030101010101" pitchFamily="2" charset="-122"/>
              </a:rPr>
              <a:t>  </a:t>
            </a:r>
            <a:r>
              <a:rPr lang="zh-CN" altLang="en-US" b="1" dirty="0">
                <a:solidFill>
                  <a:schemeClr val="tx1">
                    <a:lumMod val="75000"/>
                    <a:lumOff val="25000"/>
                  </a:schemeClr>
                </a:solidFill>
                <a:latin typeface="等线" panose="02010600030101010101" pitchFamily="2" charset="-122"/>
                <a:ea typeface="等线" panose="02010600030101010101" pitchFamily="2" charset="-122"/>
              </a:rPr>
              <a:t>聂嘉欣</a:t>
            </a:r>
            <a:endParaRPr lang="zh-CN" altLang="en-US" b="1" dirty="0">
              <a:solidFill>
                <a:schemeClr val="tx1">
                  <a:lumMod val="75000"/>
                  <a:lumOff val="25000"/>
                </a:schemeClr>
              </a:solidFill>
              <a:latin typeface="等线" panose="02010600030101010101" pitchFamily="2" charset="-122"/>
              <a:ea typeface="等线" panose="02010600030101010101" pitchFamily="2" charset="-122"/>
            </a:endParaRPr>
          </a:p>
        </p:txBody>
      </p:sp>
      <p:pic>
        <p:nvPicPr>
          <p:cNvPr id="18" name="Picture 17" descr="59-南开大学-logo.png"/>
          <p:cNvPicPr>
            <a:picLocks noChangeAspect="1"/>
          </p:cNvPicPr>
          <p:nvPr/>
        </p:nvPicPr>
        <p:blipFill>
          <a:blip r:embed="rId1"/>
          <a:stretch>
            <a:fillRect/>
          </a:stretch>
        </p:blipFill>
        <p:spPr>
          <a:xfrm>
            <a:off x="5194300" y="874739"/>
            <a:ext cx="1803398" cy="18033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矩形: 圆角 2"/>
          <p:cNvSpPr/>
          <p:nvPr>
            <p:custDataLst>
              <p:tags r:id="rId1"/>
            </p:custDataLst>
          </p:nvPr>
        </p:nvSpPr>
        <p:spPr>
          <a:xfrm>
            <a:off x="5755640" y="2273300"/>
            <a:ext cx="4498975" cy="2594610"/>
          </a:xfrm>
          <a:prstGeom prst="roundRect">
            <a:avLst>
              <a:gd name="adj" fmla="val 1763"/>
            </a:avLst>
          </a:prstGeom>
          <a:solidFill>
            <a:schemeClr val="bg1"/>
          </a:solidFill>
          <a:ln>
            <a:solidFill>
              <a:srgbClr val="6B15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其中</a:t>
            </a:r>
            <a:r>
              <a:rPr lang="en-US" altLang="zh-CN"/>
              <a:t>views</a:t>
            </a:r>
            <a:r>
              <a:rPr lang="zh-CN" altLang="en-US"/>
              <a:t>是每个</a:t>
            </a:r>
            <a:r>
              <a:rPr lang="en-US" altLang="en-US"/>
              <a:t>⻚⾯</a:t>
            </a:r>
            <a:r>
              <a:rPr lang="zh-CN" altLang="en-US"/>
              <a:t>的其中</a:t>
            </a:r>
            <a:r>
              <a:rPr lang="en-US" altLang="zh-CN"/>
              <a:t>views</a:t>
            </a:r>
            <a:r>
              <a:rPr lang="zh-CN" altLang="en-US"/>
              <a:t>是每个</a:t>
            </a:r>
            <a:r>
              <a:rPr lang="en-US" altLang="en-US"/>
              <a:t>⻚⾯</a:t>
            </a:r>
            <a:r>
              <a:rPr lang="zh-CN" altLang="en-US"/>
              <a:t>的代码，</a:t>
            </a:r>
            <a:r>
              <a:rPr lang="en-US" altLang="zh-CN"/>
              <a:t>components</a:t>
            </a:r>
            <a:r>
              <a:rPr lang="zh-CN" altLang="en-US"/>
              <a:t>是</a:t>
            </a:r>
            <a:r>
              <a:rPr lang="en-US" altLang="en-US"/>
              <a:t>⽹⻚</a:t>
            </a:r>
            <a:r>
              <a:rPr lang="zh-CN" altLang="en-US"/>
              <a:t>代码可以嵌</a:t>
            </a:r>
            <a:r>
              <a:rPr lang="en-US" altLang="en-US"/>
              <a:t>⼊</a:t>
            </a:r>
            <a:r>
              <a:rPr lang="en-US" altLang="zh-CN"/>
              <a:t>ews</a:t>
            </a:r>
            <a:r>
              <a:rPr lang="zh-CN" altLang="en-US"/>
              <a:t>是每个</a:t>
            </a:r>
            <a:r>
              <a:rPr lang="en-US" altLang="en-US"/>
              <a:t>⻚</a:t>
            </a:r>
            <a:endParaRPr lang="zh-CN" altLang="en-US"/>
          </a:p>
          <a:p>
            <a:pPr algn="ctr"/>
            <a:r>
              <a:rPr lang="en-US" altLang="zh-CN"/>
              <a:t>App.vue</a:t>
            </a:r>
            <a:r>
              <a:rPr lang="zh-CN" altLang="en-US"/>
              <a:t>是项</a:t>
            </a:r>
            <a:r>
              <a:rPr lang="en-US" altLang="en-US"/>
              <a:t>⽬</a:t>
            </a:r>
            <a:r>
              <a:rPr lang="zh-CN" altLang="en-US"/>
              <a:t>的主</a:t>
            </a:r>
            <a:r>
              <a:rPr lang="en-US" altLang="en-US"/>
              <a:t>⼊⼝</a:t>
            </a:r>
            <a:r>
              <a:rPr lang="zh-CN" altLang="en-US"/>
              <a:t>。</a:t>
            </a:r>
            <a:r>
              <a:rPr lang="zh-CN" altLang="en-US"/>
              <a:t>代码，</a:t>
            </a:r>
            <a:r>
              <a:rPr lang="en-US" altLang="zh-CN"/>
              <a:t>components</a:t>
            </a:r>
            <a:r>
              <a:rPr lang="zh-CN" altLang="en-US"/>
              <a:t>是</a:t>
            </a:r>
            <a:r>
              <a:rPr lang="en-US" altLang="en-US"/>
              <a:t>⽹⻚</a:t>
            </a:r>
            <a:r>
              <a:rPr lang="zh-CN" altLang="en-US"/>
              <a:t>代码可以嵌</a:t>
            </a:r>
            <a:r>
              <a:rPr lang="en-US" altLang="en-US"/>
              <a:t>⼊</a:t>
            </a:r>
            <a:r>
              <a:rPr lang="zh-CN" altLang="en-US"/>
              <a:t>的模块，</a:t>
            </a:r>
            <a:endParaRPr lang="zh-CN" altLang="en-US"/>
          </a:p>
          <a:p>
            <a:pPr algn="ctr"/>
            <a:r>
              <a:rPr lang="en-US" altLang="zh-CN"/>
              <a:t>App.vue</a:t>
            </a:r>
            <a:r>
              <a:rPr lang="zh-CN" altLang="en-US"/>
              <a:t>是项</a:t>
            </a:r>
            <a:r>
              <a:rPr lang="en-US" altLang="en-US"/>
              <a:t>⽬</a:t>
            </a:r>
            <a:r>
              <a:rPr lang="zh-CN" altLang="en-US"/>
              <a:t>的主</a:t>
            </a:r>
            <a:r>
              <a:rPr lang="en-US" altLang="en-US"/>
              <a:t>⼊⼝</a:t>
            </a:r>
            <a:r>
              <a:rPr lang="zh-CN" altLang="en-US"/>
              <a:t>。</a:t>
            </a:r>
            <a:endParaRPr lang="zh-CN" altLang="en-US"/>
          </a:p>
        </p:txBody>
      </p:sp>
      <p:cxnSp>
        <p:nvCxnSpPr>
          <p:cNvPr id="16" name="直接连接符 15"/>
          <p:cNvCxnSpPr/>
          <p:nvPr>
            <p:custDataLst>
              <p:tags r:id="rId2"/>
            </p:custDataLst>
          </p:nvPr>
        </p:nvCxnSpPr>
        <p:spPr>
          <a:xfrm>
            <a:off x="5287853" y="1693843"/>
            <a:ext cx="21590" cy="3876040"/>
          </a:xfrm>
          <a:prstGeom prst="line">
            <a:avLst/>
          </a:prstGeom>
          <a:ln>
            <a:gradFill>
              <a:gsLst>
                <a:gs pos="0">
                  <a:srgbClr val="0070C0">
                    <a:alpha val="0"/>
                  </a:srgbClr>
                </a:gs>
                <a:gs pos="50000">
                  <a:srgbClr val="0070C0"/>
                </a:gs>
                <a:gs pos="100000">
                  <a:srgbClr val="0070C0">
                    <a:alpha val="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97412" y="77178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前端</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实现</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pic>
        <p:nvPicPr>
          <p:cNvPr id="2" name="图片 1" descr="前端目录"/>
          <p:cNvPicPr>
            <a:picLocks noChangeAspect="1"/>
          </p:cNvPicPr>
          <p:nvPr/>
        </p:nvPicPr>
        <p:blipFill>
          <a:blip r:embed="rId3"/>
          <a:stretch>
            <a:fillRect/>
          </a:stretch>
        </p:blipFill>
        <p:spPr>
          <a:xfrm>
            <a:off x="919480" y="1405255"/>
            <a:ext cx="3900805" cy="4555490"/>
          </a:xfrm>
          <a:prstGeom prst="rect">
            <a:avLst/>
          </a:prstGeom>
        </p:spPr>
      </p:pic>
      <p:sp>
        <p:nvSpPr>
          <p:cNvPr id="24" name="文本框 23"/>
          <p:cNvSpPr txBox="1"/>
          <p:nvPr/>
        </p:nvSpPr>
        <p:spPr>
          <a:xfrm>
            <a:off x="6231890" y="2486025"/>
            <a:ext cx="3547110" cy="2221230"/>
          </a:xfrm>
          <a:prstGeom prst="rect">
            <a:avLst/>
          </a:prstGeom>
          <a:noFill/>
        </p:spPr>
        <p:txBody>
          <a:bodyPr wrap="square" rtlCol="0">
            <a:noAutofit/>
          </a:bodyPr>
          <a:p>
            <a:pPr algn="just">
              <a:lnSpc>
                <a:spcPct val="150000"/>
              </a:lnSpc>
            </a:pPr>
            <a:r>
              <a:rPr lang="zh-CN" altLang="en-US" b="1">
                <a:latin typeface="+mn-ea"/>
                <a:cs typeface="+mn-ea"/>
              </a:rPr>
              <a:t>使用</a:t>
            </a:r>
            <a:r>
              <a:rPr lang="en-US" altLang="zh-CN" b="1">
                <a:latin typeface="+mn-ea"/>
                <a:cs typeface="+mn-ea"/>
              </a:rPr>
              <a:t>vue</a:t>
            </a:r>
            <a:r>
              <a:rPr lang="zh-CN" altLang="en-US" b="1">
                <a:latin typeface="+mn-ea"/>
                <a:cs typeface="+mn-ea"/>
              </a:rPr>
              <a:t>进行</a:t>
            </a:r>
            <a:r>
              <a:rPr lang="zh-CN" altLang="en-US" b="1">
                <a:latin typeface="+mn-ea"/>
                <a:cs typeface="+mn-ea"/>
              </a:rPr>
              <a:t>前端设计。</a:t>
            </a:r>
            <a:endParaRPr lang="zh-CN" altLang="en-US" b="1">
              <a:latin typeface="+mn-ea"/>
              <a:cs typeface="+mn-ea"/>
            </a:endParaRPr>
          </a:p>
          <a:p>
            <a:pPr algn="just">
              <a:lnSpc>
                <a:spcPct val="150000"/>
              </a:lnSpc>
            </a:pPr>
            <a:r>
              <a:rPr lang="zh-CN" altLang="en-US" b="1">
                <a:latin typeface="+mn-ea"/>
                <a:cs typeface="+mn-ea"/>
              </a:rPr>
              <a:t>其中</a:t>
            </a:r>
            <a:r>
              <a:rPr lang="en-US" altLang="zh-CN" b="1">
                <a:latin typeface="+mn-ea"/>
                <a:cs typeface="+mn-ea"/>
              </a:rPr>
              <a:t>views</a:t>
            </a:r>
            <a:r>
              <a:rPr lang="zh-CN" altLang="en-US" b="1">
                <a:latin typeface="+mn-ea"/>
                <a:cs typeface="+mn-ea"/>
              </a:rPr>
              <a:t>是每个</a:t>
            </a:r>
            <a:r>
              <a:rPr lang="en-US" altLang="en-US" b="1">
                <a:latin typeface="+mn-ea"/>
                <a:cs typeface="+mn-ea"/>
              </a:rPr>
              <a:t>⻚⾯</a:t>
            </a:r>
            <a:r>
              <a:rPr lang="zh-CN" altLang="en-US" b="1">
                <a:latin typeface="+mn-ea"/>
                <a:cs typeface="+mn-ea"/>
              </a:rPr>
              <a:t>的代码，</a:t>
            </a:r>
            <a:r>
              <a:rPr lang="en-US" altLang="zh-CN" b="1">
                <a:latin typeface="+mn-ea"/>
                <a:cs typeface="+mn-ea"/>
              </a:rPr>
              <a:t>components</a:t>
            </a:r>
            <a:r>
              <a:rPr lang="zh-CN" altLang="en-US" b="1">
                <a:latin typeface="+mn-ea"/>
                <a:cs typeface="+mn-ea"/>
              </a:rPr>
              <a:t>是</a:t>
            </a:r>
            <a:r>
              <a:rPr lang="en-US" altLang="en-US" b="1">
                <a:latin typeface="+mn-ea"/>
                <a:cs typeface="+mn-ea"/>
              </a:rPr>
              <a:t>⽹⻚</a:t>
            </a:r>
            <a:r>
              <a:rPr lang="zh-CN" altLang="en-US" b="1">
                <a:latin typeface="+mn-ea"/>
                <a:cs typeface="+mn-ea"/>
              </a:rPr>
              <a:t>代码可以嵌</a:t>
            </a:r>
            <a:r>
              <a:rPr lang="en-US" altLang="en-US" b="1">
                <a:latin typeface="+mn-ea"/>
                <a:cs typeface="+mn-ea"/>
              </a:rPr>
              <a:t>⼊</a:t>
            </a:r>
            <a:r>
              <a:rPr lang="zh-CN" altLang="en-US" b="1">
                <a:latin typeface="+mn-ea"/>
                <a:cs typeface="+mn-ea"/>
              </a:rPr>
              <a:t>的模块，</a:t>
            </a:r>
            <a:endParaRPr lang="zh-CN" altLang="en-US" b="1">
              <a:latin typeface="+mn-ea"/>
              <a:cs typeface="+mn-ea"/>
            </a:endParaRPr>
          </a:p>
          <a:p>
            <a:pPr algn="just">
              <a:lnSpc>
                <a:spcPct val="150000"/>
              </a:lnSpc>
            </a:pPr>
            <a:r>
              <a:rPr lang="en-US" altLang="zh-CN" b="1">
                <a:latin typeface="+mn-ea"/>
                <a:cs typeface="+mn-ea"/>
              </a:rPr>
              <a:t>App.vue</a:t>
            </a:r>
            <a:r>
              <a:rPr lang="zh-CN" altLang="en-US" b="1">
                <a:latin typeface="+mn-ea"/>
                <a:cs typeface="+mn-ea"/>
              </a:rPr>
              <a:t>是项</a:t>
            </a:r>
            <a:r>
              <a:rPr lang="en-US" altLang="en-US" b="1">
                <a:latin typeface="+mn-ea"/>
                <a:cs typeface="+mn-ea"/>
              </a:rPr>
              <a:t>⽬</a:t>
            </a:r>
            <a:r>
              <a:rPr lang="zh-CN" altLang="en-US" b="1">
                <a:latin typeface="+mn-ea"/>
                <a:cs typeface="+mn-ea"/>
              </a:rPr>
              <a:t>的主</a:t>
            </a:r>
            <a:r>
              <a:rPr lang="en-US" altLang="en-US" b="1">
                <a:latin typeface="+mn-ea"/>
                <a:cs typeface="+mn-ea"/>
              </a:rPr>
              <a:t>⼊⼝</a:t>
            </a:r>
            <a:r>
              <a:rPr lang="zh-CN" altLang="en-US" b="1">
                <a:latin typeface="+mn-ea"/>
                <a:cs typeface="+mn-ea"/>
              </a:rPr>
              <a:t>。</a:t>
            </a:r>
            <a:endParaRPr lang="zh-CN" altLang="en-US" b="1">
              <a:latin typeface="+mn-ea"/>
              <a:cs typeface="+mn-ea"/>
            </a:endParaRPr>
          </a:p>
          <a:p>
            <a:pPr algn="just">
              <a:lnSpc>
                <a:spcPct val="150000"/>
              </a:lnSpc>
            </a:pPr>
            <a:endParaRPr lang="zh-CN" altLang="en-US" b="1">
              <a:latin typeface="+mn-ea"/>
              <a:cs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6985"/>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文本框 19"/>
          <p:cNvSpPr txBox="1"/>
          <p:nvPr/>
        </p:nvSpPr>
        <p:spPr>
          <a:xfrm>
            <a:off x="797412" y="77178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前端</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实现</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 name="矩形: 圆角 2"/>
          <p:cNvSpPr/>
          <p:nvPr>
            <p:custDataLst>
              <p:tags r:id="rId1"/>
            </p:custDataLst>
          </p:nvPr>
        </p:nvSpPr>
        <p:spPr>
          <a:xfrm>
            <a:off x="6521450" y="1520825"/>
            <a:ext cx="4441190" cy="3802380"/>
          </a:xfrm>
          <a:prstGeom prst="roundRect">
            <a:avLst>
              <a:gd name="adj" fmla="val 1763"/>
            </a:avLst>
          </a:prstGeom>
          <a:solidFill>
            <a:schemeClr val="bg1"/>
          </a:solidFill>
          <a:ln>
            <a:solidFill>
              <a:srgbClr val="6B15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其中</a:t>
            </a:r>
            <a:r>
              <a:rPr lang="en-US" altLang="zh-CN"/>
              <a:t>views</a:t>
            </a:r>
            <a:r>
              <a:rPr lang="zh-CN" altLang="en-US"/>
              <a:t>是每个</a:t>
            </a:r>
            <a:r>
              <a:rPr lang="en-US" altLang="en-US"/>
              <a:t>⻚⾯</a:t>
            </a:r>
            <a:r>
              <a:rPr lang="zh-CN" altLang="en-US"/>
              <a:t>的其中</a:t>
            </a:r>
            <a:r>
              <a:rPr lang="en-US" altLang="zh-CN"/>
              <a:t>views</a:t>
            </a:r>
            <a:r>
              <a:rPr lang="zh-CN" altLang="en-US"/>
              <a:t>是每个</a:t>
            </a:r>
            <a:r>
              <a:rPr lang="en-US" altLang="en-US"/>
              <a:t>⻚⾯</a:t>
            </a:r>
            <a:r>
              <a:rPr lang="zh-CN" altLang="en-US"/>
              <a:t>的代码，</a:t>
            </a:r>
            <a:r>
              <a:rPr lang="en-US" altLang="zh-CN"/>
              <a:t>components</a:t>
            </a:r>
            <a:r>
              <a:rPr lang="zh-CN" altLang="en-US"/>
              <a:t>是</a:t>
            </a:r>
            <a:r>
              <a:rPr lang="en-US" altLang="en-US"/>
              <a:t>⽹⻚</a:t>
            </a:r>
            <a:r>
              <a:rPr lang="zh-CN" altLang="en-US"/>
              <a:t>代码可以嵌</a:t>
            </a:r>
            <a:r>
              <a:rPr lang="en-US" altLang="en-US"/>
              <a:t>⼊</a:t>
            </a:r>
            <a:r>
              <a:rPr lang="en-US" altLang="zh-CN"/>
              <a:t>ews</a:t>
            </a:r>
            <a:r>
              <a:rPr lang="zh-CN" altLang="en-US"/>
              <a:t>是每个</a:t>
            </a:r>
            <a:r>
              <a:rPr lang="en-US" altLang="en-US"/>
              <a:t>⻚</a:t>
            </a:r>
            <a:endParaRPr lang="zh-CN" altLang="en-US"/>
          </a:p>
          <a:p>
            <a:pPr algn="ctr"/>
            <a:r>
              <a:rPr lang="en-US" altLang="zh-CN"/>
              <a:t>App.vue</a:t>
            </a:r>
            <a:r>
              <a:rPr lang="zh-CN" altLang="en-US"/>
              <a:t>是项</a:t>
            </a:r>
            <a:r>
              <a:rPr lang="en-US" altLang="en-US"/>
              <a:t>⽬</a:t>
            </a:r>
            <a:r>
              <a:rPr lang="zh-CN" altLang="en-US"/>
              <a:t>的主</a:t>
            </a:r>
            <a:r>
              <a:rPr lang="en-US" altLang="en-US"/>
              <a:t>⼊⼝</a:t>
            </a:r>
            <a:r>
              <a:rPr lang="zh-CN" altLang="en-US"/>
              <a:t>。</a:t>
            </a:r>
            <a:r>
              <a:rPr lang="zh-CN" altLang="en-US"/>
              <a:t>代码，</a:t>
            </a:r>
            <a:r>
              <a:rPr lang="en-US" altLang="zh-CN"/>
              <a:t>components</a:t>
            </a:r>
            <a:r>
              <a:rPr lang="zh-CN" altLang="en-US"/>
              <a:t>是</a:t>
            </a:r>
            <a:r>
              <a:rPr lang="en-US" altLang="en-US"/>
              <a:t>⽹⻚</a:t>
            </a:r>
            <a:r>
              <a:rPr lang="zh-CN" altLang="en-US"/>
              <a:t>代码可以嵌</a:t>
            </a:r>
            <a:r>
              <a:rPr lang="en-US" altLang="en-US"/>
              <a:t>⼊</a:t>
            </a:r>
            <a:r>
              <a:rPr lang="zh-CN" altLang="en-US"/>
              <a:t>的模块，</a:t>
            </a:r>
            <a:endParaRPr lang="zh-CN" altLang="en-US"/>
          </a:p>
          <a:p>
            <a:pPr algn="ctr"/>
            <a:r>
              <a:rPr lang="en-US" altLang="zh-CN"/>
              <a:t>App.vue</a:t>
            </a:r>
            <a:r>
              <a:rPr lang="zh-CN" altLang="en-US"/>
              <a:t>是项</a:t>
            </a:r>
            <a:r>
              <a:rPr lang="en-US" altLang="en-US"/>
              <a:t>⽬</a:t>
            </a:r>
            <a:r>
              <a:rPr lang="zh-CN" altLang="en-US"/>
              <a:t>的主</a:t>
            </a:r>
            <a:r>
              <a:rPr lang="en-US" altLang="en-US"/>
              <a:t>⼊⼝</a:t>
            </a:r>
            <a:r>
              <a:rPr lang="zh-CN" altLang="en-US"/>
              <a:t>。</a:t>
            </a:r>
            <a:endParaRPr lang="zh-CN" altLang="en-US"/>
          </a:p>
        </p:txBody>
      </p:sp>
      <p:sp>
        <p:nvSpPr>
          <p:cNvPr id="24" name="文本框 23"/>
          <p:cNvSpPr txBox="1"/>
          <p:nvPr/>
        </p:nvSpPr>
        <p:spPr>
          <a:xfrm>
            <a:off x="6806565" y="1946910"/>
            <a:ext cx="3870960" cy="2964180"/>
          </a:xfrm>
          <a:prstGeom prst="rect">
            <a:avLst/>
          </a:prstGeom>
          <a:noFill/>
        </p:spPr>
        <p:txBody>
          <a:bodyPr wrap="square" rtlCol="0">
            <a:noAutofit/>
          </a:bodyPr>
          <a:p>
            <a:pPr algn="just">
              <a:lnSpc>
                <a:spcPct val="150000"/>
              </a:lnSpc>
            </a:pPr>
            <a:r>
              <a:rPr lang="zh-CN" altLang="en-US" b="1">
                <a:latin typeface="+mn-ea"/>
                <a:cs typeface="+mn-ea"/>
              </a:rPr>
              <a:t>前端代码最主要的部分就是与后端交互并且将后端传入的数据写入网页中，主要通过</a:t>
            </a:r>
            <a:r>
              <a:rPr lang="en-US" altLang="zh-CN" b="1">
                <a:latin typeface="+mn-ea"/>
                <a:cs typeface="+mn-ea"/>
              </a:rPr>
              <a:t>axios</a:t>
            </a:r>
            <a:r>
              <a:rPr lang="zh-CN" altLang="en-US" b="1">
                <a:latin typeface="+mn-ea"/>
                <a:cs typeface="+mn-ea"/>
              </a:rPr>
              <a:t>库实现与后端连接。</a:t>
            </a:r>
            <a:endParaRPr lang="zh-CN" altLang="en-US" b="1">
              <a:latin typeface="+mn-ea"/>
              <a:cs typeface="+mn-ea"/>
            </a:endParaRPr>
          </a:p>
          <a:p>
            <a:pPr algn="just">
              <a:lnSpc>
                <a:spcPct val="150000"/>
              </a:lnSpc>
            </a:pPr>
            <a:r>
              <a:rPr lang="zh-CN" altLang="en-US" b="1">
                <a:latin typeface="+mn-ea"/>
                <a:cs typeface="+mn-ea"/>
              </a:rPr>
              <a:t>前端中也设置了登录接口、注册接口、新闻列表接口、团队成员接口、点赞接口来实现功能</a:t>
            </a:r>
            <a:r>
              <a:rPr lang="zh-CN" altLang="en-US" b="1">
                <a:latin typeface="+mn-ea"/>
                <a:cs typeface="+mn-ea"/>
              </a:rPr>
              <a:t>测试。</a:t>
            </a:r>
            <a:endParaRPr lang="zh-CN" altLang="en-US" b="1">
              <a:latin typeface="+mn-ea"/>
              <a:cs typeface="+mn-ea"/>
            </a:endParaRPr>
          </a:p>
          <a:p>
            <a:pPr algn="just">
              <a:lnSpc>
                <a:spcPct val="150000"/>
              </a:lnSpc>
            </a:pPr>
            <a:r>
              <a:rPr lang="zh-CN" altLang="en-US" b="1">
                <a:latin typeface="+mn-ea"/>
                <a:cs typeface="+mn-ea"/>
              </a:rPr>
              <a:t>以</a:t>
            </a:r>
            <a:r>
              <a:rPr lang="zh-CN" altLang="en-US" b="1">
                <a:latin typeface="+mn-ea"/>
                <a:cs typeface="+mn-ea"/>
              </a:rPr>
              <a:t>登录接口</a:t>
            </a:r>
            <a:r>
              <a:rPr lang="zh-CN" altLang="en-US" b="1">
                <a:latin typeface="+mn-ea"/>
                <a:cs typeface="+mn-ea"/>
              </a:rPr>
              <a:t>为例</a:t>
            </a:r>
            <a:endParaRPr lang="zh-CN" altLang="en-US" b="1">
              <a:latin typeface="+mn-ea"/>
              <a:cs typeface="+mn-ea"/>
            </a:endParaRPr>
          </a:p>
        </p:txBody>
      </p:sp>
      <p:pic>
        <p:nvPicPr>
          <p:cNvPr id="6" name="图片 5" descr="图10"/>
          <p:cNvPicPr>
            <a:picLocks noChangeAspect="1"/>
          </p:cNvPicPr>
          <p:nvPr/>
        </p:nvPicPr>
        <p:blipFill>
          <a:blip r:embed="rId2"/>
          <a:stretch>
            <a:fillRect/>
          </a:stretch>
        </p:blipFill>
        <p:spPr>
          <a:xfrm>
            <a:off x="1049655" y="1567180"/>
            <a:ext cx="5097780" cy="40068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文本框 19"/>
          <p:cNvSpPr txBox="1"/>
          <p:nvPr/>
        </p:nvSpPr>
        <p:spPr>
          <a:xfrm>
            <a:off x="797412" y="77178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后端实现</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 name="矩形: 圆角 2"/>
          <p:cNvSpPr/>
          <p:nvPr>
            <p:custDataLst>
              <p:tags r:id="rId1"/>
            </p:custDataLst>
          </p:nvPr>
        </p:nvSpPr>
        <p:spPr>
          <a:xfrm>
            <a:off x="6867525" y="1377315"/>
            <a:ext cx="4281170" cy="4563110"/>
          </a:xfrm>
          <a:prstGeom prst="roundRect">
            <a:avLst>
              <a:gd name="adj" fmla="val 1763"/>
            </a:avLst>
          </a:prstGeom>
          <a:solidFill>
            <a:schemeClr val="bg1"/>
          </a:solidFill>
          <a:ln>
            <a:solidFill>
              <a:srgbClr val="6B15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其中</a:t>
            </a:r>
            <a:r>
              <a:rPr lang="en-US" altLang="zh-CN"/>
              <a:t>views</a:t>
            </a:r>
            <a:r>
              <a:rPr lang="zh-CN" altLang="en-US"/>
              <a:t>是每个</a:t>
            </a:r>
            <a:r>
              <a:rPr lang="en-US" altLang="en-US"/>
              <a:t>⻚⾯</a:t>
            </a:r>
            <a:r>
              <a:rPr lang="zh-CN" altLang="en-US"/>
              <a:t>的其中</a:t>
            </a:r>
            <a:r>
              <a:rPr lang="en-US" altLang="zh-CN"/>
              <a:t>views</a:t>
            </a:r>
            <a:r>
              <a:rPr lang="zh-CN" altLang="en-US"/>
              <a:t>是每个</a:t>
            </a:r>
            <a:r>
              <a:rPr lang="en-US" altLang="en-US"/>
              <a:t>⻚⾯</a:t>
            </a:r>
            <a:r>
              <a:rPr lang="zh-CN" altLang="en-US"/>
              <a:t>的代码，</a:t>
            </a:r>
            <a:r>
              <a:rPr lang="en-US" altLang="zh-CN"/>
              <a:t>components</a:t>
            </a:r>
            <a:r>
              <a:rPr lang="zh-CN" altLang="en-US"/>
              <a:t>是</a:t>
            </a:r>
            <a:r>
              <a:rPr lang="en-US" altLang="en-US"/>
              <a:t>⽹⻚</a:t>
            </a:r>
            <a:r>
              <a:rPr lang="zh-CN" altLang="en-US"/>
              <a:t>代码可以嵌</a:t>
            </a:r>
            <a:r>
              <a:rPr lang="en-US" altLang="en-US"/>
              <a:t>⼊</a:t>
            </a:r>
            <a:r>
              <a:rPr lang="en-US" altLang="zh-CN"/>
              <a:t>ews</a:t>
            </a:r>
            <a:r>
              <a:rPr lang="zh-CN" altLang="en-US"/>
              <a:t>是每个</a:t>
            </a:r>
            <a:r>
              <a:rPr lang="en-US" altLang="en-US"/>
              <a:t>⻚</a:t>
            </a:r>
            <a:endParaRPr lang="zh-CN" altLang="en-US"/>
          </a:p>
          <a:p>
            <a:pPr algn="ctr"/>
            <a:r>
              <a:rPr lang="en-US" altLang="zh-CN"/>
              <a:t>App.vue</a:t>
            </a:r>
            <a:r>
              <a:rPr lang="zh-CN" altLang="en-US"/>
              <a:t>是项</a:t>
            </a:r>
            <a:r>
              <a:rPr lang="en-US" altLang="en-US"/>
              <a:t>⽬</a:t>
            </a:r>
            <a:r>
              <a:rPr lang="zh-CN" altLang="en-US"/>
              <a:t>的主</a:t>
            </a:r>
            <a:r>
              <a:rPr lang="en-US" altLang="en-US"/>
              <a:t>⼊⼝</a:t>
            </a:r>
            <a:r>
              <a:rPr lang="zh-CN" altLang="en-US"/>
              <a:t>。</a:t>
            </a:r>
            <a:r>
              <a:rPr lang="zh-CN" altLang="en-US"/>
              <a:t>代码，</a:t>
            </a:r>
            <a:r>
              <a:rPr lang="en-US" altLang="zh-CN"/>
              <a:t>components</a:t>
            </a:r>
            <a:r>
              <a:rPr lang="zh-CN" altLang="en-US"/>
              <a:t>是</a:t>
            </a:r>
            <a:r>
              <a:rPr lang="en-US" altLang="en-US"/>
              <a:t>⽹⻚</a:t>
            </a:r>
            <a:r>
              <a:rPr lang="zh-CN" altLang="en-US"/>
              <a:t>代码可以嵌</a:t>
            </a:r>
            <a:r>
              <a:rPr lang="en-US" altLang="en-US"/>
              <a:t>⼊</a:t>
            </a:r>
            <a:r>
              <a:rPr lang="zh-CN" altLang="en-US"/>
              <a:t>的模块，</a:t>
            </a:r>
            <a:endParaRPr lang="zh-CN" altLang="en-US"/>
          </a:p>
          <a:p>
            <a:pPr algn="ctr"/>
            <a:r>
              <a:rPr lang="en-US" altLang="zh-CN"/>
              <a:t>App.vue</a:t>
            </a:r>
            <a:r>
              <a:rPr lang="zh-CN" altLang="en-US"/>
              <a:t>是项</a:t>
            </a:r>
            <a:r>
              <a:rPr lang="en-US" altLang="en-US"/>
              <a:t>⽬</a:t>
            </a:r>
            <a:r>
              <a:rPr lang="zh-CN" altLang="en-US"/>
              <a:t>的主</a:t>
            </a:r>
            <a:r>
              <a:rPr lang="en-US" altLang="en-US"/>
              <a:t>⼊⼝</a:t>
            </a:r>
            <a:r>
              <a:rPr lang="zh-CN" altLang="en-US"/>
              <a:t>。</a:t>
            </a:r>
            <a:endParaRPr lang="zh-CN" altLang="en-US"/>
          </a:p>
        </p:txBody>
      </p:sp>
      <p:sp>
        <p:nvSpPr>
          <p:cNvPr id="24" name="文本框 23"/>
          <p:cNvSpPr txBox="1"/>
          <p:nvPr/>
        </p:nvSpPr>
        <p:spPr>
          <a:xfrm>
            <a:off x="7039610" y="1644015"/>
            <a:ext cx="3908425" cy="4029075"/>
          </a:xfrm>
          <a:prstGeom prst="rect">
            <a:avLst/>
          </a:prstGeom>
          <a:noFill/>
        </p:spPr>
        <p:txBody>
          <a:bodyPr wrap="square" rtlCol="0">
            <a:noAutofit/>
          </a:bodyPr>
          <a:p>
            <a:pPr algn="just">
              <a:lnSpc>
                <a:spcPct val="150000"/>
              </a:lnSpc>
            </a:pPr>
            <a:r>
              <a:rPr lang="en-US" altLang="zh-CN" b="1">
                <a:latin typeface="+mn-ea"/>
                <a:cs typeface="+mn-ea"/>
              </a:rPr>
              <a:t>config</a:t>
            </a:r>
            <a:r>
              <a:rPr lang="zh-CN" altLang="en-US" b="1">
                <a:latin typeface="+mn-ea"/>
                <a:cs typeface="+mn-ea"/>
              </a:rPr>
              <a:t>文件夹：包含了应</a:t>
            </a:r>
            <a:r>
              <a:rPr lang="en-US" altLang="en-US" b="1">
                <a:latin typeface="+mn-ea"/>
                <a:cs typeface="+mn-ea"/>
              </a:rPr>
              <a:t>⽤</a:t>
            </a:r>
            <a:r>
              <a:rPr lang="zh-CN" altLang="en-US" b="1">
                <a:latin typeface="+mn-ea"/>
                <a:cs typeface="+mn-ea"/>
              </a:rPr>
              <a:t>程序的配置文件，用于配置不同环境下的运行参数。</a:t>
            </a:r>
            <a:endParaRPr lang="zh-CN" altLang="en-US" b="1">
              <a:latin typeface="+mn-ea"/>
              <a:cs typeface="+mn-ea"/>
            </a:endParaRPr>
          </a:p>
          <a:p>
            <a:pPr algn="just">
              <a:lnSpc>
                <a:spcPct val="150000"/>
              </a:lnSpc>
            </a:pPr>
            <a:r>
              <a:rPr lang="en-US" altLang="zh-CN" b="1">
                <a:latin typeface="+mn-ea"/>
                <a:cs typeface="+mn-ea"/>
              </a:rPr>
              <a:t>controllers</a:t>
            </a:r>
            <a:r>
              <a:rPr lang="zh-CN" altLang="en-US" b="1">
                <a:latin typeface="+mn-ea"/>
                <a:cs typeface="+mn-ea"/>
              </a:rPr>
              <a:t>文件夹：用于存放控制器类文件，控制器负责处理用户请求并响应相应的操作。</a:t>
            </a:r>
            <a:endParaRPr lang="zh-CN" altLang="en-US" b="1">
              <a:latin typeface="+mn-ea"/>
              <a:cs typeface="+mn-ea"/>
            </a:endParaRPr>
          </a:p>
          <a:p>
            <a:pPr algn="just">
              <a:lnSpc>
                <a:spcPct val="150000"/>
              </a:lnSpc>
            </a:pPr>
            <a:r>
              <a:rPr lang="en-US" altLang="zh-CN" b="1">
                <a:latin typeface="+mn-ea"/>
                <a:cs typeface="+mn-ea"/>
              </a:rPr>
              <a:t>models</a:t>
            </a:r>
            <a:r>
              <a:rPr lang="zh-CN" altLang="en-US" b="1">
                <a:latin typeface="+mn-ea"/>
                <a:cs typeface="+mn-ea"/>
              </a:rPr>
              <a:t>文件夹：主要用于存放模型类文件，模型类是应用程序与数据库表之间的映射。</a:t>
            </a:r>
            <a:endParaRPr lang="zh-CN" altLang="en-US" b="1">
              <a:latin typeface="+mn-ea"/>
              <a:cs typeface="+mn-ea"/>
            </a:endParaRPr>
          </a:p>
          <a:p>
            <a:pPr algn="just">
              <a:lnSpc>
                <a:spcPct val="150000"/>
              </a:lnSpc>
            </a:pPr>
            <a:endParaRPr lang="zh-CN" altLang="en-US" b="1">
              <a:latin typeface="+mn-ea"/>
              <a:cs typeface="+mn-ea"/>
            </a:endParaRPr>
          </a:p>
        </p:txBody>
      </p:sp>
      <p:pic>
        <p:nvPicPr>
          <p:cNvPr id="4" name="图片 3" descr="图4"/>
          <p:cNvPicPr>
            <a:picLocks noChangeAspect="1"/>
          </p:cNvPicPr>
          <p:nvPr/>
        </p:nvPicPr>
        <p:blipFill>
          <a:blip r:embed="rId2"/>
          <a:stretch>
            <a:fillRect/>
          </a:stretch>
        </p:blipFill>
        <p:spPr>
          <a:xfrm>
            <a:off x="797560" y="1243965"/>
            <a:ext cx="3235325" cy="4622800"/>
          </a:xfrm>
          <a:prstGeom prst="rect">
            <a:avLst/>
          </a:prstGeom>
        </p:spPr>
      </p:pic>
      <p:pic>
        <p:nvPicPr>
          <p:cNvPr id="5" name="图片 4" descr="图5"/>
          <p:cNvPicPr>
            <a:picLocks noChangeAspect="1"/>
          </p:cNvPicPr>
          <p:nvPr/>
        </p:nvPicPr>
        <p:blipFill>
          <a:blip r:embed="rId3"/>
          <a:stretch>
            <a:fillRect/>
          </a:stretch>
        </p:blipFill>
        <p:spPr>
          <a:xfrm>
            <a:off x="3068320" y="1243965"/>
            <a:ext cx="3799205" cy="46958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文本框 19"/>
          <p:cNvSpPr txBox="1"/>
          <p:nvPr/>
        </p:nvSpPr>
        <p:spPr>
          <a:xfrm>
            <a:off x="797412" y="77178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后端实现</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 name="矩形: 圆角 2"/>
          <p:cNvSpPr/>
          <p:nvPr>
            <p:custDataLst>
              <p:tags r:id="rId1"/>
            </p:custDataLst>
          </p:nvPr>
        </p:nvSpPr>
        <p:spPr>
          <a:xfrm>
            <a:off x="8488680" y="1537970"/>
            <a:ext cx="2923540" cy="3830955"/>
          </a:xfrm>
          <a:prstGeom prst="roundRect">
            <a:avLst>
              <a:gd name="adj" fmla="val 1763"/>
            </a:avLst>
          </a:prstGeom>
          <a:solidFill>
            <a:schemeClr val="bg1"/>
          </a:solidFill>
          <a:ln>
            <a:solidFill>
              <a:srgbClr val="6B15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其中</a:t>
            </a:r>
            <a:r>
              <a:rPr lang="en-US" altLang="zh-CN"/>
              <a:t>views</a:t>
            </a:r>
            <a:r>
              <a:rPr lang="zh-CN" altLang="en-US"/>
              <a:t>是每个</a:t>
            </a:r>
            <a:r>
              <a:rPr lang="en-US" altLang="en-US"/>
              <a:t>⻚⾯</a:t>
            </a:r>
            <a:r>
              <a:rPr lang="zh-CN" altLang="en-US"/>
              <a:t>的其中</a:t>
            </a:r>
            <a:r>
              <a:rPr lang="en-US" altLang="zh-CN"/>
              <a:t>views</a:t>
            </a:r>
            <a:r>
              <a:rPr lang="zh-CN" altLang="en-US"/>
              <a:t>是每个</a:t>
            </a:r>
            <a:r>
              <a:rPr lang="en-US" altLang="en-US"/>
              <a:t>⻚⾯</a:t>
            </a:r>
            <a:r>
              <a:rPr lang="zh-CN" altLang="en-US"/>
              <a:t>的代码，</a:t>
            </a:r>
            <a:r>
              <a:rPr lang="en-US" altLang="zh-CN"/>
              <a:t>components</a:t>
            </a:r>
            <a:r>
              <a:rPr lang="zh-CN" altLang="en-US"/>
              <a:t>是</a:t>
            </a:r>
            <a:r>
              <a:rPr lang="en-US" altLang="en-US"/>
              <a:t>⽹⻚</a:t>
            </a:r>
            <a:r>
              <a:rPr lang="zh-CN" altLang="en-US"/>
              <a:t>代码可以嵌</a:t>
            </a:r>
            <a:r>
              <a:rPr lang="en-US" altLang="en-US"/>
              <a:t>⼊</a:t>
            </a:r>
            <a:r>
              <a:rPr lang="en-US" altLang="zh-CN"/>
              <a:t>ews</a:t>
            </a:r>
            <a:r>
              <a:rPr lang="zh-CN" altLang="en-US"/>
              <a:t>是每个</a:t>
            </a:r>
            <a:r>
              <a:rPr lang="en-US" altLang="en-US"/>
              <a:t>⻚</a:t>
            </a:r>
            <a:endParaRPr lang="zh-CN" altLang="en-US"/>
          </a:p>
          <a:p>
            <a:pPr algn="ctr"/>
            <a:r>
              <a:rPr lang="en-US" altLang="zh-CN"/>
              <a:t>App.vue</a:t>
            </a:r>
            <a:r>
              <a:rPr lang="zh-CN" altLang="en-US"/>
              <a:t>是项</a:t>
            </a:r>
            <a:r>
              <a:rPr lang="en-US" altLang="en-US"/>
              <a:t>⽬</a:t>
            </a:r>
            <a:r>
              <a:rPr lang="zh-CN" altLang="en-US"/>
              <a:t>的主</a:t>
            </a:r>
            <a:r>
              <a:rPr lang="en-US" altLang="en-US"/>
              <a:t>⼊⼝</a:t>
            </a:r>
            <a:r>
              <a:rPr lang="zh-CN" altLang="en-US"/>
              <a:t>。</a:t>
            </a:r>
            <a:r>
              <a:rPr lang="zh-CN" altLang="en-US"/>
              <a:t>代码，</a:t>
            </a:r>
            <a:r>
              <a:rPr lang="en-US" altLang="zh-CN"/>
              <a:t>components</a:t>
            </a:r>
            <a:r>
              <a:rPr lang="zh-CN" altLang="en-US"/>
              <a:t>是</a:t>
            </a:r>
            <a:r>
              <a:rPr lang="en-US" altLang="en-US"/>
              <a:t>⽹⻚</a:t>
            </a:r>
            <a:r>
              <a:rPr lang="zh-CN" altLang="en-US"/>
              <a:t>代码可以嵌</a:t>
            </a:r>
            <a:r>
              <a:rPr lang="en-US" altLang="en-US"/>
              <a:t>⼊</a:t>
            </a:r>
            <a:r>
              <a:rPr lang="zh-CN" altLang="en-US"/>
              <a:t>的模块，</a:t>
            </a:r>
            <a:endParaRPr lang="zh-CN" altLang="en-US"/>
          </a:p>
          <a:p>
            <a:pPr algn="ctr"/>
            <a:r>
              <a:rPr lang="en-US" altLang="zh-CN"/>
              <a:t>App.vue</a:t>
            </a:r>
            <a:r>
              <a:rPr lang="zh-CN" altLang="en-US"/>
              <a:t>是项</a:t>
            </a:r>
            <a:r>
              <a:rPr lang="en-US" altLang="en-US"/>
              <a:t>⽬</a:t>
            </a:r>
            <a:r>
              <a:rPr lang="zh-CN" altLang="en-US"/>
              <a:t>的主</a:t>
            </a:r>
            <a:r>
              <a:rPr lang="en-US" altLang="en-US"/>
              <a:t>⼊⼝</a:t>
            </a:r>
            <a:r>
              <a:rPr lang="zh-CN" altLang="en-US"/>
              <a:t>。</a:t>
            </a:r>
            <a:endParaRPr lang="zh-CN" altLang="en-US"/>
          </a:p>
        </p:txBody>
      </p:sp>
      <p:pic>
        <p:nvPicPr>
          <p:cNvPr id="2" name="图片 1" descr="图6"/>
          <p:cNvPicPr>
            <a:picLocks noChangeAspect="1"/>
          </p:cNvPicPr>
          <p:nvPr/>
        </p:nvPicPr>
        <p:blipFill>
          <a:blip r:embed="rId2"/>
          <a:stretch>
            <a:fillRect/>
          </a:stretch>
        </p:blipFill>
        <p:spPr>
          <a:xfrm>
            <a:off x="941070" y="1537970"/>
            <a:ext cx="7496810" cy="1283335"/>
          </a:xfrm>
          <a:prstGeom prst="rect">
            <a:avLst/>
          </a:prstGeom>
        </p:spPr>
      </p:pic>
      <p:pic>
        <p:nvPicPr>
          <p:cNvPr id="4" name="图片 3" descr="图7"/>
          <p:cNvPicPr>
            <a:picLocks noChangeAspect="1"/>
          </p:cNvPicPr>
          <p:nvPr/>
        </p:nvPicPr>
        <p:blipFill>
          <a:blip r:embed="rId3"/>
          <a:stretch>
            <a:fillRect/>
          </a:stretch>
        </p:blipFill>
        <p:spPr>
          <a:xfrm>
            <a:off x="941070" y="2959100"/>
            <a:ext cx="7444105" cy="2619375"/>
          </a:xfrm>
          <a:prstGeom prst="rect">
            <a:avLst/>
          </a:prstGeom>
        </p:spPr>
      </p:pic>
      <p:sp>
        <p:nvSpPr>
          <p:cNvPr id="24" name="文本框 23"/>
          <p:cNvSpPr txBox="1"/>
          <p:nvPr/>
        </p:nvSpPr>
        <p:spPr>
          <a:xfrm>
            <a:off x="8655050" y="1743710"/>
            <a:ext cx="2454275" cy="3420110"/>
          </a:xfrm>
          <a:prstGeom prst="rect">
            <a:avLst/>
          </a:prstGeom>
          <a:noFill/>
        </p:spPr>
        <p:txBody>
          <a:bodyPr wrap="square" rtlCol="0">
            <a:noAutofit/>
          </a:bodyPr>
          <a:p>
            <a:pPr algn="just">
              <a:lnSpc>
                <a:spcPct val="150000"/>
              </a:lnSpc>
            </a:pPr>
            <a:r>
              <a:rPr lang="zh-CN" altLang="en-US" b="1">
                <a:latin typeface="+mn-ea"/>
                <a:cs typeface="+mn-ea"/>
              </a:rPr>
              <a:t>与前端的交互，后端首先要解除</a:t>
            </a:r>
            <a:r>
              <a:rPr lang="en-US" altLang="zh-CN" b="1">
                <a:latin typeface="+mn-ea"/>
                <a:cs typeface="+mn-ea"/>
              </a:rPr>
              <a:t> cors </a:t>
            </a:r>
            <a:r>
              <a:rPr lang="zh-CN" altLang="en-US" b="1">
                <a:latin typeface="+mn-ea"/>
                <a:cs typeface="+mn-ea"/>
              </a:rPr>
              <a:t>令牌，因为</a:t>
            </a:r>
            <a:r>
              <a:rPr lang="en-US" altLang="zh-CN" b="1">
                <a:latin typeface="+mn-ea"/>
                <a:cs typeface="+mn-ea"/>
              </a:rPr>
              <a:t>yii2</a:t>
            </a:r>
            <a:r>
              <a:rPr lang="zh-CN" altLang="en-US" b="1">
                <a:latin typeface="+mn-ea"/>
                <a:cs typeface="+mn-ea"/>
              </a:rPr>
              <a:t>框架有</a:t>
            </a:r>
            <a:r>
              <a:rPr lang="en-US" altLang="en-US" b="1">
                <a:latin typeface="+mn-ea"/>
                <a:cs typeface="+mn-ea"/>
              </a:rPr>
              <a:t>⼀</a:t>
            </a:r>
            <a:r>
              <a:rPr lang="zh-CN" altLang="en-US" b="1">
                <a:latin typeface="+mn-ea"/>
                <a:cs typeface="+mn-ea"/>
              </a:rPr>
              <a:t>个机制，每个请求都会先传入这个令牌再进行处理，不解除的话前端发送过来的跨域请求都会被</a:t>
            </a:r>
            <a:r>
              <a:rPr lang="en-US" altLang="zh-CN" b="1">
                <a:latin typeface="+mn-ea"/>
                <a:cs typeface="+mn-ea"/>
              </a:rPr>
              <a:t>yii2</a:t>
            </a:r>
            <a:r>
              <a:rPr lang="zh-CN" altLang="en-US" b="1">
                <a:latin typeface="+mn-ea"/>
                <a:cs typeface="+mn-ea"/>
              </a:rPr>
              <a:t>拒绝</a:t>
            </a:r>
            <a:endParaRPr lang="zh-CN" altLang="en-US" b="1">
              <a:latin typeface="+mn-ea"/>
              <a:cs typeface="+mn-ea"/>
            </a:endParaRPr>
          </a:p>
          <a:p>
            <a:pPr algn="just">
              <a:lnSpc>
                <a:spcPct val="150000"/>
              </a:lnSpc>
            </a:pPr>
            <a:endParaRPr lang="zh-CN" altLang="en-US" b="1">
              <a:latin typeface="+mn-ea"/>
              <a:cs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文本框 19"/>
          <p:cNvSpPr txBox="1"/>
          <p:nvPr/>
        </p:nvSpPr>
        <p:spPr>
          <a:xfrm>
            <a:off x="797412" y="77178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后端实现</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 name="矩形: 圆角 2"/>
          <p:cNvSpPr/>
          <p:nvPr>
            <p:custDataLst>
              <p:tags r:id="rId1"/>
            </p:custDataLst>
          </p:nvPr>
        </p:nvSpPr>
        <p:spPr>
          <a:xfrm>
            <a:off x="6427470" y="1451610"/>
            <a:ext cx="4984750" cy="4199255"/>
          </a:xfrm>
          <a:prstGeom prst="roundRect">
            <a:avLst>
              <a:gd name="adj" fmla="val 1763"/>
            </a:avLst>
          </a:prstGeom>
          <a:solidFill>
            <a:schemeClr val="bg1"/>
          </a:solidFill>
          <a:ln>
            <a:solidFill>
              <a:srgbClr val="6B15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其中</a:t>
            </a:r>
            <a:r>
              <a:rPr lang="en-US" altLang="zh-CN"/>
              <a:t>views</a:t>
            </a:r>
            <a:r>
              <a:rPr lang="zh-CN" altLang="en-US"/>
              <a:t>是每个</a:t>
            </a:r>
            <a:r>
              <a:rPr lang="en-US" altLang="en-US"/>
              <a:t>⻚⾯</a:t>
            </a:r>
            <a:r>
              <a:rPr lang="zh-CN" altLang="en-US"/>
              <a:t>的其中</a:t>
            </a:r>
            <a:r>
              <a:rPr lang="en-US" altLang="zh-CN"/>
              <a:t>views</a:t>
            </a:r>
            <a:r>
              <a:rPr lang="zh-CN" altLang="en-US"/>
              <a:t>是每个</a:t>
            </a:r>
            <a:r>
              <a:rPr lang="en-US" altLang="en-US"/>
              <a:t>⻚⾯</a:t>
            </a:r>
            <a:r>
              <a:rPr lang="zh-CN" altLang="en-US"/>
              <a:t>的代码，</a:t>
            </a:r>
            <a:r>
              <a:rPr lang="en-US" altLang="zh-CN"/>
              <a:t>components</a:t>
            </a:r>
            <a:r>
              <a:rPr lang="zh-CN" altLang="en-US"/>
              <a:t>是</a:t>
            </a:r>
            <a:r>
              <a:rPr lang="en-US" altLang="en-US"/>
              <a:t>⽹⻚</a:t>
            </a:r>
            <a:r>
              <a:rPr lang="zh-CN" altLang="en-US"/>
              <a:t>代码可以嵌</a:t>
            </a:r>
            <a:r>
              <a:rPr lang="en-US" altLang="en-US"/>
              <a:t>⼊</a:t>
            </a:r>
            <a:r>
              <a:rPr lang="en-US" altLang="zh-CN"/>
              <a:t>ews</a:t>
            </a:r>
            <a:r>
              <a:rPr lang="zh-CN" altLang="en-US"/>
              <a:t>是每个</a:t>
            </a:r>
            <a:r>
              <a:rPr lang="en-US" altLang="en-US"/>
              <a:t>⻚</a:t>
            </a:r>
            <a:endParaRPr lang="zh-CN" altLang="en-US"/>
          </a:p>
          <a:p>
            <a:pPr algn="ctr"/>
            <a:r>
              <a:rPr lang="en-US" altLang="zh-CN"/>
              <a:t>App.vue</a:t>
            </a:r>
            <a:r>
              <a:rPr lang="zh-CN" altLang="en-US"/>
              <a:t>是项</a:t>
            </a:r>
            <a:r>
              <a:rPr lang="en-US" altLang="en-US"/>
              <a:t>⽬</a:t>
            </a:r>
            <a:r>
              <a:rPr lang="zh-CN" altLang="en-US"/>
              <a:t>的主</a:t>
            </a:r>
            <a:r>
              <a:rPr lang="en-US" altLang="en-US"/>
              <a:t>⼊⼝</a:t>
            </a:r>
            <a:r>
              <a:rPr lang="zh-CN" altLang="en-US"/>
              <a:t>。</a:t>
            </a:r>
            <a:r>
              <a:rPr lang="zh-CN" altLang="en-US"/>
              <a:t>代码，</a:t>
            </a:r>
            <a:r>
              <a:rPr lang="en-US" altLang="zh-CN"/>
              <a:t>components</a:t>
            </a:r>
            <a:r>
              <a:rPr lang="zh-CN" altLang="en-US"/>
              <a:t>是</a:t>
            </a:r>
            <a:r>
              <a:rPr lang="en-US" altLang="en-US"/>
              <a:t>⽹⻚</a:t>
            </a:r>
            <a:r>
              <a:rPr lang="zh-CN" altLang="en-US"/>
              <a:t>代码可以嵌</a:t>
            </a:r>
            <a:r>
              <a:rPr lang="en-US" altLang="en-US"/>
              <a:t>⼊</a:t>
            </a:r>
            <a:r>
              <a:rPr lang="zh-CN" altLang="en-US"/>
              <a:t>的模块，</a:t>
            </a:r>
            <a:endParaRPr lang="zh-CN" altLang="en-US"/>
          </a:p>
          <a:p>
            <a:pPr algn="ctr"/>
            <a:r>
              <a:rPr lang="en-US" altLang="zh-CN"/>
              <a:t>App.vue</a:t>
            </a:r>
            <a:r>
              <a:rPr lang="zh-CN" altLang="en-US"/>
              <a:t>是项</a:t>
            </a:r>
            <a:r>
              <a:rPr lang="en-US" altLang="en-US"/>
              <a:t>⽬</a:t>
            </a:r>
            <a:r>
              <a:rPr lang="zh-CN" altLang="en-US"/>
              <a:t>的主</a:t>
            </a:r>
            <a:r>
              <a:rPr lang="en-US" altLang="en-US"/>
              <a:t>⼊⼝</a:t>
            </a:r>
            <a:r>
              <a:rPr lang="zh-CN" altLang="en-US"/>
              <a:t>。</a:t>
            </a:r>
            <a:endParaRPr lang="zh-CN" altLang="en-US"/>
          </a:p>
        </p:txBody>
      </p:sp>
      <p:sp>
        <p:nvSpPr>
          <p:cNvPr id="24" name="文本框 23"/>
          <p:cNvSpPr txBox="1"/>
          <p:nvPr/>
        </p:nvSpPr>
        <p:spPr>
          <a:xfrm>
            <a:off x="6593205" y="1537970"/>
            <a:ext cx="4516120" cy="3994150"/>
          </a:xfrm>
          <a:prstGeom prst="rect">
            <a:avLst/>
          </a:prstGeom>
          <a:noFill/>
        </p:spPr>
        <p:txBody>
          <a:bodyPr wrap="square" rtlCol="0">
            <a:noAutofit/>
          </a:bodyPr>
          <a:p>
            <a:pPr algn="just">
              <a:lnSpc>
                <a:spcPct val="150000"/>
              </a:lnSpc>
            </a:pPr>
            <a:r>
              <a:rPr lang="zh-CN" altLang="en-US" b="1">
                <a:latin typeface="+mn-ea"/>
                <a:cs typeface="+mn-ea"/>
              </a:rPr>
              <a:t>开放了跨域请求后，还需要设置对前端获取数据提供</a:t>
            </a:r>
            <a:r>
              <a:rPr lang="en-US" altLang="zh-CN" b="1">
                <a:latin typeface="+mn-ea"/>
                <a:cs typeface="+mn-ea"/>
              </a:rPr>
              <a:t>api</a:t>
            </a:r>
            <a:r>
              <a:rPr lang="zh-CN" altLang="en-US" b="1">
                <a:latin typeface="+mn-ea"/>
                <a:cs typeface="+mn-ea"/>
              </a:rPr>
              <a:t>接口</a:t>
            </a:r>
            <a:endParaRPr lang="zh-CN" altLang="en-US" b="1">
              <a:latin typeface="+mn-ea"/>
              <a:cs typeface="+mn-ea"/>
            </a:endParaRPr>
          </a:p>
          <a:p>
            <a:pPr algn="just">
              <a:lnSpc>
                <a:spcPct val="150000"/>
              </a:lnSpc>
            </a:pPr>
            <a:r>
              <a:rPr lang="zh-CN" altLang="en-US" b="1">
                <a:latin typeface="+mn-ea"/>
                <a:cs typeface="+mn-ea"/>
              </a:rPr>
              <a:t>在</a:t>
            </a:r>
            <a:r>
              <a:rPr lang="en-US" altLang="zh-CN" b="1">
                <a:latin typeface="+mn-ea"/>
                <a:cs typeface="+mn-ea"/>
              </a:rPr>
              <a:t>urlManager</a:t>
            </a:r>
            <a:r>
              <a:rPr lang="zh-CN" altLang="en-US" b="1">
                <a:latin typeface="+mn-ea"/>
                <a:cs typeface="+mn-ea"/>
              </a:rPr>
              <a:t>的</a:t>
            </a:r>
            <a:r>
              <a:rPr lang="en-US" altLang="zh-CN" b="1">
                <a:latin typeface="+mn-ea"/>
                <a:cs typeface="+mn-ea"/>
              </a:rPr>
              <a:t>rules</a:t>
            </a:r>
            <a:r>
              <a:rPr lang="zh-CN" altLang="en-US" b="1">
                <a:latin typeface="+mn-ea"/>
                <a:cs typeface="+mn-ea"/>
              </a:rPr>
              <a:t>中配置所需要的</a:t>
            </a:r>
            <a:r>
              <a:rPr lang="en-US" altLang="zh-CN" b="1">
                <a:latin typeface="+mn-ea"/>
                <a:cs typeface="+mn-ea"/>
              </a:rPr>
              <a:t>api</a:t>
            </a:r>
            <a:r>
              <a:rPr lang="zh-CN" altLang="en-US" b="1">
                <a:latin typeface="+mn-ea"/>
                <a:cs typeface="+mn-ea"/>
              </a:rPr>
              <a:t>接口</a:t>
            </a:r>
            <a:endParaRPr lang="zh-CN" altLang="en-US" b="1">
              <a:latin typeface="+mn-ea"/>
              <a:cs typeface="+mn-ea"/>
            </a:endParaRPr>
          </a:p>
          <a:p>
            <a:pPr algn="just">
              <a:lnSpc>
                <a:spcPct val="150000"/>
              </a:lnSpc>
            </a:pPr>
            <a:r>
              <a:rPr lang="zh-CN" altLang="en-US" b="1">
                <a:latin typeface="+mn-ea"/>
                <a:cs typeface="+mn-ea"/>
              </a:rPr>
              <a:t>左侧的</a:t>
            </a:r>
            <a:r>
              <a:rPr lang="en-US" altLang="zh-CN" b="1">
                <a:latin typeface="+mn-ea"/>
                <a:cs typeface="+mn-ea"/>
              </a:rPr>
              <a:t> api/##</a:t>
            </a:r>
            <a:r>
              <a:rPr lang="zh-CN" altLang="en-US" b="1">
                <a:latin typeface="+mn-ea"/>
                <a:cs typeface="+mn-ea"/>
              </a:rPr>
              <a:t>代表前端访问的路由为</a:t>
            </a:r>
            <a:r>
              <a:rPr lang="en-US" altLang="zh-CN" b="1">
                <a:latin typeface="+mn-ea"/>
                <a:cs typeface="+mn-ea"/>
              </a:rPr>
              <a:t> /api/##</a:t>
            </a:r>
            <a:endParaRPr lang="en-US" altLang="zh-CN" b="1">
              <a:latin typeface="+mn-ea"/>
              <a:cs typeface="+mn-ea"/>
            </a:endParaRPr>
          </a:p>
          <a:p>
            <a:pPr algn="just">
              <a:lnSpc>
                <a:spcPct val="150000"/>
              </a:lnSpc>
            </a:pPr>
            <a:r>
              <a:rPr lang="zh-CN" altLang="en-US" b="1">
                <a:latin typeface="+mn-ea"/>
                <a:cs typeface="+mn-ea"/>
              </a:rPr>
              <a:t>右侧的</a:t>
            </a:r>
            <a:r>
              <a:rPr lang="en-US" altLang="zh-CN" b="1">
                <a:latin typeface="+mn-ea"/>
                <a:cs typeface="+mn-ea"/>
              </a:rPr>
              <a:t> api/##</a:t>
            </a:r>
            <a:r>
              <a:rPr lang="zh-CN" altLang="en-US" b="1">
                <a:latin typeface="+mn-ea"/>
                <a:cs typeface="+mn-ea"/>
              </a:rPr>
              <a:t>代表</a:t>
            </a:r>
            <a:r>
              <a:rPr lang="en-US" altLang="zh-CN" b="1">
                <a:latin typeface="+mn-ea"/>
                <a:cs typeface="+mn-ea"/>
              </a:rPr>
              <a:t>Yii2</a:t>
            </a:r>
            <a:r>
              <a:rPr lang="zh-CN" altLang="en-US" b="1">
                <a:latin typeface="+mn-ea"/>
                <a:cs typeface="+mn-ea"/>
              </a:rPr>
              <a:t>会去</a:t>
            </a:r>
            <a:r>
              <a:rPr lang="en-US" altLang="zh-CN" b="1">
                <a:latin typeface="+mn-ea"/>
                <a:cs typeface="+mn-ea"/>
              </a:rPr>
              <a:t>ApiController.php</a:t>
            </a:r>
            <a:r>
              <a:rPr lang="zh-CN" altLang="en-US" b="1">
                <a:latin typeface="+mn-ea"/>
                <a:cs typeface="+mn-ea"/>
              </a:rPr>
              <a:t>中调用</a:t>
            </a:r>
            <a:r>
              <a:rPr lang="en-US" altLang="zh-CN" b="1">
                <a:latin typeface="+mn-ea"/>
                <a:cs typeface="+mn-ea"/>
              </a:rPr>
              <a:t> action##</a:t>
            </a:r>
            <a:r>
              <a:rPr lang="zh-CN" altLang="en-US" b="1">
                <a:latin typeface="+mn-ea"/>
                <a:cs typeface="+mn-ea"/>
              </a:rPr>
              <a:t>函数来处理本次请求</a:t>
            </a:r>
            <a:endParaRPr lang="zh-CN" altLang="en-US" b="1">
              <a:latin typeface="+mn-ea"/>
              <a:cs typeface="+mn-ea"/>
            </a:endParaRPr>
          </a:p>
          <a:p>
            <a:pPr algn="just">
              <a:lnSpc>
                <a:spcPct val="150000"/>
              </a:lnSpc>
            </a:pPr>
            <a:endParaRPr lang="zh-CN" altLang="en-US" b="1">
              <a:latin typeface="+mn-ea"/>
              <a:cs typeface="+mn-ea"/>
            </a:endParaRPr>
          </a:p>
        </p:txBody>
      </p:sp>
      <p:pic>
        <p:nvPicPr>
          <p:cNvPr id="5" name="图片 4" descr="图8"/>
          <p:cNvPicPr>
            <a:picLocks noChangeAspect="1"/>
          </p:cNvPicPr>
          <p:nvPr/>
        </p:nvPicPr>
        <p:blipFill>
          <a:blip r:embed="rId2"/>
          <a:stretch>
            <a:fillRect/>
          </a:stretch>
        </p:blipFill>
        <p:spPr>
          <a:xfrm>
            <a:off x="706120" y="1537970"/>
            <a:ext cx="5277485" cy="3911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文本框 19"/>
          <p:cNvSpPr txBox="1"/>
          <p:nvPr/>
        </p:nvSpPr>
        <p:spPr>
          <a:xfrm>
            <a:off x="797412" y="77178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后端实现</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 name="矩形: 圆角 2"/>
          <p:cNvSpPr/>
          <p:nvPr>
            <p:custDataLst>
              <p:tags r:id="rId1"/>
            </p:custDataLst>
          </p:nvPr>
        </p:nvSpPr>
        <p:spPr>
          <a:xfrm>
            <a:off x="6427470" y="1936115"/>
            <a:ext cx="4984750" cy="3353435"/>
          </a:xfrm>
          <a:prstGeom prst="roundRect">
            <a:avLst>
              <a:gd name="adj" fmla="val 1763"/>
            </a:avLst>
          </a:prstGeom>
          <a:solidFill>
            <a:schemeClr val="bg1"/>
          </a:solidFill>
          <a:ln>
            <a:solidFill>
              <a:srgbClr val="6B15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其中</a:t>
            </a:r>
            <a:r>
              <a:rPr lang="en-US" altLang="zh-CN"/>
              <a:t>views</a:t>
            </a:r>
            <a:r>
              <a:rPr lang="zh-CN" altLang="en-US"/>
              <a:t>是每个</a:t>
            </a:r>
            <a:r>
              <a:rPr lang="en-US" altLang="en-US"/>
              <a:t>⻚⾯</a:t>
            </a:r>
            <a:r>
              <a:rPr lang="zh-CN" altLang="en-US"/>
              <a:t>的其中</a:t>
            </a:r>
            <a:r>
              <a:rPr lang="en-US" altLang="zh-CN"/>
              <a:t>views</a:t>
            </a:r>
            <a:r>
              <a:rPr lang="zh-CN" altLang="en-US"/>
              <a:t>是每个</a:t>
            </a:r>
            <a:r>
              <a:rPr lang="en-US" altLang="en-US"/>
              <a:t>⻚⾯</a:t>
            </a:r>
            <a:r>
              <a:rPr lang="zh-CN" altLang="en-US"/>
              <a:t>的代码，</a:t>
            </a:r>
            <a:r>
              <a:rPr lang="en-US" altLang="zh-CN"/>
              <a:t>components</a:t>
            </a:r>
            <a:r>
              <a:rPr lang="zh-CN" altLang="en-US"/>
              <a:t>是</a:t>
            </a:r>
            <a:r>
              <a:rPr lang="en-US" altLang="en-US"/>
              <a:t>⽹⻚</a:t>
            </a:r>
            <a:r>
              <a:rPr lang="zh-CN" altLang="en-US"/>
              <a:t>代码可以嵌</a:t>
            </a:r>
            <a:r>
              <a:rPr lang="en-US" altLang="en-US"/>
              <a:t>⼊</a:t>
            </a:r>
            <a:r>
              <a:rPr lang="en-US" altLang="zh-CN"/>
              <a:t>ews</a:t>
            </a:r>
            <a:r>
              <a:rPr lang="zh-CN" altLang="en-US"/>
              <a:t>是每个</a:t>
            </a:r>
            <a:r>
              <a:rPr lang="en-US" altLang="en-US"/>
              <a:t>⻚</a:t>
            </a:r>
            <a:endParaRPr lang="zh-CN" altLang="en-US"/>
          </a:p>
          <a:p>
            <a:pPr algn="ctr"/>
            <a:r>
              <a:rPr lang="en-US" altLang="zh-CN"/>
              <a:t>App.vue</a:t>
            </a:r>
            <a:r>
              <a:rPr lang="zh-CN" altLang="en-US"/>
              <a:t>是项</a:t>
            </a:r>
            <a:r>
              <a:rPr lang="en-US" altLang="en-US"/>
              <a:t>⽬</a:t>
            </a:r>
            <a:r>
              <a:rPr lang="zh-CN" altLang="en-US"/>
              <a:t>的主</a:t>
            </a:r>
            <a:r>
              <a:rPr lang="en-US" altLang="en-US"/>
              <a:t>⼊⼝</a:t>
            </a:r>
            <a:r>
              <a:rPr lang="zh-CN" altLang="en-US"/>
              <a:t>。</a:t>
            </a:r>
            <a:r>
              <a:rPr lang="zh-CN" altLang="en-US"/>
              <a:t>代码，</a:t>
            </a:r>
            <a:r>
              <a:rPr lang="en-US" altLang="zh-CN"/>
              <a:t>components</a:t>
            </a:r>
            <a:r>
              <a:rPr lang="zh-CN" altLang="en-US"/>
              <a:t>是</a:t>
            </a:r>
            <a:r>
              <a:rPr lang="en-US" altLang="en-US"/>
              <a:t>⽹⻚</a:t>
            </a:r>
            <a:r>
              <a:rPr lang="zh-CN" altLang="en-US"/>
              <a:t>代码可以嵌</a:t>
            </a:r>
            <a:r>
              <a:rPr lang="en-US" altLang="en-US"/>
              <a:t>⼊</a:t>
            </a:r>
            <a:r>
              <a:rPr lang="zh-CN" altLang="en-US"/>
              <a:t>的模块，</a:t>
            </a:r>
            <a:endParaRPr lang="zh-CN" altLang="en-US"/>
          </a:p>
          <a:p>
            <a:pPr algn="ctr"/>
            <a:r>
              <a:rPr lang="en-US" altLang="zh-CN"/>
              <a:t>App.vue</a:t>
            </a:r>
            <a:r>
              <a:rPr lang="zh-CN" altLang="en-US"/>
              <a:t>是项</a:t>
            </a:r>
            <a:r>
              <a:rPr lang="en-US" altLang="en-US"/>
              <a:t>⽬</a:t>
            </a:r>
            <a:r>
              <a:rPr lang="zh-CN" altLang="en-US"/>
              <a:t>的主</a:t>
            </a:r>
            <a:r>
              <a:rPr lang="en-US" altLang="en-US"/>
              <a:t>⼊⼝</a:t>
            </a:r>
            <a:r>
              <a:rPr lang="zh-CN" altLang="en-US"/>
              <a:t>。</a:t>
            </a:r>
            <a:endParaRPr lang="zh-CN" altLang="en-US"/>
          </a:p>
        </p:txBody>
      </p:sp>
      <p:sp>
        <p:nvSpPr>
          <p:cNvPr id="24" name="文本框 23"/>
          <p:cNvSpPr txBox="1"/>
          <p:nvPr/>
        </p:nvSpPr>
        <p:spPr>
          <a:xfrm>
            <a:off x="6661785" y="2212340"/>
            <a:ext cx="4516120" cy="2677160"/>
          </a:xfrm>
          <a:prstGeom prst="rect">
            <a:avLst/>
          </a:prstGeom>
          <a:noFill/>
        </p:spPr>
        <p:txBody>
          <a:bodyPr wrap="square" rtlCol="0">
            <a:noAutofit/>
          </a:bodyPr>
          <a:p>
            <a:pPr algn="just">
              <a:lnSpc>
                <a:spcPct val="150000"/>
              </a:lnSpc>
            </a:pPr>
            <a:r>
              <a:rPr lang="zh-CN" altLang="en-US" b="1">
                <a:latin typeface="+mn-ea"/>
                <a:cs typeface="+mn-ea"/>
              </a:rPr>
              <a:t>以登录</a:t>
            </a:r>
            <a:r>
              <a:rPr lang="en-US" altLang="zh-CN" b="1">
                <a:latin typeface="+mn-ea"/>
                <a:cs typeface="+mn-ea"/>
              </a:rPr>
              <a:t>api</a:t>
            </a:r>
            <a:r>
              <a:rPr lang="zh-CN" altLang="en-US" b="1">
                <a:latin typeface="+mn-ea"/>
                <a:cs typeface="+mn-ea"/>
              </a:rPr>
              <a:t>为例：</a:t>
            </a:r>
            <a:endParaRPr lang="zh-CN" altLang="en-US" b="1">
              <a:latin typeface="+mn-ea"/>
              <a:cs typeface="+mn-ea"/>
            </a:endParaRPr>
          </a:p>
          <a:p>
            <a:pPr algn="just">
              <a:lnSpc>
                <a:spcPct val="150000"/>
              </a:lnSpc>
            </a:pPr>
            <a:r>
              <a:rPr lang="zh-CN" altLang="en-US" b="1">
                <a:latin typeface="+mn-ea"/>
                <a:cs typeface="+mn-ea"/>
              </a:rPr>
              <a:t>本次请求对应着</a:t>
            </a:r>
            <a:r>
              <a:rPr lang="en-US" altLang="zh-CN" b="1">
                <a:latin typeface="+mn-ea"/>
                <a:cs typeface="+mn-ea"/>
              </a:rPr>
              <a:t> 'api/login' =&gt;'api/login' </a:t>
            </a:r>
            <a:r>
              <a:rPr lang="zh-CN" altLang="en-US" b="1">
                <a:latin typeface="+mn-ea"/>
                <a:cs typeface="+mn-ea"/>
              </a:rPr>
              <a:t>语句，前端会使用</a:t>
            </a:r>
            <a:r>
              <a:rPr lang="en-US" altLang="zh-CN" b="1">
                <a:latin typeface="+mn-ea"/>
                <a:cs typeface="+mn-ea"/>
              </a:rPr>
              <a:t>axios</a:t>
            </a:r>
            <a:r>
              <a:rPr lang="zh-CN" altLang="en-US" b="1">
                <a:latin typeface="+mn-ea"/>
                <a:cs typeface="+mn-ea"/>
              </a:rPr>
              <a:t>库向</a:t>
            </a:r>
            <a:r>
              <a:rPr lang="en-US" altLang="zh-CN" b="1">
                <a:latin typeface="+mn-ea"/>
                <a:cs typeface="+mn-ea"/>
              </a:rPr>
              <a:t> http://localhost:81/basic/web/api/login</a:t>
            </a:r>
            <a:r>
              <a:rPr lang="zh-CN" altLang="en-US" b="1">
                <a:latin typeface="+mn-ea"/>
                <a:cs typeface="+mn-ea"/>
              </a:rPr>
              <a:t>发送请求，</a:t>
            </a:r>
            <a:r>
              <a:rPr lang="en-US" altLang="zh-CN" b="1">
                <a:latin typeface="+mn-ea"/>
                <a:cs typeface="+mn-ea"/>
              </a:rPr>
              <a:t>Yii2</a:t>
            </a:r>
            <a:r>
              <a:rPr lang="zh-CN" altLang="en-US" b="1">
                <a:latin typeface="+mn-ea"/>
                <a:cs typeface="+mn-ea"/>
              </a:rPr>
              <a:t>后端调用</a:t>
            </a:r>
            <a:r>
              <a:rPr lang="en-US" altLang="zh-CN" b="1">
                <a:latin typeface="+mn-ea"/>
                <a:cs typeface="+mn-ea"/>
              </a:rPr>
              <a:t>actionLogin()</a:t>
            </a:r>
            <a:r>
              <a:rPr lang="zh-CN" altLang="en-US" b="1">
                <a:latin typeface="+mn-ea"/>
                <a:cs typeface="+mn-ea"/>
              </a:rPr>
              <a:t>来处理数据并且将处理好的数据传递给前端</a:t>
            </a:r>
            <a:endParaRPr lang="zh-CN" altLang="en-US" b="1">
              <a:latin typeface="+mn-ea"/>
              <a:cs typeface="+mn-ea"/>
            </a:endParaRPr>
          </a:p>
          <a:p>
            <a:pPr algn="just">
              <a:lnSpc>
                <a:spcPct val="150000"/>
              </a:lnSpc>
            </a:pPr>
            <a:endParaRPr lang="zh-CN" altLang="en-US" b="1">
              <a:latin typeface="+mn-ea"/>
              <a:cs typeface="+mn-ea"/>
            </a:endParaRPr>
          </a:p>
        </p:txBody>
      </p:sp>
      <p:pic>
        <p:nvPicPr>
          <p:cNvPr id="2" name="图片 1" descr="图9"/>
          <p:cNvPicPr>
            <a:picLocks noChangeAspect="1"/>
          </p:cNvPicPr>
          <p:nvPr/>
        </p:nvPicPr>
        <p:blipFill>
          <a:blip r:embed="rId2"/>
          <a:stretch>
            <a:fillRect/>
          </a:stretch>
        </p:blipFill>
        <p:spPr>
          <a:xfrm>
            <a:off x="895350" y="1331595"/>
            <a:ext cx="4537075" cy="47491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文本框 19"/>
          <p:cNvSpPr txBox="1"/>
          <p:nvPr/>
        </p:nvSpPr>
        <p:spPr>
          <a:xfrm>
            <a:off x="797412" y="771787"/>
            <a:ext cx="1452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数据库实现</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pic>
        <p:nvPicPr>
          <p:cNvPr id="2" name="图片 1" descr="图1"/>
          <p:cNvPicPr>
            <a:picLocks noChangeAspect="1"/>
          </p:cNvPicPr>
          <p:nvPr/>
        </p:nvPicPr>
        <p:blipFill>
          <a:blip r:embed="rId1"/>
          <a:stretch>
            <a:fillRect/>
          </a:stretch>
        </p:blipFill>
        <p:spPr>
          <a:xfrm>
            <a:off x="751205" y="1300480"/>
            <a:ext cx="10578465" cy="40284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文本框 19"/>
          <p:cNvSpPr txBox="1"/>
          <p:nvPr/>
        </p:nvSpPr>
        <p:spPr>
          <a:xfrm>
            <a:off x="797412" y="771787"/>
            <a:ext cx="1452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数据库实现</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1"/>
          <a:stretch>
            <a:fillRect/>
          </a:stretch>
        </p:blipFill>
        <p:spPr>
          <a:xfrm>
            <a:off x="6888480" y="1765300"/>
            <a:ext cx="4567555" cy="3569335"/>
          </a:xfrm>
          <a:prstGeom prst="rect">
            <a:avLst/>
          </a:prstGeom>
        </p:spPr>
      </p:pic>
      <p:pic>
        <p:nvPicPr>
          <p:cNvPr id="4" name="图片 3" descr="图2"/>
          <p:cNvPicPr>
            <a:picLocks noChangeAspect="1"/>
          </p:cNvPicPr>
          <p:nvPr/>
        </p:nvPicPr>
        <p:blipFill>
          <a:blip r:embed="rId2"/>
          <a:stretch>
            <a:fillRect/>
          </a:stretch>
        </p:blipFill>
        <p:spPr>
          <a:xfrm>
            <a:off x="1174115" y="1765300"/>
            <a:ext cx="4496435" cy="32124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文本框 19"/>
          <p:cNvSpPr txBox="1"/>
          <p:nvPr/>
        </p:nvSpPr>
        <p:spPr>
          <a:xfrm>
            <a:off x="797412" y="771787"/>
            <a:ext cx="1452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数据库实现</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1"/>
          <a:stretch>
            <a:fillRect/>
          </a:stretch>
        </p:blipFill>
        <p:spPr>
          <a:xfrm>
            <a:off x="1426845" y="1467485"/>
            <a:ext cx="3087370" cy="4318635"/>
          </a:xfrm>
          <a:prstGeom prst="rect">
            <a:avLst/>
          </a:prstGeom>
        </p:spPr>
      </p:pic>
      <p:pic>
        <p:nvPicPr>
          <p:cNvPr id="4" name="图片 3"/>
          <p:cNvPicPr>
            <a:picLocks noChangeAspect="1"/>
          </p:cNvPicPr>
          <p:nvPr/>
        </p:nvPicPr>
        <p:blipFill>
          <a:blip r:embed="rId2"/>
          <a:stretch>
            <a:fillRect/>
          </a:stretch>
        </p:blipFill>
        <p:spPr>
          <a:xfrm>
            <a:off x="8157210" y="1539240"/>
            <a:ext cx="3273425" cy="1841500"/>
          </a:xfrm>
          <a:prstGeom prst="rect">
            <a:avLst/>
          </a:prstGeom>
        </p:spPr>
      </p:pic>
      <p:pic>
        <p:nvPicPr>
          <p:cNvPr id="5" name="图片 4"/>
          <p:cNvPicPr>
            <a:picLocks noChangeAspect="1"/>
          </p:cNvPicPr>
          <p:nvPr/>
        </p:nvPicPr>
        <p:blipFill>
          <a:blip r:embed="rId3"/>
          <a:stretch>
            <a:fillRect/>
          </a:stretch>
        </p:blipFill>
        <p:spPr>
          <a:xfrm>
            <a:off x="4998085" y="1539240"/>
            <a:ext cx="3088005" cy="41744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矩形: 圆角 2"/>
          <p:cNvSpPr/>
          <p:nvPr>
            <p:custDataLst>
              <p:tags r:id="rId1"/>
            </p:custDataLst>
          </p:nvPr>
        </p:nvSpPr>
        <p:spPr>
          <a:xfrm>
            <a:off x="6095365" y="2266315"/>
            <a:ext cx="3993515" cy="2363470"/>
          </a:xfrm>
          <a:prstGeom prst="roundRect">
            <a:avLst>
              <a:gd name="adj" fmla="val 1763"/>
            </a:avLst>
          </a:prstGeom>
          <a:solidFill>
            <a:schemeClr val="bg1"/>
          </a:solidFill>
          <a:ln>
            <a:solidFill>
              <a:srgbClr val="6B15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其中</a:t>
            </a:r>
            <a:r>
              <a:rPr lang="en-US" altLang="zh-CN"/>
              <a:t>views</a:t>
            </a:r>
            <a:r>
              <a:rPr lang="zh-CN" altLang="en-US"/>
              <a:t>是每个</a:t>
            </a:r>
            <a:r>
              <a:rPr lang="en-US" altLang="en-US"/>
              <a:t>⻚⾯</a:t>
            </a:r>
            <a:r>
              <a:rPr lang="zh-CN" altLang="en-US"/>
              <a:t>的其中</a:t>
            </a:r>
            <a:r>
              <a:rPr lang="en-US" altLang="zh-CN"/>
              <a:t>views</a:t>
            </a:r>
            <a:r>
              <a:rPr lang="zh-CN" altLang="en-US"/>
              <a:t>是每个</a:t>
            </a:r>
            <a:r>
              <a:rPr lang="en-US" altLang="en-US"/>
              <a:t>⻚⾯</a:t>
            </a:r>
            <a:r>
              <a:rPr lang="zh-CN" altLang="en-US"/>
              <a:t>的代码，</a:t>
            </a:r>
            <a:r>
              <a:rPr lang="en-US" altLang="zh-CN"/>
              <a:t>components</a:t>
            </a:r>
            <a:r>
              <a:rPr lang="zh-CN" altLang="en-US"/>
              <a:t>是</a:t>
            </a:r>
            <a:r>
              <a:rPr lang="en-US" altLang="en-US"/>
              <a:t>⽹⻚</a:t>
            </a:r>
            <a:r>
              <a:rPr lang="zh-CN" altLang="en-US"/>
              <a:t>代码可以嵌</a:t>
            </a:r>
            <a:r>
              <a:rPr lang="en-US" altLang="en-US"/>
              <a:t>⼊</a:t>
            </a:r>
            <a:r>
              <a:rPr lang="en-US" altLang="zh-CN"/>
              <a:t>ews</a:t>
            </a:r>
            <a:r>
              <a:rPr lang="zh-CN" altLang="en-US"/>
              <a:t>是每个</a:t>
            </a:r>
            <a:r>
              <a:rPr lang="en-US" altLang="en-US"/>
              <a:t>⻚</a:t>
            </a:r>
            <a:endParaRPr lang="zh-CN" altLang="en-US"/>
          </a:p>
          <a:p>
            <a:pPr algn="ctr"/>
            <a:r>
              <a:rPr lang="en-US" altLang="zh-CN"/>
              <a:t>App.vue</a:t>
            </a:r>
            <a:r>
              <a:rPr lang="zh-CN" altLang="en-US"/>
              <a:t>是项</a:t>
            </a:r>
            <a:r>
              <a:rPr lang="en-US" altLang="en-US"/>
              <a:t>⽬</a:t>
            </a:r>
            <a:r>
              <a:rPr lang="zh-CN" altLang="en-US"/>
              <a:t>的主</a:t>
            </a:r>
            <a:r>
              <a:rPr lang="en-US" altLang="en-US"/>
              <a:t>⼊⼝</a:t>
            </a:r>
            <a:r>
              <a:rPr lang="zh-CN" altLang="en-US"/>
              <a:t>。</a:t>
            </a:r>
            <a:r>
              <a:rPr lang="zh-CN" altLang="en-US"/>
              <a:t>代码，</a:t>
            </a:r>
            <a:r>
              <a:rPr lang="en-US" altLang="zh-CN"/>
              <a:t>components</a:t>
            </a:r>
            <a:r>
              <a:rPr lang="zh-CN" altLang="en-US"/>
              <a:t>是</a:t>
            </a:r>
            <a:r>
              <a:rPr lang="en-US" altLang="en-US"/>
              <a:t>⽹⻚</a:t>
            </a:r>
            <a:r>
              <a:rPr lang="zh-CN" altLang="en-US"/>
              <a:t>代码可以嵌</a:t>
            </a:r>
            <a:r>
              <a:rPr lang="en-US" altLang="en-US"/>
              <a:t>⼊</a:t>
            </a:r>
            <a:r>
              <a:rPr lang="zh-CN" altLang="en-US"/>
              <a:t>的模块，</a:t>
            </a:r>
            <a:endParaRPr lang="zh-CN" altLang="en-US"/>
          </a:p>
          <a:p>
            <a:pPr algn="ctr"/>
            <a:r>
              <a:rPr lang="en-US" altLang="zh-CN"/>
              <a:t>App.vue</a:t>
            </a:r>
            <a:r>
              <a:rPr lang="zh-CN" altLang="en-US"/>
              <a:t>是项</a:t>
            </a:r>
            <a:r>
              <a:rPr lang="en-US" altLang="en-US"/>
              <a:t>⽬</a:t>
            </a:r>
            <a:r>
              <a:rPr lang="zh-CN" altLang="en-US"/>
              <a:t>的主</a:t>
            </a:r>
            <a:r>
              <a:rPr lang="en-US" altLang="en-US"/>
              <a:t>⼊⼝</a:t>
            </a:r>
            <a:r>
              <a:rPr lang="zh-CN" altLang="en-US"/>
              <a:t>。</a:t>
            </a:r>
            <a:endParaRPr lang="zh-CN" altLang="en-US"/>
          </a:p>
        </p:txBody>
      </p:sp>
      <p:cxnSp>
        <p:nvCxnSpPr>
          <p:cNvPr id="16" name="直接连接符 15"/>
          <p:cNvCxnSpPr/>
          <p:nvPr>
            <p:custDataLst>
              <p:tags r:id="rId2"/>
            </p:custDataLst>
          </p:nvPr>
        </p:nvCxnSpPr>
        <p:spPr>
          <a:xfrm>
            <a:off x="5505023" y="1693843"/>
            <a:ext cx="21590" cy="3876040"/>
          </a:xfrm>
          <a:prstGeom prst="line">
            <a:avLst/>
          </a:prstGeom>
          <a:ln>
            <a:gradFill>
              <a:gsLst>
                <a:gs pos="0">
                  <a:srgbClr val="0070C0">
                    <a:alpha val="0"/>
                  </a:srgbClr>
                </a:gs>
                <a:gs pos="50000">
                  <a:srgbClr val="0070C0"/>
                </a:gs>
                <a:gs pos="100000">
                  <a:srgbClr val="0070C0">
                    <a:alpha val="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97412" y="77178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爬取数据</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24" name="文本框 23"/>
          <p:cNvSpPr txBox="1"/>
          <p:nvPr/>
        </p:nvSpPr>
        <p:spPr>
          <a:xfrm>
            <a:off x="6418580" y="2450465"/>
            <a:ext cx="3347720" cy="1995170"/>
          </a:xfrm>
          <a:prstGeom prst="rect">
            <a:avLst/>
          </a:prstGeom>
          <a:noFill/>
        </p:spPr>
        <p:txBody>
          <a:bodyPr wrap="square" rtlCol="0">
            <a:noAutofit/>
          </a:bodyPr>
          <a:p>
            <a:pPr algn="ctr">
              <a:lnSpc>
                <a:spcPct val="150000"/>
              </a:lnSpc>
            </a:pPr>
            <a:r>
              <a:rPr lang="zh-CN" altLang="en-US" b="1">
                <a:latin typeface="+mn-ea"/>
                <a:cs typeface="+mn-ea"/>
              </a:rPr>
              <a:t>获取文章数据时写了</a:t>
            </a:r>
            <a:r>
              <a:rPr lang="en-US" altLang="zh-CN" b="1">
                <a:latin typeface="+mn-ea"/>
                <a:cs typeface="+mn-ea"/>
              </a:rPr>
              <a:t>Python</a:t>
            </a:r>
            <a:r>
              <a:rPr lang="zh-CN" altLang="en-US" b="1">
                <a:latin typeface="+mn-ea"/>
                <a:cs typeface="+mn-ea"/>
              </a:rPr>
              <a:t>脚本从</a:t>
            </a:r>
            <a:r>
              <a:rPr lang="en-US" altLang="zh-CN" b="1">
                <a:latin typeface="+mn-ea"/>
                <a:cs typeface="+mn-ea"/>
              </a:rPr>
              <a:t>“</a:t>
            </a:r>
            <a:r>
              <a:rPr lang="zh-CN" altLang="en-US" b="1">
                <a:latin typeface="+mn-ea"/>
                <a:cs typeface="+mn-ea"/>
              </a:rPr>
              <a:t>人民网搜索</a:t>
            </a:r>
            <a:r>
              <a:rPr lang="en-US" altLang="zh-CN" b="1">
                <a:latin typeface="+mn-ea"/>
                <a:cs typeface="+mn-ea"/>
              </a:rPr>
              <a:t>”</a:t>
            </a:r>
            <a:r>
              <a:rPr lang="zh-CN" altLang="en-US" b="1">
                <a:latin typeface="+mn-ea"/>
                <a:cs typeface="+mn-ea"/>
              </a:rPr>
              <a:t>（</a:t>
            </a:r>
            <a:r>
              <a:rPr lang="en-US" altLang="zh-CN" b="1">
                <a:latin typeface="+mn-ea"/>
                <a:cs typeface="+mn-ea"/>
              </a:rPr>
              <a:t>http://search.people.cn</a:t>
            </a:r>
            <a:r>
              <a:rPr lang="zh-CN" altLang="en-US" b="1">
                <a:latin typeface="+mn-ea"/>
                <a:cs typeface="+mn-ea"/>
              </a:rPr>
              <a:t>）上抓取关于人工智能的搜索结果</a:t>
            </a:r>
            <a:endParaRPr lang="zh-CN" altLang="en-US" b="1">
              <a:latin typeface="+mn-ea"/>
              <a:cs typeface="+mn-ea"/>
            </a:endParaRPr>
          </a:p>
          <a:p>
            <a:pPr algn="ctr">
              <a:lnSpc>
                <a:spcPct val="150000"/>
              </a:lnSpc>
            </a:pPr>
            <a:endParaRPr lang="zh-CN" altLang="en-US" b="1">
              <a:latin typeface="+mn-ea"/>
              <a:cs typeface="+mn-ea"/>
            </a:endParaRPr>
          </a:p>
        </p:txBody>
      </p:sp>
      <p:pic>
        <p:nvPicPr>
          <p:cNvPr id="4" name="图片 3"/>
          <p:cNvPicPr>
            <a:picLocks noChangeAspect="1"/>
          </p:cNvPicPr>
          <p:nvPr/>
        </p:nvPicPr>
        <p:blipFill>
          <a:blip r:embed="rId3"/>
          <a:stretch>
            <a:fillRect/>
          </a:stretch>
        </p:blipFill>
        <p:spPr>
          <a:xfrm>
            <a:off x="797560" y="1790065"/>
            <a:ext cx="4241165" cy="32785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圆角 9"/>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框 10"/>
          <p:cNvSpPr txBox="1"/>
          <p:nvPr/>
        </p:nvSpPr>
        <p:spPr>
          <a:xfrm>
            <a:off x="925267" y="959540"/>
            <a:ext cx="1713700" cy="830997"/>
          </a:xfrm>
          <a:prstGeom prst="rect">
            <a:avLst/>
          </a:prstGeom>
          <a:noFill/>
        </p:spPr>
        <p:txBody>
          <a:bodyPr wrap="square" rtlCol="0">
            <a:spAutoFit/>
          </a:bodyPr>
          <a:lstStyle/>
          <a:p>
            <a:pPr algn="dist"/>
            <a:r>
              <a:rPr lang="zh-CN" altLang="en-US" sz="4800" b="1" dirty="0">
                <a:solidFill>
                  <a:schemeClr val="tx1">
                    <a:lumMod val="75000"/>
                    <a:lumOff val="25000"/>
                  </a:schemeClr>
                </a:solidFill>
                <a:latin typeface="等线" panose="02010600030101010101" pitchFamily="2" charset="-122"/>
                <a:ea typeface="等线" panose="02010600030101010101" pitchFamily="2" charset="-122"/>
              </a:rPr>
              <a:t>目录</a:t>
            </a:r>
            <a:endParaRPr lang="en-US" altLang="zh-CN" sz="4800" b="1" dirty="0">
              <a:solidFill>
                <a:schemeClr val="tx1">
                  <a:lumMod val="75000"/>
                  <a:lumOff val="25000"/>
                </a:schemeClr>
              </a:solidFill>
              <a:latin typeface="等线" panose="02010600030101010101" pitchFamily="2" charset="-122"/>
              <a:ea typeface="等线" panose="02010600030101010101" pitchFamily="2" charset="-122"/>
            </a:endParaRPr>
          </a:p>
        </p:txBody>
      </p:sp>
      <p:pic>
        <p:nvPicPr>
          <p:cNvPr id="18" name="图形 17"/>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58331" y="4402206"/>
            <a:ext cx="431219" cy="406809"/>
          </a:xfrm>
          <a:prstGeom prst="rect">
            <a:avLst/>
          </a:prstGeom>
        </p:spPr>
      </p:pic>
      <p:sp>
        <p:nvSpPr>
          <p:cNvPr id="19" name="文本框 18"/>
          <p:cNvSpPr txBox="1"/>
          <p:nvPr>
            <p:custDataLst>
              <p:tags r:id="rId3"/>
            </p:custDataLst>
          </p:nvPr>
        </p:nvSpPr>
        <p:spPr>
          <a:xfrm>
            <a:off x="1931081" y="4347865"/>
            <a:ext cx="5892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三</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20" name="文本框 19"/>
          <p:cNvSpPr txBox="1"/>
          <p:nvPr>
            <p:custDataLst>
              <p:tags r:id="rId4"/>
            </p:custDataLst>
          </p:nvPr>
        </p:nvSpPr>
        <p:spPr>
          <a:xfrm>
            <a:off x="2961873" y="4347866"/>
            <a:ext cx="18084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小组</a:t>
            </a: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分工</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pic>
        <p:nvPicPr>
          <p:cNvPr id="21" name="图形 20"/>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6577798" y="4429309"/>
            <a:ext cx="509090" cy="480272"/>
          </a:xfrm>
          <a:prstGeom prst="rect">
            <a:avLst/>
          </a:prstGeom>
        </p:spPr>
      </p:pic>
      <p:sp>
        <p:nvSpPr>
          <p:cNvPr id="22" name="文本框 21"/>
          <p:cNvSpPr txBox="1"/>
          <p:nvPr>
            <p:custDataLst>
              <p:tags r:id="rId7"/>
            </p:custDataLst>
          </p:nvPr>
        </p:nvSpPr>
        <p:spPr>
          <a:xfrm>
            <a:off x="7523305" y="4402206"/>
            <a:ext cx="5892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四</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23" name="文本框 22"/>
          <p:cNvSpPr txBox="1"/>
          <p:nvPr>
            <p:custDataLst>
              <p:tags r:id="rId8"/>
            </p:custDataLst>
          </p:nvPr>
        </p:nvSpPr>
        <p:spPr>
          <a:xfrm>
            <a:off x="8785933" y="4400936"/>
            <a:ext cx="18084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小组</a:t>
            </a: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总结</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pic>
        <p:nvPicPr>
          <p:cNvPr id="15" name="图形 14"/>
          <p:cNvPicPr/>
          <p:nvPr>
            <p:custDataLst>
              <p:tags r:id="rId9"/>
            </p:custDataLst>
          </p:nvPr>
        </p:nvPicPr>
        <p:blipFill>
          <a:blip r:embed="rId10" cstate="print">
            <a:extLst>
              <a:ext uri="{28A0092B-C50C-407E-A947-70E740481C1C}">
                <a14:useLocalDpi xmlns:a14="http://schemas.microsoft.com/office/drawing/2010/main" val="0"/>
              </a:ext>
            </a:extLst>
          </a:blip>
          <a:stretch>
            <a:fillRect/>
          </a:stretch>
        </p:blipFill>
        <p:spPr>
          <a:xfrm>
            <a:off x="6577798" y="2518602"/>
            <a:ext cx="509089" cy="480271"/>
          </a:xfrm>
          <a:prstGeom prst="rect">
            <a:avLst/>
          </a:prstGeom>
        </p:spPr>
      </p:pic>
      <p:sp>
        <p:nvSpPr>
          <p:cNvPr id="16" name="文本框 15"/>
          <p:cNvSpPr txBox="1"/>
          <p:nvPr>
            <p:custDataLst>
              <p:tags r:id="rId11"/>
            </p:custDataLst>
          </p:nvPr>
        </p:nvSpPr>
        <p:spPr>
          <a:xfrm>
            <a:off x="7523305" y="2502071"/>
            <a:ext cx="5892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二</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17" name="文本框 16"/>
          <p:cNvSpPr txBox="1"/>
          <p:nvPr>
            <p:custDataLst>
              <p:tags r:id="rId12"/>
            </p:custDataLst>
          </p:nvPr>
        </p:nvSpPr>
        <p:spPr>
          <a:xfrm>
            <a:off x="8716718" y="2512231"/>
            <a:ext cx="18084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网页</a:t>
            </a: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实现</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pic>
        <p:nvPicPr>
          <p:cNvPr id="12" name="图形 11"/>
          <p:cNvPicPr/>
          <p:nvPr>
            <p:custDataLst>
              <p:tags r:id="rId13"/>
            </p:custDataLst>
          </p:nvPr>
        </p:nvPicPr>
        <p:blipFill>
          <a:blip r:embed="rId14" cstate="print">
            <a:extLst>
              <a:ext uri="{28A0092B-C50C-407E-A947-70E740481C1C}">
                <a14:useLocalDpi xmlns:a14="http://schemas.microsoft.com/office/drawing/2010/main" val="0"/>
              </a:ext>
            </a:extLst>
          </a:blip>
          <a:stretch>
            <a:fillRect/>
          </a:stretch>
        </p:blipFill>
        <p:spPr>
          <a:xfrm>
            <a:off x="1063036" y="2578778"/>
            <a:ext cx="477438" cy="450412"/>
          </a:xfrm>
          <a:prstGeom prst="rect">
            <a:avLst/>
          </a:prstGeom>
        </p:spPr>
      </p:pic>
      <p:sp>
        <p:nvSpPr>
          <p:cNvPr id="13" name="文本框 12"/>
          <p:cNvSpPr txBox="1"/>
          <p:nvPr>
            <p:custDataLst>
              <p:tags r:id="rId15"/>
            </p:custDataLst>
          </p:nvPr>
        </p:nvSpPr>
        <p:spPr>
          <a:xfrm>
            <a:off x="1931081" y="2502072"/>
            <a:ext cx="5892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一</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14" name="文本框 13"/>
          <p:cNvSpPr txBox="1"/>
          <p:nvPr>
            <p:custDataLst>
              <p:tags r:id="rId16"/>
            </p:custDataLst>
          </p:nvPr>
        </p:nvSpPr>
        <p:spPr>
          <a:xfrm>
            <a:off x="2911073" y="2513502"/>
            <a:ext cx="18084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网页</a:t>
            </a:r>
            <a:r>
              <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设计</a:t>
            </a:r>
            <a:endParaRPr kumimoji="0" lang="zh-CN" altLang="en-US" sz="3200" b="0"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1" name="文本框 30"/>
          <p:cNvSpPr txBox="1"/>
          <p:nvPr/>
        </p:nvSpPr>
        <p:spPr>
          <a:xfrm>
            <a:off x="2638967" y="1364524"/>
            <a:ext cx="1826141" cy="369332"/>
          </a:xfrm>
          <a:prstGeom prst="rect">
            <a:avLst/>
          </a:prstGeom>
          <a:noFill/>
        </p:spPr>
        <p:txBody>
          <a:bodyPr wrap="square" rtlCol="0">
            <a:spAutoFit/>
          </a:bodyPr>
          <a:lstStyle/>
          <a:p>
            <a:pPr algn="dist"/>
            <a:r>
              <a:rPr lang="en-US" altLang="zh-CN" b="1" dirty="0">
                <a:solidFill>
                  <a:schemeClr val="tx1">
                    <a:lumMod val="75000"/>
                    <a:lumOff val="25000"/>
                  </a:schemeClr>
                </a:solidFill>
                <a:latin typeface="等线" panose="02010600030101010101" pitchFamily="2" charset="-122"/>
                <a:ea typeface="等线" panose="02010600030101010101" pitchFamily="2" charset="-122"/>
              </a:rPr>
              <a:t>CONTENTS</a:t>
            </a:r>
            <a:endParaRPr lang="en-US" altLang="zh-CN" b="1" dirty="0">
              <a:solidFill>
                <a:schemeClr val="tx1">
                  <a:lumMod val="75000"/>
                  <a:lumOff val="25000"/>
                </a:schemeClr>
              </a:solidFill>
              <a:latin typeface="等线" panose="02010600030101010101" pitchFamily="2" charset="-122"/>
              <a:ea typeface="等线"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文本框 19"/>
          <p:cNvSpPr txBox="1"/>
          <p:nvPr/>
        </p:nvSpPr>
        <p:spPr>
          <a:xfrm>
            <a:off x="797412" y="77178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爬取数据</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pic>
        <p:nvPicPr>
          <p:cNvPr id="2" name="图片 1"/>
          <p:cNvPicPr>
            <a:picLocks noChangeAspect="1"/>
          </p:cNvPicPr>
          <p:nvPr/>
        </p:nvPicPr>
        <p:blipFill>
          <a:blip r:embed="rId1"/>
          <a:stretch>
            <a:fillRect/>
          </a:stretch>
        </p:blipFill>
        <p:spPr>
          <a:xfrm>
            <a:off x="874395" y="1560195"/>
            <a:ext cx="4551045" cy="3736975"/>
          </a:xfrm>
          <a:prstGeom prst="rect">
            <a:avLst/>
          </a:prstGeom>
        </p:spPr>
      </p:pic>
      <p:pic>
        <p:nvPicPr>
          <p:cNvPr id="5" name="图片 4"/>
          <p:cNvPicPr>
            <a:picLocks noChangeAspect="1"/>
          </p:cNvPicPr>
          <p:nvPr/>
        </p:nvPicPr>
        <p:blipFill>
          <a:blip r:embed="rId2"/>
          <a:stretch>
            <a:fillRect/>
          </a:stretch>
        </p:blipFill>
        <p:spPr>
          <a:xfrm>
            <a:off x="4749800" y="1170305"/>
            <a:ext cx="6704330" cy="48564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文本框 19"/>
          <p:cNvSpPr txBox="1"/>
          <p:nvPr/>
        </p:nvSpPr>
        <p:spPr>
          <a:xfrm>
            <a:off x="797412" y="77178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爬取数据</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3" name="矩形: 圆角 2"/>
          <p:cNvSpPr/>
          <p:nvPr>
            <p:custDataLst>
              <p:tags r:id="rId1"/>
            </p:custDataLst>
          </p:nvPr>
        </p:nvSpPr>
        <p:spPr>
          <a:xfrm>
            <a:off x="866140" y="1350010"/>
            <a:ext cx="10279380" cy="5017770"/>
          </a:xfrm>
          <a:prstGeom prst="roundRect">
            <a:avLst>
              <a:gd name="adj" fmla="val 1763"/>
            </a:avLst>
          </a:prstGeom>
          <a:solidFill>
            <a:schemeClr val="bg1"/>
          </a:solidFill>
          <a:ln>
            <a:solidFill>
              <a:srgbClr val="6B15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其中</a:t>
            </a:r>
            <a:r>
              <a:rPr lang="en-US" altLang="zh-CN"/>
              <a:t>views</a:t>
            </a:r>
            <a:r>
              <a:rPr lang="zh-CN" altLang="en-US"/>
              <a:t>是每个</a:t>
            </a:r>
            <a:r>
              <a:rPr lang="en-US" altLang="en-US"/>
              <a:t>⻚⾯</a:t>
            </a:r>
            <a:r>
              <a:rPr lang="zh-CN" altLang="en-US"/>
              <a:t>的其中</a:t>
            </a:r>
            <a:r>
              <a:rPr lang="en-US" altLang="zh-CN"/>
              <a:t>views</a:t>
            </a:r>
            <a:r>
              <a:rPr lang="zh-CN" altLang="en-US"/>
              <a:t>是每个</a:t>
            </a:r>
            <a:r>
              <a:rPr lang="en-US" altLang="en-US"/>
              <a:t>⻚⾯</a:t>
            </a:r>
            <a:r>
              <a:rPr lang="zh-CN" altLang="en-US"/>
              <a:t>的代码，</a:t>
            </a:r>
            <a:r>
              <a:rPr lang="en-US" altLang="zh-CN"/>
              <a:t>components</a:t>
            </a:r>
            <a:r>
              <a:rPr lang="zh-CN" altLang="en-US"/>
              <a:t>是</a:t>
            </a:r>
            <a:r>
              <a:rPr lang="en-US" altLang="en-US"/>
              <a:t>⽹⻚</a:t>
            </a:r>
            <a:r>
              <a:rPr lang="zh-CN" altLang="en-US"/>
              <a:t>代码可以嵌</a:t>
            </a:r>
            <a:r>
              <a:rPr lang="en-US" altLang="en-US"/>
              <a:t>⼊</a:t>
            </a:r>
            <a:r>
              <a:rPr lang="en-US" altLang="zh-CN"/>
              <a:t>ews</a:t>
            </a:r>
            <a:r>
              <a:rPr lang="zh-CN" altLang="en-US"/>
              <a:t>是每个</a:t>
            </a:r>
            <a:r>
              <a:rPr lang="en-US" altLang="en-US"/>
              <a:t>⻚</a:t>
            </a:r>
            <a:endParaRPr lang="zh-CN" altLang="en-US"/>
          </a:p>
          <a:p>
            <a:pPr algn="ctr"/>
            <a:r>
              <a:rPr lang="en-US" altLang="zh-CN"/>
              <a:t>App.vue</a:t>
            </a:r>
            <a:r>
              <a:rPr lang="zh-CN" altLang="en-US"/>
              <a:t>是项</a:t>
            </a:r>
            <a:r>
              <a:rPr lang="en-US" altLang="en-US"/>
              <a:t>⽬</a:t>
            </a:r>
            <a:r>
              <a:rPr lang="zh-CN" altLang="en-US"/>
              <a:t>的主</a:t>
            </a:r>
            <a:r>
              <a:rPr lang="en-US" altLang="en-US"/>
              <a:t>⼊⼝</a:t>
            </a:r>
            <a:r>
              <a:rPr lang="zh-CN" altLang="en-US"/>
              <a:t>。</a:t>
            </a:r>
            <a:r>
              <a:rPr lang="zh-CN" altLang="en-US"/>
              <a:t>代码，</a:t>
            </a:r>
            <a:r>
              <a:rPr lang="en-US" altLang="zh-CN"/>
              <a:t>components</a:t>
            </a:r>
            <a:r>
              <a:rPr lang="zh-CN" altLang="en-US"/>
              <a:t>是</a:t>
            </a:r>
            <a:r>
              <a:rPr lang="en-US" altLang="en-US"/>
              <a:t>⽹⻚</a:t>
            </a:r>
            <a:r>
              <a:rPr lang="zh-CN" altLang="en-US"/>
              <a:t>代码可以嵌</a:t>
            </a:r>
            <a:r>
              <a:rPr lang="en-US" altLang="en-US"/>
              <a:t>⼊</a:t>
            </a:r>
            <a:r>
              <a:rPr lang="zh-CN" altLang="en-US"/>
              <a:t>的模块，</a:t>
            </a:r>
            <a:endParaRPr lang="zh-CN" altLang="en-US"/>
          </a:p>
          <a:p>
            <a:pPr algn="ctr"/>
            <a:r>
              <a:rPr lang="en-US" altLang="zh-CN"/>
              <a:t>App.vue</a:t>
            </a:r>
            <a:r>
              <a:rPr lang="zh-CN" altLang="en-US"/>
              <a:t>是项</a:t>
            </a:r>
            <a:r>
              <a:rPr lang="en-US" altLang="en-US"/>
              <a:t>⽬</a:t>
            </a:r>
            <a:r>
              <a:rPr lang="zh-CN" altLang="en-US"/>
              <a:t>的主</a:t>
            </a:r>
            <a:r>
              <a:rPr lang="en-US" altLang="en-US"/>
              <a:t>⼊⼝</a:t>
            </a:r>
            <a:r>
              <a:rPr lang="zh-CN" altLang="en-US"/>
              <a:t>。</a:t>
            </a:r>
            <a:endParaRPr lang="zh-CN" altLang="en-US"/>
          </a:p>
        </p:txBody>
      </p:sp>
      <p:sp>
        <p:nvSpPr>
          <p:cNvPr id="24" name="文本框 23"/>
          <p:cNvSpPr txBox="1"/>
          <p:nvPr/>
        </p:nvSpPr>
        <p:spPr>
          <a:xfrm>
            <a:off x="1069975" y="1555115"/>
            <a:ext cx="9764395" cy="4462145"/>
          </a:xfrm>
          <a:prstGeom prst="rect">
            <a:avLst/>
          </a:prstGeom>
          <a:noFill/>
        </p:spPr>
        <p:txBody>
          <a:bodyPr wrap="square" rtlCol="0">
            <a:noAutofit/>
          </a:bodyPr>
          <a:p>
            <a:pPr algn="just">
              <a:lnSpc>
                <a:spcPct val="150000"/>
              </a:lnSpc>
            </a:pPr>
            <a:r>
              <a:rPr lang="zh-CN" altLang="en-US" sz="1400">
                <a:latin typeface="+mn-ea"/>
                <a:cs typeface="+mn-ea"/>
              </a:rPr>
              <a:t>发送</a:t>
            </a:r>
            <a:r>
              <a:rPr lang="en-US" altLang="zh-CN" sz="1400">
                <a:latin typeface="+mn-ea"/>
                <a:cs typeface="+mn-ea"/>
              </a:rPr>
              <a:t>HTTP</a:t>
            </a:r>
            <a:r>
              <a:rPr lang="zh-CN" altLang="en-US" sz="1400">
                <a:latin typeface="+mn-ea"/>
                <a:cs typeface="+mn-ea"/>
              </a:rPr>
              <a:t>请求：</a:t>
            </a:r>
            <a:endParaRPr lang="zh-CN" altLang="en-US" sz="1400">
              <a:latin typeface="+mn-ea"/>
              <a:cs typeface="+mn-ea"/>
            </a:endParaRPr>
          </a:p>
          <a:p>
            <a:pPr algn="just">
              <a:lnSpc>
                <a:spcPct val="150000"/>
              </a:lnSpc>
            </a:pPr>
            <a:r>
              <a:rPr lang="zh-CN" altLang="en-US" sz="1400">
                <a:latin typeface="+mn-ea"/>
                <a:cs typeface="+mn-ea"/>
              </a:rPr>
              <a:t>使用</a:t>
            </a:r>
            <a:r>
              <a:rPr lang="en-US" altLang="zh-CN" sz="1400" b="1">
                <a:latin typeface="+mn-ea"/>
                <a:cs typeface="+mn-ea"/>
              </a:rPr>
              <a:t>requests.post</a:t>
            </a:r>
            <a:r>
              <a:rPr lang="zh-CN" altLang="en-US" sz="1400">
                <a:latin typeface="+mn-ea"/>
                <a:cs typeface="+mn-ea"/>
              </a:rPr>
              <a:t>方法发送</a:t>
            </a:r>
            <a:r>
              <a:rPr lang="en-US" altLang="zh-CN" sz="1400">
                <a:latin typeface="+mn-ea"/>
                <a:cs typeface="+mn-ea"/>
              </a:rPr>
              <a:t>POST</a:t>
            </a:r>
            <a:r>
              <a:rPr lang="zh-CN" altLang="en-US" sz="1400">
                <a:latin typeface="+mn-ea"/>
                <a:cs typeface="+mn-ea"/>
              </a:rPr>
              <a:t>请求请求中包含搜索参数（如关键词、页码等）以及必要的</a:t>
            </a:r>
            <a:r>
              <a:rPr lang="en-US" altLang="zh-CN" sz="1400">
                <a:latin typeface="+mn-ea"/>
                <a:cs typeface="+mn-ea"/>
              </a:rPr>
              <a:t>Cookies</a:t>
            </a:r>
            <a:r>
              <a:rPr lang="zh-CN" altLang="en-US" sz="1400">
                <a:latin typeface="+mn-ea"/>
                <a:cs typeface="+mn-ea"/>
              </a:rPr>
              <a:t>和</a:t>
            </a:r>
            <a:r>
              <a:rPr lang="en-US" altLang="zh-CN" sz="1400">
                <a:latin typeface="+mn-ea"/>
                <a:cs typeface="+mn-ea"/>
              </a:rPr>
              <a:t>Headers</a:t>
            </a:r>
            <a:r>
              <a:rPr lang="zh-CN" altLang="en-US" sz="1400">
                <a:latin typeface="+mn-ea"/>
                <a:cs typeface="+mn-ea"/>
              </a:rPr>
              <a:t>。</a:t>
            </a:r>
            <a:endParaRPr lang="zh-CN" altLang="en-US" sz="1400">
              <a:latin typeface="+mn-ea"/>
              <a:cs typeface="+mn-ea"/>
            </a:endParaRPr>
          </a:p>
          <a:p>
            <a:pPr algn="just">
              <a:lnSpc>
                <a:spcPct val="150000"/>
              </a:lnSpc>
            </a:pPr>
            <a:r>
              <a:rPr lang="zh-CN" altLang="en-US" sz="1400">
                <a:latin typeface="+mn-ea"/>
                <a:cs typeface="+mn-ea"/>
              </a:rPr>
              <a:t>使用</a:t>
            </a:r>
            <a:r>
              <a:rPr lang="en-US" altLang="zh-CN" sz="1400" b="1">
                <a:latin typeface="+mn-ea"/>
                <a:cs typeface="+mn-ea"/>
              </a:rPr>
              <a:t>requests.get</a:t>
            </a:r>
            <a:r>
              <a:rPr lang="zh-CN" altLang="en-US" sz="1400">
                <a:latin typeface="+mn-ea"/>
                <a:cs typeface="+mn-ea"/>
              </a:rPr>
              <a:t>方法发送</a:t>
            </a:r>
            <a:r>
              <a:rPr lang="en-US" altLang="zh-CN" sz="1400">
                <a:latin typeface="+mn-ea"/>
                <a:cs typeface="+mn-ea"/>
              </a:rPr>
              <a:t>GET</a:t>
            </a:r>
            <a:r>
              <a:rPr lang="zh-CN" altLang="en-US" sz="1400">
                <a:latin typeface="+mn-ea"/>
                <a:cs typeface="+mn-ea"/>
              </a:rPr>
              <a:t>请求到每个搜索结果的</a:t>
            </a:r>
            <a:r>
              <a:rPr lang="en-US" altLang="zh-CN" sz="1400">
                <a:latin typeface="+mn-ea"/>
                <a:cs typeface="+mn-ea"/>
              </a:rPr>
              <a:t>URL</a:t>
            </a:r>
            <a:r>
              <a:rPr lang="zh-CN" altLang="en-US" sz="1400">
                <a:latin typeface="+mn-ea"/>
                <a:cs typeface="+mn-ea"/>
              </a:rPr>
              <a:t>，以获取完整的网页内容。</a:t>
            </a:r>
            <a:endParaRPr lang="zh-CN" altLang="en-US" sz="1400">
              <a:latin typeface="+mn-ea"/>
              <a:cs typeface="+mn-ea"/>
            </a:endParaRPr>
          </a:p>
          <a:p>
            <a:pPr algn="just">
              <a:lnSpc>
                <a:spcPct val="150000"/>
              </a:lnSpc>
            </a:pPr>
            <a:r>
              <a:rPr lang="zh-CN" altLang="en-US" sz="1400">
                <a:latin typeface="+mn-ea"/>
                <a:cs typeface="+mn-ea"/>
              </a:rPr>
              <a:t>解析响应：</a:t>
            </a:r>
            <a:endParaRPr lang="zh-CN" altLang="en-US" sz="1400">
              <a:latin typeface="+mn-ea"/>
              <a:cs typeface="+mn-ea"/>
            </a:endParaRPr>
          </a:p>
          <a:p>
            <a:pPr algn="just">
              <a:lnSpc>
                <a:spcPct val="150000"/>
              </a:lnSpc>
            </a:pPr>
            <a:r>
              <a:rPr lang="zh-CN" altLang="en-US" sz="1400">
                <a:latin typeface="+mn-ea"/>
                <a:cs typeface="+mn-ea"/>
              </a:rPr>
              <a:t>对于</a:t>
            </a:r>
            <a:r>
              <a:rPr lang="en-US" altLang="zh-CN" sz="1400">
                <a:latin typeface="+mn-ea"/>
                <a:cs typeface="+mn-ea"/>
              </a:rPr>
              <a:t>POST</a:t>
            </a:r>
            <a:r>
              <a:rPr lang="zh-CN" altLang="en-US" sz="1400">
                <a:latin typeface="+mn-ea"/>
                <a:cs typeface="+mn-ea"/>
              </a:rPr>
              <a:t>请求的响应，使用</a:t>
            </a:r>
            <a:r>
              <a:rPr lang="en-US" altLang="zh-CN" sz="1400" b="1">
                <a:latin typeface="+mn-ea"/>
                <a:cs typeface="+mn-ea"/>
              </a:rPr>
              <a:t>.json()</a:t>
            </a:r>
            <a:r>
              <a:rPr lang="zh-CN" altLang="en-US" sz="1400">
                <a:latin typeface="+mn-ea"/>
                <a:cs typeface="+mn-ea"/>
              </a:rPr>
              <a:t>方法将其解析为</a:t>
            </a:r>
            <a:r>
              <a:rPr lang="en-US" altLang="zh-CN" sz="1400">
                <a:latin typeface="+mn-ea"/>
                <a:cs typeface="+mn-ea"/>
              </a:rPr>
              <a:t>JSON</a:t>
            </a:r>
            <a:r>
              <a:rPr lang="zh-CN" altLang="en-US" sz="1400">
                <a:latin typeface="+mn-ea"/>
                <a:cs typeface="+mn-ea"/>
              </a:rPr>
              <a:t>对象，并从中提取</a:t>
            </a:r>
            <a:r>
              <a:rPr lang="en-US" altLang="zh-CN" sz="1400">
                <a:latin typeface="+mn-ea"/>
                <a:cs typeface="+mn-ea"/>
              </a:rPr>
              <a:t>data.records</a:t>
            </a:r>
            <a:r>
              <a:rPr lang="zh-CN" altLang="en-US" sz="1400">
                <a:latin typeface="+mn-ea"/>
                <a:cs typeface="+mn-ea"/>
              </a:rPr>
              <a:t>字段，它包含了搜索结果的具体信息。</a:t>
            </a:r>
            <a:endParaRPr lang="zh-CN" altLang="en-US" sz="1400">
              <a:latin typeface="+mn-ea"/>
              <a:cs typeface="+mn-ea"/>
            </a:endParaRPr>
          </a:p>
          <a:p>
            <a:pPr algn="just">
              <a:lnSpc>
                <a:spcPct val="150000"/>
              </a:lnSpc>
            </a:pPr>
            <a:r>
              <a:rPr lang="zh-CN" altLang="en-US" sz="1400">
                <a:latin typeface="+mn-ea"/>
                <a:cs typeface="+mn-ea"/>
              </a:rPr>
              <a:t>对于</a:t>
            </a:r>
            <a:r>
              <a:rPr lang="en-US" altLang="zh-CN" sz="1400">
                <a:latin typeface="+mn-ea"/>
                <a:cs typeface="+mn-ea"/>
              </a:rPr>
              <a:t>GET</a:t>
            </a:r>
            <a:r>
              <a:rPr lang="zh-CN" altLang="en-US" sz="1400">
                <a:latin typeface="+mn-ea"/>
                <a:cs typeface="+mn-ea"/>
              </a:rPr>
              <a:t>请求的响应，首先检查网页内容中的字符集信息，并相应地设置正确的</a:t>
            </a:r>
            <a:r>
              <a:rPr lang="zh-CN" altLang="en-US" sz="1400" b="1">
                <a:latin typeface="+mn-ea"/>
                <a:cs typeface="+mn-ea"/>
              </a:rPr>
              <a:t>编码</a:t>
            </a:r>
            <a:r>
              <a:rPr lang="zh-CN" altLang="en-US" sz="1400">
                <a:latin typeface="+mn-ea"/>
                <a:cs typeface="+mn-ea"/>
              </a:rPr>
              <a:t>。</a:t>
            </a:r>
            <a:endParaRPr lang="zh-CN" altLang="en-US" sz="1400">
              <a:latin typeface="+mn-ea"/>
              <a:cs typeface="+mn-ea"/>
            </a:endParaRPr>
          </a:p>
          <a:p>
            <a:pPr algn="just">
              <a:lnSpc>
                <a:spcPct val="150000"/>
              </a:lnSpc>
            </a:pPr>
            <a:r>
              <a:rPr lang="zh-CN" altLang="en-US" sz="1400">
                <a:latin typeface="+mn-ea"/>
                <a:cs typeface="+mn-ea"/>
              </a:rPr>
              <a:t>提取数据：</a:t>
            </a:r>
            <a:endParaRPr lang="zh-CN" altLang="en-US" sz="1400">
              <a:latin typeface="+mn-ea"/>
              <a:cs typeface="+mn-ea"/>
            </a:endParaRPr>
          </a:p>
          <a:p>
            <a:pPr algn="just">
              <a:lnSpc>
                <a:spcPct val="150000"/>
              </a:lnSpc>
            </a:pPr>
            <a:r>
              <a:rPr lang="zh-CN" altLang="en-US" sz="1400">
                <a:latin typeface="+mn-ea"/>
                <a:cs typeface="+mn-ea"/>
              </a:rPr>
              <a:t>从每个搜索结果中</a:t>
            </a:r>
            <a:r>
              <a:rPr lang="zh-CN" altLang="en-US" sz="1400" b="1">
                <a:latin typeface="+mn-ea"/>
                <a:cs typeface="+mn-ea"/>
              </a:rPr>
              <a:t>提取</a:t>
            </a:r>
            <a:r>
              <a:rPr lang="zh-CN" altLang="en-US" sz="1400">
                <a:latin typeface="+mn-ea"/>
                <a:cs typeface="+mn-ea"/>
              </a:rPr>
              <a:t>标题、发布时间和</a:t>
            </a:r>
            <a:r>
              <a:rPr lang="en-US" altLang="zh-CN" sz="1400">
                <a:latin typeface="+mn-ea"/>
                <a:cs typeface="+mn-ea"/>
              </a:rPr>
              <a:t>URL</a:t>
            </a:r>
            <a:r>
              <a:rPr lang="zh-CN" altLang="en-US" sz="1400">
                <a:latin typeface="+mn-ea"/>
                <a:cs typeface="+mn-ea"/>
              </a:rPr>
              <a:t>。</a:t>
            </a:r>
            <a:endParaRPr lang="zh-CN" altLang="en-US" sz="1400">
              <a:latin typeface="+mn-ea"/>
              <a:cs typeface="+mn-ea"/>
            </a:endParaRPr>
          </a:p>
          <a:p>
            <a:pPr algn="just">
              <a:lnSpc>
                <a:spcPct val="150000"/>
              </a:lnSpc>
            </a:pPr>
            <a:r>
              <a:rPr lang="zh-CN" altLang="en-US" sz="1400">
                <a:latin typeface="+mn-ea"/>
                <a:cs typeface="+mn-ea"/>
              </a:rPr>
              <a:t>标题使用正则表达式进行</a:t>
            </a:r>
            <a:r>
              <a:rPr lang="zh-CN" altLang="en-US" sz="1400" b="1">
                <a:latin typeface="+mn-ea"/>
                <a:cs typeface="+mn-ea"/>
              </a:rPr>
              <a:t>清洗</a:t>
            </a:r>
            <a:r>
              <a:rPr lang="zh-CN" altLang="en-US" sz="1400">
                <a:latin typeface="+mn-ea"/>
                <a:cs typeface="+mn-ea"/>
              </a:rPr>
              <a:t>，去除</a:t>
            </a:r>
            <a:r>
              <a:rPr lang="en-US" altLang="zh-CN" sz="1400">
                <a:latin typeface="+mn-ea"/>
                <a:cs typeface="+mn-ea"/>
              </a:rPr>
              <a:t>HTML</a:t>
            </a:r>
            <a:r>
              <a:rPr lang="zh-CN" altLang="en-US" sz="1400">
                <a:latin typeface="+mn-ea"/>
                <a:cs typeface="+mn-ea"/>
              </a:rPr>
              <a:t>标签和特殊字符。</a:t>
            </a:r>
            <a:endParaRPr lang="zh-CN" altLang="en-US" sz="1400">
              <a:latin typeface="+mn-ea"/>
              <a:cs typeface="+mn-ea"/>
            </a:endParaRPr>
          </a:p>
          <a:p>
            <a:pPr algn="just">
              <a:lnSpc>
                <a:spcPct val="150000"/>
              </a:lnSpc>
            </a:pPr>
            <a:r>
              <a:rPr lang="zh-CN" altLang="en-US" sz="1400">
                <a:latin typeface="+mn-ea"/>
                <a:cs typeface="+mn-ea"/>
              </a:rPr>
              <a:t>发布时间是一个时间戳，需要将其</a:t>
            </a:r>
            <a:r>
              <a:rPr lang="zh-CN" altLang="en-US" sz="1400" b="1">
                <a:latin typeface="+mn-ea"/>
                <a:cs typeface="+mn-ea"/>
              </a:rPr>
              <a:t>转换</a:t>
            </a:r>
            <a:r>
              <a:rPr lang="zh-CN" altLang="en-US" sz="1400">
                <a:latin typeface="+mn-ea"/>
                <a:cs typeface="+mn-ea"/>
              </a:rPr>
              <a:t>为可读的日期时间格式。</a:t>
            </a:r>
            <a:endParaRPr lang="zh-CN" altLang="en-US" sz="1400">
              <a:latin typeface="+mn-ea"/>
              <a:cs typeface="+mn-ea"/>
            </a:endParaRPr>
          </a:p>
          <a:p>
            <a:pPr algn="just">
              <a:lnSpc>
                <a:spcPct val="150000"/>
              </a:lnSpc>
            </a:pPr>
            <a:r>
              <a:rPr lang="zh-CN" altLang="en-US" sz="1400">
                <a:latin typeface="+mn-ea"/>
                <a:cs typeface="+mn-ea"/>
              </a:rPr>
              <a:t>使用</a:t>
            </a:r>
            <a:r>
              <a:rPr lang="en-US" altLang="zh-CN" sz="1400" b="1">
                <a:latin typeface="+mn-ea"/>
                <a:cs typeface="+mn-ea"/>
              </a:rPr>
              <a:t>BeautifulSoup</a:t>
            </a:r>
            <a:r>
              <a:rPr lang="zh-CN" altLang="en-US" sz="1400">
                <a:latin typeface="+mn-ea"/>
                <a:cs typeface="+mn-ea"/>
              </a:rPr>
              <a:t>解析网页内容，尝试从多个可能的类名中提取文章正文。</a:t>
            </a:r>
            <a:endParaRPr lang="zh-CN" altLang="en-US" sz="1400">
              <a:latin typeface="+mn-ea"/>
              <a:cs typeface="+mn-ea"/>
            </a:endParaRPr>
          </a:p>
          <a:p>
            <a:pPr algn="just">
              <a:lnSpc>
                <a:spcPct val="150000"/>
              </a:lnSpc>
            </a:pPr>
            <a:r>
              <a:rPr lang="zh-CN" altLang="en-US" sz="1400">
                <a:latin typeface="+mn-ea"/>
                <a:cs typeface="+mn-ea"/>
              </a:rPr>
              <a:t>存储数据：</a:t>
            </a:r>
            <a:endParaRPr lang="zh-CN" altLang="en-US" sz="1400">
              <a:latin typeface="+mn-ea"/>
              <a:cs typeface="+mn-ea"/>
            </a:endParaRPr>
          </a:p>
          <a:p>
            <a:pPr algn="just">
              <a:lnSpc>
                <a:spcPct val="150000"/>
              </a:lnSpc>
            </a:pPr>
            <a:r>
              <a:rPr lang="zh-CN" altLang="en-US" sz="1400">
                <a:latin typeface="+mn-ea"/>
                <a:cs typeface="+mn-ea"/>
              </a:rPr>
              <a:t>将提取到的数据存储到字典中，然后将这些字典添加到列表中。</a:t>
            </a:r>
            <a:endParaRPr lang="zh-CN" altLang="en-US" sz="1400">
              <a:latin typeface="+mn-ea"/>
              <a:cs typeface="+mn-ea"/>
            </a:endParaRPr>
          </a:p>
          <a:p>
            <a:pPr algn="just">
              <a:lnSpc>
                <a:spcPct val="150000"/>
              </a:lnSpc>
            </a:pPr>
            <a:r>
              <a:rPr lang="zh-CN" altLang="en-US" sz="1400">
                <a:latin typeface="+mn-ea"/>
                <a:cs typeface="+mn-ea"/>
              </a:rPr>
              <a:t>使用</a:t>
            </a:r>
            <a:r>
              <a:rPr lang="en-US" altLang="zh-CN" sz="1400" b="1">
                <a:latin typeface="+mn-ea"/>
                <a:cs typeface="+mn-ea"/>
              </a:rPr>
              <a:t>pandas</a:t>
            </a:r>
            <a:r>
              <a:rPr lang="zh-CN" altLang="en-US" sz="1400" b="1">
                <a:latin typeface="+mn-ea"/>
                <a:cs typeface="+mn-ea"/>
              </a:rPr>
              <a:t>库</a:t>
            </a:r>
            <a:r>
              <a:rPr lang="zh-CN" altLang="en-US" sz="1400">
                <a:latin typeface="+mn-ea"/>
                <a:cs typeface="+mn-ea"/>
              </a:rPr>
              <a:t>将列表转换为</a:t>
            </a:r>
            <a:r>
              <a:rPr lang="en-US" altLang="zh-CN" sz="1400">
                <a:latin typeface="+mn-ea"/>
                <a:cs typeface="+mn-ea"/>
              </a:rPr>
              <a:t>DataFrame</a:t>
            </a:r>
            <a:r>
              <a:rPr lang="zh-CN" altLang="en-US" sz="1400">
                <a:latin typeface="+mn-ea"/>
                <a:cs typeface="+mn-ea"/>
              </a:rPr>
              <a:t>，并将其保存到</a:t>
            </a:r>
            <a:r>
              <a:rPr lang="en-US" altLang="zh-CN" sz="1400">
                <a:latin typeface="+mn-ea"/>
                <a:cs typeface="+mn-ea"/>
              </a:rPr>
              <a:t>Excel</a:t>
            </a:r>
            <a:r>
              <a:rPr lang="zh-CN" altLang="en-US" sz="1400">
                <a:latin typeface="+mn-ea"/>
                <a:cs typeface="+mn-ea"/>
              </a:rPr>
              <a:t>文件中。</a:t>
            </a:r>
            <a:endParaRPr lang="zh-CN" altLang="en-US" sz="1400">
              <a:latin typeface="+mn-ea"/>
              <a:cs typeface="+mn-ea"/>
            </a:endParaRPr>
          </a:p>
          <a:p>
            <a:pPr algn="just">
              <a:lnSpc>
                <a:spcPct val="150000"/>
              </a:lnSpc>
            </a:pPr>
            <a:endParaRPr lang="zh-CN" altLang="en-US" sz="1400">
              <a:latin typeface="+mn-ea"/>
              <a:cs typeface="+mn-ea"/>
            </a:endParaRPr>
          </a:p>
          <a:p>
            <a:pPr algn="just">
              <a:lnSpc>
                <a:spcPct val="150000"/>
              </a:lnSpc>
            </a:pPr>
            <a:endParaRPr lang="en-US" altLang="zh-CN" b="1">
              <a:latin typeface="+mn-ea"/>
              <a:cs typeface="+mn-ea"/>
            </a:endParaRPr>
          </a:p>
          <a:p>
            <a:pPr algn="just">
              <a:lnSpc>
                <a:spcPct val="150000"/>
              </a:lnSpc>
            </a:pPr>
            <a:endParaRPr lang="zh-CN" altLang="en-US" b="1">
              <a:latin typeface="+mn-ea"/>
              <a:cs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p:cNvSpPr txBox="1"/>
          <p:nvPr/>
        </p:nvSpPr>
        <p:spPr>
          <a:xfrm>
            <a:off x="6096000" y="3110451"/>
            <a:ext cx="3324656" cy="829945"/>
          </a:xfrm>
          <a:prstGeom prst="rect">
            <a:avLst/>
          </a:prstGeom>
          <a:noFill/>
        </p:spPr>
        <p:txBody>
          <a:bodyPr wrap="square" rtlCol="0">
            <a:spAutoFit/>
          </a:bodyPr>
          <a:lstStyle/>
          <a:p>
            <a:pPr lvl="0" algn="dist">
              <a:defRPr/>
            </a:pPr>
            <a:r>
              <a:rPr lang="zh-CN" altLang="en-US" sz="4800" b="1" dirty="0">
                <a:solidFill>
                  <a:schemeClr val="tx1">
                    <a:lumMod val="75000"/>
                    <a:lumOff val="25000"/>
                  </a:schemeClr>
                </a:solidFill>
                <a:latin typeface="等线" panose="02010600030101010101" pitchFamily="2" charset="-122"/>
                <a:ea typeface="等线" panose="02010600030101010101" pitchFamily="2" charset="-122"/>
              </a:rPr>
              <a:t>小组</a:t>
            </a:r>
            <a:r>
              <a:rPr lang="zh-CN" altLang="en-US" sz="4800" b="1" dirty="0">
                <a:solidFill>
                  <a:schemeClr val="tx1">
                    <a:lumMod val="75000"/>
                    <a:lumOff val="25000"/>
                  </a:schemeClr>
                </a:solidFill>
                <a:latin typeface="等线" panose="02010600030101010101" pitchFamily="2" charset="-122"/>
                <a:ea typeface="等线" panose="02010600030101010101" pitchFamily="2" charset="-122"/>
              </a:rPr>
              <a:t>分工</a:t>
            </a:r>
            <a:endParaRPr lang="zh-CN" altLang="en-US" sz="4800" b="1" dirty="0">
              <a:solidFill>
                <a:schemeClr val="tx1">
                  <a:lumMod val="75000"/>
                  <a:lumOff val="25000"/>
                </a:schemeClr>
              </a:solidFill>
              <a:latin typeface="等线" panose="02010600030101010101" pitchFamily="2" charset="-122"/>
              <a:ea typeface="等线" panose="02010600030101010101" pitchFamily="2" charset="-122"/>
            </a:endParaRPr>
          </a:p>
        </p:txBody>
      </p:sp>
      <p:pic>
        <p:nvPicPr>
          <p:cNvPr id="9" name="Picture 8" descr="59-南开大学-logo.png"/>
          <p:cNvPicPr>
            <a:picLocks noChangeAspect="1"/>
          </p:cNvPicPr>
          <p:nvPr/>
        </p:nvPicPr>
        <p:blipFill>
          <a:blip r:embed="rId1"/>
          <a:stretch>
            <a:fillRect/>
          </a:stretch>
        </p:blipFill>
        <p:spPr>
          <a:xfrm>
            <a:off x="1758882" y="1922085"/>
            <a:ext cx="2851218" cy="285121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矩形: 圆角 2"/>
          <p:cNvSpPr/>
          <p:nvPr>
            <p:custDataLst>
              <p:tags r:id="rId1"/>
            </p:custDataLst>
          </p:nvPr>
        </p:nvSpPr>
        <p:spPr>
          <a:xfrm>
            <a:off x="2253615" y="800100"/>
            <a:ext cx="3319145" cy="2571750"/>
          </a:xfrm>
          <a:prstGeom prst="roundRect">
            <a:avLst>
              <a:gd name="adj" fmla="val 1763"/>
            </a:avLst>
          </a:prstGeom>
          <a:solidFill>
            <a:schemeClr val="bg1"/>
          </a:solidFill>
          <a:ln>
            <a:solidFill>
              <a:srgbClr val="6B15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a:t>⻚</a:t>
            </a:r>
            <a:r>
              <a:rPr lang="zh-CN" altLang="en-US"/>
              <a:t>代码可以嵌</a:t>
            </a:r>
            <a:r>
              <a:rPr lang="en-US" altLang="en-US"/>
              <a:t>⼊</a:t>
            </a:r>
            <a:r>
              <a:rPr lang="zh-CN" altLang="en-US"/>
              <a:t>的模块，</a:t>
            </a:r>
            <a:endParaRPr lang="zh-CN" altLang="en-US"/>
          </a:p>
          <a:p>
            <a:pPr algn="ctr"/>
            <a:r>
              <a:rPr lang="en-US" altLang="zh-CN"/>
              <a:t>App.vue</a:t>
            </a:r>
            <a:r>
              <a:rPr lang="zh-CN" altLang="en-US"/>
              <a:t>是项</a:t>
            </a:r>
            <a:r>
              <a:rPr lang="en-US" altLang="en-US"/>
              <a:t>⽬</a:t>
            </a:r>
            <a:r>
              <a:rPr lang="zh-CN" altLang="en-US"/>
              <a:t>的主</a:t>
            </a:r>
            <a:r>
              <a:rPr lang="en-US" altLang="en-US"/>
              <a:t>⼊⼝</a:t>
            </a:r>
            <a:r>
              <a:rPr lang="zh-CN" altLang="en-US"/>
              <a:t>。</a:t>
            </a:r>
            <a:endParaRPr lang="zh-CN" altLang="en-US"/>
          </a:p>
        </p:txBody>
      </p:sp>
      <p:sp>
        <p:nvSpPr>
          <p:cNvPr id="24" name="文本框 23"/>
          <p:cNvSpPr txBox="1"/>
          <p:nvPr/>
        </p:nvSpPr>
        <p:spPr>
          <a:xfrm>
            <a:off x="2584450" y="800100"/>
            <a:ext cx="2656840" cy="2365375"/>
          </a:xfrm>
          <a:prstGeom prst="rect">
            <a:avLst/>
          </a:prstGeom>
          <a:noFill/>
        </p:spPr>
        <p:txBody>
          <a:bodyPr wrap="square" rtlCol="0">
            <a:noAutofit/>
          </a:bodyPr>
          <a:p>
            <a:pPr algn="just">
              <a:lnSpc>
                <a:spcPct val="150000"/>
              </a:lnSpc>
            </a:pPr>
            <a:r>
              <a:rPr lang="en-US" altLang="zh-CN" b="1">
                <a:latin typeface="+mn-ea"/>
                <a:cs typeface="+mn-ea"/>
              </a:rPr>
              <a:t>2111947 </a:t>
            </a:r>
            <a:r>
              <a:rPr lang="zh-CN" altLang="en-US" b="1">
                <a:latin typeface="+mn-ea"/>
                <a:cs typeface="+mn-ea"/>
              </a:rPr>
              <a:t>王宇卉：</a:t>
            </a:r>
            <a:endParaRPr lang="zh-CN" altLang="en-US" b="1">
              <a:latin typeface="+mn-ea"/>
              <a:cs typeface="+mn-ea"/>
            </a:endParaRPr>
          </a:p>
          <a:p>
            <a:pPr algn="just">
              <a:lnSpc>
                <a:spcPct val="150000"/>
              </a:lnSpc>
            </a:pPr>
            <a:r>
              <a:rPr lang="en-US" altLang="zh-CN" b="1">
                <a:latin typeface="+mn-ea"/>
                <a:cs typeface="+mn-ea"/>
              </a:rPr>
              <a:t>• </a:t>
            </a:r>
            <a:r>
              <a:rPr lang="zh-CN" altLang="en-US" b="1">
                <a:latin typeface="+mn-ea"/>
                <a:cs typeface="+mn-ea"/>
              </a:rPr>
              <a:t>负责</a:t>
            </a:r>
            <a:r>
              <a:rPr lang="en-US" altLang="zh-CN" b="1">
                <a:latin typeface="+mn-ea"/>
                <a:cs typeface="+mn-ea"/>
              </a:rPr>
              <a:t> Vue </a:t>
            </a:r>
            <a:r>
              <a:rPr lang="zh-CN" altLang="en-US" b="1">
                <a:latin typeface="+mn-ea"/>
                <a:cs typeface="+mn-ea"/>
              </a:rPr>
              <a:t>前端设计及代码实现</a:t>
            </a:r>
            <a:endParaRPr lang="zh-CN" altLang="en-US" b="1">
              <a:latin typeface="+mn-ea"/>
              <a:cs typeface="+mn-ea"/>
            </a:endParaRPr>
          </a:p>
          <a:p>
            <a:pPr algn="just">
              <a:lnSpc>
                <a:spcPct val="150000"/>
              </a:lnSpc>
            </a:pPr>
            <a:r>
              <a:rPr lang="en-US" altLang="zh-CN" b="1">
                <a:latin typeface="+mn-ea"/>
                <a:cs typeface="+mn-ea"/>
              </a:rPr>
              <a:t>• </a:t>
            </a:r>
            <a:r>
              <a:rPr lang="zh-CN" altLang="en-US" b="1">
                <a:latin typeface="+mn-ea"/>
                <a:cs typeface="+mn-ea"/>
              </a:rPr>
              <a:t>负责相关报告的撰写</a:t>
            </a:r>
            <a:endParaRPr lang="zh-CN" altLang="en-US" b="1">
              <a:latin typeface="+mn-ea"/>
              <a:cs typeface="+mn-ea"/>
            </a:endParaRPr>
          </a:p>
          <a:p>
            <a:pPr algn="just">
              <a:lnSpc>
                <a:spcPct val="150000"/>
              </a:lnSpc>
            </a:pPr>
            <a:r>
              <a:rPr lang="en-US" altLang="zh-CN" b="1">
                <a:latin typeface="+mn-ea"/>
                <a:cs typeface="+mn-ea"/>
              </a:rPr>
              <a:t>• </a:t>
            </a:r>
            <a:r>
              <a:rPr lang="zh-CN" altLang="en-US" b="1">
                <a:latin typeface="+mn-ea"/>
                <a:cs typeface="+mn-ea"/>
              </a:rPr>
              <a:t>负责报告的细化编排</a:t>
            </a:r>
            <a:endParaRPr lang="zh-CN" altLang="en-US" b="1">
              <a:latin typeface="+mn-ea"/>
              <a:cs typeface="+mn-ea"/>
            </a:endParaRPr>
          </a:p>
          <a:p>
            <a:pPr algn="just">
              <a:lnSpc>
                <a:spcPct val="150000"/>
              </a:lnSpc>
            </a:pPr>
            <a:r>
              <a:rPr lang="en-US" altLang="zh-CN" b="1">
                <a:latin typeface="+mn-ea"/>
                <a:cs typeface="+mn-ea"/>
                <a:sym typeface="+mn-ea"/>
              </a:rPr>
              <a:t>• </a:t>
            </a:r>
            <a:r>
              <a:rPr lang="zh-CN" altLang="en-US" b="1">
                <a:latin typeface="+mn-ea"/>
                <a:cs typeface="+mn-ea"/>
                <a:sym typeface="+mn-ea"/>
              </a:rPr>
              <a:t>前后端</a:t>
            </a:r>
            <a:r>
              <a:rPr lang="zh-CN" altLang="en-US" b="1">
                <a:latin typeface="+mn-ea"/>
                <a:cs typeface="+mn-ea"/>
                <a:sym typeface="+mn-ea"/>
              </a:rPr>
              <a:t>连接</a:t>
            </a:r>
            <a:endParaRPr lang="zh-CN" altLang="en-US" b="1">
              <a:latin typeface="+mn-ea"/>
              <a:cs typeface="+mn-ea"/>
              <a:sym typeface="+mn-ea"/>
            </a:endParaRPr>
          </a:p>
        </p:txBody>
      </p:sp>
      <p:sp>
        <p:nvSpPr>
          <p:cNvPr id="2" name="矩形: 圆角 2"/>
          <p:cNvSpPr/>
          <p:nvPr>
            <p:custDataLst>
              <p:tags r:id="rId2"/>
            </p:custDataLst>
          </p:nvPr>
        </p:nvSpPr>
        <p:spPr>
          <a:xfrm>
            <a:off x="6449695" y="800100"/>
            <a:ext cx="3319145" cy="2571750"/>
          </a:xfrm>
          <a:prstGeom prst="roundRect">
            <a:avLst>
              <a:gd name="adj" fmla="val 1763"/>
            </a:avLst>
          </a:prstGeom>
          <a:solidFill>
            <a:schemeClr val="bg1"/>
          </a:solidFill>
          <a:ln>
            <a:solidFill>
              <a:srgbClr val="6B15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a:t>
            </a:r>
            <a:r>
              <a:rPr lang="zh-CN" altLang="en-US"/>
              <a:t>代码可以嵌</a:t>
            </a:r>
            <a:r>
              <a:rPr lang="en-US" altLang="en-US"/>
              <a:t>⼊</a:t>
            </a:r>
            <a:r>
              <a:rPr lang="zh-CN" altLang="en-US"/>
              <a:t>的模块，</a:t>
            </a:r>
            <a:endParaRPr lang="zh-CN" altLang="en-US"/>
          </a:p>
          <a:p>
            <a:pPr algn="ctr"/>
            <a:r>
              <a:rPr lang="en-US" altLang="zh-CN"/>
              <a:t>App.vue</a:t>
            </a:r>
            <a:r>
              <a:rPr lang="zh-CN" altLang="en-US"/>
              <a:t>是项</a:t>
            </a:r>
            <a:r>
              <a:rPr lang="en-US" altLang="en-US"/>
              <a:t>⽬</a:t>
            </a:r>
            <a:r>
              <a:rPr lang="zh-CN" altLang="en-US"/>
              <a:t>的主</a:t>
            </a:r>
            <a:r>
              <a:rPr lang="en-US" altLang="en-US"/>
              <a:t>⼊⼝</a:t>
            </a:r>
            <a:r>
              <a:rPr lang="zh-CN" altLang="en-US"/>
              <a:t>。</a:t>
            </a:r>
            <a:endParaRPr lang="zh-CN" altLang="en-US"/>
          </a:p>
        </p:txBody>
      </p:sp>
      <p:sp>
        <p:nvSpPr>
          <p:cNvPr id="4" name="文本框 3"/>
          <p:cNvSpPr txBox="1"/>
          <p:nvPr/>
        </p:nvSpPr>
        <p:spPr>
          <a:xfrm>
            <a:off x="6781800" y="800100"/>
            <a:ext cx="2656840" cy="2514600"/>
          </a:xfrm>
          <a:prstGeom prst="rect">
            <a:avLst/>
          </a:prstGeom>
          <a:noFill/>
        </p:spPr>
        <p:txBody>
          <a:bodyPr wrap="square" rtlCol="0">
            <a:noAutofit/>
          </a:bodyPr>
          <a:p>
            <a:pPr algn="just">
              <a:lnSpc>
                <a:spcPct val="150000"/>
              </a:lnSpc>
            </a:pPr>
            <a:r>
              <a:rPr lang="en-US" altLang="zh-CN" b="1">
                <a:latin typeface="+mn-ea"/>
                <a:cs typeface="+mn-ea"/>
              </a:rPr>
              <a:t>2213029 </a:t>
            </a:r>
            <a:r>
              <a:rPr lang="zh-CN" altLang="en-US" b="1">
                <a:latin typeface="+mn-ea"/>
                <a:cs typeface="+mn-ea"/>
              </a:rPr>
              <a:t>晏家</a:t>
            </a:r>
            <a:r>
              <a:rPr lang="zh-CN" altLang="en-US" b="1">
                <a:latin typeface="+mn-ea"/>
                <a:cs typeface="+mn-ea"/>
              </a:rPr>
              <a:t>钰：</a:t>
            </a:r>
            <a:endParaRPr lang="zh-CN" altLang="en-US" b="1">
              <a:latin typeface="+mn-ea"/>
              <a:cs typeface="+mn-ea"/>
            </a:endParaRPr>
          </a:p>
          <a:p>
            <a:pPr algn="just">
              <a:lnSpc>
                <a:spcPct val="150000"/>
              </a:lnSpc>
            </a:pPr>
            <a:r>
              <a:rPr lang="en-US" altLang="zh-CN" b="1">
                <a:latin typeface="+mn-ea"/>
                <a:cs typeface="+mn-ea"/>
              </a:rPr>
              <a:t>• </a:t>
            </a:r>
            <a:r>
              <a:rPr lang="zh-CN" altLang="en-US" b="1">
                <a:latin typeface="+mn-ea"/>
                <a:cs typeface="+mn-ea"/>
              </a:rPr>
              <a:t>负责</a:t>
            </a:r>
            <a:r>
              <a:rPr lang="en-US" altLang="zh-CN" b="1">
                <a:latin typeface="+mn-ea"/>
                <a:cs typeface="+mn-ea"/>
              </a:rPr>
              <a:t> yii2 </a:t>
            </a:r>
            <a:r>
              <a:rPr lang="zh-CN" altLang="en-US" b="1">
                <a:latin typeface="+mn-ea"/>
                <a:cs typeface="+mn-ea"/>
              </a:rPr>
              <a:t>后端设计及代码实现</a:t>
            </a:r>
            <a:endParaRPr lang="zh-CN" altLang="en-US" b="1">
              <a:latin typeface="+mn-ea"/>
              <a:cs typeface="+mn-ea"/>
            </a:endParaRPr>
          </a:p>
          <a:p>
            <a:pPr algn="just">
              <a:lnSpc>
                <a:spcPct val="150000"/>
              </a:lnSpc>
            </a:pPr>
            <a:r>
              <a:rPr lang="en-US" altLang="zh-CN" b="1">
                <a:latin typeface="+mn-ea"/>
                <a:cs typeface="+mn-ea"/>
              </a:rPr>
              <a:t>• </a:t>
            </a:r>
            <a:r>
              <a:rPr lang="zh-CN" altLang="en-US" b="1">
                <a:latin typeface="+mn-ea"/>
                <a:cs typeface="+mn-ea"/>
              </a:rPr>
              <a:t>负责相关报告的撰写</a:t>
            </a:r>
            <a:endParaRPr lang="zh-CN" altLang="en-US" b="1">
              <a:latin typeface="+mn-ea"/>
              <a:cs typeface="+mn-ea"/>
            </a:endParaRPr>
          </a:p>
          <a:p>
            <a:pPr algn="just">
              <a:lnSpc>
                <a:spcPct val="150000"/>
              </a:lnSpc>
            </a:pPr>
            <a:r>
              <a:rPr lang="en-US" altLang="zh-CN" b="1">
                <a:latin typeface="+mn-ea"/>
                <a:cs typeface="+mn-ea"/>
              </a:rPr>
              <a:t>• </a:t>
            </a:r>
            <a:r>
              <a:rPr lang="zh-CN" altLang="en-US" b="1">
                <a:latin typeface="+mn-ea"/>
                <a:cs typeface="+mn-ea"/>
              </a:rPr>
              <a:t>负责后端与数据库</a:t>
            </a:r>
            <a:r>
              <a:rPr lang="zh-CN" altLang="en-US" b="1">
                <a:latin typeface="+mn-ea"/>
                <a:cs typeface="+mn-ea"/>
              </a:rPr>
              <a:t>连接</a:t>
            </a:r>
            <a:endParaRPr lang="zh-CN" altLang="en-US" b="1">
              <a:latin typeface="+mn-ea"/>
              <a:cs typeface="+mn-ea"/>
            </a:endParaRPr>
          </a:p>
          <a:p>
            <a:pPr algn="just">
              <a:lnSpc>
                <a:spcPct val="150000"/>
              </a:lnSpc>
            </a:pPr>
            <a:r>
              <a:rPr lang="en-US" altLang="zh-CN" b="1">
                <a:latin typeface="+mn-ea"/>
                <a:cs typeface="+mn-ea"/>
                <a:sym typeface="+mn-ea"/>
              </a:rPr>
              <a:t>• </a:t>
            </a:r>
            <a:r>
              <a:rPr lang="zh-CN" altLang="en-US" b="1">
                <a:latin typeface="+mn-ea"/>
                <a:cs typeface="+mn-ea"/>
                <a:sym typeface="+mn-ea"/>
              </a:rPr>
              <a:t>前后端</a:t>
            </a:r>
            <a:r>
              <a:rPr lang="zh-CN" altLang="en-US" b="1">
                <a:latin typeface="+mn-ea"/>
                <a:cs typeface="+mn-ea"/>
                <a:sym typeface="+mn-ea"/>
              </a:rPr>
              <a:t>连接</a:t>
            </a:r>
            <a:endParaRPr lang="zh-CN" altLang="en-US" b="1">
              <a:latin typeface="+mn-ea"/>
              <a:cs typeface="+mn-ea"/>
              <a:sym typeface="+mn-ea"/>
            </a:endParaRPr>
          </a:p>
        </p:txBody>
      </p:sp>
      <p:sp>
        <p:nvSpPr>
          <p:cNvPr id="5" name="矩形: 圆角 2"/>
          <p:cNvSpPr/>
          <p:nvPr>
            <p:custDataLst>
              <p:tags r:id="rId3"/>
            </p:custDataLst>
          </p:nvPr>
        </p:nvSpPr>
        <p:spPr>
          <a:xfrm>
            <a:off x="2253615" y="3753485"/>
            <a:ext cx="7551420" cy="2571750"/>
          </a:xfrm>
          <a:prstGeom prst="roundRect">
            <a:avLst>
              <a:gd name="adj" fmla="val 1763"/>
            </a:avLst>
          </a:prstGeom>
          <a:solidFill>
            <a:schemeClr val="bg1"/>
          </a:solidFill>
          <a:ln>
            <a:solidFill>
              <a:srgbClr val="6B15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a:t>
            </a:r>
            <a:r>
              <a:rPr lang="zh-CN" altLang="en-US"/>
              <a:t>代码可以嵌</a:t>
            </a:r>
            <a:r>
              <a:rPr lang="en-US" altLang="en-US"/>
              <a:t>⼊</a:t>
            </a:r>
            <a:r>
              <a:rPr lang="zh-CN" altLang="en-US"/>
              <a:t>的模块，</a:t>
            </a:r>
            <a:endParaRPr lang="zh-CN" altLang="en-US"/>
          </a:p>
          <a:p>
            <a:pPr algn="ctr"/>
            <a:r>
              <a:rPr lang="en-US" altLang="zh-CN"/>
              <a:t>App.vue</a:t>
            </a:r>
            <a:r>
              <a:rPr lang="zh-CN" altLang="en-US"/>
              <a:t>是项</a:t>
            </a:r>
            <a:r>
              <a:rPr lang="en-US" altLang="en-US"/>
              <a:t>⽬</a:t>
            </a:r>
            <a:r>
              <a:rPr lang="zh-CN" altLang="en-US"/>
              <a:t>的主</a:t>
            </a:r>
            <a:r>
              <a:rPr lang="en-US" altLang="en-US"/>
              <a:t>⼊⼝</a:t>
            </a:r>
            <a:r>
              <a:rPr lang="zh-CN" altLang="en-US"/>
              <a:t>。</a:t>
            </a:r>
            <a:endParaRPr lang="zh-CN" altLang="en-US"/>
          </a:p>
        </p:txBody>
      </p:sp>
      <p:sp>
        <p:nvSpPr>
          <p:cNvPr id="6" name="文本框 5"/>
          <p:cNvSpPr txBox="1"/>
          <p:nvPr/>
        </p:nvSpPr>
        <p:spPr>
          <a:xfrm>
            <a:off x="2668270" y="4076065"/>
            <a:ext cx="6770370" cy="2047240"/>
          </a:xfrm>
          <a:prstGeom prst="rect">
            <a:avLst/>
          </a:prstGeom>
          <a:noFill/>
        </p:spPr>
        <p:txBody>
          <a:bodyPr wrap="square" rtlCol="0">
            <a:noAutofit/>
          </a:bodyPr>
          <a:p>
            <a:pPr algn="just">
              <a:lnSpc>
                <a:spcPct val="150000"/>
              </a:lnSpc>
            </a:pPr>
            <a:r>
              <a:rPr lang="en-US" altLang="zh-CN" b="1">
                <a:latin typeface="+mn-ea"/>
                <a:cs typeface="+mn-ea"/>
              </a:rPr>
              <a:t>2213254 </a:t>
            </a:r>
            <a:r>
              <a:rPr lang="zh-CN" altLang="en-US" b="1">
                <a:latin typeface="+mn-ea"/>
                <a:cs typeface="+mn-ea"/>
              </a:rPr>
              <a:t>聂嘉欣</a:t>
            </a:r>
            <a:r>
              <a:rPr lang="en-US" altLang="zh-CN" b="1">
                <a:latin typeface="+mn-ea"/>
                <a:cs typeface="+mn-ea"/>
              </a:rPr>
              <a:t>      2212307 </a:t>
            </a:r>
            <a:r>
              <a:rPr lang="zh-CN" altLang="en-US" b="1">
                <a:latin typeface="+mn-ea"/>
                <a:cs typeface="+mn-ea"/>
              </a:rPr>
              <a:t>刘欣然：</a:t>
            </a:r>
            <a:endParaRPr lang="zh-CN" altLang="en-US" b="1">
              <a:latin typeface="+mn-ea"/>
              <a:cs typeface="+mn-ea"/>
            </a:endParaRPr>
          </a:p>
          <a:p>
            <a:pPr algn="just">
              <a:lnSpc>
                <a:spcPct val="150000"/>
              </a:lnSpc>
            </a:pPr>
            <a:r>
              <a:rPr lang="en-US" altLang="zh-CN" b="1">
                <a:latin typeface="+mn-ea"/>
                <a:cs typeface="+mn-ea"/>
              </a:rPr>
              <a:t>• </a:t>
            </a:r>
            <a:r>
              <a:rPr lang="zh-CN" altLang="en-US" b="1">
                <a:latin typeface="+mn-ea"/>
                <a:cs typeface="+mn-ea"/>
              </a:rPr>
              <a:t>负责数据库设计与构建</a:t>
            </a:r>
            <a:r>
              <a:rPr lang="en-US" altLang="zh-CN" b="1">
                <a:latin typeface="+mn-ea"/>
                <a:cs typeface="+mn-ea"/>
              </a:rPr>
              <a:t>     </a:t>
            </a:r>
            <a:r>
              <a:rPr lang="en-US" altLang="zh-CN" b="1">
                <a:latin typeface="+mn-ea"/>
                <a:cs typeface="+mn-ea"/>
                <a:sym typeface="+mn-ea"/>
              </a:rPr>
              <a:t>• </a:t>
            </a:r>
            <a:r>
              <a:rPr lang="zh-CN" altLang="en-US" b="1">
                <a:latin typeface="+mn-ea"/>
                <a:cs typeface="+mn-ea"/>
              </a:rPr>
              <a:t>为表项进行主键设置与外键连接</a:t>
            </a:r>
            <a:endParaRPr lang="zh-CN" altLang="en-US" b="1">
              <a:latin typeface="+mn-ea"/>
              <a:cs typeface="+mn-ea"/>
            </a:endParaRPr>
          </a:p>
          <a:p>
            <a:pPr algn="just">
              <a:lnSpc>
                <a:spcPct val="150000"/>
              </a:lnSpc>
            </a:pPr>
            <a:r>
              <a:rPr lang="en-US" altLang="zh-CN" b="1">
                <a:latin typeface="+mn-ea"/>
                <a:cs typeface="+mn-ea"/>
              </a:rPr>
              <a:t>• </a:t>
            </a:r>
            <a:r>
              <a:rPr lang="zh-CN" altLang="en-US" b="1">
                <a:latin typeface="+mn-ea"/>
                <a:cs typeface="+mn-ea"/>
              </a:rPr>
              <a:t>负责相关报告的撰写</a:t>
            </a:r>
            <a:r>
              <a:rPr lang="en-US" altLang="zh-CN" b="1">
                <a:latin typeface="+mn-ea"/>
                <a:cs typeface="+mn-ea"/>
              </a:rPr>
              <a:t>         </a:t>
            </a:r>
            <a:r>
              <a:rPr lang="en-US" altLang="zh-CN" b="1">
                <a:latin typeface="+mn-ea"/>
                <a:cs typeface="+mn-ea"/>
                <a:sym typeface="+mn-ea"/>
              </a:rPr>
              <a:t>• </a:t>
            </a:r>
            <a:r>
              <a:rPr lang="zh-CN" altLang="en-US" b="1">
                <a:latin typeface="+mn-ea"/>
                <a:cs typeface="+mn-ea"/>
                <a:sym typeface="+mn-ea"/>
              </a:rPr>
              <a:t>编写代码抓取数据</a:t>
            </a:r>
            <a:endParaRPr lang="zh-CN" altLang="en-US" b="1">
              <a:latin typeface="+mn-ea"/>
              <a:cs typeface="+mn-ea"/>
            </a:endParaRPr>
          </a:p>
          <a:p>
            <a:pPr algn="just">
              <a:lnSpc>
                <a:spcPct val="150000"/>
              </a:lnSpc>
            </a:pPr>
            <a:r>
              <a:rPr lang="en-US" altLang="zh-CN" b="1">
                <a:latin typeface="+mn-ea"/>
                <a:cs typeface="+mn-ea"/>
              </a:rPr>
              <a:t>• PPT </a:t>
            </a:r>
            <a:r>
              <a:rPr lang="zh-CN" altLang="en-US" b="1">
                <a:latin typeface="+mn-ea"/>
                <a:cs typeface="+mn-ea"/>
              </a:rPr>
              <a:t>制作与汇报</a:t>
            </a:r>
            <a:endParaRPr lang="zh-CN" altLang="en-US" b="1">
              <a:latin typeface="+mn-ea"/>
              <a:cs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文本框 19"/>
          <p:cNvSpPr txBox="1"/>
          <p:nvPr/>
        </p:nvSpPr>
        <p:spPr>
          <a:xfrm>
            <a:off x="797412" y="771787"/>
            <a:ext cx="151003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git</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提交</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记录</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pic>
        <p:nvPicPr>
          <p:cNvPr id="2" name="图片 1" descr="屏幕截图 2024-12-24 201558"/>
          <p:cNvPicPr>
            <a:picLocks noChangeAspect="1"/>
          </p:cNvPicPr>
          <p:nvPr/>
        </p:nvPicPr>
        <p:blipFill>
          <a:blip r:embed="rId1"/>
          <a:stretch>
            <a:fillRect/>
          </a:stretch>
        </p:blipFill>
        <p:spPr>
          <a:xfrm>
            <a:off x="797560" y="1598930"/>
            <a:ext cx="5268595" cy="3103880"/>
          </a:xfrm>
          <a:prstGeom prst="rect">
            <a:avLst/>
          </a:prstGeom>
        </p:spPr>
      </p:pic>
      <p:pic>
        <p:nvPicPr>
          <p:cNvPr id="4" name="图片 3" descr="屏幕截图 2024-12-24 201719"/>
          <p:cNvPicPr>
            <a:picLocks noChangeAspect="1"/>
          </p:cNvPicPr>
          <p:nvPr/>
        </p:nvPicPr>
        <p:blipFill>
          <a:blip r:embed="rId2"/>
          <a:stretch>
            <a:fillRect/>
          </a:stretch>
        </p:blipFill>
        <p:spPr>
          <a:xfrm>
            <a:off x="5288915" y="2895600"/>
            <a:ext cx="5979795" cy="25457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p:cNvSpPr txBox="1"/>
          <p:nvPr/>
        </p:nvSpPr>
        <p:spPr>
          <a:xfrm>
            <a:off x="6096000" y="3110451"/>
            <a:ext cx="3324656" cy="829945"/>
          </a:xfrm>
          <a:prstGeom prst="rect">
            <a:avLst/>
          </a:prstGeom>
          <a:noFill/>
        </p:spPr>
        <p:txBody>
          <a:bodyPr wrap="square" rtlCol="0">
            <a:spAutoFit/>
          </a:bodyPr>
          <a:lstStyle/>
          <a:p>
            <a:pPr lvl="0" algn="dist">
              <a:defRPr/>
            </a:pPr>
            <a:r>
              <a:rPr lang="zh-CN" altLang="en-US" sz="4800" b="1" dirty="0">
                <a:solidFill>
                  <a:schemeClr val="tx1">
                    <a:lumMod val="75000"/>
                    <a:lumOff val="25000"/>
                  </a:schemeClr>
                </a:solidFill>
                <a:latin typeface="等线" panose="02010600030101010101" pitchFamily="2" charset="-122"/>
                <a:ea typeface="等线" panose="02010600030101010101" pitchFamily="2" charset="-122"/>
              </a:rPr>
              <a:t>小组</a:t>
            </a:r>
            <a:r>
              <a:rPr lang="zh-CN" altLang="en-US" sz="4800" b="1" dirty="0">
                <a:solidFill>
                  <a:schemeClr val="tx1">
                    <a:lumMod val="75000"/>
                    <a:lumOff val="25000"/>
                  </a:schemeClr>
                </a:solidFill>
                <a:latin typeface="等线" panose="02010600030101010101" pitchFamily="2" charset="-122"/>
                <a:ea typeface="等线" panose="02010600030101010101" pitchFamily="2" charset="-122"/>
              </a:rPr>
              <a:t>总结</a:t>
            </a:r>
            <a:endParaRPr lang="zh-CN" altLang="en-US" sz="4800" b="1" dirty="0">
              <a:solidFill>
                <a:schemeClr val="tx1">
                  <a:lumMod val="75000"/>
                  <a:lumOff val="25000"/>
                </a:schemeClr>
              </a:solidFill>
              <a:latin typeface="等线" panose="02010600030101010101" pitchFamily="2" charset="-122"/>
              <a:ea typeface="等线" panose="02010600030101010101" pitchFamily="2" charset="-122"/>
            </a:endParaRPr>
          </a:p>
        </p:txBody>
      </p:sp>
      <p:pic>
        <p:nvPicPr>
          <p:cNvPr id="10" name="Picture 9" descr="59-南开大学-logo.png"/>
          <p:cNvPicPr>
            <a:picLocks noChangeAspect="1"/>
          </p:cNvPicPr>
          <p:nvPr/>
        </p:nvPicPr>
        <p:blipFill>
          <a:blip r:embed="rId1"/>
          <a:stretch>
            <a:fillRect/>
          </a:stretch>
        </p:blipFill>
        <p:spPr>
          <a:xfrm>
            <a:off x="1758882" y="1922085"/>
            <a:ext cx="2851218" cy="285121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圆角 4"/>
          <p:cNvSpPr/>
          <p:nvPr/>
        </p:nvSpPr>
        <p:spPr>
          <a:xfrm>
            <a:off x="1396088" y="1279636"/>
            <a:ext cx="9571362" cy="4402907"/>
          </a:xfrm>
          <a:prstGeom prst="roundRect">
            <a:avLst>
              <a:gd name="adj" fmla="val 0"/>
            </a:avLst>
          </a:prstGeom>
          <a:solidFill>
            <a:srgbClr val="FFFFFF"/>
          </a:solidFill>
          <a:ln w="31750" cap="flat" cmpd="sng" algn="ctr">
            <a:solidFill>
              <a:srgbClr val="6B155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6" name="矩形: 圆角 5"/>
          <p:cNvSpPr/>
          <p:nvPr/>
        </p:nvSpPr>
        <p:spPr>
          <a:xfrm>
            <a:off x="1310318" y="1195090"/>
            <a:ext cx="9571362" cy="4402907"/>
          </a:xfrm>
          <a:prstGeom prst="roundRect">
            <a:avLst>
              <a:gd name="adj" fmla="val 0"/>
            </a:avLst>
          </a:prstGeom>
          <a:solidFill>
            <a:srgbClr val="FFFFFF"/>
          </a:solidFill>
          <a:ln w="31750" cap="flat" cmpd="sng" algn="ctr">
            <a:solidFill>
              <a:srgbClr val="6B155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7" name="矩形: 圆角 6"/>
          <p:cNvSpPr/>
          <p:nvPr/>
        </p:nvSpPr>
        <p:spPr>
          <a:xfrm>
            <a:off x="1224549" y="1110543"/>
            <a:ext cx="9571362" cy="4402907"/>
          </a:xfrm>
          <a:prstGeom prst="roundRect">
            <a:avLst>
              <a:gd name="adj" fmla="val 0"/>
            </a:avLst>
          </a:prstGeom>
          <a:solidFill>
            <a:srgbClr val="FFFFFF"/>
          </a:solidFill>
          <a:ln w="31750" cap="flat" cmpd="sng" algn="ctr">
            <a:solidFill>
              <a:srgbClr val="6B155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8" name="文本框 7"/>
          <p:cNvSpPr txBox="1"/>
          <p:nvPr/>
        </p:nvSpPr>
        <p:spPr>
          <a:xfrm>
            <a:off x="1863725" y="1899285"/>
            <a:ext cx="8463915" cy="4145915"/>
          </a:xfrm>
          <a:prstGeom prst="rect">
            <a:avLst/>
          </a:prstGeom>
          <a:noFill/>
        </p:spPr>
        <p:txBody>
          <a:bodyPr wrap="square" rtlCol="0">
            <a:noAutofit/>
          </a:bodyPr>
          <a:lstStyle/>
          <a:p>
            <a:pPr algn="just">
              <a:lnSpc>
                <a:spcPct val="150000"/>
              </a:lnSpc>
            </a:pPr>
            <a:r>
              <a:rPr lang="zh-CN" altLang="en-US" sz="1600" spc="130" dirty="0">
                <a:solidFill>
                  <a:srgbClr val="000000"/>
                </a:solidFill>
                <a:latin typeface="等线" panose="02010600030101010101" pitchFamily="2" charset="-122"/>
                <a:ea typeface="等线" panose="02010600030101010101" pitchFamily="2" charset="-122"/>
              </a:rPr>
              <a:t>小组以新闻浏览为主题进行网页的设计，用户能获取新闻并互动</a:t>
            </a:r>
            <a:r>
              <a:rPr lang="zh-CN" altLang="en-US" sz="1600" spc="130" dirty="0">
                <a:solidFill>
                  <a:srgbClr val="000000"/>
                </a:solidFill>
                <a:latin typeface="等线" panose="02010600030101010101" pitchFamily="2" charset="-122"/>
                <a:ea typeface="等线" panose="02010600030101010101" pitchFamily="2" charset="-122"/>
              </a:rPr>
              <a:t>交流。同时为了更加符合作业的要求，进行了一些其他网页的设计，如关于界面。</a:t>
            </a:r>
            <a:endParaRPr lang="zh-CN" altLang="en-US" sz="1600" spc="130" dirty="0">
              <a:solidFill>
                <a:srgbClr val="000000"/>
              </a:solidFill>
              <a:latin typeface="等线" panose="02010600030101010101" pitchFamily="2" charset="-122"/>
              <a:ea typeface="等线" panose="02010600030101010101" pitchFamily="2" charset="-122"/>
            </a:endParaRPr>
          </a:p>
          <a:p>
            <a:pPr algn="just">
              <a:lnSpc>
                <a:spcPct val="150000"/>
              </a:lnSpc>
            </a:pPr>
            <a:r>
              <a:rPr lang="zh-CN" altLang="en-US" sz="1600" spc="130" dirty="0">
                <a:solidFill>
                  <a:srgbClr val="000000"/>
                </a:solidFill>
                <a:latin typeface="等线" panose="02010600030101010101" pitchFamily="2" charset="-122"/>
                <a:ea typeface="等线" panose="02010600030101010101" pitchFamily="2" charset="-122"/>
              </a:rPr>
              <a:t>在设计网页过程中，小组成员积极讨论交流，初期就确定了分工，每位成员分工明确。中期在编写代码实现网页时，遇到困难也会及时在群里沟通，不断讨论如何使网页更加符合要求。后期在完成文档时，每位成员负责一个文档，最后由组长汇总。</a:t>
            </a:r>
            <a:endParaRPr lang="zh-CN" altLang="en-US" sz="1600" spc="130" dirty="0">
              <a:solidFill>
                <a:srgbClr val="000000"/>
              </a:solidFill>
              <a:latin typeface="等线" panose="02010600030101010101" pitchFamily="2" charset="-122"/>
              <a:ea typeface="等线" panose="02010600030101010101" pitchFamily="2" charset="-122"/>
            </a:endParaRPr>
          </a:p>
          <a:p>
            <a:pPr algn="just">
              <a:lnSpc>
                <a:spcPct val="150000"/>
              </a:lnSpc>
            </a:pPr>
            <a:r>
              <a:rPr lang="zh-CN" altLang="en-US" sz="1600" spc="130" dirty="0">
                <a:solidFill>
                  <a:srgbClr val="000000"/>
                </a:solidFill>
                <a:latin typeface="等线" panose="02010600030101010101" pitchFamily="2" charset="-122"/>
                <a:ea typeface="等线" panose="02010600030101010101" pitchFamily="2" charset="-122"/>
              </a:rPr>
              <a:t>在组长的领导下，我们最终通过合作顺利完成作业。</a:t>
            </a:r>
            <a:endParaRPr lang="zh-CN" altLang="en-US" sz="1600" spc="130" dirty="0">
              <a:solidFill>
                <a:srgbClr val="000000"/>
              </a:solidFill>
              <a:latin typeface="等线" panose="02010600030101010101" pitchFamily="2" charset="-122"/>
              <a:ea typeface="等线" panose="02010600030101010101" pitchFamily="2" charset="-122"/>
            </a:endParaRPr>
          </a:p>
          <a:p>
            <a:pPr algn="just">
              <a:lnSpc>
                <a:spcPct val="150000"/>
              </a:lnSpc>
            </a:pPr>
            <a:endParaRPr lang="zh-CN" altLang="en-US" sz="1600" spc="130" dirty="0">
              <a:solidFill>
                <a:srgbClr val="000000"/>
              </a:solidFill>
              <a:latin typeface="等线" panose="02010600030101010101" pitchFamily="2" charset="-122"/>
              <a:ea typeface="等线"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圆角 9"/>
          <p:cNvSpPr/>
          <p:nvPr/>
        </p:nvSpPr>
        <p:spPr>
          <a:xfrm>
            <a:off x="272980" y="308163"/>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文本占位符 4"/>
          <p:cNvSpPr txBox="1"/>
          <p:nvPr/>
        </p:nvSpPr>
        <p:spPr>
          <a:xfrm>
            <a:off x="565150" y="5887163"/>
            <a:ext cx="2228850" cy="34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5" name="文本占位符 5"/>
          <p:cNvSpPr txBox="1"/>
          <p:nvPr/>
        </p:nvSpPr>
        <p:spPr>
          <a:xfrm>
            <a:off x="3249747" y="5887163"/>
            <a:ext cx="2433461" cy="34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6" name="文本框 15"/>
          <p:cNvSpPr txBox="1"/>
          <p:nvPr/>
        </p:nvSpPr>
        <p:spPr>
          <a:xfrm>
            <a:off x="3063706" y="4898055"/>
            <a:ext cx="2000869" cy="337185"/>
          </a:xfrm>
          <a:prstGeom prst="rect">
            <a:avLst/>
          </a:prstGeom>
          <a:noFill/>
        </p:spPr>
        <p:txBody>
          <a:bodyPr wrap="square" rtlCol="0">
            <a:spAutoFit/>
          </a:bodyPr>
          <a:lstStyle/>
          <a:p>
            <a:pPr algn="dist"/>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汇报人 </a:t>
            </a:r>
            <a:r>
              <a:rPr lang="en-US" altLang="zh-CN" sz="1600" b="1" dirty="0">
                <a:solidFill>
                  <a:schemeClr val="tx1">
                    <a:lumMod val="75000"/>
                    <a:lumOff val="25000"/>
                  </a:schemeClr>
                </a:solidFill>
                <a:latin typeface="等线" panose="02010600030101010101" pitchFamily="2" charset="-122"/>
                <a:ea typeface="等线" panose="02010600030101010101" pitchFamily="2" charset="-122"/>
              </a:rPr>
              <a:t>| </a:t>
            </a:r>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刘</a:t>
            </a:r>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欣然</a:t>
            </a:r>
            <a:endParaRPr lang="zh-CN" altLang="en-US" sz="1600" b="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17" name="文本框 16"/>
          <p:cNvSpPr txBox="1"/>
          <p:nvPr/>
        </p:nvSpPr>
        <p:spPr>
          <a:xfrm>
            <a:off x="7127426" y="4898055"/>
            <a:ext cx="2000869" cy="337185"/>
          </a:xfrm>
          <a:prstGeom prst="rect">
            <a:avLst/>
          </a:prstGeom>
          <a:noFill/>
        </p:spPr>
        <p:txBody>
          <a:bodyPr wrap="square" rtlCol="0">
            <a:spAutoFit/>
          </a:bodyPr>
          <a:lstStyle/>
          <a:p>
            <a:pPr algn="dist"/>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制作人 </a:t>
            </a:r>
            <a:r>
              <a:rPr lang="en-US" altLang="zh-CN" sz="1600" b="1" dirty="0">
                <a:solidFill>
                  <a:schemeClr val="tx1">
                    <a:lumMod val="75000"/>
                    <a:lumOff val="25000"/>
                  </a:schemeClr>
                </a:solidFill>
                <a:latin typeface="等线" panose="02010600030101010101" pitchFamily="2" charset="-122"/>
                <a:ea typeface="等线" panose="02010600030101010101" pitchFamily="2" charset="-122"/>
              </a:rPr>
              <a:t>| </a:t>
            </a:r>
            <a:r>
              <a:rPr lang="zh-CN" altLang="en-US" sz="1600" b="1" dirty="0">
                <a:solidFill>
                  <a:schemeClr val="tx1">
                    <a:lumMod val="75000"/>
                    <a:lumOff val="25000"/>
                  </a:schemeClr>
                </a:solidFill>
                <a:latin typeface="等线" panose="02010600030101010101" pitchFamily="2" charset="-122"/>
                <a:ea typeface="等线" panose="02010600030101010101" pitchFamily="2" charset="-122"/>
              </a:rPr>
              <a:t>聂嘉欣</a:t>
            </a:r>
            <a:endParaRPr lang="zh-CN" altLang="en-US" sz="1600" b="1" dirty="0">
              <a:solidFill>
                <a:schemeClr val="tx1">
                  <a:lumMod val="75000"/>
                  <a:lumOff val="25000"/>
                </a:schemeClr>
              </a:solidFill>
              <a:latin typeface="等线" panose="02010600030101010101" pitchFamily="2" charset="-122"/>
              <a:ea typeface="等线" panose="02010600030101010101" pitchFamily="2" charset="-122"/>
            </a:endParaRPr>
          </a:p>
        </p:txBody>
      </p:sp>
      <p:sp>
        <p:nvSpPr>
          <p:cNvPr id="18" name="矩形 17"/>
          <p:cNvSpPr/>
          <p:nvPr/>
        </p:nvSpPr>
        <p:spPr>
          <a:xfrm>
            <a:off x="2865536" y="3212292"/>
            <a:ext cx="6460929" cy="829945"/>
          </a:xfrm>
          <a:prstGeom prst="rect">
            <a:avLst/>
          </a:prstGeom>
        </p:spPr>
        <p:txBody>
          <a:bodyPr wrap="square">
            <a:spAutoFit/>
          </a:bodyPr>
          <a:lstStyle/>
          <a:p>
            <a:pPr lvl="0" algn="dist">
              <a:lnSpc>
                <a:spcPct val="120000"/>
              </a:lnSpc>
              <a:defRPr/>
            </a:pPr>
            <a:r>
              <a:rPr lang="zh-CN" altLang="en-US" sz="4000" dirty="0">
                <a:solidFill>
                  <a:srgbClr val="6B1554"/>
                </a:solidFill>
                <a:latin typeface="等线" panose="02010600030101010101" pitchFamily="2" charset="-122"/>
                <a:ea typeface="等线" panose="02010600030101010101" pitchFamily="2" charset="-122"/>
              </a:rPr>
              <a:t>感谢</a:t>
            </a:r>
            <a:r>
              <a:rPr lang="zh-CN" altLang="en-US" sz="4000" dirty="0">
                <a:solidFill>
                  <a:srgbClr val="6B1554"/>
                </a:solidFill>
                <a:latin typeface="等线" panose="02010600030101010101" pitchFamily="2" charset="-122"/>
                <a:ea typeface="等线" panose="02010600030101010101" pitchFamily="2" charset="-122"/>
              </a:rPr>
              <a:t>观看</a:t>
            </a:r>
            <a:endParaRPr lang="zh-CN" altLang="en-US" sz="4000" dirty="0">
              <a:solidFill>
                <a:srgbClr val="6B1554"/>
              </a:solidFill>
              <a:latin typeface="等线" panose="02010600030101010101" pitchFamily="2" charset="-122"/>
              <a:ea typeface="等线" panose="02010600030101010101" pitchFamily="2" charset="-122"/>
            </a:endParaRPr>
          </a:p>
        </p:txBody>
      </p:sp>
      <p:sp>
        <p:nvSpPr>
          <p:cNvPr id="22" name="文本框 21"/>
          <p:cNvSpPr txBox="1"/>
          <p:nvPr/>
        </p:nvSpPr>
        <p:spPr>
          <a:xfrm>
            <a:off x="2865535" y="3962203"/>
            <a:ext cx="6460929" cy="707886"/>
          </a:xfrm>
          <a:prstGeom prst="rect">
            <a:avLst/>
          </a:prstGeom>
          <a:noFill/>
        </p:spPr>
        <p:txBody>
          <a:bodyPr wrap="square" rtlCol="0">
            <a:spAutoFit/>
          </a:bodyPr>
          <a:lstStyle/>
          <a:p>
            <a:pPr algn="dist"/>
            <a:r>
              <a:rPr lang="en-US" sz="4000" dirty="0">
                <a:solidFill>
                  <a:schemeClr val="bg1">
                    <a:lumMod val="95000"/>
                  </a:schemeClr>
                </a:solidFill>
                <a:latin typeface="等线" panose="02010600030101010101" pitchFamily="2" charset="-122"/>
                <a:ea typeface="等线" panose="02010600030101010101" pitchFamily="2" charset="-122"/>
              </a:rPr>
              <a:t>THANK YOU!</a:t>
            </a:r>
            <a:endParaRPr lang="en-US" sz="4000" dirty="0">
              <a:solidFill>
                <a:schemeClr val="bg1">
                  <a:lumMod val="95000"/>
                </a:schemeClr>
              </a:solidFill>
              <a:latin typeface="等线" panose="02010600030101010101" pitchFamily="2" charset="-122"/>
              <a:ea typeface="等线" panose="02010600030101010101" pitchFamily="2" charset="-122"/>
            </a:endParaRPr>
          </a:p>
        </p:txBody>
      </p:sp>
      <p:pic>
        <p:nvPicPr>
          <p:cNvPr id="23" name="Picture 22" descr="59-南开大学-logo.png"/>
          <p:cNvPicPr>
            <a:picLocks noChangeAspect="1"/>
          </p:cNvPicPr>
          <p:nvPr/>
        </p:nvPicPr>
        <p:blipFill>
          <a:blip r:embed="rId1"/>
          <a:stretch>
            <a:fillRect/>
          </a:stretch>
        </p:blipFill>
        <p:spPr>
          <a:xfrm>
            <a:off x="4681367" y="842699"/>
            <a:ext cx="2003681" cy="20036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p:cNvSpPr txBox="1"/>
          <p:nvPr/>
        </p:nvSpPr>
        <p:spPr>
          <a:xfrm>
            <a:off x="6096000" y="3140931"/>
            <a:ext cx="3324656" cy="82994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网页</a:t>
            </a:r>
            <a:r>
              <a:rPr kumimoji="0" lang="zh-CN" altLang="en-US" sz="48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设计</a:t>
            </a:r>
            <a:endParaRPr kumimoji="0" lang="zh-CN" altLang="en-US" sz="48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pic>
        <p:nvPicPr>
          <p:cNvPr id="9" name="Picture 8" descr="59-南开大学-logo.png"/>
          <p:cNvPicPr>
            <a:picLocks noChangeAspect="1"/>
          </p:cNvPicPr>
          <p:nvPr/>
        </p:nvPicPr>
        <p:blipFill>
          <a:blip r:embed="rId1"/>
          <a:stretch>
            <a:fillRect/>
          </a:stretch>
        </p:blipFill>
        <p:spPr>
          <a:xfrm>
            <a:off x="1758882" y="1922085"/>
            <a:ext cx="2851218" cy="2851218"/>
          </a:xfrm>
          <a:prstGeom prst="rect">
            <a:avLst/>
          </a:prstGeom>
        </p:spPr>
      </p:pic>
      <p:sp>
        <p:nvSpPr>
          <p:cNvPr id="7" name="文本框 6"/>
          <p:cNvSpPr txBox="1"/>
          <p:nvPr/>
        </p:nvSpPr>
        <p:spPr>
          <a:xfrm>
            <a:off x="6548755" y="4224655"/>
            <a:ext cx="2872105" cy="368300"/>
          </a:xfrm>
          <a:prstGeom prst="rect">
            <a:avLst/>
          </a:prstGeom>
          <a:noFill/>
        </p:spPr>
        <p:txBody>
          <a:bodyPr wrap="square" rtlCol="0">
            <a:spAutoFit/>
          </a:bodyPr>
          <a:p>
            <a:r>
              <a:rPr lang="zh-CN" altLang="en-US" b="1"/>
              <a:t>部分主要页面展示如下</a:t>
            </a:r>
            <a:endParaRPr lang="zh-CN" alt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1" y="308799"/>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p:cNvSpPr txBox="1"/>
          <p:nvPr/>
        </p:nvSpPr>
        <p:spPr>
          <a:xfrm>
            <a:off x="272902" y="521597"/>
            <a:ext cx="1706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注册登录</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界面</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13" name="矩形 12"/>
          <p:cNvSpPr/>
          <p:nvPr/>
        </p:nvSpPr>
        <p:spPr>
          <a:xfrm>
            <a:off x="3264050" y="3909208"/>
            <a:ext cx="595035" cy="584775"/>
          </a:xfrm>
          <a:prstGeom prst="rect">
            <a:avLst/>
          </a:prstGeom>
        </p:spPr>
        <p:txBody>
          <a:bodyPr wrap="none">
            <a:spAutoFit/>
          </a:bodyPr>
          <a:lstStyle/>
          <a:p>
            <a:pPr algn="dist"/>
            <a:r>
              <a:rPr lang="zh-CN" altLang="en-US" sz="1600" b="1" dirty="0">
                <a:solidFill>
                  <a:schemeClr val="bg1"/>
                </a:solidFill>
                <a:latin typeface="等线" panose="02010600030101010101" pitchFamily="2" charset="-122"/>
                <a:ea typeface="等线" panose="02010600030101010101" pitchFamily="2" charset="-122"/>
              </a:rPr>
              <a:t>填写</a:t>
            </a:r>
            <a:endParaRPr lang="en-US" altLang="zh-CN" sz="1600" b="1" dirty="0">
              <a:solidFill>
                <a:schemeClr val="bg1"/>
              </a:solidFill>
              <a:latin typeface="等线" panose="02010600030101010101" pitchFamily="2" charset="-122"/>
              <a:ea typeface="等线" panose="02010600030101010101" pitchFamily="2" charset="-122"/>
            </a:endParaRPr>
          </a:p>
          <a:p>
            <a:pPr algn="dist"/>
            <a:r>
              <a:rPr lang="zh-CN" altLang="en-US" sz="1600" b="1" dirty="0">
                <a:solidFill>
                  <a:schemeClr val="bg1"/>
                </a:solidFill>
                <a:latin typeface="等线" panose="02010600030101010101" pitchFamily="2" charset="-122"/>
                <a:ea typeface="等线" panose="02010600030101010101" pitchFamily="2" charset="-122"/>
              </a:rPr>
              <a:t>标题</a:t>
            </a:r>
            <a:endParaRPr lang="zh-CN" altLang="en-US" sz="1400" b="1" dirty="0">
              <a:solidFill>
                <a:schemeClr val="bg1"/>
              </a:solidFill>
              <a:latin typeface="等线" panose="02010600030101010101" pitchFamily="2" charset="-122"/>
              <a:ea typeface="等线" panose="02010600030101010101" pitchFamily="2" charset="-122"/>
            </a:endParaRPr>
          </a:p>
        </p:txBody>
      </p:sp>
      <p:pic>
        <p:nvPicPr>
          <p:cNvPr id="25" name="图片 24" descr="图15"/>
          <p:cNvPicPr>
            <a:picLocks noChangeAspect="1"/>
          </p:cNvPicPr>
          <p:nvPr/>
        </p:nvPicPr>
        <p:blipFill>
          <a:blip r:embed="rId1"/>
          <a:stretch>
            <a:fillRect/>
          </a:stretch>
        </p:blipFill>
        <p:spPr>
          <a:xfrm>
            <a:off x="2705100" y="1003300"/>
            <a:ext cx="6694805" cy="53149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1" y="308799"/>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p:cNvSpPr txBox="1"/>
          <p:nvPr/>
        </p:nvSpPr>
        <p:spPr>
          <a:xfrm>
            <a:off x="272902" y="52159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主页界面</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13" name="矩形 12"/>
          <p:cNvSpPr/>
          <p:nvPr/>
        </p:nvSpPr>
        <p:spPr>
          <a:xfrm>
            <a:off x="3264050" y="3909208"/>
            <a:ext cx="595035" cy="584775"/>
          </a:xfrm>
          <a:prstGeom prst="rect">
            <a:avLst/>
          </a:prstGeom>
        </p:spPr>
        <p:txBody>
          <a:bodyPr wrap="none">
            <a:spAutoFit/>
          </a:bodyPr>
          <a:lstStyle/>
          <a:p>
            <a:pPr algn="dist"/>
            <a:r>
              <a:rPr lang="zh-CN" altLang="en-US" sz="1600" b="1" dirty="0">
                <a:solidFill>
                  <a:schemeClr val="bg1"/>
                </a:solidFill>
                <a:latin typeface="等线" panose="02010600030101010101" pitchFamily="2" charset="-122"/>
                <a:ea typeface="等线" panose="02010600030101010101" pitchFamily="2" charset="-122"/>
              </a:rPr>
              <a:t>填写</a:t>
            </a:r>
            <a:endParaRPr lang="en-US" altLang="zh-CN" sz="1600" b="1" dirty="0">
              <a:solidFill>
                <a:schemeClr val="bg1"/>
              </a:solidFill>
              <a:latin typeface="等线" panose="02010600030101010101" pitchFamily="2" charset="-122"/>
              <a:ea typeface="等线" panose="02010600030101010101" pitchFamily="2" charset="-122"/>
            </a:endParaRPr>
          </a:p>
          <a:p>
            <a:pPr algn="dist"/>
            <a:r>
              <a:rPr lang="zh-CN" altLang="en-US" sz="1600" b="1" dirty="0">
                <a:solidFill>
                  <a:schemeClr val="bg1"/>
                </a:solidFill>
                <a:latin typeface="等线" panose="02010600030101010101" pitchFamily="2" charset="-122"/>
                <a:ea typeface="等线" panose="02010600030101010101" pitchFamily="2" charset="-122"/>
              </a:rPr>
              <a:t>标题</a:t>
            </a:r>
            <a:endParaRPr lang="zh-CN" altLang="en-US" sz="1400" b="1" dirty="0">
              <a:solidFill>
                <a:schemeClr val="bg1"/>
              </a:solidFill>
              <a:latin typeface="等线" panose="02010600030101010101" pitchFamily="2" charset="-122"/>
              <a:ea typeface="等线" panose="02010600030101010101" pitchFamily="2" charset="-122"/>
            </a:endParaRPr>
          </a:p>
        </p:txBody>
      </p:sp>
      <p:pic>
        <p:nvPicPr>
          <p:cNvPr id="5" name="图片 4" descr="图11"/>
          <p:cNvPicPr>
            <a:picLocks noChangeAspect="1"/>
          </p:cNvPicPr>
          <p:nvPr/>
        </p:nvPicPr>
        <p:blipFill>
          <a:blip r:embed="rId1"/>
          <a:stretch>
            <a:fillRect/>
          </a:stretch>
        </p:blipFill>
        <p:spPr>
          <a:xfrm>
            <a:off x="1085215" y="1120140"/>
            <a:ext cx="10021570" cy="48298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1" y="308799"/>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p:cNvSpPr txBox="1"/>
          <p:nvPr/>
        </p:nvSpPr>
        <p:spPr>
          <a:xfrm>
            <a:off x="272902" y="52159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文章界面</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13" name="矩形 12"/>
          <p:cNvSpPr/>
          <p:nvPr/>
        </p:nvSpPr>
        <p:spPr>
          <a:xfrm>
            <a:off x="3264050" y="3909208"/>
            <a:ext cx="595035" cy="584775"/>
          </a:xfrm>
          <a:prstGeom prst="rect">
            <a:avLst/>
          </a:prstGeom>
        </p:spPr>
        <p:txBody>
          <a:bodyPr wrap="none">
            <a:spAutoFit/>
          </a:bodyPr>
          <a:lstStyle/>
          <a:p>
            <a:pPr algn="dist"/>
            <a:r>
              <a:rPr lang="zh-CN" altLang="en-US" sz="1600" b="1" dirty="0">
                <a:solidFill>
                  <a:schemeClr val="bg1"/>
                </a:solidFill>
                <a:latin typeface="等线" panose="02010600030101010101" pitchFamily="2" charset="-122"/>
                <a:ea typeface="等线" panose="02010600030101010101" pitchFamily="2" charset="-122"/>
              </a:rPr>
              <a:t>填写</a:t>
            </a:r>
            <a:endParaRPr lang="en-US" altLang="zh-CN" sz="1600" b="1" dirty="0">
              <a:solidFill>
                <a:schemeClr val="bg1"/>
              </a:solidFill>
              <a:latin typeface="等线" panose="02010600030101010101" pitchFamily="2" charset="-122"/>
              <a:ea typeface="等线" panose="02010600030101010101" pitchFamily="2" charset="-122"/>
            </a:endParaRPr>
          </a:p>
          <a:p>
            <a:pPr algn="dist"/>
            <a:r>
              <a:rPr lang="zh-CN" altLang="en-US" sz="1600" b="1" dirty="0">
                <a:solidFill>
                  <a:schemeClr val="bg1"/>
                </a:solidFill>
                <a:latin typeface="等线" panose="02010600030101010101" pitchFamily="2" charset="-122"/>
                <a:ea typeface="等线" panose="02010600030101010101" pitchFamily="2" charset="-122"/>
              </a:rPr>
              <a:t>标题</a:t>
            </a:r>
            <a:endParaRPr lang="zh-CN" altLang="en-US" sz="1400" b="1" dirty="0">
              <a:solidFill>
                <a:schemeClr val="bg1"/>
              </a:solidFill>
              <a:latin typeface="等线" panose="02010600030101010101" pitchFamily="2" charset="-122"/>
              <a:ea typeface="等线" panose="02010600030101010101" pitchFamily="2" charset="-122"/>
            </a:endParaRPr>
          </a:p>
        </p:txBody>
      </p:sp>
      <p:pic>
        <p:nvPicPr>
          <p:cNvPr id="5" name="图片 4" descr="图12"/>
          <p:cNvPicPr>
            <a:picLocks noChangeAspect="1"/>
          </p:cNvPicPr>
          <p:nvPr/>
        </p:nvPicPr>
        <p:blipFill>
          <a:blip r:embed="rId1"/>
          <a:stretch>
            <a:fillRect/>
          </a:stretch>
        </p:blipFill>
        <p:spPr>
          <a:xfrm>
            <a:off x="1238250" y="975360"/>
            <a:ext cx="9716135" cy="53066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1" y="308799"/>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p:cNvSpPr txBox="1"/>
          <p:nvPr/>
        </p:nvSpPr>
        <p:spPr>
          <a:xfrm>
            <a:off x="272902" y="52159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后端界面</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13" name="矩形 12"/>
          <p:cNvSpPr/>
          <p:nvPr/>
        </p:nvSpPr>
        <p:spPr>
          <a:xfrm>
            <a:off x="3264050" y="3909208"/>
            <a:ext cx="595035" cy="584775"/>
          </a:xfrm>
          <a:prstGeom prst="rect">
            <a:avLst/>
          </a:prstGeom>
        </p:spPr>
        <p:txBody>
          <a:bodyPr wrap="none">
            <a:spAutoFit/>
          </a:bodyPr>
          <a:lstStyle/>
          <a:p>
            <a:pPr algn="dist"/>
            <a:r>
              <a:rPr lang="zh-CN" altLang="en-US" sz="1600" b="1" dirty="0">
                <a:solidFill>
                  <a:schemeClr val="bg1"/>
                </a:solidFill>
                <a:latin typeface="等线" panose="02010600030101010101" pitchFamily="2" charset="-122"/>
                <a:ea typeface="等线" panose="02010600030101010101" pitchFamily="2" charset="-122"/>
              </a:rPr>
              <a:t>填写</a:t>
            </a:r>
            <a:endParaRPr lang="en-US" altLang="zh-CN" sz="1600" b="1" dirty="0">
              <a:solidFill>
                <a:schemeClr val="bg1"/>
              </a:solidFill>
              <a:latin typeface="等线" panose="02010600030101010101" pitchFamily="2" charset="-122"/>
              <a:ea typeface="等线" panose="02010600030101010101" pitchFamily="2" charset="-122"/>
            </a:endParaRPr>
          </a:p>
          <a:p>
            <a:pPr algn="dist"/>
            <a:r>
              <a:rPr lang="zh-CN" altLang="en-US" sz="1600" b="1" dirty="0">
                <a:solidFill>
                  <a:schemeClr val="bg1"/>
                </a:solidFill>
                <a:latin typeface="等线" panose="02010600030101010101" pitchFamily="2" charset="-122"/>
                <a:ea typeface="等线" panose="02010600030101010101" pitchFamily="2" charset="-122"/>
              </a:rPr>
              <a:t>标题</a:t>
            </a:r>
            <a:endParaRPr lang="zh-CN" altLang="en-US" sz="1400" b="1" dirty="0">
              <a:solidFill>
                <a:schemeClr val="bg1"/>
              </a:solidFill>
              <a:latin typeface="等线" panose="02010600030101010101" pitchFamily="2" charset="-122"/>
              <a:ea typeface="等线" panose="02010600030101010101" pitchFamily="2" charset="-122"/>
            </a:endParaRPr>
          </a:p>
        </p:txBody>
      </p:sp>
      <p:pic>
        <p:nvPicPr>
          <p:cNvPr id="5" name="图片 4" descr="图13"/>
          <p:cNvPicPr>
            <a:picLocks noChangeAspect="1"/>
          </p:cNvPicPr>
          <p:nvPr/>
        </p:nvPicPr>
        <p:blipFill>
          <a:blip r:embed="rId1"/>
          <a:stretch>
            <a:fillRect/>
          </a:stretch>
        </p:blipFill>
        <p:spPr>
          <a:xfrm>
            <a:off x="991870" y="1626870"/>
            <a:ext cx="9986010" cy="36061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圆角 2"/>
          <p:cNvSpPr/>
          <p:nvPr/>
        </p:nvSpPr>
        <p:spPr>
          <a:xfrm>
            <a:off x="272981" y="308799"/>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p:cNvSpPr txBox="1"/>
          <p:nvPr/>
        </p:nvSpPr>
        <p:spPr>
          <a:xfrm>
            <a:off x="272902" y="521597"/>
            <a:ext cx="1198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rPr>
              <a:t>管理界面</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等线" panose="02010600030101010101" pitchFamily="2" charset="-122"/>
              <a:ea typeface="等线" panose="02010600030101010101" pitchFamily="2" charset="-122"/>
            </a:endParaRPr>
          </a:p>
        </p:txBody>
      </p:sp>
      <p:sp>
        <p:nvSpPr>
          <p:cNvPr id="13" name="矩形 12"/>
          <p:cNvSpPr/>
          <p:nvPr/>
        </p:nvSpPr>
        <p:spPr>
          <a:xfrm>
            <a:off x="3264050" y="3909208"/>
            <a:ext cx="595035" cy="584775"/>
          </a:xfrm>
          <a:prstGeom prst="rect">
            <a:avLst/>
          </a:prstGeom>
        </p:spPr>
        <p:txBody>
          <a:bodyPr wrap="none">
            <a:spAutoFit/>
          </a:bodyPr>
          <a:lstStyle/>
          <a:p>
            <a:pPr algn="dist"/>
            <a:r>
              <a:rPr lang="zh-CN" altLang="en-US" sz="1600" b="1" dirty="0">
                <a:solidFill>
                  <a:schemeClr val="bg1"/>
                </a:solidFill>
                <a:latin typeface="等线" panose="02010600030101010101" pitchFamily="2" charset="-122"/>
                <a:ea typeface="等线" panose="02010600030101010101" pitchFamily="2" charset="-122"/>
              </a:rPr>
              <a:t>填写</a:t>
            </a:r>
            <a:endParaRPr lang="en-US" altLang="zh-CN" sz="1600" b="1" dirty="0">
              <a:solidFill>
                <a:schemeClr val="bg1"/>
              </a:solidFill>
              <a:latin typeface="等线" panose="02010600030101010101" pitchFamily="2" charset="-122"/>
              <a:ea typeface="等线" panose="02010600030101010101" pitchFamily="2" charset="-122"/>
            </a:endParaRPr>
          </a:p>
          <a:p>
            <a:pPr algn="dist"/>
            <a:r>
              <a:rPr lang="zh-CN" altLang="en-US" sz="1600" b="1" dirty="0">
                <a:solidFill>
                  <a:schemeClr val="bg1"/>
                </a:solidFill>
                <a:latin typeface="等线" panose="02010600030101010101" pitchFamily="2" charset="-122"/>
                <a:ea typeface="等线" panose="02010600030101010101" pitchFamily="2" charset="-122"/>
              </a:rPr>
              <a:t>标题</a:t>
            </a:r>
            <a:endParaRPr lang="zh-CN" altLang="en-US" sz="1400" b="1" dirty="0">
              <a:solidFill>
                <a:schemeClr val="bg1"/>
              </a:solidFill>
              <a:latin typeface="等线" panose="02010600030101010101" pitchFamily="2" charset="-122"/>
              <a:ea typeface="等线" panose="02010600030101010101" pitchFamily="2" charset="-122"/>
            </a:endParaRPr>
          </a:p>
        </p:txBody>
      </p:sp>
      <p:pic>
        <p:nvPicPr>
          <p:cNvPr id="5" name="图片 4" descr="图14"/>
          <p:cNvPicPr>
            <a:picLocks noChangeAspect="1"/>
          </p:cNvPicPr>
          <p:nvPr/>
        </p:nvPicPr>
        <p:blipFill>
          <a:blip r:embed="rId1"/>
          <a:stretch>
            <a:fillRect/>
          </a:stretch>
        </p:blipFill>
        <p:spPr>
          <a:xfrm>
            <a:off x="1146175" y="1332230"/>
            <a:ext cx="9899015" cy="44627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6B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272981" y="308164"/>
            <a:ext cx="11646039" cy="6241673"/>
          </a:xfrm>
          <a:prstGeom prst="roundRect">
            <a:avLst>
              <a:gd name="adj" fmla="val 37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p:cNvSpPr txBox="1"/>
          <p:nvPr/>
        </p:nvSpPr>
        <p:spPr>
          <a:xfrm>
            <a:off x="6096000" y="3110451"/>
            <a:ext cx="3324656" cy="829945"/>
          </a:xfrm>
          <a:prstGeom prst="rect">
            <a:avLst/>
          </a:prstGeom>
          <a:noFill/>
        </p:spPr>
        <p:txBody>
          <a:bodyPr wrap="square" rtlCol="0">
            <a:spAutoFit/>
          </a:bodyPr>
          <a:lstStyle/>
          <a:p>
            <a:pPr lvl="0" algn="dist">
              <a:defRPr/>
            </a:pPr>
            <a:r>
              <a:rPr lang="zh-CN" altLang="en-US" sz="4800" b="1" dirty="0">
                <a:solidFill>
                  <a:schemeClr val="tx1">
                    <a:lumMod val="75000"/>
                    <a:lumOff val="25000"/>
                  </a:schemeClr>
                </a:solidFill>
                <a:latin typeface="等线" panose="02010600030101010101" pitchFamily="2" charset="-122"/>
                <a:ea typeface="等线" panose="02010600030101010101" pitchFamily="2" charset="-122"/>
              </a:rPr>
              <a:t>网页</a:t>
            </a:r>
            <a:r>
              <a:rPr lang="zh-CN" altLang="en-US" sz="4800" b="1" dirty="0">
                <a:solidFill>
                  <a:schemeClr val="tx1">
                    <a:lumMod val="75000"/>
                    <a:lumOff val="25000"/>
                  </a:schemeClr>
                </a:solidFill>
                <a:latin typeface="等线" panose="02010600030101010101" pitchFamily="2" charset="-122"/>
                <a:ea typeface="等线" panose="02010600030101010101" pitchFamily="2" charset="-122"/>
              </a:rPr>
              <a:t>实现</a:t>
            </a:r>
            <a:endParaRPr lang="zh-CN" altLang="en-US" sz="4800" b="1" dirty="0">
              <a:solidFill>
                <a:schemeClr val="tx1">
                  <a:lumMod val="75000"/>
                  <a:lumOff val="25000"/>
                </a:schemeClr>
              </a:solidFill>
              <a:latin typeface="等线" panose="02010600030101010101" pitchFamily="2" charset="-122"/>
              <a:ea typeface="等线" panose="02010600030101010101" pitchFamily="2" charset="-122"/>
            </a:endParaRPr>
          </a:p>
        </p:txBody>
      </p:sp>
      <p:pic>
        <p:nvPicPr>
          <p:cNvPr id="9" name="Picture 8" descr="59-南开大学-logo.png"/>
          <p:cNvPicPr>
            <a:picLocks noChangeAspect="1"/>
          </p:cNvPicPr>
          <p:nvPr/>
        </p:nvPicPr>
        <p:blipFill>
          <a:blip r:embed="rId1"/>
          <a:stretch>
            <a:fillRect/>
          </a:stretch>
        </p:blipFill>
        <p:spPr>
          <a:xfrm>
            <a:off x="1758882" y="1922085"/>
            <a:ext cx="2851218" cy="2851218"/>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219.5267716535433,&quot;left&quot;:83.3331496062992,&quot;top&quot;:197.01346456692914,&quot;width&quot;:792.9632283464567}"/>
</p:tagLst>
</file>

<file path=ppt/tags/tag10.xml><?xml version="1.0" encoding="utf-8"?>
<p:tagLst xmlns:p="http://schemas.openxmlformats.org/presentationml/2006/main">
  <p:tag name="KSO_WM_DIAGRAM_VIRTUALLY_FRAME" val="{&quot;height&quot;:219.5267716535433,&quot;left&quot;:83.3331496062992,&quot;top&quot;:197.01346456692914,&quot;width&quot;:792.9632283464567}"/>
</p:tagLst>
</file>

<file path=ppt/tags/tag11.xml><?xml version="1.0" encoding="utf-8"?>
<p:tagLst xmlns:p="http://schemas.openxmlformats.org/presentationml/2006/main">
  <p:tag name="KSO_WM_DIAGRAM_VIRTUALLY_FRAME" val="{&quot;height&quot;:219.5267716535433,&quot;left&quot;:83.3331496062992,&quot;top&quot;:197.01346456692914,&quot;width&quot;:792.9632283464567}"/>
</p:tagLst>
</file>

<file path=ppt/tags/tag12.xml><?xml version="1.0" encoding="utf-8"?>
<p:tagLst xmlns:p="http://schemas.openxmlformats.org/presentationml/2006/main">
  <p:tag name="KSO_WM_DIAGRAM_VIRTUALLY_FRAME" val="{&quot;height&quot;:219.5267716535433,&quot;left&quot;:83.3331496062992,&quot;top&quot;:197.01346456692914,&quot;width&quot;:792.9632283464567}"/>
</p:tagLst>
</file>

<file path=ppt/tags/tag13.xml><?xml version="1.0" encoding="utf-8"?>
<p:tagLst xmlns:p="http://schemas.openxmlformats.org/presentationml/2006/main">
  <p:tag name="KSO_WM_DIAGRAM_VIRTUALLY_FRAME" val="{&quot;height&quot;:299.3520472440945,&quot;left&quot;:74.39818897637795,&quot;top&quot;:135.64763779527559,&quot;width&quot;:811.203622047244}"/>
</p:tagLst>
</file>

<file path=ppt/tags/tag14.xml><?xml version="1.0" encoding="utf-8"?>
<p:tagLst xmlns:p="http://schemas.openxmlformats.org/presentationml/2006/main">
  <p:tag name="KSO_WM_DIAGRAM_VIRTUALLY_FRAME" val="{&quot;height&quot;:299.3520472440945,&quot;left&quot;:74.39818897637795,&quot;top&quot;:135.64763779527559,&quot;width&quot;:811.203622047244}"/>
</p:tagLst>
</file>

<file path=ppt/tags/tag15.xml><?xml version="1.0" encoding="utf-8"?>
<p:tagLst xmlns:p="http://schemas.openxmlformats.org/presentationml/2006/main">
  <p:tag name="KSO_WM_DIAGRAM_VIRTUALLY_FRAME" val="{&quot;height&quot;:299.3520472440945,&quot;left&quot;:74.39818897637795,&quot;top&quot;:135.64763779527559,&quot;width&quot;:811.203622047244}"/>
</p:tagLst>
</file>

<file path=ppt/tags/tag16.xml><?xml version="1.0" encoding="utf-8"?>
<p:tagLst xmlns:p="http://schemas.openxmlformats.org/presentationml/2006/main">
  <p:tag name="KSO_WM_DIAGRAM_VIRTUALLY_FRAME" val="{&quot;height&quot;:299.3520472440945,&quot;left&quot;:74.39818897637795,&quot;top&quot;:135.64763779527559,&quot;width&quot;:811.203622047244}"/>
</p:tagLst>
</file>

<file path=ppt/tags/tag17.xml><?xml version="1.0" encoding="utf-8"?>
<p:tagLst xmlns:p="http://schemas.openxmlformats.org/presentationml/2006/main">
  <p:tag name="KSO_WM_DIAGRAM_VIRTUALLY_FRAME" val="{&quot;height&quot;:299.3520472440945,&quot;left&quot;:74.39818897637795,&quot;top&quot;:135.64763779527559,&quot;width&quot;:811.203622047244}"/>
</p:tagLst>
</file>

<file path=ppt/tags/tag18.xml><?xml version="1.0" encoding="utf-8"?>
<p:tagLst xmlns:p="http://schemas.openxmlformats.org/presentationml/2006/main">
  <p:tag name="KSO_WM_DIAGRAM_VIRTUALLY_FRAME" val="{&quot;height&quot;:299.3520472440945,&quot;left&quot;:74.39818897637795,&quot;top&quot;:135.64763779527559,&quot;width&quot;:811.203622047244}"/>
</p:tagLst>
</file>

<file path=ppt/tags/tag19.xml><?xml version="1.0" encoding="utf-8"?>
<p:tagLst xmlns:p="http://schemas.openxmlformats.org/presentationml/2006/main">
  <p:tag name="KSO_WM_DIAGRAM_VIRTUALLY_FRAME" val="{&quot;height&quot;:299.3520472440945,&quot;left&quot;:74.39818897637795,&quot;top&quot;:135.64763779527559,&quot;width&quot;:811.203622047244}"/>
</p:tagLst>
</file>

<file path=ppt/tags/tag2.xml><?xml version="1.0" encoding="utf-8"?>
<p:tagLst xmlns:p="http://schemas.openxmlformats.org/presentationml/2006/main">
  <p:tag name="KSO_WM_DIAGRAM_VIRTUALLY_FRAME" val="{&quot;height&quot;:219.5267716535433,&quot;left&quot;:83.3331496062992,&quot;top&quot;:197.01346456692914,&quot;width&quot;:792.9632283464567}"/>
</p:tagLst>
</file>

<file path=ppt/tags/tag20.xml><?xml version="1.0" encoding="utf-8"?>
<p:tagLst xmlns:p="http://schemas.openxmlformats.org/presentationml/2006/main">
  <p:tag name="KSO_WM_DIAGRAM_VIRTUALLY_FRAME" val="{&quot;height&quot;:299.3520472440945,&quot;left&quot;:74.39818897637795,&quot;top&quot;:135.64763779527559,&quot;width&quot;:811.203622047244}"/>
</p:tagLst>
</file>

<file path=ppt/tags/tag21.xml><?xml version="1.0" encoding="utf-8"?>
<p:tagLst xmlns:p="http://schemas.openxmlformats.org/presentationml/2006/main">
  <p:tag name="KSO_WM_DIAGRAM_VIRTUALLY_FRAME" val="{&quot;height&quot;:299.3520472440945,&quot;left&quot;:74.39818897637795,&quot;top&quot;:135.64763779527559,&quot;width&quot;:811.203622047244}"/>
</p:tagLst>
</file>

<file path=ppt/tags/tag22.xml><?xml version="1.0" encoding="utf-8"?>
<p:tagLst xmlns:p="http://schemas.openxmlformats.org/presentationml/2006/main">
  <p:tag name="KSO_WM_DIAGRAM_VIRTUALLY_FRAME" val="{&quot;height&quot;:299.3520472440945,&quot;left&quot;:74.39818897637795,&quot;top&quot;:135.64763779527559,&quot;width&quot;:811.203622047244}"/>
</p:tagLst>
</file>

<file path=ppt/tags/tag23.xml><?xml version="1.0" encoding="utf-8"?>
<p:tagLst xmlns:p="http://schemas.openxmlformats.org/presentationml/2006/main">
  <p:tag name="KSO_WM_DIAGRAM_VIRTUALLY_FRAME" val="{&quot;height&quot;:299.3520472440945,&quot;left&quot;:74.39818897637795,&quot;top&quot;:135.64763779527559,&quot;width&quot;:811.203622047244}"/>
</p:tagLst>
</file>

<file path=ppt/tags/tag24.xml><?xml version="1.0" encoding="utf-8"?>
<p:tagLst xmlns:p="http://schemas.openxmlformats.org/presentationml/2006/main">
  <p:tag name="KSO_WM_DIAGRAM_VIRTUALLY_FRAME" val="{&quot;height&quot;:299.3520472440945,&quot;left&quot;:74.39818897637795,&quot;top&quot;:135.64763779527559,&quot;width&quot;:811.203622047244}"/>
</p:tagLst>
</file>

<file path=ppt/tags/tag25.xml><?xml version="1.0" encoding="utf-8"?>
<p:tagLst xmlns:p="http://schemas.openxmlformats.org/presentationml/2006/main">
  <p:tag name="KSO_WM_DIAGRAM_VIRTUALLY_FRAME" val="{&quot;height&quot;:299.3520472440945,&quot;left&quot;:74.39818897637795,&quot;top&quot;:135.64763779527559,&quot;width&quot;:811.203622047244}"/>
</p:tagLst>
</file>

<file path=ppt/tags/tag26.xml><?xml version="1.0" encoding="utf-8"?>
<p:tagLst xmlns:p="http://schemas.openxmlformats.org/presentationml/2006/main">
  <p:tag name="COMMONDATA" val="eyJoZGlkIjoiYzUxNzdlZTU5YTdjYjQxMGVhNWM1MGQ0ZmY1MWJkYjAifQ=="/>
</p:tagLst>
</file>

<file path=ppt/tags/tag3.xml><?xml version="1.0" encoding="utf-8"?>
<p:tagLst xmlns:p="http://schemas.openxmlformats.org/presentationml/2006/main">
  <p:tag name="KSO_WM_DIAGRAM_VIRTUALLY_FRAME" val="{&quot;height&quot;:219.5267716535433,&quot;left&quot;:83.3331496062992,&quot;top&quot;:197.01346456692914,&quot;width&quot;:792.9632283464567}"/>
</p:tagLst>
</file>

<file path=ppt/tags/tag4.xml><?xml version="1.0" encoding="utf-8"?>
<p:tagLst xmlns:p="http://schemas.openxmlformats.org/presentationml/2006/main">
  <p:tag name="KSO_WM_DIAGRAM_VIRTUALLY_FRAME" val="{&quot;height&quot;:219.5267716535433,&quot;left&quot;:83.3331496062992,&quot;top&quot;:197.01346456692914,&quot;width&quot;:792.9632283464567}"/>
</p:tagLst>
</file>

<file path=ppt/tags/tag5.xml><?xml version="1.0" encoding="utf-8"?>
<p:tagLst xmlns:p="http://schemas.openxmlformats.org/presentationml/2006/main">
  <p:tag name="KSO_WM_DIAGRAM_VIRTUALLY_FRAME" val="{&quot;height&quot;:219.5267716535433,&quot;left&quot;:83.3331496062992,&quot;top&quot;:197.01346456692914,&quot;width&quot;:792.9632283464567}"/>
</p:tagLst>
</file>

<file path=ppt/tags/tag6.xml><?xml version="1.0" encoding="utf-8"?>
<p:tagLst xmlns:p="http://schemas.openxmlformats.org/presentationml/2006/main">
  <p:tag name="KSO_WM_DIAGRAM_VIRTUALLY_FRAME" val="{&quot;height&quot;:219.5267716535433,&quot;left&quot;:83.3331496062992,&quot;top&quot;:197.01346456692914,&quot;width&quot;:792.9632283464567}"/>
</p:tagLst>
</file>

<file path=ppt/tags/tag7.xml><?xml version="1.0" encoding="utf-8"?>
<p:tagLst xmlns:p="http://schemas.openxmlformats.org/presentationml/2006/main">
  <p:tag name="KSO_WM_DIAGRAM_VIRTUALLY_FRAME" val="{&quot;height&quot;:219.5267716535433,&quot;left&quot;:83.3331496062992,&quot;top&quot;:197.01346456692914,&quot;width&quot;:792.9632283464567}"/>
</p:tagLst>
</file>

<file path=ppt/tags/tag8.xml><?xml version="1.0" encoding="utf-8"?>
<p:tagLst xmlns:p="http://schemas.openxmlformats.org/presentationml/2006/main">
  <p:tag name="KSO_WM_DIAGRAM_VIRTUALLY_FRAME" val="{&quot;height&quot;:219.5267716535433,&quot;left&quot;:83.3331496062992,&quot;top&quot;:197.01346456692914,&quot;width&quot;:792.9632283464567}"/>
</p:tagLst>
</file>

<file path=ppt/tags/tag9.xml><?xml version="1.0" encoding="utf-8"?>
<p:tagLst xmlns:p="http://schemas.openxmlformats.org/presentationml/2006/main">
  <p:tag name="KSO_WM_DIAGRAM_VIRTUALLY_FRAME" val="{&quot;height&quot;:219.5267716535433,&quot;left&quot;:83.3331496062992,&quot;top&quot;:197.01346456692914,&quot;width&quot;:792.963228346456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2785</Words>
  <Application>WPS 演示</Application>
  <PresentationFormat>宽屏</PresentationFormat>
  <Paragraphs>210</Paragraphs>
  <Slides>27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27</vt:i4>
      </vt:variant>
    </vt:vector>
  </HeadingPairs>
  <TitlesOfParts>
    <vt:vector size="42" baseType="lpstr">
      <vt:lpstr>Arial</vt:lpstr>
      <vt:lpstr>宋体</vt:lpstr>
      <vt:lpstr>Wingdings</vt:lpstr>
      <vt:lpstr>等线</vt:lpstr>
      <vt:lpstr>Impact</vt:lpstr>
      <vt:lpstr>Arial</vt:lpstr>
      <vt:lpstr>微软雅黑</vt:lpstr>
      <vt:lpstr>Calibri</vt:lpstr>
      <vt:lpstr>思源黑体 CN Bold</vt:lpstr>
      <vt:lpstr>黑体</vt:lpstr>
      <vt:lpstr>Impact</vt:lpstr>
      <vt:lpstr>Verdana</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淘宝店铺:想搞设计</dc:title>
  <dc:creator>淘宝店铺:想搞设计</dc:creator>
  <cp:keywords>淘宝店铺:想搞设计</cp:keywords>
  <dc:description>淘宝店铺:想搞设计</dc:description>
  <dc:subject>淘宝店铺:想搞设计</dc:subject>
  <cp:category>淘宝店铺:想搞设计</cp:category>
  <cp:lastModifiedBy>Gwen</cp:lastModifiedBy>
  <cp:revision>30</cp:revision>
  <dcterms:created xsi:type="dcterms:W3CDTF">2020-07-29T06:33:00Z</dcterms:created>
  <dcterms:modified xsi:type="dcterms:W3CDTF">2024-12-24T13:14:35Z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00CDB6A592234033B8E8061B8D57DB0E_13</vt:lpwstr>
  </property>
</Properties>
</file>