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60"/>
  </p:normalViewPr>
  <p:slideViewPr>
    <p:cSldViewPr snapToGrid="0">
      <p:cViewPr varScale="1">
        <p:scale>
          <a:sx n="88" d="100"/>
          <a:sy n="88" d="100"/>
        </p:scale>
        <p:origin x="60" y="2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DA500F-9E15-4CFC-AF3C-0E54BF7432BC}"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7B18C-6651-46EC-A488-5CF3E5F9AA22}" type="slidenum">
              <a:rPr lang="en-US" smtClean="0"/>
              <a:t>‹#›</a:t>
            </a:fld>
            <a:endParaRPr lang="en-US"/>
          </a:p>
        </p:txBody>
      </p:sp>
    </p:spTree>
    <p:extLst>
      <p:ext uri="{BB962C8B-B14F-4D97-AF65-F5344CB8AC3E}">
        <p14:creationId xmlns:p14="http://schemas.microsoft.com/office/powerpoint/2010/main" val="88661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A500F-9E15-4CFC-AF3C-0E54BF7432BC}"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7B18C-6651-46EC-A488-5CF3E5F9AA22}" type="slidenum">
              <a:rPr lang="en-US" smtClean="0"/>
              <a:t>‹#›</a:t>
            </a:fld>
            <a:endParaRPr lang="en-US"/>
          </a:p>
        </p:txBody>
      </p:sp>
    </p:spTree>
    <p:extLst>
      <p:ext uri="{BB962C8B-B14F-4D97-AF65-F5344CB8AC3E}">
        <p14:creationId xmlns:p14="http://schemas.microsoft.com/office/powerpoint/2010/main" val="862517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A500F-9E15-4CFC-AF3C-0E54BF7432BC}"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7B18C-6651-46EC-A488-5CF3E5F9AA22}" type="slidenum">
              <a:rPr lang="en-US" smtClean="0"/>
              <a:t>‹#›</a:t>
            </a:fld>
            <a:endParaRPr lang="en-US"/>
          </a:p>
        </p:txBody>
      </p:sp>
    </p:spTree>
    <p:extLst>
      <p:ext uri="{BB962C8B-B14F-4D97-AF65-F5344CB8AC3E}">
        <p14:creationId xmlns:p14="http://schemas.microsoft.com/office/powerpoint/2010/main" val="2262885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id-ID"/>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1CA1EE9-F8CE-4FCA-B61A-63A10E4E23F9}" type="slidenum">
              <a:rPr lang="en-US" altLang="en-US"/>
              <a:pPr/>
              <a:t>‹#›</a:t>
            </a:fld>
            <a:endParaRPr lang="en-US" altLang="en-US"/>
          </a:p>
        </p:txBody>
      </p:sp>
    </p:spTree>
    <p:extLst>
      <p:ext uri="{BB962C8B-B14F-4D97-AF65-F5344CB8AC3E}">
        <p14:creationId xmlns:p14="http://schemas.microsoft.com/office/powerpoint/2010/main" val="3698151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DA500F-9E15-4CFC-AF3C-0E54BF7432BC}"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7B18C-6651-46EC-A488-5CF3E5F9AA22}" type="slidenum">
              <a:rPr lang="en-US" smtClean="0"/>
              <a:t>‹#›</a:t>
            </a:fld>
            <a:endParaRPr lang="en-US"/>
          </a:p>
        </p:txBody>
      </p:sp>
    </p:spTree>
    <p:extLst>
      <p:ext uri="{BB962C8B-B14F-4D97-AF65-F5344CB8AC3E}">
        <p14:creationId xmlns:p14="http://schemas.microsoft.com/office/powerpoint/2010/main" val="2772538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DA500F-9E15-4CFC-AF3C-0E54BF7432BC}"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7B18C-6651-46EC-A488-5CF3E5F9AA22}" type="slidenum">
              <a:rPr lang="en-US" smtClean="0"/>
              <a:t>‹#›</a:t>
            </a:fld>
            <a:endParaRPr lang="en-US"/>
          </a:p>
        </p:txBody>
      </p:sp>
    </p:spTree>
    <p:extLst>
      <p:ext uri="{BB962C8B-B14F-4D97-AF65-F5344CB8AC3E}">
        <p14:creationId xmlns:p14="http://schemas.microsoft.com/office/powerpoint/2010/main" val="498711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DA500F-9E15-4CFC-AF3C-0E54BF7432BC}"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E7B18C-6651-46EC-A488-5CF3E5F9AA22}" type="slidenum">
              <a:rPr lang="en-US" smtClean="0"/>
              <a:t>‹#›</a:t>
            </a:fld>
            <a:endParaRPr lang="en-US"/>
          </a:p>
        </p:txBody>
      </p:sp>
    </p:spTree>
    <p:extLst>
      <p:ext uri="{BB962C8B-B14F-4D97-AF65-F5344CB8AC3E}">
        <p14:creationId xmlns:p14="http://schemas.microsoft.com/office/powerpoint/2010/main" val="2739674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DA500F-9E15-4CFC-AF3C-0E54BF7432BC}" type="datetimeFigureOut">
              <a:rPr lang="en-US" smtClean="0"/>
              <a:t>10/29/2019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E7B18C-6651-46EC-A488-5CF3E5F9AA22}" type="slidenum">
              <a:rPr lang="en-US" smtClean="0"/>
              <a:t>‹#›</a:t>
            </a:fld>
            <a:endParaRPr lang="en-US"/>
          </a:p>
        </p:txBody>
      </p:sp>
    </p:spTree>
    <p:extLst>
      <p:ext uri="{BB962C8B-B14F-4D97-AF65-F5344CB8AC3E}">
        <p14:creationId xmlns:p14="http://schemas.microsoft.com/office/powerpoint/2010/main" val="171575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DA500F-9E15-4CFC-AF3C-0E54BF7432BC}" type="datetimeFigureOut">
              <a:rPr lang="en-US" smtClean="0"/>
              <a:t>10/29/2019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E7B18C-6651-46EC-A488-5CF3E5F9AA22}" type="slidenum">
              <a:rPr lang="en-US" smtClean="0"/>
              <a:t>‹#›</a:t>
            </a:fld>
            <a:endParaRPr lang="en-US"/>
          </a:p>
        </p:txBody>
      </p:sp>
    </p:spTree>
    <p:extLst>
      <p:ext uri="{BB962C8B-B14F-4D97-AF65-F5344CB8AC3E}">
        <p14:creationId xmlns:p14="http://schemas.microsoft.com/office/powerpoint/2010/main" val="13717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A500F-9E15-4CFC-AF3C-0E54BF7432BC}" type="datetimeFigureOut">
              <a:rPr lang="en-US" smtClean="0"/>
              <a:t>10/29/2019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E7B18C-6651-46EC-A488-5CF3E5F9AA22}" type="slidenum">
              <a:rPr lang="en-US" smtClean="0"/>
              <a:t>‹#›</a:t>
            </a:fld>
            <a:endParaRPr lang="en-US"/>
          </a:p>
        </p:txBody>
      </p:sp>
    </p:spTree>
    <p:extLst>
      <p:ext uri="{BB962C8B-B14F-4D97-AF65-F5344CB8AC3E}">
        <p14:creationId xmlns:p14="http://schemas.microsoft.com/office/powerpoint/2010/main" val="18131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DA500F-9E15-4CFC-AF3C-0E54BF7432BC}"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E7B18C-6651-46EC-A488-5CF3E5F9AA22}" type="slidenum">
              <a:rPr lang="en-US" smtClean="0"/>
              <a:t>‹#›</a:t>
            </a:fld>
            <a:endParaRPr lang="en-US"/>
          </a:p>
        </p:txBody>
      </p:sp>
    </p:spTree>
    <p:extLst>
      <p:ext uri="{BB962C8B-B14F-4D97-AF65-F5344CB8AC3E}">
        <p14:creationId xmlns:p14="http://schemas.microsoft.com/office/powerpoint/2010/main" val="3888448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DA500F-9E15-4CFC-AF3C-0E54BF7432BC}"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E7B18C-6651-46EC-A488-5CF3E5F9AA22}" type="slidenum">
              <a:rPr lang="en-US" smtClean="0"/>
              <a:t>‹#›</a:t>
            </a:fld>
            <a:endParaRPr lang="en-US"/>
          </a:p>
        </p:txBody>
      </p:sp>
    </p:spTree>
    <p:extLst>
      <p:ext uri="{BB962C8B-B14F-4D97-AF65-F5344CB8AC3E}">
        <p14:creationId xmlns:p14="http://schemas.microsoft.com/office/powerpoint/2010/main" val="2181800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A500F-9E15-4CFC-AF3C-0E54BF7432BC}" type="datetimeFigureOut">
              <a:rPr lang="en-US" smtClean="0"/>
              <a:t>10/29/2019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7B18C-6651-46EC-A488-5CF3E5F9AA22}" type="slidenum">
              <a:rPr lang="en-US" smtClean="0"/>
              <a:t>‹#›</a:t>
            </a:fld>
            <a:endParaRPr lang="en-US"/>
          </a:p>
        </p:txBody>
      </p:sp>
    </p:spTree>
    <p:extLst>
      <p:ext uri="{BB962C8B-B14F-4D97-AF65-F5344CB8AC3E}">
        <p14:creationId xmlns:p14="http://schemas.microsoft.com/office/powerpoint/2010/main" val="3596307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D" dirty="0" smtClean="0"/>
              <a:t>Use Case Diagram </a:t>
            </a:r>
            <a:r>
              <a:rPr lang="en-ID" dirty="0" err="1" smtClean="0"/>
              <a:t>dan</a:t>
            </a:r>
            <a:r>
              <a:rPr lang="en-ID" dirty="0" smtClean="0"/>
              <a:t> Activity Diagram</a:t>
            </a:r>
            <a:endParaRPr lang="en-US" dirty="0"/>
          </a:p>
        </p:txBody>
      </p:sp>
      <p:sp>
        <p:nvSpPr>
          <p:cNvPr id="3" name="Subtitle 2"/>
          <p:cNvSpPr>
            <a:spLocks noGrp="1"/>
          </p:cNvSpPr>
          <p:nvPr>
            <p:ph type="subTitle" idx="1"/>
          </p:nvPr>
        </p:nvSpPr>
        <p:spPr/>
        <p:txBody>
          <a:bodyPr/>
          <a:lstStyle/>
          <a:p>
            <a:r>
              <a:rPr lang="en-ID" dirty="0" smtClean="0"/>
              <a:t>APSI II</a:t>
            </a:r>
            <a:endParaRPr lang="en-US" dirty="0"/>
          </a:p>
        </p:txBody>
      </p:sp>
    </p:spTree>
    <p:extLst>
      <p:ext uri="{BB962C8B-B14F-4D97-AF65-F5344CB8AC3E}">
        <p14:creationId xmlns:p14="http://schemas.microsoft.com/office/powerpoint/2010/main" val="2918571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z="3600" b="1" i="1"/>
              <a:t>Generalization/inheritance antara use case</a:t>
            </a:r>
          </a:p>
        </p:txBody>
      </p:sp>
      <p:sp>
        <p:nvSpPr>
          <p:cNvPr id="10243" name="Rectangle 3"/>
          <p:cNvSpPr>
            <a:spLocks noGrp="1" noChangeArrowheads="1"/>
          </p:cNvSpPr>
          <p:nvPr>
            <p:ph type="body" idx="1"/>
          </p:nvPr>
        </p:nvSpPr>
        <p:spPr>
          <a:xfrm>
            <a:off x="1981200" y="1447800"/>
            <a:ext cx="8229600" cy="4114800"/>
          </a:xfrm>
        </p:spPr>
        <p:txBody>
          <a:bodyPr/>
          <a:lstStyle/>
          <a:p>
            <a:pPr eaLnBrk="1" hangingPunct="1"/>
            <a:r>
              <a:rPr lang="en-US" altLang="en-US" sz="2000"/>
              <a:t>Generalization/inheritance digambarkan dengan sebuah garis berpanah tertutup pada salah satu ujungnya yang menunjukkan lebih umum </a:t>
            </a:r>
          </a:p>
          <a:p>
            <a:pPr eaLnBrk="1" hangingPunct="1"/>
            <a:endParaRPr lang="en-US" altLang="en-US" sz="2000"/>
          </a:p>
          <a:p>
            <a:pPr eaLnBrk="1" hangingPunct="1"/>
            <a:r>
              <a:rPr lang="en-US" altLang="en-US" sz="2000"/>
              <a:t>Gambarkan generalization/inheritance antara use case secara vertical dengan inheriting use case dibawah base/parent use case</a:t>
            </a:r>
          </a:p>
          <a:p>
            <a:pPr eaLnBrk="1" hangingPunct="1"/>
            <a:r>
              <a:rPr lang="en-US" altLang="en-US" sz="2000"/>
              <a:t>Generalization/inheritance dipakai ketika ada sebuah keadaan yang lain sendiri/perlakuan khusus </a:t>
            </a:r>
            <a:r>
              <a:rPr lang="en-US" altLang="en-US" sz="2000" i="1"/>
              <a:t>(single condition)</a:t>
            </a:r>
            <a:r>
              <a:rPr lang="en-US" altLang="en-US" sz="2000"/>
              <a:t> </a:t>
            </a:r>
          </a:p>
        </p:txBody>
      </p:sp>
      <p:sp>
        <p:nvSpPr>
          <p:cNvPr id="10244" name="Line 4"/>
          <p:cNvSpPr>
            <a:spLocks noChangeShapeType="1"/>
          </p:cNvSpPr>
          <p:nvPr/>
        </p:nvSpPr>
        <p:spPr bwMode="auto">
          <a:xfrm>
            <a:off x="4038600" y="2514600"/>
            <a:ext cx="2667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245" name="Rectangle 5"/>
          <p:cNvSpPr>
            <a:spLocks noChangeArrowheads="1"/>
          </p:cNvSpPr>
          <p:nvPr/>
        </p:nvSpPr>
        <p:spPr bwMode="auto">
          <a:xfrm>
            <a:off x="1524001" y="25013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p>
        </p:txBody>
      </p:sp>
      <p:graphicFrame>
        <p:nvGraphicFramePr>
          <p:cNvPr id="10246" name="Object 6"/>
          <p:cNvGraphicFramePr>
            <a:graphicFrameLocks noChangeAspect="1"/>
          </p:cNvGraphicFramePr>
          <p:nvPr/>
        </p:nvGraphicFramePr>
        <p:xfrm>
          <a:off x="4343400" y="4343400"/>
          <a:ext cx="2590800" cy="2084388"/>
        </p:xfrm>
        <a:graphic>
          <a:graphicData uri="http://schemas.openxmlformats.org/presentationml/2006/ole">
            <mc:AlternateContent xmlns:mc="http://schemas.openxmlformats.org/markup-compatibility/2006">
              <mc:Choice xmlns:v="urn:schemas-microsoft-com:vml" Requires="v">
                <p:oleObj spid="_x0000_s3075" name="Visio" r:id="rId3" imgW="1833480" imgH="1478520" progId="Visio.Drawing.6">
                  <p:embed/>
                </p:oleObj>
              </mc:Choice>
              <mc:Fallback>
                <p:oleObj name="Visio" r:id="rId3" imgW="1833480" imgH="1478520" progId="Visio.Drawing.6">
                  <p:embed/>
                  <p:pic>
                    <p:nvPicPr>
                      <p:cNvPr id="1024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4343400"/>
                        <a:ext cx="2590800"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8211783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3600" b="1" i="1"/>
              <a:t>Generalization/inheritance antara actor</a:t>
            </a:r>
            <a:r>
              <a:rPr lang="en-US" altLang="en-US" sz="3600"/>
              <a:t> </a:t>
            </a:r>
          </a:p>
        </p:txBody>
      </p:sp>
      <p:sp>
        <p:nvSpPr>
          <p:cNvPr id="11267" name="Rectangle 3"/>
          <p:cNvSpPr>
            <a:spLocks noGrp="1" noChangeArrowheads="1"/>
          </p:cNvSpPr>
          <p:nvPr>
            <p:ph type="body" idx="1"/>
          </p:nvPr>
        </p:nvSpPr>
        <p:spPr>
          <a:xfrm>
            <a:off x="1981200" y="1143000"/>
            <a:ext cx="8229600" cy="1524000"/>
          </a:xfrm>
        </p:spPr>
        <p:txBody>
          <a:bodyPr/>
          <a:lstStyle/>
          <a:p>
            <a:pPr eaLnBrk="1" hangingPunct="1"/>
            <a:r>
              <a:rPr lang="en-US" altLang="en-US" smtClean="0"/>
              <a:t>Gambarkan generalization/inheritance antara actors secara vertical dengan inheriting actor dibawah base/parent use case</a:t>
            </a:r>
          </a:p>
        </p:txBody>
      </p:sp>
      <p:pic>
        <p:nvPicPr>
          <p:cNvPr id="11268" name="Picture 4" descr="useCaseRelationshi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667001"/>
            <a:ext cx="5257800"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570715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z="3200" b="1" i="1"/>
              <a:t>Use case System boundary boxes</a:t>
            </a:r>
          </a:p>
        </p:txBody>
      </p:sp>
      <p:sp>
        <p:nvSpPr>
          <p:cNvPr id="12291" name="Rectangle 3"/>
          <p:cNvSpPr>
            <a:spLocks noGrp="1" noChangeArrowheads="1"/>
          </p:cNvSpPr>
          <p:nvPr>
            <p:ph type="body" idx="1"/>
          </p:nvPr>
        </p:nvSpPr>
        <p:spPr>
          <a:xfrm>
            <a:off x="1828800" y="1066800"/>
            <a:ext cx="8534400" cy="2590800"/>
          </a:xfrm>
        </p:spPr>
        <p:txBody>
          <a:bodyPr/>
          <a:lstStyle/>
          <a:p>
            <a:pPr eaLnBrk="1" hangingPunct="1"/>
            <a:r>
              <a:rPr lang="en-US" altLang="en-US" sz="2400"/>
              <a:t>Digambarkan dengan kotak disekitar use case, untuk menggambarkan jangkauan system anda (scope of of your system).</a:t>
            </a:r>
            <a:endParaRPr lang="sv-SE" altLang="en-US" sz="2400"/>
          </a:p>
          <a:p>
            <a:pPr eaLnBrk="1" hangingPunct="1"/>
            <a:r>
              <a:rPr lang="sv-SE" altLang="en-US" sz="2400"/>
              <a:t>Biasanya digunakan apabila memberikan beberapa alternative system yang dapat dijadikan pilihan</a:t>
            </a:r>
            <a:endParaRPr lang="en-US" altLang="en-US" sz="2400"/>
          </a:p>
          <a:p>
            <a:pPr eaLnBrk="1" hangingPunct="1"/>
            <a:r>
              <a:rPr lang="en-US" altLang="en-US" sz="2400"/>
              <a:t>System boundary boxes dalam penggunaannya optional</a:t>
            </a:r>
          </a:p>
          <a:p>
            <a:pPr eaLnBrk="1" hangingPunct="1"/>
            <a:endParaRPr lang="en-US" altLang="en-US" sz="2400"/>
          </a:p>
        </p:txBody>
      </p:sp>
      <p:pic>
        <p:nvPicPr>
          <p:cNvPr id="12292" name="Picture 4" descr="useCaseOnlineShop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733801"/>
            <a:ext cx="5410200"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911843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z="4000"/>
              <a:t/>
            </a:r>
            <a:br>
              <a:rPr lang="en-US" altLang="en-US" sz="4000"/>
            </a:br>
            <a:endParaRPr lang="en-US" altLang="en-US" sz="4000"/>
          </a:p>
        </p:txBody>
      </p:sp>
      <p:sp>
        <p:nvSpPr>
          <p:cNvPr id="13315" name="Rectangle 3"/>
          <p:cNvSpPr>
            <a:spLocks noGrp="1" noChangeArrowheads="1"/>
          </p:cNvSpPr>
          <p:nvPr>
            <p:ph type="body" idx="1"/>
          </p:nvPr>
        </p:nvSpPr>
        <p:spPr>
          <a:xfrm>
            <a:off x="1905000" y="1295400"/>
            <a:ext cx="4305300" cy="5029200"/>
          </a:xfrm>
        </p:spPr>
        <p:txBody>
          <a:bodyPr/>
          <a:lstStyle/>
          <a:p>
            <a:pPr eaLnBrk="1" hangingPunct="1">
              <a:lnSpc>
                <a:spcPct val="80000"/>
              </a:lnSpc>
            </a:pPr>
            <a:r>
              <a:rPr lang="en-US" altLang="en-US" sz="1800"/>
              <a:t>Koperasi politeknik   adalah sebuah koperasi yang mengelola simpan pinjam bagi para anggotanya, berikut ini adalah kegiatan yang dilakukan oleh bagian Kredit dalam menangani pemberian pinjaman bagi para anggotanya. </a:t>
            </a:r>
          </a:p>
          <a:p>
            <a:pPr eaLnBrk="1" hangingPunct="1">
              <a:lnSpc>
                <a:spcPct val="80000"/>
              </a:lnSpc>
            </a:pPr>
            <a:r>
              <a:rPr lang="en-US" altLang="en-US" sz="1800"/>
              <a:t>Setiap kali bagian kredit akan memberikan pinjaman kepada Anggota maka Anggota diharuskan mengisi Formulir Permohonan Pinjaman yang berisi </a:t>
            </a:r>
            <a:r>
              <a:rPr lang="en-US" altLang="en-US" sz="1800" i="1"/>
              <a:t>Nomor FPP, Tanggal Permohonan, Nomor Anggota, Nama Anggota,  Jumlah Permohonan dan Keperluan.</a:t>
            </a:r>
            <a:r>
              <a:rPr lang="en-US" altLang="en-US" sz="1800"/>
              <a:t> </a:t>
            </a:r>
            <a:r>
              <a:rPr lang="sv-SE" altLang="en-US" sz="1800"/>
              <a:t>Yang kemudian oleh Bagian Kredit dicatat dan disimpan kedalam Arsip FPP. Berdasarkan Arsip FPP tersebut Bagian Kredit  membuat Bukti Peminjaman yang diberikan kepada Anggota yang berisi No. BP, tgl BP, Nomor Anggota, Nama Anggota, Jumlah Realisasi, Lama Angsuran, Jumlah Angsuran dan Bunga.</a:t>
            </a:r>
          </a:p>
        </p:txBody>
      </p:sp>
      <p:sp>
        <p:nvSpPr>
          <p:cNvPr id="13316" name="Text Box 4"/>
          <p:cNvSpPr txBox="1">
            <a:spLocks noChangeArrowheads="1"/>
          </p:cNvSpPr>
          <p:nvPr/>
        </p:nvSpPr>
        <p:spPr bwMode="auto">
          <a:xfrm>
            <a:off x="2362200" y="457200"/>
            <a:ext cx="769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a:latin typeface="Tahoma" panose="020B0604030504040204" pitchFamily="34" charset="0"/>
              </a:rPr>
              <a:t>STUDI KASUS USE CASE DIAGRAM</a:t>
            </a:r>
          </a:p>
        </p:txBody>
      </p:sp>
      <p:sp>
        <p:nvSpPr>
          <p:cNvPr id="13317" name="Rectangle 3"/>
          <p:cNvSpPr txBox="1">
            <a:spLocks noChangeArrowheads="1"/>
          </p:cNvSpPr>
          <p:nvPr/>
        </p:nvSpPr>
        <p:spPr bwMode="auto">
          <a:xfrm>
            <a:off x="6477000" y="1295401"/>
            <a:ext cx="3733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FontTx/>
              <a:buChar char="•"/>
            </a:pPr>
            <a:r>
              <a:rPr lang="sv-SE" altLang="en-US"/>
              <a:t>Setiap Bulan Anggota diharuskan membayar Angsuran sejumlah Angsuran yang disepakati pada saat Peminjaman yang kemudian oleh bagian Kredit dicatat dan direkam kedalam Arsip Angsuran. Berdasarkan Arsip Angsuran tersebut bagian Kredit membuat  Bukti Angsuran yang diberikan kepada Anggota yang berisi No. BA, Tanggal BA, No. BP, Jumlah Angsur dan Bunga</a:t>
            </a:r>
          </a:p>
          <a:p>
            <a:pPr eaLnBrk="1" hangingPunct="1">
              <a:lnSpc>
                <a:spcPct val="90000"/>
              </a:lnSpc>
              <a:spcBef>
                <a:spcPct val="20000"/>
              </a:spcBef>
              <a:buFontTx/>
              <a:buChar char="•"/>
            </a:pPr>
            <a:r>
              <a:rPr lang="sv-SE" altLang="en-US"/>
              <a:t>Pada akhir bulan Bagian Kredit selalu membuat Laporan Peminjaman dan Laporan Angsuran yang diberikan Kepada Ketua Koperasi.</a:t>
            </a:r>
            <a:endParaRPr lang="en-US" altLang="en-US"/>
          </a:p>
          <a:p>
            <a:pPr eaLnBrk="1" hangingPunct="1">
              <a:lnSpc>
                <a:spcPct val="90000"/>
              </a:lnSpc>
              <a:spcBef>
                <a:spcPct val="20000"/>
              </a:spcBef>
              <a:buFontTx/>
              <a:buChar char="•"/>
            </a:pPr>
            <a:endParaRPr lang="en-US" altLang="en-US"/>
          </a:p>
        </p:txBody>
      </p:sp>
    </p:spTree>
    <p:extLst>
      <p:ext uri="{BB962C8B-B14F-4D97-AF65-F5344CB8AC3E}">
        <p14:creationId xmlns:p14="http://schemas.microsoft.com/office/powerpoint/2010/main" val="229845942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1981200" y="685801"/>
            <a:ext cx="8229600" cy="4525963"/>
          </a:xfrm>
        </p:spPr>
        <p:txBody>
          <a:bodyPr/>
          <a:lstStyle/>
          <a:p>
            <a:pPr eaLnBrk="1" hangingPunct="1">
              <a:lnSpc>
                <a:spcPct val="90000"/>
              </a:lnSpc>
            </a:pPr>
            <a:r>
              <a:rPr lang="sv-SE" altLang="en-US"/>
              <a:t>Setiap Bulan Anggota diharuskan membayar Angsuran sejumlah Angsuran yang disepakati pada saat Peminjaman yang kemudian oleh bagian Kredit dicatat dan direkam kedalam Arsip Angsuran. Berdasarkan Arsip Angsuran tersebut bagian Kredit membuat  Bukti Angsuran yang diberikan kepada Anggota yang berisi No. BA, Tanggal BA, No. BP, Jumlah Angsur dan Bunga</a:t>
            </a:r>
          </a:p>
          <a:p>
            <a:pPr eaLnBrk="1" hangingPunct="1">
              <a:lnSpc>
                <a:spcPct val="90000"/>
              </a:lnSpc>
            </a:pPr>
            <a:r>
              <a:rPr lang="sv-SE" altLang="en-US"/>
              <a:t>Pada akhir bulan Bagian Kredit selalu membuat Laporan Peminjaman dan Laporan Angsuran yang diberikan Kepada Ketua Koperasi.</a:t>
            </a:r>
            <a:endParaRPr lang="en-US" altLang="en-US"/>
          </a:p>
          <a:p>
            <a:pPr eaLnBrk="1" hangingPunct="1">
              <a:lnSpc>
                <a:spcPct val="90000"/>
              </a:lnSpc>
            </a:pPr>
            <a:endParaRPr lang="en-US" altLang="en-US"/>
          </a:p>
        </p:txBody>
      </p:sp>
    </p:spTree>
    <p:extLst>
      <p:ext uri="{BB962C8B-B14F-4D97-AF65-F5344CB8AC3E}">
        <p14:creationId xmlns:p14="http://schemas.microsoft.com/office/powerpoint/2010/main" val="997843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05000" y="28575"/>
            <a:ext cx="8229600" cy="1143000"/>
          </a:xfrm>
        </p:spPr>
        <p:txBody>
          <a:bodyPr/>
          <a:lstStyle/>
          <a:p>
            <a:pPr eaLnBrk="1" hangingPunct="1"/>
            <a:r>
              <a:rPr lang="sv-SE" altLang="en-US" sz="3200" b="1" u="sng"/>
              <a:t>Latihan Use Case Diagram !</a:t>
            </a:r>
            <a:endParaRPr lang="en-US" altLang="en-US" sz="3200" b="1"/>
          </a:p>
        </p:txBody>
      </p:sp>
      <p:sp>
        <p:nvSpPr>
          <p:cNvPr id="15363" name="Rectangle 3"/>
          <p:cNvSpPr>
            <a:spLocks noGrp="1" noChangeArrowheads="1"/>
          </p:cNvSpPr>
          <p:nvPr>
            <p:ph type="body" idx="1"/>
          </p:nvPr>
        </p:nvSpPr>
        <p:spPr>
          <a:xfrm>
            <a:off x="1752600" y="990600"/>
            <a:ext cx="8686800" cy="6172200"/>
          </a:xfrm>
        </p:spPr>
        <p:txBody>
          <a:bodyPr>
            <a:normAutofit fontScale="92500" lnSpcReduction="10000"/>
          </a:bodyPr>
          <a:lstStyle/>
          <a:p>
            <a:pPr marL="0" indent="0">
              <a:lnSpc>
                <a:spcPct val="80000"/>
              </a:lnSpc>
              <a:buNone/>
            </a:pPr>
            <a:r>
              <a:rPr lang="sv-SE" altLang="en-US" sz="1700" b="1"/>
              <a:t>PT. Nusantara</a:t>
            </a:r>
            <a:r>
              <a:rPr lang="sv-SE" altLang="en-US" sz="1700"/>
              <a:t> adalah sebuah perusahaan yang bergerak dibidang penjualan Tunai barang-barang elektronik. Semua transaksi di perusahaan masih dilakukan secara manual. Berikut ini adalah kegiatan kegiatan yang dilakukan oleh </a:t>
            </a:r>
            <a:r>
              <a:rPr lang="sv-SE" altLang="en-US" sz="1700" b="1"/>
              <a:t>bagian Penjualan</a:t>
            </a:r>
            <a:r>
              <a:rPr lang="sv-SE" altLang="en-US" sz="1700"/>
              <a:t> dalam melaksanakan transaksi penjualan Barang di dalam perusahaan.</a:t>
            </a:r>
            <a:endParaRPr lang="sv-SE" altLang="en-US" sz="1700" i="1"/>
          </a:p>
          <a:p>
            <a:pPr marL="0" indent="0">
              <a:lnSpc>
                <a:spcPct val="80000"/>
              </a:lnSpc>
              <a:buNone/>
            </a:pPr>
            <a:endParaRPr lang="sv-SE" altLang="en-US" sz="1700" i="1"/>
          </a:p>
          <a:p>
            <a:pPr marL="0" indent="0">
              <a:lnSpc>
                <a:spcPct val="80000"/>
              </a:lnSpc>
              <a:buNone/>
            </a:pPr>
            <a:r>
              <a:rPr lang="sv-SE" altLang="en-US" sz="1700" i="1"/>
              <a:t>1. Pemesanan barang</a:t>
            </a:r>
            <a:endParaRPr lang="en-US" altLang="en-US" sz="1700"/>
          </a:p>
          <a:p>
            <a:pPr marL="0" indent="0">
              <a:lnSpc>
                <a:spcPct val="80000"/>
              </a:lnSpc>
              <a:buNone/>
            </a:pPr>
            <a:r>
              <a:rPr lang="sv-SE" altLang="en-US" sz="1700"/>
              <a:t>      Setiap kali Bagian penjualan akan menjual barang ia selalu menerima </a:t>
            </a:r>
            <a:r>
              <a:rPr lang="sv-SE" altLang="en-US" sz="1700" b="1"/>
              <a:t>surat pesanan </a:t>
            </a:r>
            <a:r>
              <a:rPr lang="sv-SE" altLang="en-US" sz="1700"/>
              <a:t>dari </a:t>
            </a:r>
            <a:r>
              <a:rPr lang="sv-SE" altLang="en-US" sz="1700" b="1"/>
              <a:t>pelanggan</a:t>
            </a:r>
            <a:r>
              <a:rPr lang="sv-SE" altLang="en-US" sz="1700"/>
              <a:t>. Berdasarkan Surat pesanan tersebut bagian penjualan kemudian mencatat dan merekamnya kedalam Arsip Surat Pesanan. Berdasarkan Arsip surat pesanan  tersebut, bagian penjualan membuatkan </a:t>
            </a:r>
            <a:r>
              <a:rPr lang="sv-SE" altLang="en-US" sz="1700" b="1"/>
              <a:t>Faktur</a:t>
            </a:r>
            <a:r>
              <a:rPr lang="sv-SE" altLang="en-US" sz="1700"/>
              <a:t> dan </a:t>
            </a:r>
            <a:r>
              <a:rPr lang="sv-SE" altLang="en-US" sz="1700" b="1"/>
              <a:t>Surat Jalan</a:t>
            </a:r>
            <a:r>
              <a:rPr lang="sv-SE" altLang="en-US" sz="1700"/>
              <a:t> yang dikirimkan kepada </a:t>
            </a:r>
            <a:r>
              <a:rPr lang="sv-SE" altLang="en-US" sz="1700" b="1"/>
              <a:t>Pelanggan </a:t>
            </a:r>
            <a:r>
              <a:rPr lang="sv-SE" altLang="en-US" sz="1700"/>
              <a:t>sebagai bukti bahwa barang yang dipesan sudah terealisasi dan rangkapnya disimpan sebagai Arsip Faktur dan Arsip Surat Jalan.</a:t>
            </a:r>
            <a:endParaRPr lang="sv-SE" altLang="en-US" sz="1700" i="1"/>
          </a:p>
          <a:p>
            <a:pPr marL="0" indent="0">
              <a:lnSpc>
                <a:spcPct val="80000"/>
              </a:lnSpc>
              <a:buNone/>
            </a:pPr>
            <a:endParaRPr lang="sv-SE" altLang="en-US" sz="1700" i="1"/>
          </a:p>
          <a:p>
            <a:pPr marL="0" indent="0">
              <a:lnSpc>
                <a:spcPct val="80000"/>
              </a:lnSpc>
              <a:buNone/>
            </a:pPr>
            <a:r>
              <a:rPr lang="sv-SE" altLang="en-US" sz="1700" i="1"/>
              <a:t>2. Pembuatan Kwitansi</a:t>
            </a:r>
            <a:endParaRPr lang="sv-SE" altLang="en-US" sz="1700"/>
          </a:p>
          <a:p>
            <a:pPr marL="0" indent="0">
              <a:lnSpc>
                <a:spcPct val="80000"/>
              </a:lnSpc>
              <a:buNone/>
            </a:pPr>
            <a:r>
              <a:rPr lang="sv-SE" altLang="en-US" sz="1700"/>
              <a:t>      Apabila </a:t>
            </a:r>
            <a:r>
              <a:rPr lang="sv-SE" altLang="en-US" sz="1700" b="1"/>
              <a:t>Faktur</a:t>
            </a:r>
            <a:r>
              <a:rPr lang="sv-SE" altLang="en-US" sz="1700"/>
              <a:t>  dan Surat Jalan sudah sampai ditempat pelanggan, maka pelanggan megirimkan Pembayaran yang kemudian oleh </a:t>
            </a:r>
            <a:r>
              <a:rPr lang="sv-SE" altLang="en-US" sz="1700" b="1"/>
              <a:t>bagian penjualan </a:t>
            </a:r>
            <a:r>
              <a:rPr lang="sv-SE" altLang="en-US" sz="1700"/>
              <a:t> dibuatkan </a:t>
            </a:r>
            <a:r>
              <a:rPr lang="sv-SE" altLang="en-US" sz="1700" b="1"/>
              <a:t>Kwitansi</a:t>
            </a:r>
            <a:r>
              <a:rPr lang="sv-SE" altLang="en-US" sz="1700"/>
              <a:t> yang dibuat berdasarkan Arsip Faktur yang kemudian diserahkan kepada </a:t>
            </a:r>
            <a:r>
              <a:rPr lang="sv-SE" altLang="en-US" sz="1700" b="1"/>
              <a:t>pelanggan</a:t>
            </a:r>
            <a:r>
              <a:rPr lang="sv-SE" altLang="en-US" sz="1700"/>
              <a:t> sebagai bukti pembayaran dan rangkapnya disimpan kedalam Arsip Kwitansi</a:t>
            </a:r>
            <a:endParaRPr lang="sv-SE" altLang="en-US" sz="1700" i="1"/>
          </a:p>
          <a:p>
            <a:pPr marL="0" indent="0">
              <a:lnSpc>
                <a:spcPct val="80000"/>
              </a:lnSpc>
              <a:buNone/>
            </a:pPr>
            <a:endParaRPr lang="sv-SE" altLang="en-US" sz="1700" i="1"/>
          </a:p>
          <a:p>
            <a:pPr marL="0" indent="0">
              <a:lnSpc>
                <a:spcPct val="80000"/>
              </a:lnSpc>
              <a:buNone/>
            </a:pPr>
            <a:r>
              <a:rPr lang="sv-SE" altLang="en-US" sz="1700" i="1"/>
              <a:t>3. Pembuatan Laporan</a:t>
            </a:r>
            <a:endParaRPr lang="sv-SE" altLang="en-US" sz="1700"/>
          </a:p>
          <a:p>
            <a:pPr marL="0" indent="0">
              <a:lnSpc>
                <a:spcPct val="80000"/>
              </a:lnSpc>
              <a:buNone/>
            </a:pPr>
            <a:r>
              <a:rPr lang="sv-SE" altLang="en-US" sz="1700"/>
              <a:t>      Setiap akhir bulan </a:t>
            </a:r>
            <a:r>
              <a:rPr lang="sv-SE" altLang="en-US" sz="1700" b="1"/>
              <a:t>Bagian Penjualan</a:t>
            </a:r>
            <a:r>
              <a:rPr lang="sv-SE" altLang="en-US" sz="1700"/>
              <a:t> selalu membuat </a:t>
            </a:r>
            <a:r>
              <a:rPr lang="sv-SE" altLang="en-US" sz="1700" b="1"/>
              <a:t>Laporan Penjualan </a:t>
            </a:r>
            <a:r>
              <a:rPr lang="sv-SE" altLang="en-US" sz="1700"/>
              <a:t>berdasarkan</a:t>
            </a:r>
            <a:r>
              <a:rPr lang="sv-SE" altLang="en-US" sz="1700" b="1"/>
              <a:t> </a:t>
            </a:r>
            <a:r>
              <a:rPr lang="sv-SE" altLang="en-US" sz="1700"/>
              <a:t>Arsip Faktur</a:t>
            </a:r>
            <a:r>
              <a:rPr lang="sv-SE" altLang="en-US" sz="1700" b="1"/>
              <a:t> </a:t>
            </a:r>
            <a:r>
              <a:rPr lang="sv-SE" altLang="en-US" sz="1700"/>
              <a:t>dan </a:t>
            </a:r>
            <a:r>
              <a:rPr lang="sv-SE" altLang="en-US" sz="1700" b="1"/>
              <a:t>Laporan Pesanan </a:t>
            </a:r>
            <a:r>
              <a:rPr lang="sv-SE" altLang="en-US" sz="1700"/>
              <a:t>berdasarkan</a:t>
            </a:r>
            <a:r>
              <a:rPr lang="sv-SE" altLang="en-US" sz="1700" b="1"/>
              <a:t> </a:t>
            </a:r>
            <a:r>
              <a:rPr lang="sv-SE" altLang="en-US" sz="1700"/>
              <a:t>Arsip Pesanan</a:t>
            </a:r>
            <a:r>
              <a:rPr lang="sv-SE" altLang="en-US" sz="1700" b="1"/>
              <a:t> </a:t>
            </a:r>
            <a:r>
              <a:rPr lang="sv-SE" altLang="en-US" sz="1700"/>
              <a:t>dan</a:t>
            </a:r>
            <a:r>
              <a:rPr lang="sv-SE" altLang="en-US" sz="1700" b="1"/>
              <a:t> Laporan Pengiriman </a:t>
            </a:r>
            <a:r>
              <a:rPr lang="sv-SE" altLang="en-US" sz="1700"/>
              <a:t>berdasarkan Arsip Surat Jalan yang ditujukan kepada </a:t>
            </a:r>
            <a:r>
              <a:rPr lang="sv-SE" altLang="en-US" sz="1700" b="1"/>
              <a:t>Kepala Bagian Penjualan</a:t>
            </a:r>
            <a:endParaRPr lang="it-IT" altLang="en-US" sz="1700" u="sng"/>
          </a:p>
          <a:p>
            <a:pPr marL="0" indent="0">
              <a:lnSpc>
                <a:spcPct val="80000"/>
              </a:lnSpc>
              <a:buNone/>
            </a:pPr>
            <a:endParaRPr lang="it-IT" altLang="en-US" sz="1700" u="sng"/>
          </a:p>
          <a:p>
            <a:pPr marL="0" indent="0">
              <a:lnSpc>
                <a:spcPct val="80000"/>
              </a:lnSpc>
              <a:buNone/>
            </a:pPr>
            <a:r>
              <a:rPr lang="it-IT" altLang="en-US" sz="1700" u="sng"/>
              <a:t>Diminta :</a:t>
            </a:r>
            <a:endParaRPr lang="it-IT" altLang="en-US" sz="1700"/>
          </a:p>
          <a:p>
            <a:pPr marL="0" indent="0">
              <a:lnSpc>
                <a:spcPct val="80000"/>
              </a:lnSpc>
            </a:pPr>
            <a:r>
              <a:rPr lang="it-IT" altLang="en-US" sz="1700"/>
              <a:t>Buatlah Use case diagram dari data diatas !</a:t>
            </a:r>
            <a:endParaRPr lang="en-US" altLang="en-US" sz="1700"/>
          </a:p>
        </p:txBody>
      </p:sp>
    </p:spTree>
    <p:extLst>
      <p:ext uri="{BB962C8B-B14F-4D97-AF65-F5344CB8AC3E}">
        <p14:creationId xmlns:p14="http://schemas.microsoft.com/office/powerpoint/2010/main" val="326353594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a:lstStyle/>
          <a:p>
            <a:pPr eaLnBrk="1" hangingPunct="1"/>
            <a:r>
              <a:rPr lang="en-US" altLang="en-US" sz="4800" b="1"/>
              <a:t>ACTIVITY DIAGRAM</a:t>
            </a:r>
          </a:p>
        </p:txBody>
      </p:sp>
      <p:sp>
        <p:nvSpPr>
          <p:cNvPr id="16387" name="Rectangle 3"/>
          <p:cNvSpPr>
            <a:spLocks noGrp="1" noChangeArrowheads="1"/>
          </p:cNvSpPr>
          <p:nvPr>
            <p:ph type="subTitle" idx="1"/>
          </p:nvPr>
        </p:nvSpPr>
        <p:spPr/>
        <p:txBody>
          <a:bodyPr/>
          <a:lstStyle/>
          <a:p>
            <a:pPr eaLnBrk="1" hangingPunct="1"/>
            <a:endParaRPr lang="id-ID" altLang="en-US" smtClean="0"/>
          </a:p>
        </p:txBody>
      </p:sp>
    </p:spTree>
    <p:extLst>
      <p:ext uri="{BB962C8B-B14F-4D97-AF65-F5344CB8AC3E}">
        <p14:creationId xmlns:p14="http://schemas.microsoft.com/office/powerpoint/2010/main" val="113831214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81200" y="533400"/>
            <a:ext cx="8229600" cy="571500"/>
          </a:xfrm>
        </p:spPr>
        <p:txBody>
          <a:bodyPr>
            <a:normAutofit fontScale="90000"/>
          </a:bodyPr>
          <a:lstStyle/>
          <a:p>
            <a:pPr eaLnBrk="1" hangingPunct="1"/>
            <a:r>
              <a:rPr lang="en-US" altLang="en-US" sz="4000" b="1"/>
              <a:t>ACTIVITY DIAGRAM</a:t>
            </a:r>
          </a:p>
        </p:txBody>
      </p:sp>
      <p:sp>
        <p:nvSpPr>
          <p:cNvPr id="17411" name="Rectangle 3"/>
          <p:cNvSpPr>
            <a:spLocks noGrp="1" noChangeArrowheads="1"/>
          </p:cNvSpPr>
          <p:nvPr>
            <p:ph type="body" idx="1"/>
          </p:nvPr>
        </p:nvSpPr>
        <p:spPr>
          <a:xfrm>
            <a:off x="1981200" y="1295400"/>
            <a:ext cx="8458200" cy="5029200"/>
          </a:xfrm>
        </p:spPr>
        <p:txBody>
          <a:bodyPr>
            <a:normAutofit lnSpcReduction="10000"/>
          </a:bodyPr>
          <a:lstStyle/>
          <a:p>
            <a:pPr eaLnBrk="1" hangingPunct="1"/>
            <a:r>
              <a:rPr lang="sv-SE" altLang="en-US"/>
              <a:t>Menggambarkan proses bisnis dan urutan aktivitas dalam sebuah proses</a:t>
            </a:r>
          </a:p>
          <a:p>
            <a:pPr eaLnBrk="1" hangingPunct="1"/>
            <a:r>
              <a:rPr lang="sv-SE" altLang="en-US"/>
              <a:t>Dipakai pada business modeling untuk memperlihatkan urutan aktifitas proses bisnis</a:t>
            </a:r>
          </a:p>
          <a:p>
            <a:pPr eaLnBrk="1" hangingPunct="1"/>
            <a:r>
              <a:rPr lang="sv-SE" altLang="en-US"/>
              <a:t>Struktur diagram ini mirip flowchart atau Data Flow Diagram pada perancangan terstruktur </a:t>
            </a:r>
          </a:p>
          <a:p>
            <a:pPr eaLnBrk="1" hangingPunct="1"/>
            <a:r>
              <a:rPr lang="sv-SE" altLang="en-US"/>
              <a:t>Sangat bermanfaat apabila kita membuat diagram ini terlebih dahulu dalam memodelkan sebuah proses untuk membantu memahami proses secara keseluruhan</a:t>
            </a:r>
            <a:endParaRPr lang="en-US" altLang="en-US"/>
          </a:p>
          <a:p>
            <a:pPr eaLnBrk="1" hangingPunct="1"/>
            <a:r>
              <a:rPr lang="en-US" altLang="en-US"/>
              <a:t>Activity diagram dibuat berdasarkan sebuah atau beberapa use case pada use case diagram</a:t>
            </a:r>
          </a:p>
        </p:txBody>
      </p:sp>
    </p:spTree>
    <p:extLst>
      <p:ext uri="{BB962C8B-B14F-4D97-AF65-F5344CB8AC3E}">
        <p14:creationId xmlns:p14="http://schemas.microsoft.com/office/powerpoint/2010/main" val="40719828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z="4000"/>
              <a:t>Simbol Activity Diagram</a:t>
            </a:r>
          </a:p>
        </p:txBody>
      </p:sp>
      <p:graphicFrame>
        <p:nvGraphicFramePr>
          <p:cNvPr id="18435" name="Object 3"/>
          <p:cNvGraphicFramePr>
            <a:graphicFrameLocks noChangeAspect="1"/>
          </p:cNvGraphicFramePr>
          <p:nvPr>
            <p:ph idx="1"/>
          </p:nvPr>
        </p:nvGraphicFramePr>
        <p:xfrm>
          <a:off x="2971800" y="1219200"/>
          <a:ext cx="5867400" cy="5062538"/>
        </p:xfrm>
        <a:graphic>
          <a:graphicData uri="http://schemas.openxmlformats.org/presentationml/2006/ole">
            <mc:AlternateContent xmlns:mc="http://schemas.openxmlformats.org/markup-compatibility/2006">
              <mc:Choice xmlns:v="urn:schemas-microsoft-com:vml" Requires="v">
                <p:oleObj spid="_x0000_s4099" name="Document" r:id="rId3" imgW="5640271" imgH="5757974" progId="Word.Document.8">
                  <p:embed/>
                </p:oleObj>
              </mc:Choice>
              <mc:Fallback>
                <p:oleObj name="Document" r:id="rId3" imgW="5640271" imgH="5757974" progId="Word.Document.8">
                  <p:embed/>
                  <p:pic>
                    <p:nvPicPr>
                      <p:cNvPr id="1843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219200"/>
                        <a:ext cx="5867400" cy="506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5990804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Activity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57200"/>
            <a:ext cx="6400800" cy="603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 Box 3"/>
          <p:cNvSpPr txBox="1">
            <a:spLocks noChangeArrowheads="1"/>
          </p:cNvSpPr>
          <p:nvPr/>
        </p:nvSpPr>
        <p:spPr bwMode="auto">
          <a:xfrm>
            <a:off x="1828801" y="1066800"/>
            <a:ext cx="13239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Tahoma" panose="020B0604030504040204" pitchFamily="34" charset="0"/>
              </a:rPr>
              <a:t>CONTOH</a:t>
            </a:r>
          </a:p>
          <a:p>
            <a:pPr eaLnBrk="1" hangingPunct="1"/>
            <a:r>
              <a:rPr lang="en-US" altLang="en-US" b="1">
                <a:latin typeface="Tahoma" panose="020B0604030504040204" pitchFamily="34" charset="0"/>
              </a:rPr>
              <a:t>ACTIVITY</a:t>
            </a:r>
          </a:p>
          <a:p>
            <a:pPr eaLnBrk="1" hangingPunct="1"/>
            <a:r>
              <a:rPr lang="en-US" altLang="en-US" b="1">
                <a:latin typeface="Tahoma" panose="020B0604030504040204" pitchFamily="34" charset="0"/>
              </a:rPr>
              <a:t>DIAGRAM</a:t>
            </a:r>
          </a:p>
        </p:txBody>
      </p:sp>
      <p:sp>
        <p:nvSpPr>
          <p:cNvPr id="19460" name="Rectangle 4"/>
          <p:cNvSpPr>
            <a:spLocks noChangeArrowheads="1"/>
          </p:cNvSpPr>
          <p:nvPr/>
        </p:nvSpPr>
        <p:spPr bwMode="auto">
          <a:xfrm>
            <a:off x="1676400" y="2438400"/>
            <a:ext cx="1524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t" hangingPunct="1"/>
            <a:r>
              <a:rPr lang="en-US" altLang="ja-JP" b="1">
                <a:latin typeface="Tahoma" panose="020B0604030504040204" pitchFamily="34" charset="0"/>
                <a:ea typeface="ＭＳ Ｐゴシック" panose="020B0600070205080204" pitchFamily="34" charset="-128"/>
              </a:rPr>
              <a:t>Penarikan Uang dari Account Bank Melalui ATM</a:t>
            </a:r>
          </a:p>
        </p:txBody>
      </p:sp>
    </p:spTree>
    <p:extLst>
      <p:ext uri="{BB962C8B-B14F-4D97-AF65-F5344CB8AC3E}">
        <p14:creationId xmlns:p14="http://schemas.microsoft.com/office/powerpoint/2010/main" val="191451797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eaLnBrk="1" hangingPunct="1">
              <a:defRPr/>
            </a:pPr>
            <a:r>
              <a:rPr lang="en-US" sz="4800" b="1">
                <a:effectLst>
                  <a:outerShdw blurRad="38100" dist="38100" dir="2700000" algn="tl">
                    <a:srgbClr val="C0C0C0"/>
                  </a:outerShdw>
                </a:effectLst>
              </a:rPr>
              <a:t>USE CASE DIAGRAM</a:t>
            </a:r>
          </a:p>
        </p:txBody>
      </p:sp>
    </p:spTree>
    <p:extLst>
      <p:ext uri="{BB962C8B-B14F-4D97-AF65-F5344CB8AC3E}">
        <p14:creationId xmlns:p14="http://schemas.microsoft.com/office/powerpoint/2010/main" val="364086511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CONTOH ACTIVITY DIAGRAM</a:t>
            </a:r>
          </a:p>
        </p:txBody>
      </p:sp>
      <p:sp>
        <p:nvSpPr>
          <p:cNvPr id="20483" name="Rectangle 3"/>
          <p:cNvSpPr>
            <a:spLocks noChangeArrowheads="1"/>
          </p:cNvSpPr>
          <p:nvPr/>
        </p:nvSpPr>
        <p:spPr bwMode="auto">
          <a:xfrm>
            <a:off x="1524001" y="13726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p>
        </p:txBody>
      </p:sp>
      <p:graphicFrame>
        <p:nvGraphicFramePr>
          <p:cNvPr id="20484" name="Object 4"/>
          <p:cNvGraphicFramePr>
            <a:graphicFrameLocks noChangeAspect="1"/>
          </p:cNvGraphicFramePr>
          <p:nvPr/>
        </p:nvGraphicFramePr>
        <p:xfrm>
          <a:off x="3886201" y="1219200"/>
          <a:ext cx="4441825" cy="5257800"/>
        </p:xfrm>
        <a:graphic>
          <a:graphicData uri="http://schemas.openxmlformats.org/presentationml/2006/ole">
            <mc:AlternateContent xmlns:mc="http://schemas.openxmlformats.org/markup-compatibility/2006">
              <mc:Choice xmlns:v="urn:schemas-microsoft-com:vml" Requires="v">
                <p:oleObj spid="_x0000_s5123" name="Visio" r:id="rId3" imgW="3297079" imgH="3901916" progId="Visio.Drawing.6">
                  <p:embed/>
                </p:oleObj>
              </mc:Choice>
              <mc:Fallback>
                <p:oleObj name="Visio" r:id="rId3" imgW="3297079" imgH="3901916" progId="Visio.Drawing.6">
                  <p:embed/>
                  <p:pic>
                    <p:nvPicPr>
                      <p:cNvPr id="2048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1" y="1219200"/>
                        <a:ext cx="4441825" cy="5257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5" name="Rectangle 5"/>
          <p:cNvSpPr>
            <a:spLocks noChangeArrowheads="1"/>
          </p:cNvSpPr>
          <p:nvPr/>
        </p:nvSpPr>
        <p:spPr bwMode="auto">
          <a:xfrm>
            <a:off x="1524001" y="22299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p>
        </p:txBody>
      </p:sp>
      <p:sp>
        <p:nvSpPr>
          <p:cNvPr id="20486" name="Rectangle 6"/>
          <p:cNvSpPr>
            <a:spLocks noChangeArrowheads="1"/>
          </p:cNvSpPr>
          <p:nvPr/>
        </p:nvSpPr>
        <p:spPr bwMode="auto">
          <a:xfrm>
            <a:off x="1524001" y="22299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p>
        </p:txBody>
      </p:sp>
      <p:sp>
        <p:nvSpPr>
          <p:cNvPr id="20487" name="Rectangle 7"/>
          <p:cNvSpPr>
            <a:spLocks noChangeArrowheads="1"/>
          </p:cNvSpPr>
          <p:nvPr/>
        </p:nvSpPr>
        <p:spPr bwMode="auto">
          <a:xfrm>
            <a:off x="1524001" y="22299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p>
        </p:txBody>
      </p:sp>
    </p:spTree>
    <p:extLst>
      <p:ext uri="{BB962C8B-B14F-4D97-AF65-F5344CB8AC3E}">
        <p14:creationId xmlns:p14="http://schemas.microsoft.com/office/powerpoint/2010/main" val="40086582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4000"/>
              <a:t/>
            </a:r>
            <a:br>
              <a:rPr lang="en-US" altLang="en-US" sz="4000"/>
            </a:br>
            <a:endParaRPr lang="en-US" altLang="en-US" sz="4000"/>
          </a:p>
        </p:txBody>
      </p:sp>
      <p:sp>
        <p:nvSpPr>
          <p:cNvPr id="21507" name="Rectangle 3"/>
          <p:cNvSpPr>
            <a:spLocks noGrp="1" noChangeArrowheads="1"/>
          </p:cNvSpPr>
          <p:nvPr>
            <p:ph type="body" idx="1"/>
          </p:nvPr>
        </p:nvSpPr>
        <p:spPr>
          <a:xfrm>
            <a:off x="1905000" y="1066800"/>
            <a:ext cx="8534400" cy="5029200"/>
          </a:xfrm>
        </p:spPr>
        <p:txBody>
          <a:bodyPr/>
          <a:lstStyle/>
          <a:p>
            <a:pPr eaLnBrk="1" hangingPunct="1">
              <a:lnSpc>
                <a:spcPct val="80000"/>
              </a:lnSpc>
            </a:pPr>
            <a:r>
              <a:rPr lang="en-US" altLang="en-US" sz="2400"/>
              <a:t>Koperasi politeknik   adalah sebuah koperasi yang mengelola simpan pinjam bagi para anggotanya, berikut ini adalah kegiatan yang dilakukan oleh bagian Kredit dalam menangani pemberian pinjaman bagi para anggotanya. </a:t>
            </a:r>
          </a:p>
          <a:p>
            <a:pPr eaLnBrk="1" hangingPunct="1">
              <a:lnSpc>
                <a:spcPct val="80000"/>
              </a:lnSpc>
            </a:pPr>
            <a:r>
              <a:rPr lang="en-US" altLang="en-US" sz="2400"/>
              <a:t>Setiap kali bagian kredit akan memberikan pinjaman kepada Anggota maka Anggota diharuskan mengisi Formulir Permohonan Pinjaman yang berisi </a:t>
            </a:r>
            <a:r>
              <a:rPr lang="en-US" altLang="en-US" sz="2400" i="1"/>
              <a:t>Nomor FPP, Tanggal Permohonan, Nomor Anggota, Nama Anggota,  Jumlah Permohonan dan Keperluan.</a:t>
            </a:r>
            <a:r>
              <a:rPr lang="en-US" altLang="en-US" sz="2400"/>
              <a:t> </a:t>
            </a:r>
            <a:r>
              <a:rPr lang="sv-SE" altLang="en-US" sz="2400"/>
              <a:t>Yang kemudian oleh Bagian Kredit dicatat dan disimpan kedalam Arsip FPP. Berdasarkan Arsip FPP tersebut Bagian Kredit  membuat Bukti Peminjaman yang diberikan kepada Anggota yang berisi No. BP, tgl BP, Nomor Anggota, Nama Anggota, Jumlah Realisasi, Lama Angsuran, Jumlah Angsuran dan Bunga.</a:t>
            </a:r>
          </a:p>
        </p:txBody>
      </p:sp>
      <p:sp>
        <p:nvSpPr>
          <p:cNvPr id="21508" name="Text Box 4"/>
          <p:cNvSpPr txBox="1">
            <a:spLocks noChangeArrowheads="1"/>
          </p:cNvSpPr>
          <p:nvPr/>
        </p:nvSpPr>
        <p:spPr bwMode="auto">
          <a:xfrm>
            <a:off x="2362200" y="457200"/>
            <a:ext cx="769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a:latin typeface="Tahoma" panose="020B0604030504040204" pitchFamily="34" charset="0"/>
              </a:rPr>
              <a:t>STUDI KASUS ACTIVITY DIAGRAM</a:t>
            </a:r>
          </a:p>
        </p:txBody>
      </p:sp>
    </p:spTree>
    <p:extLst>
      <p:ext uri="{BB962C8B-B14F-4D97-AF65-F5344CB8AC3E}">
        <p14:creationId xmlns:p14="http://schemas.microsoft.com/office/powerpoint/2010/main" val="265328770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2057400" y="762001"/>
            <a:ext cx="8229600" cy="4525963"/>
          </a:xfrm>
        </p:spPr>
        <p:txBody>
          <a:bodyPr/>
          <a:lstStyle/>
          <a:p>
            <a:pPr eaLnBrk="1" hangingPunct="1">
              <a:lnSpc>
                <a:spcPct val="90000"/>
              </a:lnSpc>
            </a:pPr>
            <a:r>
              <a:rPr lang="sv-SE" altLang="en-US"/>
              <a:t>Setiap Bulan Anggota diharuskan membayar Angsuran sejumlah Angsuran yang disepakati pada saat Peminjaman yang kemudian oleh bagian Kredit dicatat dan direkam kedalam Arsip Angsuran. Berdasarkan Arsip Angsuran tersebut bagian Kredit membuat  Bukti Angsuran yang diberikan kepada Anggota yang berisi No. BA, Tanggal BA, No. BP, Jumlah Angsur dan Bunga</a:t>
            </a:r>
          </a:p>
          <a:p>
            <a:pPr eaLnBrk="1" hangingPunct="1">
              <a:lnSpc>
                <a:spcPct val="90000"/>
              </a:lnSpc>
            </a:pPr>
            <a:r>
              <a:rPr lang="sv-SE" altLang="en-US"/>
              <a:t>Pada akhir bulan Bagian Kredit selalu membuat Laporan Peminjaman dan Laporan Angsuran yang diberikan Kepada Ketua Koperasi.</a:t>
            </a:r>
            <a:endParaRPr lang="en-US" altLang="en-US"/>
          </a:p>
          <a:p>
            <a:pPr eaLnBrk="1" hangingPunct="1">
              <a:lnSpc>
                <a:spcPct val="90000"/>
              </a:lnSpc>
            </a:pPr>
            <a:endParaRPr lang="en-US" altLang="en-US"/>
          </a:p>
        </p:txBody>
      </p:sp>
    </p:spTree>
    <p:extLst>
      <p:ext uri="{BB962C8B-B14F-4D97-AF65-F5344CB8AC3E}">
        <p14:creationId xmlns:p14="http://schemas.microsoft.com/office/powerpoint/2010/main" val="2929467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752600" y="111352"/>
            <a:ext cx="8229600" cy="487362"/>
          </a:xfrm>
        </p:spPr>
        <p:txBody>
          <a:bodyPr>
            <a:normAutofit fontScale="90000"/>
          </a:bodyPr>
          <a:lstStyle/>
          <a:p>
            <a:pPr eaLnBrk="1" hangingPunct="1"/>
            <a:r>
              <a:rPr lang="sv-SE" altLang="en-US" sz="3200" b="1" u="sng" dirty="0"/>
              <a:t>Latihan Activity Diagram !</a:t>
            </a:r>
            <a:endParaRPr lang="en-US" altLang="en-US" sz="3200" b="1" dirty="0"/>
          </a:p>
        </p:txBody>
      </p:sp>
      <p:sp>
        <p:nvSpPr>
          <p:cNvPr id="23555" name="Rectangle 3"/>
          <p:cNvSpPr>
            <a:spLocks noGrp="1" noChangeArrowheads="1"/>
          </p:cNvSpPr>
          <p:nvPr>
            <p:ph type="body" idx="1"/>
          </p:nvPr>
        </p:nvSpPr>
        <p:spPr>
          <a:xfrm>
            <a:off x="1752600" y="685800"/>
            <a:ext cx="8686800" cy="6172200"/>
          </a:xfrm>
        </p:spPr>
        <p:txBody>
          <a:bodyPr>
            <a:normAutofit fontScale="92500" lnSpcReduction="10000"/>
          </a:bodyPr>
          <a:lstStyle/>
          <a:p>
            <a:pPr marL="0" indent="0">
              <a:lnSpc>
                <a:spcPct val="80000"/>
              </a:lnSpc>
              <a:buNone/>
            </a:pPr>
            <a:r>
              <a:rPr lang="sv-SE" altLang="en-US" sz="1700" b="1" dirty="0"/>
              <a:t>PT. Nusantara</a:t>
            </a:r>
            <a:r>
              <a:rPr lang="sv-SE" altLang="en-US" sz="1700" dirty="0"/>
              <a:t> adalah sebuah perusahaan yang bergerak dibidang penjualan Tunai barang-barang elektronik. Semua transaksi di perusahaan masih dilakukan secara manual. Berikut ini adalah kegiatan kegiatan yang dilakukan oleh </a:t>
            </a:r>
            <a:r>
              <a:rPr lang="sv-SE" altLang="en-US" sz="1700" b="1" dirty="0"/>
              <a:t>bagian Penjualan</a:t>
            </a:r>
            <a:r>
              <a:rPr lang="sv-SE" altLang="en-US" sz="1700" dirty="0"/>
              <a:t> dalam melaksanakan transaksi penjualan Barang di dalam perusahaan.</a:t>
            </a:r>
            <a:endParaRPr lang="sv-SE" altLang="en-US" sz="1700" i="1" dirty="0"/>
          </a:p>
          <a:p>
            <a:pPr marL="0" indent="0">
              <a:lnSpc>
                <a:spcPct val="80000"/>
              </a:lnSpc>
              <a:buNone/>
            </a:pPr>
            <a:endParaRPr lang="sv-SE" altLang="en-US" sz="1700" i="1" dirty="0"/>
          </a:p>
          <a:p>
            <a:pPr marL="0" indent="0">
              <a:lnSpc>
                <a:spcPct val="80000"/>
              </a:lnSpc>
              <a:buNone/>
            </a:pPr>
            <a:r>
              <a:rPr lang="sv-SE" altLang="en-US" sz="1700" i="1" dirty="0"/>
              <a:t>1. Pemesanan barang</a:t>
            </a:r>
            <a:endParaRPr lang="en-US" altLang="en-US" sz="1700" dirty="0"/>
          </a:p>
          <a:p>
            <a:pPr marL="0" indent="0">
              <a:lnSpc>
                <a:spcPct val="80000"/>
              </a:lnSpc>
              <a:buNone/>
            </a:pPr>
            <a:r>
              <a:rPr lang="sv-SE" altLang="en-US" sz="1700" dirty="0"/>
              <a:t>      Setiap kali Bagian penjualan akan menjual barang ia selalu menerima </a:t>
            </a:r>
            <a:r>
              <a:rPr lang="sv-SE" altLang="en-US" sz="1700" b="1" dirty="0"/>
              <a:t>surat pesanan </a:t>
            </a:r>
            <a:r>
              <a:rPr lang="sv-SE" altLang="en-US" sz="1700" dirty="0"/>
              <a:t>dari </a:t>
            </a:r>
            <a:r>
              <a:rPr lang="sv-SE" altLang="en-US" sz="1700" b="1" dirty="0"/>
              <a:t>pelanggan</a:t>
            </a:r>
            <a:r>
              <a:rPr lang="sv-SE" altLang="en-US" sz="1700" dirty="0"/>
              <a:t>. Berdasarkan Surat pesanan tersebut bagian penjualan kemudian mencatat dan merekamnya kedalam Arsip Surat Pesanan. Berdasarkan Arsip surat pesanan  tersebut, bagian penjualan membuatkan </a:t>
            </a:r>
            <a:r>
              <a:rPr lang="sv-SE" altLang="en-US" sz="1700" b="1" dirty="0"/>
              <a:t>Faktur</a:t>
            </a:r>
            <a:r>
              <a:rPr lang="sv-SE" altLang="en-US" sz="1700" dirty="0"/>
              <a:t> dan </a:t>
            </a:r>
            <a:r>
              <a:rPr lang="sv-SE" altLang="en-US" sz="1700" b="1" dirty="0"/>
              <a:t>Surat Jalan</a:t>
            </a:r>
            <a:r>
              <a:rPr lang="sv-SE" altLang="en-US" sz="1700" dirty="0"/>
              <a:t> yang dikirimkan kepada </a:t>
            </a:r>
            <a:r>
              <a:rPr lang="sv-SE" altLang="en-US" sz="1700" b="1" dirty="0"/>
              <a:t>Pelanggan </a:t>
            </a:r>
            <a:r>
              <a:rPr lang="sv-SE" altLang="en-US" sz="1700" dirty="0"/>
              <a:t>sebagai bukti bahwa barang yang dipesan sudah terealisasi dan rangkapnya disimpan sebagai Arsip Faktur dan Arsip Surat Jalan.</a:t>
            </a:r>
            <a:endParaRPr lang="sv-SE" altLang="en-US" sz="1700" i="1" dirty="0"/>
          </a:p>
          <a:p>
            <a:pPr marL="0" indent="0">
              <a:lnSpc>
                <a:spcPct val="80000"/>
              </a:lnSpc>
              <a:buNone/>
            </a:pPr>
            <a:endParaRPr lang="sv-SE" altLang="en-US" sz="1700" i="1" dirty="0"/>
          </a:p>
          <a:p>
            <a:pPr marL="0" indent="0">
              <a:lnSpc>
                <a:spcPct val="80000"/>
              </a:lnSpc>
              <a:buNone/>
            </a:pPr>
            <a:r>
              <a:rPr lang="sv-SE" altLang="en-US" sz="1700" i="1" dirty="0"/>
              <a:t>2. Pembuatan Kwitansi</a:t>
            </a:r>
            <a:endParaRPr lang="sv-SE" altLang="en-US" sz="1700" dirty="0"/>
          </a:p>
          <a:p>
            <a:pPr marL="0" indent="0">
              <a:lnSpc>
                <a:spcPct val="80000"/>
              </a:lnSpc>
              <a:buNone/>
            </a:pPr>
            <a:r>
              <a:rPr lang="sv-SE" altLang="en-US" sz="1700" dirty="0"/>
              <a:t>      Apabila </a:t>
            </a:r>
            <a:r>
              <a:rPr lang="sv-SE" altLang="en-US" sz="1700" b="1" dirty="0"/>
              <a:t>Faktur</a:t>
            </a:r>
            <a:r>
              <a:rPr lang="sv-SE" altLang="en-US" sz="1700" dirty="0"/>
              <a:t>  dan Surat Jalan sudah sampai ditempat pelanggan, maka pelanggan megirimkan Pembayaran yang kemudian oleh </a:t>
            </a:r>
            <a:r>
              <a:rPr lang="sv-SE" altLang="en-US" sz="1700" b="1" dirty="0"/>
              <a:t>bagian penjualan </a:t>
            </a:r>
            <a:r>
              <a:rPr lang="sv-SE" altLang="en-US" sz="1700" dirty="0"/>
              <a:t> dibuatkan </a:t>
            </a:r>
            <a:r>
              <a:rPr lang="sv-SE" altLang="en-US" sz="1700" b="1" dirty="0"/>
              <a:t>Kwitansi</a:t>
            </a:r>
            <a:r>
              <a:rPr lang="sv-SE" altLang="en-US" sz="1700" dirty="0"/>
              <a:t> yang dibuat berdasarkan Arsip Faktur yang kemudian diserahkan kepada </a:t>
            </a:r>
            <a:r>
              <a:rPr lang="sv-SE" altLang="en-US" sz="1700" b="1" dirty="0"/>
              <a:t>pelanggan</a:t>
            </a:r>
            <a:r>
              <a:rPr lang="sv-SE" altLang="en-US" sz="1700" dirty="0"/>
              <a:t> sebagai bukti pembayaran dan rangkapnya disimpan kedalam Arsip Kwitansi</a:t>
            </a:r>
            <a:endParaRPr lang="sv-SE" altLang="en-US" sz="1700" i="1" dirty="0"/>
          </a:p>
          <a:p>
            <a:pPr marL="0" indent="0">
              <a:lnSpc>
                <a:spcPct val="80000"/>
              </a:lnSpc>
              <a:buNone/>
            </a:pPr>
            <a:endParaRPr lang="sv-SE" altLang="en-US" sz="1700" i="1" dirty="0"/>
          </a:p>
          <a:p>
            <a:pPr marL="0" indent="0">
              <a:lnSpc>
                <a:spcPct val="80000"/>
              </a:lnSpc>
              <a:buNone/>
            </a:pPr>
            <a:r>
              <a:rPr lang="sv-SE" altLang="en-US" sz="1700" i="1" dirty="0"/>
              <a:t>3. Pembuatan Laporan</a:t>
            </a:r>
            <a:endParaRPr lang="sv-SE" altLang="en-US" sz="1700" dirty="0"/>
          </a:p>
          <a:p>
            <a:pPr marL="0" indent="0">
              <a:lnSpc>
                <a:spcPct val="80000"/>
              </a:lnSpc>
              <a:buNone/>
            </a:pPr>
            <a:r>
              <a:rPr lang="sv-SE" altLang="en-US" sz="1700" dirty="0"/>
              <a:t>      Setiap akhir bulan </a:t>
            </a:r>
            <a:r>
              <a:rPr lang="sv-SE" altLang="en-US" sz="1700" b="1" dirty="0"/>
              <a:t>Bagian Penjualan</a:t>
            </a:r>
            <a:r>
              <a:rPr lang="sv-SE" altLang="en-US" sz="1700" dirty="0"/>
              <a:t> selalu membuat </a:t>
            </a:r>
            <a:r>
              <a:rPr lang="sv-SE" altLang="en-US" sz="1700" b="1" dirty="0"/>
              <a:t>Laporan Penjualan </a:t>
            </a:r>
            <a:r>
              <a:rPr lang="sv-SE" altLang="en-US" sz="1700" dirty="0"/>
              <a:t>berdasarkan</a:t>
            </a:r>
            <a:r>
              <a:rPr lang="sv-SE" altLang="en-US" sz="1700" b="1" dirty="0"/>
              <a:t> </a:t>
            </a:r>
            <a:r>
              <a:rPr lang="sv-SE" altLang="en-US" sz="1700" dirty="0"/>
              <a:t>Arsip Faktur</a:t>
            </a:r>
            <a:r>
              <a:rPr lang="sv-SE" altLang="en-US" sz="1700" b="1" dirty="0"/>
              <a:t> </a:t>
            </a:r>
            <a:r>
              <a:rPr lang="sv-SE" altLang="en-US" sz="1700" dirty="0"/>
              <a:t>dan </a:t>
            </a:r>
            <a:r>
              <a:rPr lang="sv-SE" altLang="en-US" sz="1700" b="1" dirty="0"/>
              <a:t>Laporan Pesanan </a:t>
            </a:r>
            <a:r>
              <a:rPr lang="sv-SE" altLang="en-US" sz="1700" dirty="0"/>
              <a:t>berdasarkan</a:t>
            </a:r>
            <a:r>
              <a:rPr lang="sv-SE" altLang="en-US" sz="1700" b="1" dirty="0"/>
              <a:t> </a:t>
            </a:r>
            <a:r>
              <a:rPr lang="sv-SE" altLang="en-US" sz="1700" dirty="0"/>
              <a:t>Arsip Pesanan</a:t>
            </a:r>
            <a:r>
              <a:rPr lang="sv-SE" altLang="en-US" sz="1700" b="1" dirty="0"/>
              <a:t> </a:t>
            </a:r>
            <a:r>
              <a:rPr lang="sv-SE" altLang="en-US" sz="1700" dirty="0"/>
              <a:t>dan</a:t>
            </a:r>
            <a:r>
              <a:rPr lang="sv-SE" altLang="en-US" sz="1700" b="1" dirty="0"/>
              <a:t> Laporan Pengiriman </a:t>
            </a:r>
            <a:r>
              <a:rPr lang="sv-SE" altLang="en-US" sz="1700" dirty="0"/>
              <a:t>berdasarkan Arsip Surat Jalan yang ditujukan kepada </a:t>
            </a:r>
            <a:r>
              <a:rPr lang="sv-SE" altLang="en-US" sz="1700" b="1" dirty="0"/>
              <a:t>Kepala Bagian Penjualan</a:t>
            </a:r>
            <a:endParaRPr lang="it-IT" altLang="en-US" sz="1700" u="sng" dirty="0"/>
          </a:p>
          <a:p>
            <a:pPr marL="0" indent="0">
              <a:lnSpc>
                <a:spcPct val="80000"/>
              </a:lnSpc>
              <a:buNone/>
            </a:pPr>
            <a:endParaRPr lang="it-IT" altLang="en-US" sz="1700" u="sng" dirty="0"/>
          </a:p>
          <a:p>
            <a:pPr marL="0" indent="0">
              <a:lnSpc>
                <a:spcPct val="80000"/>
              </a:lnSpc>
              <a:buNone/>
            </a:pPr>
            <a:r>
              <a:rPr lang="it-IT" altLang="en-US" sz="1700" u="sng" dirty="0"/>
              <a:t>Diminta :</a:t>
            </a:r>
            <a:endParaRPr lang="it-IT" altLang="en-US" sz="1700" dirty="0"/>
          </a:p>
          <a:p>
            <a:pPr marL="0" indent="0">
              <a:lnSpc>
                <a:spcPct val="80000"/>
              </a:lnSpc>
            </a:pPr>
            <a:r>
              <a:rPr lang="it-IT" altLang="en-US" sz="1700" dirty="0"/>
              <a:t>Buatlah Activity diagram dari data diatas !</a:t>
            </a:r>
            <a:endParaRPr lang="en-US" altLang="en-US" sz="1700" dirty="0"/>
          </a:p>
        </p:txBody>
      </p:sp>
    </p:spTree>
    <p:extLst>
      <p:ext uri="{BB962C8B-B14F-4D97-AF65-F5344CB8AC3E}">
        <p14:creationId xmlns:p14="http://schemas.microsoft.com/office/powerpoint/2010/main" val="341677855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81200" y="274638"/>
            <a:ext cx="8229600" cy="715962"/>
          </a:xfrm>
        </p:spPr>
        <p:txBody>
          <a:bodyPr/>
          <a:lstStyle/>
          <a:p>
            <a:pPr eaLnBrk="1" hangingPunct="1"/>
            <a:r>
              <a:rPr lang="en-US" altLang="en-US" sz="4000"/>
              <a:t>USE CASE DIAGRAM</a:t>
            </a:r>
          </a:p>
        </p:txBody>
      </p:sp>
      <p:sp>
        <p:nvSpPr>
          <p:cNvPr id="3075" name="Rectangle 3"/>
          <p:cNvSpPr>
            <a:spLocks noGrp="1" noChangeArrowheads="1"/>
          </p:cNvSpPr>
          <p:nvPr>
            <p:ph type="body" idx="1"/>
          </p:nvPr>
        </p:nvSpPr>
        <p:spPr>
          <a:xfrm>
            <a:off x="1752600" y="990600"/>
            <a:ext cx="8686800" cy="5334000"/>
          </a:xfrm>
        </p:spPr>
        <p:txBody>
          <a:bodyPr>
            <a:normAutofit lnSpcReduction="10000"/>
          </a:bodyPr>
          <a:lstStyle/>
          <a:p>
            <a:pPr eaLnBrk="1" hangingPunct="1">
              <a:lnSpc>
                <a:spcPct val="90000"/>
              </a:lnSpc>
            </a:pPr>
            <a:r>
              <a:rPr lang="en-US" altLang="en-US" sz="2000"/>
              <a:t>Menggambarkan fungsionalitas yang diharapkan dari sebuah sistem. Yang ditekankan adalah “apa” yang diperbuat sistem, dan bukan “bagaimana”.</a:t>
            </a:r>
            <a:endParaRPr lang="sv-SE" altLang="en-US" sz="2000"/>
          </a:p>
          <a:p>
            <a:pPr eaLnBrk="1" hangingPunct="1">
              <a:lnSpc>
                <a:spcPct val="90000"/>
              </a:lnSpc>
            </a:pPr>
            <a:r>
              <a:rPr lang="sv-SE" altLang="en-US" sz="2000"/>
              <a:t>Menggambarkan kebutuhan system dari sudut pandang user</a:t>
            </a:r>
          </a:p>
          <a:p>
            <a:pPr eaLnBrk="1" hangingPunct="1">
              <a:lnSpc>
                <a:spcPct val="90000"/>
              </a:lnSpc>
            </a:pPr>
            <a:r>
              <a:rPr lang="sv-SE" altLang="en-US" sz="2000"/>
              <a:t>Mengfokuskan pada proses komputerisasi (automated processes)</a:t>
            </a:r>
            <a:endParaRPr lang="en-US" altLang="en-US" sz="2000"/>
          </a:p>
          <a:p>
            <a:pPr eaLnBrk="1" hangingPunct="1">
              <a:lnSpc>
                <a:spcPct val="90000"/>
              </a:lnSpc>
            </a:pPr>
            <a:r>
              <a:rPr lang="en-US" altLang="en-US" sz="2000"/>
              <a:t>Menggambarkan hubungan antara use case dan actor</a:t>
            </a:r>
          </a:p>
          <a:p>
            <a:pPr eaLnBrk="1" hangingPunct="1">
              <a:lnSpc>
                <a:spcPct val="90000"/>
              </a:lnSpc>
            </a:pPr>
            <a:r>
              <a:rPr lang="en-US" altLang="en-US" sz="2000"/>
              <a:t>Use case menggambarkan proses system (kebutuhan system dari sudut pandang user)</a:t>
            </a:r>
          </a:p>
          <a:p>
            <a:pPr eaLnBrk="1" hangingPunct="1">
              <a:lnSpc>
                <a:spcPct val="90000"/>
              </a:lnSpc>
            </a:pPr>
            <a:r>
              <a:rPr lang="en-US" altLang="en-US" sz="2000"/>
              <a:t>Secara umum use case adalah:</a:t>
            </a:r>
          </a:p>
          <a:p>
            <a:pPr lvl="1" eaLnBrk="1" hangingPunct="1">
              <a:lnSpc>
                <a:spcPct val="90000"/>
              </a:lnSpc>
            </a:pPr>
            <a:r>
              <a:rPr lang="en-US" altLang="en-US" sz="2000"/>
              <a:t>Pola perilaku system</a:t>
            </a:r>
            <a:endParaRPr lang="sv-SE" altLang="en-US" sz="2000"/>
          </a:p>
          <a:p>
            <a:pPr lvl="1" eaLnBrk="1" hangingPunct="1">
              <a:lnSpc>
                <a:spcPct val="90000"/>
              </a:lnSpc>
            </a:pPr>
            <a:r>
              <a:rPr lang="sv-SE" altLang="en-US" sz="2000"/>
              <a:t>Urutan transaksi yang berhubungan yang dilakukan oleh satu actor</a:t>
            </a:r>
            <a:endParaRPr lang="en-US" altLang="en-US" sz="2000"/>
          </a:p>
          <a:p>
            <a:pPr eaLnBrk="1" hangingPunct="1">
              <a:lnSpc>
                <a:spcPct val="90000"/>
              </a:lnSpc>
            </a:pPr>
            <a:r>
              <a:rPr lang="en-US" altLang="en-US" sz="2000"/>
              <a:t>Use case diagram terdiri dari</a:t>
            </a:r>
          </a:p>
          <a:p>
            <a:pPr lvl="1" eaLnBrk="1" hangingPunct="1">
              <a:lnSpc>
                <a:spcPct val="90000"/>
              </a:lnSpc>
            </a:pPr>
            <a:r>
              <a:rPr lang="en-US" altLang="en-US" sz="2000"/>
              <a:t>Use case</a:t>
            </a:r>
          </a:p>
          <a:p>
            <a:pPr lvl="1" eaLnBrk="1" hangingPunct="1">
              <a:lnSpc>
                <a:spcPct val="90000"/>
              </a:lnSpc>
            </a:pPr>
            <a:r>
              <a:rPr lang="en-US" altLang="en-US" sz="2000"/>
              <a:t>Actors</a:t>
            </a:r>
          </a:p>
          <a:p>
            <a:pPr lvl="1" eaLnBrk="1" hangingPunct="1">
              <a:lnSpc>
                <a:spcPct val="90000"/>
              </a:lnSpc>
            </a:pPr>
            <a:r>
              <a:rPr lang="en-US" altLang="en-US" sz="2000"/>
              <a:t>Relationship</a:t>
            </a:r>
          </a:p>
          <a:p>
            <a:pPr lvl="1" eaLnBrk="1" hangingPunct="1">
              <a:lnSpc>
                <a:spcPct val="90000"/>
              </a:lnSpc>
            </a:pPr>
            <a:r>
              <a:rPr lang="en-US" altLang="en-US" sz="2000"/>
              <a:t>System boundary boxes (optional)</a:t>
            </a:r>
          </a:p>
          <a:p>
            <a:pPr lvl="1" eaLnBrk="1" hangingPunct="1">
              <a:lnSpc>
                <a:spcPct val="90000"/>
              </a:lnSpc>
            </a:pPr>
            <a:r>
              <a:rPr lang="en-US" altLang="en-US" sz="2000"/>
              <a:t>Packages (optional)</a:t>
            </a:r>
          </a:p>
        </p:txBody>
      </p:sp>
    </p:spTree>
    <p:extLst>
      <p:ext uri="{BB962C8B-B14F-4D97-AF65-F5344CB8AC3E}">
        <p14:creationId xmlns:p14="http://schemas.microsoft.com/office/powerpoint/2010/main" val="189506822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81200" y="609600"/>
            <a:ext cx="8229600" cy="571500"/>
          </a:xfrm>
        </p:spPr>
        <p:txBody>
          <a:bodyPr>
            <a:normAutofit fontScale="90000"/>
          </a:bodyPr>
          <a:lstStyle/>
          <a:p>
            <a:pPr eaLnBrk="1" hangingPunct="1"/>
            <a:r>
              <a:rPr lang="en-US" altLang="en-US" smtClean="0"/>
              <a:t>USE CASE</a:t>
            </a:r>
          </a:p>
        </p:txBody>
      </p:sp>
      <p:sp>
        <p:nvSpPr>
          <p:cNvPr id="4099" name="Rectangle 3"/>
          <p:cNvSpPr>
            <a:spLocks noGrp="1" noChangeArrowheads="1"/>
          </p:cNvSpPr>
          <p:nvPr>
            <p:ph type="body" idx="1"/>
          </p:nvPr>
        </p:nvSpPr>
        <p:spPr>
          <a:xfrm>
            <a:off x="1981200" y="1371600"/>
            <a:ext cx="8229600" cy="5029200"/>
          </a:xfrm>
        </p:spPr>
        <p:txBody>
          <a:bodyPr/>
          <a:lstStyle/>
          <a:p>
            <a:pPr eaLnBrk="1" hangingPunct="1"/>
            <a:r>
              <a:rPr lang="en-US" altLang="en-US" sz="2600"/>
              <a:t>Use case dibuat berdasar keperluan actor, merupakan “apa” yang dikerjakan system, bukan “bagaimana” system mengerjakannya</a:t>
            </a:r>
          </a:p>
          <a:p>
            <a:pPr eaLnBrk="1" hangingPunct="1"/>
            <a:r>
              <a:rPr lang="en-US" altLang="en-US" sz="2600"/>
              <a:t>Use case diberi nama yang menyatakan apa hal yang dicapai dari hasil interaksinya dengan actor.</a:t>
            </a:r>
            <a:endParaRPr lang="en-US" altLang="en-US" sz="2600" i="1"/>
          </a:p>
          <a:p>
            <a:pPr eaLnBrk="1" hangingPunct="1"/>
            <a:r>
              <a:rPr lang="en-US" altLang="en-US" sz="2600" i="1"/>
              <a:t>Use case</a:t>
            </a:r>
            <a:r>
              <a:rPr lang="en-US" altLang="en-US" sz="2600"/>
              <a:t> dinotasikan dengan gambar (horizontal ellipse)</a:t>
            </a:r>
          </a:p>
          <a:p>
            <a:pPr eaLnBrk="1" hangingPunct="1"/>
            <a:r>
              <a:rPr lang="en-US" altLang="en-US" sz="2600"/>
              <a:t>Use case biasanya menggunakan  kata kerja </a:t>
            </a:r>
          </a:p>
          <a:p>
            <a:pPr eaLnBrk="1" hangingPunct="1"/>
            <a:r>
              <a:rPr lang="en-US" altLang="en-US" sz="2600"/>
              <a:t>Nama use case boleh terdiri dari beberapa kata dan tidak boleh ada 2 use case yang memiliki nama yang sama</a:t>
            </a:r>
          </a:p>
        </p:txBody>
      </p:sp>
      <p:sp>
        <p:nvSpPr>
          <p:cNvPr id="4100" name="Oval 4"/>
          <p:cNvSpPr>
            <a:spLocks noChangeArrowheads="1"/>
          </p:cNvSpPr>
          <p:nvPr/>
        </p:nvSpPr>
        <p:spPr bwMode="auto">
          <a:xfrm>
            <a:off x="8686800" y="533400"/>
            <a:ext cx="1447800" cy="838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p>
        </p:txBody>
      </p:sp>
    </p:spTree>
    <p:extLst>
      <p:ext uri="{BB962C8B-B14F-4D97-AF65-F5344CB8AC3E}">
        <p14:creationId xmlns:p14="http://schemas.microsoft.com/office/powerpoint/2010/main" val="257314685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z="4000"/>
              <a:t>ACTOR</a:t>
            </a:r>
          </a:p>
        </p:txBody>
      </p:sp>
      <p:sp>
        <p:nvSpPr>
          <p:cNvPr id="5123" name="Rectangle 3"/>
          <p:cNvSpPr>
            <a:spLocks noGrp="1" noChangeArrowheads="1"/>
          </p:cNvSpPr>
          <p:nvPr>
            <p:ph type="body" idx="1"/>
          </p:nvPr>
        </p:nvSpPr>
        <p:spPr>
          <a:xfrm>
            <a:off x="1905000" y="1295400"/>
            <a:ext cx="8534400" cy="5029200"/>
          </a:xfrm>
        </p:spPr>
        <p:txBody>
          <a:bodyPr/>
          <a:lstStyle/>
          <a:p>
            <a:pPr eaLnBrk="1" hangingPunct="1">
              <a:lnSpc>
                <a:spcPct val="80000"/>
              </a:lnSpc>
            </a:pPr>
            <a:r>
              <a:rPr lang="sv-SE" altLang="en-US" sz="2400"/>
              <a:t>Actor menggambarkan orang, system atau external entitas / stakeholder yang menyediakan atau menerima informasi dari system </a:t>
            </a:r>
          </a:p>
          <a:p>
            <a:pPr eaLnBrk="1" hangingPunct="1">
              <a:lnSpc>
                <a:spcPct val="80000"/>
              </a:lnSpc>
            </a:pPr>
            <a:r>
              <a:rPr lang="sv-SE" altLang="en-US" sz="2400"/>
              <a:t>Actor menggambarkan sebuah tugas/peran dan bukannya posisi sebuah jabatan</a:t>
            </a:r>
          </a:p>
          <a:p>
            <a:pPr eaLnBrk="1" hangingPunct="1">
              <a:lnSpc>
                <a:spcPct val="80000"/>
              </a:lnSpc>
            </a:pPr>
            <a:r>
              <a:rPr lang="sv-SE" altLang="en-US" sz="2400"/>
              <a:t>Actor memberi input atau menerima informasi dari system</a:t>
            </a:r>
            <a:endParaRPr lang="en-US" altLang="en-US" sz="2400"/>
          </a:p>
          <a:p>
            <a:pPr eaLnBrk="1" hangingPunct="1">
              <a:lnSpc>
                <a:spcPct val="80000"/>
              </a:lnSpc>
            </a:pPr>
            <a:r>
              <a:rPr lang="en-US" altLang="en-US" sz="2400"/>
              <a:t>Actor biasanya menggunakan Kata benda</a:t>
            </a:r>
          </a:p>
          <a:p>
            <a:pPr eaLnBrk="1" hangingPunct="1">
              <a:lnSpc>
                <a:spcPct val="80000"/>
              </a:lnSpc>
            </a:pPr>
            <a:r>
              <a:rPr lang="en-US" altLang="en-US" sz="2400"/>
              <a:t>Tidak boleh ada komunikasi langsung antar actor </a:t>
            </a:r>
          </a:p>
          <a:p>
            <a:pPr eaLnBrk="1" hangingPunct="1">
              <a:lnSpc>
                <a:spcPct val="80000"/>
              </a:lnSpc>
            </a:pPr>
            <a:r>
              <a:rPr lang="sv-SE" altLang="en-US" sz="2400"/>
              <a:t>Indikasi &lt;&lt;system&gt;&gt; untuk sebuah actor yang merupakan sebuah system</a:t>
            </a:r>
            <a:endParaRPr lang="en-US" altLang="en-US" sz="2400"/>
          </a:p>
          <a:p>
            <a:pPr eaLnBrk="1" hangingPunct="1">
              <a:lnSpc>
                <a:spcPct val="80000"/>
              </a:lnSpc>
            </a:pPr>
            <a:r>
              <a:rPr lang="en-US" altLang="en-US" sz="2400"/>
              <a:t>Adanya actor bernama “Time” yang mengindikasikan scheduled events (suatu kejadian yang terjadi secara periodik/bulanan)</a:t>
            </a:r>
          </a:p>
          <a:p>
            <a:pPr eaLnBrk="1" hangingPunct="1">
              <a:lnSpc>
                <a:spcPct val="80000"/>
              </a:lnSpc>
            </a:pPr>
            <a:r>
              <a:rPr lang="en-US" altLang="en-US" sz="2400"/>
              <a:t>Letakkan actor utama anda pada pojok kiri atas dari diagram </a:t>
            </a:r>
          </a:p>
          <a:p>
            <a:pPr eaLnBrk="1" hangingPunct="1">
              <a:lnSpc>
                <a:spcPct val="80000"/>
              </a:lnSpc>
            </a:pPr>
            <a:endParaRPr lang="en-US" altLang="en-US" sz="2400"/>
          </a:p>
        </p:txBody>
      </p:sp>
      <p:grpSp>
        <p:nvGrpSpPr>
          <p:cNvPr id="5124" name="Group 4"/>
          <p:cNvGrpSpPr>
            <a:grpSpLocks/>
          </p:cNvGrpSpPr>
          <p:nvPr/>
        </p:nvGrpSpPr>
        <p:grpSpPr bwMode="auto">
          <a:xfrm>
            <a:off x="8991601" y="457200"/>
            <a:ext cx="379413" cy="827088"/>
            <a:chOff x="507" y="1775"/>
            <a:chExt cx="239" cy="521"/>
          </a:xfrm>
        </p:grpSpPr>
        <p:sp>
          <p:nvSpPr>
            <p:cNvPr id="5125" name="Oval 5"/>
            <p:cNvSpPr>
              <a:spLocks noChangeArrowheads="1"/>
            </p:cNvSpPr>
            <p:nvPr/>
          </p:nvSpPr>
          <p:spPr bwMode="auto">
            <a:xfrm>
              <a:off x="534" y="1775"/>
              <a:ext cx="200" cy="19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p>
          </p:txBody>
        </p:sp>
        <p:grpSp>
          <p:nvGrpSpPr>
            <p:cNvPr id="5126" name="Group 6"/>
            <p:cNvGrpSpPr>
              <a:grpSpLocks/>
            </p:cNvGrpSpPr>
            <p:nvPr/>
          </p:nvGrpSpPr>
          <p:grpSpPr bwMode="auto">
            <a:xfrm>
              <a:off x="507" y="2154"/>
              <a:ext cx="239" cy="142"/>
              <a:chOff x="507" y="2154"/>
              <a:chExt cx="239" cy="142"/>
            </a:xfrm>
          </p:grpSpPr>
          <p:sp>
            <p:nvSpPr>
              <p:cNvPr id="5130" name="Line 7"/>
              <p:cNvSpPr>
                <a:spLocks noChangeShapeType="1"/>
              </p:cNvSpPr>
              <p:nvPr/>
            </p:nvSpPr>
            <p:spPr bwMode="auto">
              <a:xfrm flipH="1">
                <a:off x="507" y="2154"/>
                <a:ext cx="136" cy="1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1" name="Line 8"/>
              <p:cNvSpPr>
                <a:spLocks noChangeShapeType="1"/>
              </p:cNvSpPr>
              <p:nvPr/>
            </p:nvSpPr>
            <p:spPr bwMode="auto">
              <a:xfrm>
                <a:off x="642" y="2154"/>
                <a:ext cx="104" cy="1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127" name="Group 9"/>
            <p:cNvGrpSpPr>
              <a:grpSpLocks/>
            </p:cNvGrpSpPr>
            <p:nvPr/>
          </p:nvGrpSpPr>
          <p:grpSpPr bwMode="auto">
            <a:xfrm>
              <a:off x="524" y="1988"/>
              <a:ext cx="221" cy="146"/>
              <a:chOff x="524" y="1988"/>
              <a:chExt cx="221" cy="146"/>
            </a:xfrm>
          </p:grpSpPr>
          <p:sp>
            <p:nvSpPr>
              <p:cNvPr id="5128" name="Line 10"/>
              <p:cNvSpPr>
                <a:spLocks noChangeShapeType="1"/>
              </p:cNvSpPr>
              <p:nvPr/>
            </p:nvSpPr>
            <p:spPr bwMode="auto">
              <a:xfrm>
                <a:off x="634" y="1988"/>
                <a:ext cx="0" cy="14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9" name="Line 11"/>
              <p:cNvSpPr>
                <a:spLocks noChangeShapeType="1"/>
              </p:cNvSpPr>
              <p:nvPr/>
            </p:nvSpPr>
            <p:spPr bwMode="auto">
              <a:xfrm>
                <a:off x="524" y="2040"/>
                <a:ext cx="22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Tree>
    <p:extLst>
      <p:ext uri="{BB962C8B-B14F-4D97-AF65-F5344CB8AC3E}">
        <p14:creationId xmlns:p14="http://schemas.microsoft.com/office/powerpoint/2010/main" val="407869723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4000"/>
              <a:t>Association</a:t>
            </a:r>
          </a:p>
        </p:txBody>
      </p:sp>
      <p:sp>
        <p:nvSpPr>
          <p:cNvPr id="6147" name="Rectangle 3"/>
          <p:cNvSpPr>
            <a:spLocks noGrp="1" noChangeArrowheads="1"/>
          </p:cNvSpPr>
          <p:nvPr>
            <p:ph type="body" idx="1"/>
          </p:nvPr>
        </p:nvSpPr>
        <p:spPr>
          <a:xfrm>
            <a:off x="1981200" y="1143000"/>
            <a:ext cx="8229600" cy="5029200"/>
          </a:xfrm>
        </p:spPr>
        <p:txBody>
          <a:bodyPr/>
          <a:lstStyle/>
          <a:p>
            <a:pPr marL="533400" indent="-533400"/>
            <a:r>
              <a:rPr lang="sv-SE" altLang="en-US" smtClean="0"/>
              <a:t>Associations bukan menggambarkan aliran data/informasi</a:t>
            </a:r>
            <a:endParaRPr lang="en-US" altLang="en-US" smtClean="0"/>
          </a:p>
          <a:p>
            <a:pPr marL="533400" indent="-533400"/>
            <a:r>
              <a:rPr lang="en-US" altLang="en-US" smtClean="0"/>
              <a:t>Associations digunakan untuk menggambarkan bagaimana actor terlibat dalam use case</a:t>
            </a:r>
            <a:endParaRPr lang="sv-SE" altLang="en-US" smtClean="0"/>
          </a:p>
          <a:p>
            <a:pPr marL="533400" indent="-533400"/>
            <a:r>
              <a:rPr lang="en-US" altLang="en-US" smtClean="0"/>
              <a:t>Ada 4 jenis relasi yang bisa timbul pada use case diagram</a:t>
            </a:r>
          </a:p>
          <a:p>
            <a:pPr marL="1447800" lvl="2" indent="-533400">
              <a:buFontTx/>
              <a:buAutoNum type="arabicPeriod"/>
            </a:pPr>
            <a:r>
              <a:rPr lang="en-US" altLang="en-US" smtClean="0"/>
              <a:t>Association antara actor dan use case</a:t>
            </a:r>
          </a:p>
          <a:p>
            <a:pPr marL="1447800" lvl="2" indent="-533400">
              <a:buFontTx/>
              <a:buAutoNum type="arabicPeriod"/>
            </a:pPr>
            <a:r>
              <a:rPr lang="en-US" altLang="en-US" smtClean="0"/>
              <a:t>Association antara use case</a:t>
            </a:r>
          </a:p>
          <a:p>
            <a:pPr marL="1447800" lvl="2" indent="-533400">
              <a:buFontTx/>
              <a:buAutoNum type="arabicPeriod"/>
            </a:pPr>
            <a:r>
              <a:rPr lang="en-US" altLang="en-US" smtClean="0"/>
              <a:t>Generalization/Inheritance antara use case</a:t>
            </a:r>
          </a:p>
          <a:p>
            <a:pPr marL="1447800" lvl="2" indent="-533400">
              <a:buFontTx/>
              <a:buAutoNum type="arabicPeriod"/>
            </a:pPr>
            <a:r>
              <a:rPr lang="en-US" altLang="en-US" smtClean="0"/>
              <a:t>Generalization/Inheritance antara actors</a:t>
            </a:r>
          </a:p>
        </p:txBody>
      </p:sp>
    </p:spTree>
    <p:extLst>
      <p:ext uri="{BB962C8B-B14F-4D97-AF65-F5344CB8AC3E}">
        <p14:creationId xmlns:p14="http://schemas.microsoft.com/office/powerpoint/2010/main" val="34914595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81200" y="274638"/>
            <a:ext cx="8686800" cy="639762"/>
          </a:xfrm>
        </p:spPr>
        <p:txBody>
          <a:bodyPr/>
          <a:lstStyle/>
          <a:p>
            <a:pPr eaLnBrk="1" hangingPunct="1"/>
            <a:r>
              <a:rPr lang="en-US" altLang="en-US" sz="3200" b="1" i="1"/>
              <a:t>Association antara actor dan use case</a:t>
            </a:r>
          </a:p>
        </p:txBody>
      </p:sp>
      <p:sp>
        <p:nvSpPr>
          <p:cNvPr id="7171" name="Rectangle 3"/>
          <p:cNvSpPr>
            <a:spLocks noGrp="1" noChangeArrowheads="1"/>
          </p:cNvSpPr>
          <p:nvPr>
            <p:ph type="body" idx="1"/>
          </p:nvPr>
        </p:nvSpPr>
        <p:spPr>
          <a:xfrm>
            <a:off x="1828800" y="1219200"/>
            <a:ext cx="8458200" cy="5029200"/>
          </a:xfrm>
        </p:spPr>
        <p:txBody>
          <a:bodyPr/>
          <a:lstStyle/>
          <a:p>
            <a:pPr eaLnBrk="1" hangingPunct="1">
              <a:lnSpc>
                <a:spcPct val="90000"/>
              </a:lnSpc>
            </a:pPr>
            <a:r>
              <a:rPr lang="en-US" altLang="en-US"/>
              <a:t>Ujung panah pada association antara actor dan use case mengindikasikan </a:t>
            </a:r>
            <a:r>
              <a:rPr lang="en-US" altLang="en-US" b="1" i="1"/>
              <a:t>siapa/apa</a:t>
            </a:r>
            <a:r>
              <a:rPr lang="en-US" altLang="en-US"/>
              <a:t> yang meminta interaksi dan bukannya mengindikasikan aliran data</a:t>
            </a:r>
          </a:p>
          <a:p>
            <a:pPr eaLnBrk="1" hangingPunct="1">
              <a:lnSpc>
                <a:spcPct val="90000"/>
              </a:lnSpc>
            </a:pPr>
            <a:r>
              <a:rPr lang="en-US" altLang="en-US"/>
              <a:t>Sebaiknya gunakan </a:t>
            </a:r>
            <a:r>
              <a:rPr lang="en-US" altLang="en-US" b="1"/>
              <a:t>Garis tanpa panah</a:t>
            </a:r>
            <a:r>
              <a:rPr lang="en-US" altLang="en-US"/>
              <a:t> untuk association antara actor dan use case</a:t>
            </a:r>
          </a:p>
          <a:p>
            <a:pPr eaLnBrk="1" hangingPunct="1">
              <a:lnSpc>
                <a:spcPct val="90000"/>
              </a:lnSpc>
            </a:pPr>
            <a:endParaRPr lang="sv-SE" altLang="en-US"/>
          </a:p>
          <a:p>
            <a:pPr eaLnBrk="1" hangingPunct="1">
              <a:lnSpc>
                <a:spcPct val="90000"/>
              </a:lnSpc>
            </a:pPr>
            <a:r>
              <a:rPr lang="sv-SE" altLang="en-US"/>
              <a:t>association antara actor dan use case yang menggunakan </a:t>
            </a:r>
            <a:r>
              <a:rPr lang="sv-SE" altLang="en-US" b="1"/>
              <a:t>panah terbuka</a:t>
            </a:r>
            <a:r>
              <a:rPr lang="sv-SE" altLang="en-US"/>
              <a:t> untuk mengindikasikan bila actor berinteraksi secara </a:t>
            </a:r>
            <a:r>
              <a:rPr lang="sv-SE" altLang="en-US" b="1" i="1"/>
              <a:t>pasif</a:t>
            </a:r>
            <a:r>
              <a:rPr lang="sv-SE" altLang="en-US"/>
              <a:t> dengan system anda</a:t>
            </a:r>
            <a:endParaRPr lang="en-US" altLang="en-US"/>
          </a:p>
        </p:txBody>
      </p:sp>
      <p:sp>
        <p:nvSpPr>
          <p:cNvPr id="7172" name="Line 4"/>
          <p:cNvSpPr>
            <a:spLocks noChangeShapeType="1"/>
          </p:cNvSpPr>
          <p:nvPr/>
        </p:nvSpPr>
        <p:spPr bwMode="auto">
          <a:xfrm>
            <a:off x="3200400" y="3886200"/>
            <a:ext cx="3657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7173" name="Group 5"/>
          <p:cNvGrpSpPr>
            <a:grpSpLocks/>
          </p:cNvGrpSpPr>
          <p:nvPr/>
        </p:nvGrpSpPr>
        <p:grpSpPr bwMode="auto">
          <a:xfrm>
            <a:off x="3962400" y="5943600"/>
            <a:ext cx="3048000" cy="304800"/>
            <a:chOff x="1536" y="3744"/>
            <a:chExt cx="1920" cy="192"/>
          </a:xfrm>
        </p:grpSpPr>
        <p:sp>
          <p:nvSpPr>
            <p:cNvPr id="7174" name="Line 6"/>
            <p:cNvSpPr>
              <a:spLocks noChangeShapeType="1"/>
            </p:cNvSpPr>
            <p:nvPr/>
          </p:nvSpPr>
          <p:spPr bwMode="auto">
            <a:xfrm>
              <a:off x="1536" y="3840"/>
              <a:ext cx="19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175" name="Line 7"/>
            <p:cNvSpPr>
              <a:spLocks noChangeShapeType="1"/>
            </p:cNvSpPr>
            <p:nvPr/>
          </p:nvSpPr>
          <p:spPr bwMode="auto">
            <a:xfrm>
              <a:off x="3312" y="3744"/>
              <a:ext cx="144"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176" name="Line 8"/>
            <p:cNvSpPr>
              <a:spLocks noChangeShapeType="1"/>
            </p:cNvSpPr>
            <p:nvPr/>
          </p:nvSpPr>
          <p:spPr bwMode="auto">
            <a:xfrm flipH="1">
              <a:off x="3312" y="3840"/>
              <a:ext cx="144"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24607169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81200" y="533400"/>
            <a:ext cx="8229600" cy="571500"/>
          </a:xfrm>
        </p:spPr>
        <p:txBody>
          <a:bodyPr>
            <a:normAutofit fontScale="90000"/>
          </a:bodyPr>
          <a:lstStyle/>
          <a:p>
            <a:pPr eaLnBrk="1" hangingPunct="1"/>
            <a:r>
              <a:rPr lang="en-US" altLang="en-US" sz="4000" b="1" i="1"/>
              <a:t>Association antara use case</a:t>
            </a:r>
            <a:endParaRPr lang="en-US" altLang="en-US" sz="4000"/>
          </a:p>
        </p:txBody>
      </p:sp>
      <p:sp>
        <p:nvSpPr>
          <p:cNvPr id="8195" name="Rectangle 3"/>
          <p:cNvSpPr>
            <a:spLocks noGrp="1" noChangeArrowheads="1"/>
          </p:cNvSpPr>
          <p:nvPr>
            <p:ph type="body" idx="1"/>
          </p:nvPr>
        </p:nvSpPr>
        <p:spPr/>
        <p:txBody>
          <a:bodyPr/>
          <a:lstStyle/>
          <a:p>
            <a:pPr eaLnBrk="1" hangingPunct="1"/>
            <a:r>
              <a:rPr lang="en-US" altLang="en-US"/>
              <a:t>&lt;&lt;include&gt;&gt;	termasuk didalam use case lain (required) / (diharuskan)	</a:t>
            </a:r>
          </a:p>
          <a:p>
            <a:pPr lvl="1" eaLnBrk="1" hangingPunct="1"/>
            <a:r>
              <a:rPr lang="en-US" altLang="en-US"/>
              <a:t>Pemanggilan use case oleh use case lain, contohnya adalah  </a:t>
            </a:r>
            <a:r>
              <a:rPr lang="sv-SE" altLang="en-US"/>
              <a:t>pemanggilan sebuah fungsi program</a:t>
            </a:r>
          </a:p>
          <a:p>
            <a:pPr lvl="1" eaLnBrk="1" hangingPunct="1"/>
            <a:r>
              <a:rPr lang="sv-SE" altLang="en-US"/>
              <a:t>Tanda panah terbuka harus terarah ke sub use case</a:t>
            </a:r>
            <a:endParaRPr lang="en-US" altLang="en-US" i="1"/>
          </a:p>
          <a:p>
            <a:pPr lvl="1" eaLnBrk="1" hangingPunct="1"/>
            <a:r>
              <a:rPr lang="en-US" altLang="en-US"/>
              <a:t>Gambarkan association include secara horizontal </a:t>
            </a:r>
          </a:p>
        </p:txBody>
      </p:sp>
      <p:sp>
        <p:nvSpPr>
          <p:cNvPr id="8196" name="Rectangle 4"/>
          <p:cNvSpPr>
            <a:spLocks noChangeArrowheads="1"/>
          </p:cNvSpPr>
          <p:nvPr/>
        </p:nvSpPr>
        <p:spPr bwMode="auto">
          <a:xfrm>
            <a:off x="1524001" y="25871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p>
        </p:txBody>
      </p:sp>
      <p:sp>
        <p:nvSpPr>
          <p:cNvPr id="8197" name="Rectangle 5"/>
          <p:cNvSpPr>
            <a:spLocks noChangeArrowheads="1"/>
          </p:cNvSpPr>
          <p:nvPr/>
        </p:nvSpPr>
        <p:spPr bwMode="auto">
          <a:xfrm>
            <a:off x="1524001" y="26918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p>
        </p:txBody>
      </p:sp>
      <p:graphicFrame>
        <p:nvGraphicFramePr>
          <p:cNvPr id="8198" name="Object 6"/>
          <p:cNvGraphicFramePr>
            <a:graphicFrameLocks noChangeAspect="1"/>
          </p:cNvGraphicFramePr>
          <p:nvPr/>
        </p:nvGraphicFramePr>
        <p:xfrm>
          <a:off x="1905000" y="4572000"/>
          <a:ext cx="4572000" cy="1627188"/>
        </p:xfrm>
        <a:graphic>
          <a:graphicData uri="http://schemas.openxmlformats.org/presentationml/2006/ole">
            <mc:AlternateContent xmlns:mc="http://schemas.openxmlformats.org/markup-compatibility/2006">
              <mc:Choice xmlns:v="urn:schemas-microsoft-com:vml" Requires="v">
                <p:oleObj spid="_x0000_s1027" name="Visio" r:id="rId3" imgW="3795480" imgH="1350720" progId="Visio.Drawing.6">
                  <p:embed/>
                </p:oleObj>
              </mc:Choice>
              <mc:Fallback>
                <p:oleObj name="Visio" r:id="rId3" imgW="3795480" imgH="1350720" progId="Visio.Drawing.6">
                  <p:embed/>
                  <p:pic>
                    <p:nvPicPr>
                      <p:cNvPr id="819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572000"/>
                        <a:ext cx="4572000"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199" name="Group 7"/>
          <p:cNvGrpSpPr>
            <a:grpSpLocks/>
          </p:cNvGrpSpPr>
          <p:nvPr/>
        </p:nvGrpSpPr>
        <p:grpSpPr bwMode="auto">
          <a:xfrm>
            <a:off x="6777038" y="4267200"/>
            <a:ext cx="3903662" cy="2324100"/>
            <a:chOff x="2785" y="2287"/>
            <a:chExt cx="2459" cy="1464"/>
          </a:xfrm>
        </p:grpSpPr>
        <p:sp>
          <p:nvSpPr>
            <p:cNvPr id="8200" name="Oval 8"/>
            <p:cNvSpPr>
              <a:spLocks noChangeArrowheads="1"/>
            </p:cNvSpPr>
            <p:nvPr/>
          </p:nvSpPr>
          <p:spPr bwMode="auto">
            <a:xfrm>
              <a:off x="2939" y="2287"/>
              <a:ext cx="493" cy="25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p>
          </p:txBody>
        </p:sp>
        <p:sp>
          <p:nvSpPr>
            <p:cNvPr id="8201" name="Rectangle 9"/>
            <p:cNvSpPr>
              <a:spLocks noChangeArrowheads="1"/>
            </p:cNvSpPr>
            <p:nvPr/>
          </p:nvSpPr>
          <p:spPr bwMode="auto">
            <a:xfrm>
              <a:off x="2785" y="2620"/>
              <a:ext cx="100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1400"/>
                <a:t>Register for courses</a:t>
              </a:r>
            </a:p>
          </p:txBody>
        </p:sp>
        <p:sp>
          <p:nvSpPr>
            <p:cNvPr id="8202" name="Rectangle 10"/>
            <p:cNvSpPr>
              <a:spLocks noChangeArrowheads="1"/>
            </p:cNvSpPr>
            <p:nvPr/>
          </p:nvSpPr>
          <p:spPr bwMode="auto">
            <a:xfrm>
              <a:off x="3744" y="2352"/>
              <a:ext cx="62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1400"/>
                <a:t>&lt;&lt;include&gt;&gt;</a:t>
              </a:r>
            </a:p>
          </p:txBody>
        </p:sp>
        <p:sp>
          <p:nvSpPr>
            <p:cNvPr id="8203" name="Line 11"/>
            <p:cNvSpPr>
              <a:spLocks noChangeShapeType="1"/>
            </p:cNvSpPr>
            <p:nvPr/>
          </p:nvSpPr>
          <p:spPr bwMode="auto">
            <a:xfrm>
              <a:off x="3434" y="2482"/>
              <a:ext cx="1050" cy="2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4" name="Freeform 12"/>
            <p:cNvSpPr>
              <a:spLocks/>
            </p:cNvSpPr>
            <p:nvPr/>
          </p:nvSpPr>
          <p:spPr bwMode="auto">
            <a:xfrm>
              <a:off x="4345" y="2677"/>
              <a:ext cx="144" cy="101"/>
            </a:xfrm>
            <a:custGeom>
              <a:avLst/>
              <a:gdLst>
                <a:gd name="T0" fmla="*/ 143 w 144"/>
                <a:gd name="T1" fmla="*/ 86 h 101"/>
                <a:gd name="T2" fmla="*/ 21 w 144"/>
                <a:gd name="T3" fmla="*/ 0 h 101"/>
                <a:gd name="T4" fmla="*/ 0 w 144"/>
                <a:gd name="T5" fmla="*/ 100 h 101"/>
                <a:gd name="T6" fmla="*/ 143 w 144"/>
                <a:gd name="T7" fmla="*/ 86 h 101"/>
                <a:gd name="T8" fmla="*/ 0 60000 65536"/>
                <a:gd name="T9" fmla="*/ 0 60000 65536"/>
                <a:gd name="T10" fmla="*/ 0 60000 65536"/>
                <a:gd name="T11" fmla="*/ 0 60000 65536"/>
                <a:gd name="T12" fmla="*/ 0 w 144"/>
                <a:gd name="T13" fmla="*/ 0 h 101"/>
                <a:gd name="T14" fmla="*/ 144 w 144"/>
                <a:gd name="T15" fmla="*/ 101 h 101"/>
              </a:gdLst>
              <a:ahLst/>
              <a:cxnLst>
                <a:cxn ang="T8">
                  <a:pos x="T0" y="T1"/>
                </a:cxn>
                <a:cxn ang="T9">
                  <a:pos x="T2" y="T3"/>
                </a:cxn>
                <a:cxn ang="T10">
                  <a:pos x="T4" y="T5"/>
                </a:cxn>
                <a:cxn ang="T11">
                  <a:pos x="T6" y="T7"/>
                </a:cxn>
              </a:cxnLst>
              <a:rect l="T12" t="T13" r="T14" b="T15"/>
              <a:pathLst>
                <a:path w="144" h="101">
                  <a:moveTo>
                    <a:pt x="143" y="86"/>
                  </a:moveTo>
                  <a:lnTo>
                    <a:pt x="21" y="0"/>
                  </a:lnTo>
                  <a:lnTo>
                    <a:pt x="0" y="100"/>
                  </a:lnTo>
                  <a:lnTo>
                    <a:pt x="143" y="86"/>
                  </a:lnTo>
                </a:path>
              </a:pathLst>
            </a:custGeom>
            <a:solidFill>
              <a:srgbClr val="0000FF"/>
            </a:solidFill>
            <a:ln w="12700" cap="rnd">
              <a:solidFill>
                <a:schemeClr val="tx1"/>
              </a:solidFill>
              <a:round/>
              <a:headEnd/>
              <a:tailEnd/>
            </a:ln>
          </p:spPr>
          <p:txBody>
            <a:bodyPr/>
            <a:lstStyle/>
            <a:p>
              <a:endParaRPr lang="en-US"/>
            </a:p>
          </p:txBody>
        </p:sp>
        <p:sp>
          <p:nvSpPr>
            <p:cNvPr id="8205" name="Oval 13"/>
            <p:cNvSpPr>
              <a:spLocks noChangeArrowheads="1"/>
            </p:cNvSpPr>
            <p:nvPr/>
          </p:nvSpPr>
          <p:spPr bwMode="auto">
            <a:xfrm>
              <a:off x="4499" y="2710"/>
              <a:ext cx="493" cy="25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p>
          </p:txBody>
        </p:sp>
        <p:sp>
          <p:nvSpPr>
            <p:cNvPr id="8206" name="Rectangle 14"/>
            <p:cNvSpPr>
              <a:spLocks noChangeArrowheads="1"/>
            </p:cNvSpPr>
            <p:nvPr/>
          </p:nvSpPr>
          <p:spPr bwMode="auto">
            <a:xfrm>
              <a:off x="4423" y="3050"/>
              <a:ext cx="82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1400"/>
                <a:t>Logon validation</a:t>
              </a:r>
            </a:p>
          </p:txBody>
        </p:sp>
        <p:sp>
          <p:nvSpPr>
            <p:cNvPr id="8207" name="Rectangle 15"/>
            <p:cNvSpPr>
              <a:spLocks noChangeArrowheads="1"/>
            </p:cNvSpPr>
            <p:nvPr/>
          </p:nvSpPr>
          <p:spPr bwMode="auto">
            <a:xfrm>
              <a:off x="3504" y="2928"/>
              <a:ext cx="62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1400"/>
                <a:t>&lt;&lt;include&gt;&gt;</a:t>
              </a:r>
            </a:p>
          </p:txBody>
        </p:sp>
        <p:sp>
          <p:nvSpPr>
            <p:cNvPr id="8208" name="Line 16"/>
            <p:cNvSpPr>
              <a:spLocks noChangeShapeType="1"/>
            </p:cNvSpPr>
            <p:nvPr/>
          </p:nvSpPr>
          <p:spPr bwMode="auto">
            <a:xfrm flipV="1">
              <a:off x="3433" y="2918"/>
              <a:ext cx="1050" cy="3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9" name="Freeform 17"/>
            <p:cNvSpPr>
              <a:spLocks/>
            </p:cNvSpPr>
            <p:nvPr/>
          </p:nvSpPr>
          <p:spPr bwMode="auto">
            <a:xfrm>
              <a:off x="4345" y="2921"/>
              <a:ext cx="144" cy="101"/>
            </a:xfrm>
            <a:custGeom>
              <a:avLst/>
              <a:gdLst>
                <a:gd name="T0" fmla="*/ 143 w 144"/>
                <a:gd name="T1" fmla="*/ 0 h 101"/>
                <a:gd name="T2" fmla="*/ 35 w 144"/>
                <a:gd name="T3" fmla="*/ 100 h 101"/>
                <a:gd name="T4" fmla="*/ 0 w 144"/>
                <a:gd name="T5" fmla="*/ 0 h 101"/>
                <a:gd name="T6" fmla="*/ 143 w 144"/>
                <a:gd name="T7" fmla="*/ 0 h 101"/>
                <a:gd name="T8" fmla="*/ 0 60000 65536"/>
                <a:gd name="T9" fmla="*/ 0 60000 65536"/>
                <a:gd name="T10" fmla="*/ 0 60000 65536"/>
                <a:gd name="T11" fmla="*/ 0 60000 65536"/>
                <a:gd name="T12" fmla="*/ 0 w 144"/>
                <a:gd name="T13" fmla="*/ 0 h 101"/>
                <a:gd name="T14" fmla="*/ 144 w 144"/>
                <a:gd name="T15" fmla="*/ 101 h 101"/>
              </a:gdLst>
              <a:ahLst/>
              <a:cxnLst>
                <a:cxn ang="T8">
                  <a:pos x="T0" y="T1"/>
                </a:cxn>
                <a:cxn ang="T9">
                  <a:pos x="T2" y="T3"/>
                </a:cxn>
                <a:cxn ang="T10">
                  <a:pos x="T4" y="T5"/>
                </a:cxn>
                <a:cxn ang="T11">
                  <a:pos x="T6" y="T7"/>
                </a:cxn>
              </a:cxnLst>
              <a:rect l="T12" t="T13" r="T14" b="T15"/>
              <a:pathLst>
                <a:path w="144" h="101">
                  <a:moveTo>
                    <a:pt x="143" y="0"/>
                  </a:moveTo>
                  <a:lnTo>
                    <a:pt x="35" y="100"/>
                  </a:lnTo>
                  <a:lnTo>
                    <a:pt x="0" y="0"/>
                  </a:lnTo>
                  <a:lnTo>
                    <a:pt x="143" y="0"/>
                  </a:lnTo>
                </a:path>
              </a:pathLst>
            </a:custGeom>
            <a:solidFill>
              <a:srgbClr val="0000FF"/>
            </a:solidFill>
            <a:ln w="12700" cap="rnd">
              <a:solidFill>
                <a:schemeClr val="tx1"/>
              </a:solidFill>
              <a:round/>
              <a:headEnd/>
              <a:tailEnd/>
            </a:ln>
          </p:spPr>
          <p:txBody>
            <a:bodyPr/>
            <a:lstStyle/>
            <a:p>
              <a:endParaRPr lang="en-US"/>
            </a:p>
          </p:txBody>
        </p:sp>
        <p:sp>
          <p:nvSpPr>
            <p:cNvPr id="8210" name="Oval 18"/>
            <p:cNvSpPr>
              <a:spLocks noChangeArrowheads="1"/>
            </p:cNvSpPr>
            <p:nvPr/>
          </p:nvSpPr>
          <p:spPr bwMode="auto">
            <a:xfrm>
              <a:off x="2939" y="3283"/>
              <a:ext cx="493" cy="25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p>
          </p:txBody>
        </p:sp>
        <p:sp>
          <p:nvSpPr>
            <p:cNvPr id="8211" name="Rectangle 19"/>
            <p:cNvSpPr>
              <a:spLocks noChangeArrowheads="1"/>
            </p:cNvSpPr>
            <p:nvPr/>
          </p:nvSpPr>
          <p:spPr bwMode="auto">
            <a:xfrm>
              <a:off x="2800" y="3615"/>
              <a:ext cx="97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1400"/>
                <a:t>Maintain curriculum</a:t>
              </a:r>
            </a:p>
          </p:txBody>
        </p:sp>
      </p:grpSp>
    </p:spTree>
    <p:extLst>
      <p:ext uri="{BB962C8B-B14F-4D97-AF65-F5344CB8AC3E}">
        <p14:creationId xmlns:p14="http://schemas.microsoft.com/office/powerpoint/2010/main" val="218003754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sz="half" idx="1"/>
          </p:nvPr>
        </p:nvSpPr>
        <p:spPr>
          <a:xfrm>
            <a:off x="2057400" y="1066800"/>
            <a:ext cx="8305800" cy="3352800"/>
          </a:xfrm>
        </p:spPr>
        <p:txBody>
          <a:bodyPr/>
          <a:lstStyle/>
          <a:p>
            <a:pPr eaLnBrk="1" hangingPunct="1"/>
            <a:r>
              <a:rPr lang="en-US" altLang="en-US" sz="2600"/>
              <a:t>&lt;&lt;extend&gt;&gt; perluasan dari use case lain jika kondisi atau syarat terpenuhi</a:t>
            </a:r>
          </a:p>
          <a:p>
            <a:pPr lvl="1" eaLnBrk="1" hangingPunct="1"/>
            <a:r>
              <a:rPr lang="en-US" altLang="en-US" sz="2200"/>
              <a:t>Kurangi penggunaan association Extend ini, terlalu banyak  pemakaian association ini membuat diagram sulit dipahami.</a:t>
            </a:r>
          </a:p>
          <a:p>
            <a:pPr lvl="1" eaLnBrk="1" hangingPunct="1"/>
            <a:r>
              <a:rPr lang="en-US" altLang="en-US" sz="2200"/>
              <a:t>Tanda panah terbuka harus terarah ke parent/base use case</a:t>
            </a:r>
            <a:endParaRPr lang="en-US" altLang="en-US" sz="2200" i="1"/>
          </a:p>
          <a:p>
            <a:pPr lvl="1" eaLnBrk="1" hangingPunct="1"/>
            <a:r>
              <a:rPr lang="en-US" altLang="en-US" sz="2200"/>
              <a:t>Gambarkan association extend secara vertical</a:t>
            </a:r>
          </a:p>
        </p:txBody>
      </p:sp>
      <p:graphicFrame>
        <p:nvGraphicFramePr>
          <p:cNvPr id="9219" name="Object 3"/>
          <p:cNvGraphicFramePr>
            <a:graphicFrameLocks noChangeAspect="1"/>
          </p:cNvGraphicFramePr>
          <p:nvPr>
            <p:ph sz="half" idx="2"/>
          </p:nvPr>
        </p:nvGraphicFramePr>
        <p:xfrm>
          <a:off x="3810000" y="4495800"/>
          <a:ext cx="3124200" cy="2001838"/>
        </p:xfrm>
        <a:graphic>
          <a:graphicData uri="http://schemas.openxmlformats.org/presentationml/2006/ole">
            <mc:AlternateContent xmlns:mc="http://schemas.openxmlformats.org/markup-compatibility/2006">
              <mc:Choice xmlns:v="urn:schemas-microsoft-com:vml" Requires="v">
                <p:oleObj spid="_x0000_s2051" name="Visio" r:id="rId3" imgW="2315880" imgH="1649880" progId="Visio.Drawing.6">
                  <p:embed/>
                </p:oleObj>
              </mc:Choice>
              <mc:Fallback>
                <p:oleObj name="Visio" r:id="rId3" imgW="2315880" imgH="1649880" progId="Visio.Drawing.6">
                  <p:embed/>
                  <p:pic>
                    <p:nvPicPr>
                      <p:cNvPr id="92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495800"/>
                        <a:ext cx="3124200" cy="200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0" name="Rectangle 4"/>
          <p:cNvSpPr>
            <a:spLocks noGrp="1" noChangeArrowheads="1"/>
          </p:cNvSpPr>
          <p:nvPr>
            <p:ph type="title"/>
          </p:nvPr>
        </p:nvSpPr>
        <p:spPr>
          <a:noFill/>
        </p:spPr>
        <p:txBody>
          <a:bodyPr/>
          <a:lstStyle/>
          <a:p>
            <a:pPr eaLnBrk="1" hangingPunct="1"/>
            <a:r>
              <a:rPr lang="en-US" altLang="en-US" sz="3200" b="1" i="1"/>
              <a:t>Association antara use case (Lanjut)</a:t>
            </a:r>
          </a:p>
        </p:txBody>
      </p:sp>
    </p:spTree>
    <p:extLst>
      <p:ext uri="{BB962C8B-B14F-4D97-AF65-F5344CB8AC3E}">
        <p14:creationId xmlns:p14="http://schemas.microsoft.com/office/powerpoint/2010/main" val="420338828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1504</Words>
  <Application>Microsoft Office PowerPoint</Application>
  <PresentationFormat>Widescreen</PresentationFormat>
  <Paragraphs>127</Paragraphs>
  <Slides>23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1" baseType="lpstr">
      <vt:lpstr>ＭＳ Ｐゴシック</vt:lpstr>
      <vt:lpstr>Arial</vt:lpstr>
      <vt:lpstr>Calibri</vt:lpstr>
      <vt:lpstr>Calibri Light</vt:lpstr>
      <vt:lpstr>Tahoma</vt:lpstr>
      <vt:lpstr>Office Theme</vt:lpstr>
      <vt:lpstr>Microsoft Visio Drawing</vt:lpstr>
      <vt:lpstr>Microsoft Word Document</vt:lpstr>
      <vt:lpstr>Use Case Diagram dan Activity Diagram</vt:lpstr>
      <vt:lpstr>USE CASE DIAGRAM</vt:lpstr>
      <vt:lpstr>USE CASE DIAGRAM</vt:lpstr>
      <vt:lpstr>USE CASE</vt:lpstr>
      <vt:lpstr>ACTOR</vt:lpstr>
      <vt:lpstr>Association</vt:lpstr>
      <vt:lpstr>Association antara actor dan use case</vt:lpstr>
      <vt:lpstr>Association antara use case</vt:lpstr>
      <vt:lpstr>Association antara use case (Lanjut)</vt:lpstr>
      <vt:lpstr>Generalization/inheritance antara use case</vt:lpstr>
      <vt:lpstr>Generalization/inheritance antara actor </vt:lpstr>
      <vt:lpstr>Use case System boundary boxes</vt:lpstr>
      <vt:lpstr> </vt:lpstr>
      <vt:lpstr>PowerPoint Presentation</vt:lpstr>
      <vt:lpstr>Latihan Use Case Diagram !</vt:lpstr>
      <vt:lpstr>ACTIVITY DIAGRAM</vt:lpstr>
      <vt:lpstr>ACTIVITY DIAGRAM</vt:lpstr>
      <vt:lpstr>Simbol Activity Diagram</vt:lpstr>
      <vt:lpstr>PowerPoint Presentation</vt:lpstr>
      <vt:lpstr>CONTOH ACTIVITY DIAGRAM</vt:lpstr>
      <vt:lpstr> </vt:lpstr>
      <vt:lpstr>PowerPoint Presentation</vt:lpstr>
      <vt:lpstr>Latihan Activity Diagram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Diagram dan Activity Diagram</dc:title>
  <dc:creator>mel pangrib</dc:creator>
  <cp:lastModifiedBy>mel pangrib</cp:lastModifiedBy>
  <cp:revision>2</cp:revision>
  <dcterms:created xsi:type="dcterms:W3CDTF">2019-10-29T06:50:41Z</dcterms:created>
  <dcterms:modified xsi:type="dcterms:W3CDTF">2019-10-29T06:51:17Z</dcterms:modified>
</cp:coreProperties>
</file>