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heme/theme3.xml" ContentType="application/vnd.openxmlformats-officedocument.theme+xml"/>
  <Override PartName="/ppt/tags/tag69.xml" ContentType="application/vnd.openxmlformats-officedocument.presentationml.tags+xml"/>
  <Override PartName="/ppt/tags/tag70.xml" ContentType="application/vnd.openxmlformats-officedocument.presentationml.tags+xml"/>
  <Override PartName="/ppt/notesSlides/notesSlide1.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2.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3.xml" ContentType="application/vnd.openxmlformats-officedocument.presentationml.notesSlide+xml"/>
  <Override PartName="/ppt/tags/tag82.xml" ContentType="application/vnd.openxmlformats-officedocument.presentationml.tags+xml"/>
  <Override PartName="/ppt/notesSlides/notesSlide4.xml" ContentType="application/vnd.openxmlformats-officedocument.presentationml.notesSlide+xml"/>
  <Override PartName="/ppt/tags/tag83.xml" ContentType="application/vnd.openxmlformats-officedocument.presentationml.tags+xml"/>
  <Override PartName="/ppt/notesSlides/notesSlide5.xml" ContentType="application/vnd.openxmlformats-officedocument.presentationml.notesSlide+xml"/>
  <Override PartName="/ppt/tags/tag84.xml" ContentType="application/vnd.openxmlformats-officedocument.presentationml.tags+xml"/>
  <Override PartName="/ppt/notesSlides/notesSlide6.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7.xml" ContentType="application/vnd.openxmlformats-officedocument.presentationml.notesSlide+xml"/>
  <Override PartName="/ppt/tags/tag91.xml" ContentType="application/vnd.openxmlformats-officedocument.presentationml.tags+xml"/>
  <Override PartName="/ppt/notesSlides/notesSlide8.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9.xml" ContentType="application/vnd.openxmlformats-officedocument.presentationml.notesSlide+xml"/>
  <Override PartName="/ppt/tags/tag108.xml" ContentType="application/vnd.openxmlformats-officedocument.presentationml.tags+xml"/>
  <Override PartName="/ppt/notesSlides/notesSlide10.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60" r:id="rId2"/>
  </p:sldMasterIdLst>
  <p:notesMasterIdLst>
    <p:notesMasterId r:id="rId16"/>
  </p:notesMasterIdLst>
  <p:sldIdLst>
    <p:sldId id="257" r:id="rId3"/>
    <p:sldId id="258" r:id="rId4"/>
    <p:sldId id="415" r:id="rId5"/>
    <p:sldId id="461" r:id="rId6"/>
    <p:sldId id="474" r:id="rId7"/>
    <p:sldId id="475" r:id="rId8"/>
    <p:sldId id="440" r:id="rId9"/>
    <p:sldId id="473" r:id="rId10"/>
    <p:sldId id="479" r:id="rId11"/>
    <p:sldId id="456" r:id="rId12"/>
    <p:sldId id="476" r:id="rId13"/>
    <p:sldId id="478" r:id="rId14"/>
    <p:sldId id="291"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909090"/>
    <a:srgbClr val="BD934E"/>
    <a:srgbClr val="004EA2"/>
    <a:srgbClr val="9CC5FD"/>
    <a:srgbClr val="3A6695"/>
    <a:srgbClr val="134263"/>
    <a:srgbClr val="1E2B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41" autoAdjust="0"/>
    <p:restoredTop sz="81409" autoAdjust="0"/>
  </p:normalViewPr>
  <p:slideViewPr>
    <p:cSldViewPr snapToGrid="0">
      <p:cViewPr varScale="1">
        <p:scale>
          <a:sx n="90" d="100"/>
          <a:sy n="90" d="100"/>
        </p:scale>
        <p:origin x="580"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E4261-0CDD-45A3-84C2-311859DE5B03}" type="datetimeFigureOut">
              <a:rPr lang="zh-CN" altLang="en-US" smtClean="0"/>
              <a:t>2025/1/11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711DA-82CB-44C8-99EC-9CE596A896F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我是聂尔聪，近期刚到咱们实验室进行学习，在张砚钦师兄的帮助下组装了电脑，并适应了一下工作环境，目前也没有什么重要的成果可以展示，所以接下来我汇报一下近期的毕设情况吧。我的毕设题目是</a:t>
            </a:r>
            <a:r>
              <a:rPr kumimoji="0" lang="zh-CN" altLang="en-US" sz="1200" b="1" i="0" u="none" strike="noStrike" kern="1200" cap="none" spc="0" normalizeH="0" baseline="0" noProof="0" dirty="0">
                <a:ln>
                  <a:noFill/>
                </a:ln>
                <a:solidFill>
                  <a:srgbClr val="BD934E"/>
                </a:solidFill>
                <a:effectLst/>
                <a:uLnTx/>
                <a:uFillTx/>
                <a:latin typeface="华文行楷" panose="02010800040101010101" pitchFamily="2" charset="-122"/>
                <a:ea typeface="华文行楷" panose="02010800040101010101" pitchFamily="2" charset="-122"/>
                <a:cs typeface="+mj-ea"/>
              </a:rPr>
              <a:t>无监督异常缺陷检测系统开发</a:t>
            </a:r>
            <a:r>
              <a:rPr kumimoji="0" lang="zh-CN" altLang="en-US" sz="1200" b="0" i="0" u="none" strike="noStrike" kern="1200" cap="none" spc="0" normalizeH="0" baseline="0" noProof="0" dirty="0">
                <a:ln>
                  <a:noFill/>
                </a:ln>
                <a:solidFill>
                  <a:srgbClr val="BD934E"/>
                </a:solidFill>
                <a:effectLst/>
                <a:uLnTx/>
                <a:uFillTx/>
                <a:latin typeface="华文行楷" panose="02010800040101010101" pitchFamily="2" charset="-122"/>
                <a:ea typeface="华文行楷" panose="02010800040101010101" pitchFamily="2" charset="-122"/>
                <a:cs typeface="+mj-ea"/>
              </a:rPr>
              <a:t>，然后因为对于算法部分没什么基础，在马老师的建议下计划先重点开发软件，核心的算法究使用</a:t>
            </a:r>
            <a:r>
              <a:rPr kumimoji="0" lang="en-US" altLang="zh-CN" sz="1200" b="0" i="0" u="none" strike="noStrike" kern="1200" cap="none" spc="0" normalizeH="0" baseline="0" noProof="0" dirty="0" err="1">
                <a:ln>
                  <a:noFill/>
                </a:ln>
                <a:solidFill>
                  <a:srgbClr val="BD934E"/>
                </a:solidFill>
                <a:effectLst/>
                <a:uLnTx/>
                <a:uFillTx/>
                <a:latin typeface="华文行楷" panose="02010800040101010101" pitchFamily="2" charset="-122"/>
                <a:ea typeface="华文行楷" panose="02010800040101010101" pitchFamily="2" charset="-122"/>
                <a:cs typeface="+mj-ea"/>
              </a:rPr>
              <a:t>patchcore</a:t>
            </a:r>
            <a:r>
              <a:rPr kumimoji="0" lang="zh-CN" altLang="en-US" sz="1200" b="0" i="0" u="none" strike="noStrike" kern="1200" cap="none" spc="0" normalizeH="0" baseline="0" noProof="0" dirty="0">
                <a:ln>
                  <a:noFill/>
                </a:ln>
                <a:solidFill>
                  <a:srgbClr val="BD934E"/>
                </a:solidFill>
                <a:effectLst/>
                <a:uLnTx/>
                <a:uFillTx/>
                <a:latin typeface="华文行楷" panose="02010800040101010101" pitchFamily="2" charset="-122"/>
                <a:ea typeface="华文行楷" panose="02010800040101010101" pitchFamily="2" charset="-122"/>
                <a:cs typeface="+mj-ea"/>
              </a:rPr>
              <a:t>，然后后续再拓展研究一下。</a:t>
            </a:r>
            <a:endParaRPr kumimoji="0" lang="en-US" altLang="zh-CN" sz="1200" b="0" i="0" u="none" strike="noStrike" kern="1200" cap="none" spc="0" normalizeH="0" baseline="0" noProof="0" dirty="0">
              <a:ln>
                <a:noFill/>
              </a:ln>
              <a:solidFill>
                <a:srgbClr val="BD934E"/>
              </a:solidFill>
              <a:effectLst/>
              <a:uLnTx/>
              <a:uFillTx/>
              <a:latin typeface="华文行楷" panose="02010800040101010101" pitchFamily="2" charset="-122"/>
              <a:ea typeface="华文行楷" panose="02010800040101010101" pitchFamily="2" charset="-122"/>
              <a:cs typeface="+mj-ea"/>
            </a:endParaRPr>
          </a:p>
          <a:p>
            <a:endParaRPr kumimoji="0" lang="en-US" altLang="zh-CN" sz="1200" b="0" i="0" u="none" strike="noStrike" kern="1200" cap="none" spc="0" normalizeH="0" baseline="0" noProof="0" dirty="0">
              <a:ln>
                <a:noFill/>
              </a:ln>
              <a:solidFill>
                <a:srgbClr val="BD934E"/>
              </a:solidFill>
              <a:effectLst/>
              <a:uLnTx/>
              <a:uFillTx/>
              <a:latin typeface="华文行楷" panose="02010800040101010101" pitchFamily="2" charset="-122"/>
              <a:ea typeface="华文行楷" panose="02010800040101010101" pitchFamily="2" charset="-122"/>
              <a:cs typeface="+mj-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此外，在缺陷检测小组开了几次会，看了几位同学的论文汇报，自己也阅读了一篇跨域缺陷检测方面的论文，深感基础薄弱，然后在史云浩师兄的建议下，计划做毕设的同时也学一下深度学习的相关知识，以便于后续研究的进行。</a:t>
            </a:r>
          </a:p>
          <a:p>
            <a:endParaRPr kumimoji="0" lang="en-US" altLang="zh-CN" sz="1200" b="0" i="0" u="none" strike="noStrike" kern="1200" cap="none" spc="0" normalizeH="0" baseline="0" noProof="0" dirty="0">
              <a:ln>
                <a:noFill/>
              </a:ln>
              <a:solidFill>
                <a:srgbClr val="BD934E"/>
              </a:solidFill>
              <a:effectLst/>
              <a:uLnTx/>
              <a:uFillTx/>
              <a:latin typeface="华文行楷" panose="02010800040101010101" pitchFamily="2" charset="-122"/>
              <a:ea typeface="华文行楷" panose="02010800040101010101" pitchFamily="2" charset="-122"/>
              <a:cs typeface="+mj-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目前完成了</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初步开发：</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采集样本、训练模型、检测</a:t>
            </a:r>
            <a:r>
              <a:rPr lang="zh-CN" altLang="en-US" sz="1800" kern="100">
                <a:effectLst/>
                <a:latin typeface="等线" panose="02010600030101010101" pitchFamily="2" charset="-122"/>
                <a:ea typeface="等线" panose="02010600030101010101" pitchFamily="2" charset="-122"/>
                <a:cs typeface="Times New Roman" panose="02020603050405020304" pitchFamily="18" charset="0"/>
              </a:rPr>
              <a:t>，然后使用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patchcore</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跑出来的结果是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99%</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，比原文说的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99.2%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稍差一点</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然后预期年前将实时反馈等功能实现，然后年后实现全部预期功能（增量训练、异常分级、异常预警、缺陷成因分析、自动参数建议等）以及界面优化（人机交互启发式原则），同时在进行深度学习的相关学习后，尝试拓展研究一下算法</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5EF711DA-82CB-44C8-99EC-9CE596A896FB}" type="slidenum">
              <a:rPr lang="zh-CN" altLang="en-US" smtClean="0"/>
              <a:t>12</a:t>
            </a:fld>
            <a:endParaRPr lang="zh-CN" altLang="en-US"/>
          </a:p>
        </p:txBody>
      </p:sp>
    </p:spTree>
    <p:extLst>
      <p:ext uri="{BB962C8B-B14F-4D97-AF65-F5344CB8AC3E}">
        <p14:creationId xmlns:p14="http://schemas.microsoft.com/office/powerpoint/2010/main" val="2838908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我的汇报到此结束，谢谢大家</a:t>
            </a: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然后我先来介绍一下项目的背景</a:t>
            </a:r>
          </a:p>
        </p:txBody>
      </p:sp>
      <p:sp>
        <p:nvSpPr>
          <p:cNvPr id="4" name="灯片编号占位符 3"/>
          <p:cNvSpPr>
            <a:spLocks noGrp="1"/>
          </p:cNvSpPr>
          <p:nvPr>
            <p:ph type="sldNum" sz="quarter" idx="5"/>
          </p:nvPr>
        </p:nvSpPr>
        <p:spPr/>
        <p:txBody>
          <a:bodyPr/>
          <a:lstStyle/>
          <a:p>
            <a:fld id="{5EF711DA-82CB-44C8-99EC-9CE596A896FB}" type="slidenum">
              <a:rPr lang="zh-CN" altLang="en-US" smtClean="0"/>
              <a:t>3</a:t>
            </a:fld>
            <a:endParaRPr lang="zh-CN" altLang="en-US"/>
          </a:p>
        </p:txBody>
      </p:sp>
    </p:spTree>
    <p:extLst>
      <p:ext uri="{BB962C8B-B14F-4D97-AF65-F5344CB8AC3E}">
        <p14:creationId xmlns:p14="http://schemas.microsoft.com/office/powerpoint/2010/main" val="3377225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rgbClr val="FFFFFF">
                    <a:lumMod val="50000"/>
                  </a:srgbClr>
                </a:solidFill>
                <a:latin typeface="Arial"/>
                <a:ea typeface="微软雅黑"/>
              </a:rPr>
              <a:t>随着工业自动化和智能化的快速发展，生产线的质量检测需求逐渐增加。传统的人工质检方法存在着效率低、准确性差、成本高等缺陷。因此，基于计算机视觉的自动化缺陷检测系统应运而生，特别是在高精度和高速度要求的生产线。</a:t>
            </a:r>
            <a:endParaRPr kumimoji="0" lang="zh-CN" altLang="en-US" sz="1200" b="0" i="0" u="none" strike="noStrike" kern="1200" cap="none" spc="0" normalizeH="0" baseline="0" noProof="0" dirty="0">
              <a:ln>
                <a:noFill/>
              </a:ln>
              <a:solidFill>
                <a:srgbClr val="FFFFFF">
                  <a:lumMod val="50000"/>
                </a:srgbClr>
              </a:solidFill>
              <a:effectLst/>
              <a:uLnTx/>
              <a:uFillTx/>
              <a:latin typeface="Arial"/>
              <a:ea typeface="微软雅黑"/>
              <a:cs typeface="+mn-cs"/>
            </a:endParaRPr>
          </a:p>
          <a:p>
            <a:endParaRPr lang="zh-CN" altLang="en-US" dirty="0"/>
          </a:p>
        </p:txBody>
      </p:sp>
      <p:sp>
        <p:nvSpPr>
          <p:cNvPr id="4" name="灯片编号占位符 3"/>
          <p:cNvSpPr>
            <a:spLocks noGrp="1"/>
          </p:cNvSpPr>
          <p:nvPr>
            <p:ph type="sldNum" sz="quarter" idx="5"/>
          </p:nvPr>
        </p:nvSpPr>
        <p:spPr/>
        <p:txBody>
          <a:bodyPr/>
          <a:lstStyle/>
          <a:p>
            <a:fld id="{5EF711DA-82CB-44C8-99EC-9CE596A896FB}" type="slidenum">
              <a:rPr lang="zh-CN" altLang="en-US" smtClean="0"/>
              <a:t>4</a:t>
            </a:fld>
            <a:endParaRPr lang="zh-CN" altLang="en-US"/>
          </a:p>
        </p:txBody>
      </p:sp>
    </p:spTree>
    <p:extLst>
      <p:ext uri="{BB962C8B-B14F-4D97-AF65-F5344CB8AC3E}">
        <p14:creationId xmlns:p14="http://schemas.microsoft.com/office/powerpoint/2010/main" val="3240344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近来，</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视觉缺陷检测在电子、汽车、医疗、金属加工等行业逐渐占据了不可或缺的地位。</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相较于传统的人工检测，自动化视觉缺陷检测系统可以大幅提高检测速度和效率，同时显著降低人工检测的成本，并消除人为因素引发的错误。这对于大规模生产的企业尤其重要。同时，视觉缺陷检测系统可以通过灵活的参数配置和模型训练，适应种类繁多、规格各异的现代工业产品的检测需求。</a:t>
            </a:r>
          </a:p>
          <a:p>
            <a:endParaRPr lang="zh-CN" altLang="en-US" dirty="0"/>
          </a:p>
        </p:txBody>
      </p:sp>
      <p:sp>
        <p:nvSpPr>
          <p:cNvPr id="4" name="灯片编号占位符 3"/>
          <p:cNvSpPr>
            <a:spLocks noGrp="1"/>
          </p:cNvSpPr>
          <p:nvPr>
            <p:ph type="sldNum" sz="quarter" idx="5"/>
          </p:nvPr>
        </p:nvSpPr>
        <p:spPr/>
        <p:txBody>
          <a:bodyPr/>
          <a:lstStyle/>
          <a:p>
            <a:fld id="{5EF711DA-82CB-44C8-99EC-9CE596A896FB}" type="slidenum">
              <a:rPr lang="zh-CN" altLang="en-US" smtClean="0"/>
              <a:t>5</a:t>
            </a:fld>
            <a:endParaRPr lang="zh-CN" altLang="en-US"/>
          </a:p>
        </p:txBody>
      </p:sp>
    </p:spTree>
    <p:extLst>
      <p:ext uri="{BB962C8B-B14F-4D97-AF65-F5344CB8AC3E}">
        <p14:creationId xmlns:p14="http://schemas.microsoft.com/office/powerpoint/2010/main" val="2933266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目前，随着工业自动化的推进，以及深度学习技术的突破，全球机器视觉缺陷检测市场正在快速增长。其中，传统的有监督学习需要大量标注数据，而无监督学习不依赖于标注数据，这极大地降低了数据准备的成本并提高了系统对不同种类缺陷的适应性。</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然而，市场上现有的视觉缺陷检测系统存在一些不足之处：</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不同任务下对精度与效率存在不同的要求</a:t>
            </a:r>
          </a:p>
          <a:p>
            <a:pPr marL="342900" lvl="0" indent="-342900" algn="just">
              <a:buFont typeface="+mj-lt"/>
              <a:buAutoNum type="arabicPeriod"/>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系统功能单一</a:t>
            </a:r>
          </a:p>
          <a:p>
            <a:pPr marL="342900" lvl="0" indent="-342900" algn="just">
              <a:buFont typeface="+mj-lt"/>
              <a:buAutoNum type="arabicPeriod"/>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泛化能力不足，对于新产品或新缺陷类型，现有系统往往需要重新训练，适应性差</a:t>
            </a:r>
          </a:p>
          <a:p>
            <a:pPr marL="342900" lvl="0" indent="-342900" algn="just">
              <a:buFont typeface="+mj-lt"/>
              <a:buAutoNum type="arabicPeriod"/>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难以应对如样本量少、样本背景复杂等情况（如光线不均、反射、背景复杂等）</a:t>
            </a:r>
          </a:p>
          <a:p>
            <a:pPr marL="342900" lvl="0" indent="-342900" algn="just">
              <a:buFont typeface="+mj-lt"/>
              <a:buAutoNum type="arabicPeriod"/>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软件学习成本高，用户体验差</a:t>
            </a:r>
          </a:p>
          <a:p>
            <a:pPr marL="342900" lvl="0" indent="-342900" algn="just">
              <a:buFont typeface="+mj-lt"/>
              <a:buAutoNum type="arabicPeriod"/>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5EF711DA-82CB-44C8-99EC-9CE596A896FB}" type="slidenum">
              <a:rPr lang="zh-CN" altLang="en-US" smtClean="0"/>
              <a:t>6</a:t>
            </a:fld>
            <a:endParaRPr lang="zh-CN" altLang="en-US"/>
          </a:p>
        </p:txBody>
      </p:sp>
    </p:spTree>
    <p:extLst>
      <p:ext uri="{BB962C8B-B14F-4D97-AF65-F5344CB8AC3E}">
        <p14:creationId xmlns:p14="http://schemas.microsoft.com/office/powerpoint/2010/main" val="4273926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在近期的开发中，遇到了一些问题：首先，背调困难，市场上主要产品接触不到，只有</a:t>
            </a:r>
            <a:r>
              <a:rPr lang="zh-CN" altLang="en-US"/>
              <a:t>退而求其次调研其它产品</a:t>
            </a:r>
            <a:r>
              <a:rPr lang="zh-CN" altLang="en-US" dirty="0"/>
              <a:t>；其次，由于计算机视觉相关基础薄弱，自己难以想出新颖的功能和创新点，目前对于</a:t>
            </a:r>
            <a:r>
              <a:rPr lang="en-US" altLang="zh-CN" dirty="0" err="1"/>
              <a:t>patchcore</a:t>
            </a:r>
            <a:r>
              <a:rPr lang="zh-CN" altLang="en-US" dirty="0"/>
              <a:t>也只是单纯的使用，没有突破性的拓展。</a:t>
            </a:r>
          </a:p>
        </p:txBody>
      </p:sp>
      <p:sp>
        <p:nvSpPr>
          <p:cNvPr id="4" name="灯片编号占位符 3"/>
          <p:cNvSpPr>
            <a:spLocks noGrp="1"/>
          </p:cNvSpPr>
          <p:nvPr>
            <p:ph type="sldNum" sz="quarter" idx="5"/>
          </p:nvPr>
        </p:nvSpPr>
        <p:spPr/>
        <p:txBody>
          <a:bodyPr/>
          <a:lstStyle/>
          <a:p>
            <a:fld id="{5EF711DA-82CB-44C8-99EC-9CE596A896FB}" type="slidenum">
              <a:rPr lang="zh-CN" altLang="en-US" smtClean="0"/>
              <a:t>8</a:t>
            </a:fld>
            <a:endParaRPr lang="zh-CN" altLang="en-US"/>
          </a:p>
        </p:txBody>
      </p:sp>
    </p:spTree>
    <p:extLst>
      <p:ext uri="{BB962C8B-B14F-4D97-AF65-F5344CB8AC3E}">
        <p14:creationId xmlns:p14="http://schemas.microsoft.com/office/powerpoint/2010/main" val="874683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这是预期的训练结果反馈的一个例子</a:t>
            </a:r>
            <a:endParaRPr lang="zh-CN" altLang="en-US" sz="1800" dirty="0"/>
          </a:p>
        </p:txBody>
      </p:sp>
      <p:sp>
        <p:nvSpPr>
          <p:cNvPr id="4" name="灯片编号占位符 3"/>
          <p:cNvSpPr>
            <a:spLocks noGrp="1"/>
          </p:cNvSpPr>
          <p:nvPr>
            <p:ph type="sldNum" sz="quarter" idx="5"/>
          </p:nvPr>
        </p:nvSpPr>
        <p:spPr/>
        <p:txBody>
          <a:bodyPr/>
          <a:lstStyle/>
          <a:p>
            <a:fld id="{5EF711DA-82CB-44C8-99EC-9CE596A896FB}" type="slidenum">
              <a:rPr lang="zh-CN" altLang="en-US" smtClean="0"/>
              <a:t>9</a:t>
            </a:fld>
            <a:endParaRPr lang="zh-CN" altLang="en-US"/>
          </a:p>
        </p:txBody>
      </p:sp>
    </p:spTree>
    <p:extLst>
      <p:ext uri="{BB962C8B-B14F-4D97-AF65-F5344CB8AC3E}">
        <p14:creationId xmlns:p14="http://schemas.microsoft.com/office/powerpoint/2010/main" val="4050780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en-US" dirty="0"/>
          </a:p>
        </p:txBody>
      </p:sp>
      <p:sp>
        <p:nvSpPr>
          <p:cNvPr id="4" name="灯片编号占位符 3"/>
          <p:cNvSpPr>
            <a:spLocks noGrp="1"/>
          </p:cNvSpPr>
          <p:nvPr>
            <p:ph type="sldNum" sz="quarter" idx="5"/>
          </p:nvPr>
        </p:nvSpPr>
        <p:spPr/>
        <p:txBody>
          <a:bodyPr/>
          <a:lstStyle/>
          <a:p>
            <a:fld id="{5EF711DA-82CB-44C8-99EC-9CE596A896FB}" type="slidenum">
              <a:rPr lang="zh-CN" altLang="en-US" smtClean="0"/>
              <a:t>11</a:t>
            </a:fld>
            <a:endParaRPr lang="zh-CN" altLang="en-US"/>
          </a:p>
        </p:txBody>
      </p:sp>
    </p:spTree>
    <p:extLst>
      <p:ext uri="{BB962C8B-B14F-4D97-AF65-F5344CB8AC3E}">
        <p14:creationId xmlns:p14="http://schemas.microsoft.com/office/powerpoint/2010/main" val="2501060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Master" Target="../slideMasters/slideMaster1.xml"/><Relationship Id="rId5" Type="http://schemas.openxmlformats.org/officeDocument/2006/relationships/tags" Target="../tags/tag6.xml"/><Relationship Id="rId4" Type="http://schemas.openxmlformats.org/officeDocument/2006/relationships/tags" Target="../tags/tag5.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2.xml"/><Relationship Id="rId5" Type="http://schemas.openxmlformats.org/officeDocument/2006/relationships/tags" Target="../tags/tag17.xml"/><Relationship Id="rId4"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2.xml"/><Relationship Id="rId5" Type="http://schemas.openxmlformats.org/officeDocument/2006/relationships/tags" Target="../tags/tag22.xml"/><Relationship Id="rId4" Type="http://schemas.openxmlformats.org/officeDocument/2006/relationships/tags" Target="../tags/tag2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Master" Target="../slideMasters/slideMaster2.xml"/><Relationship Id="rId5" Type="http://schemas.openxmlformats.org/officeDocument/2006/relationships/tags" Target="../tags/tag27.xml"/><Relationship Id="rId4" Type="http://schemas.openxmlformats.org/officeDocument/2006/relationships/tags" Target="../tags/tag26.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slideMaster" Target="../slideMasters/slideMaster2.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41.xml"/><Relationship Id="rId3" Type="http://schemas.openxmlformats.org/officeDocument/2006/relationships/tags" Target="../tags/tag36.xml"/><Relationship Id="rId7" Type="http://schemas.openxmlformats.org/officeDocument/2006/relationships/tags" Target="../tags/tag40.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9"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slideMaster" Target="../slideMasters/slideMaster2.xml"/><Relationship Id="rId4" Type="http://schemas.openxmlformats.org/officeDocument/2006/relationships/tags" Target="../tags/tag45.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slideMaster" Target="../slideMasters/slideMaster2.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slideMaster" Target="../slideMasters/slideMaster2.xml"/><Relationship Id="rId5" Type="http://schemas.openxmlformats.org/officeDocument/2006/relationships/tags" Target="../tags/tag59.xml"/><Relationship Id="rId4" Type="http://schemas.openxmlformats.org/officeDocument/2006/relationships/tags" Target="../tags/tag58.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slideMaster" Target="../slideMasters/slideMaster2.xml"/><Relationship Id="rId4" Type="http://schemas.openxmlformats.org/officeDocument/2006/relationships/tags" Target="../tags/tag63.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slideMaster" Target="../slideMasters/slideMaster2.xml"/><Relationship Id="rId5" Type="http://schemas.openxmlformats.org/officeDocument/2006/relationships/tags" Target="../tags/tag68.xml"/><Relationship Id="rId4" Type="http://schemas.openxmlformats.org/officeDocument/2006/relationships/tags" Target="../tags/tag6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7BD4348-E3DA-4838-AB6E-60D5633B6606}" type="datetime1">
              <a:rPr lang="zh-CN" altLang="en-US" smtClean="0"/>
              <a:t>2025/1/11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FA87860-F9F9-4875-B3D9-A25D18C6D024}" type="datetime1">
              <a:rPr lang="zh-CN" altLang="en-US" smtClean="0"/>
              <a:t>2025/1/11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D9183C3-E272-4D62-8191-4C57D04DC6C0}" type="datetime1">
              <a:rPr lang="zh-CN" altLang="en-US" smtClean="0"/>
              <a:t>2025/1/11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2025/1/11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extLst>
      <p:ext uri="{BB962C8B-B14F-4D97-AF65-F5344CB8AC3E}">
        <p14:creationId xmlns:p14="http://schemas.microsoft.com/office/powerpoint/2010/main" val="1638065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2025/1/11</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2025/1/11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2025/1/11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2025/1/11</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2025/1/11</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2025/1/11</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2025/1/11</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845FF51-4867-4E13-AE35-2D7162041DFC}" type="datetime1">
              <a:rPr lang="zh-CN" altLang="en-US" smtClean="0"/>
              <a:t>2025/1/11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2025/1/11</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2025/1/11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2025/1/11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2025/1/11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AFE1ACE-11F3-4D60-9E6A-1B2F9F9122CA}" type="datetime1">
              <a:rPr lang="zh-CN" altLang="en-US" smtClean="0"/>
              <a:t>2025/1/11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83EA687-7677-4211-BEBB-C5388AEE1A99}" type="datetime1">
              <a:rPr lang="zh-CN" altLang="en-US" smtClean="0"/>
              <a:t>2025/1/11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8C239DB-9D08-40D8-9A25-CB305C35E1C5}" type="datetime1">
              <a:rPr lang="zh-CN" altLang="en-US" smtClean="0"/>
              <a:t>2025/1/11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9D1432E-E382-4E76-88AA-6D4FD23DC951}" type="datetime1">
              <a:rPr lang="zh-CN" altLang="en-US" smtClean="0"/>
              <a:t>2025/1/11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FC087B-AD87-42CF-B1F4-619049ACB26A}" type="datetime1">
              <a:rPr lang="zh-CN" altLang="en-US" smtClean="0"/>
              <a:t>2025/1/11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t>‹#›</a:t>
            </a:fld>
            <a:endParaRPr lang="zh-CN" altLang="en-US"/>
          </a:p>
        </p:txBody>
      </p:sp>
      <p:pic>
        <p:nvPicPr>
          <p:cNvPr id="22" name="图形 2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18364" y="6025389"/>
            <a:ext cx="2403548" cy="58446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4C894C9-27F7-486E-9D9E-F3560E34B43B}" type="datetime1">
              <a:rPr lang="zh-CN" altLang="en-US" smtClean="0"/>
              <a:t>2025/1/11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B93FD58-BAF4-4775-807C-D4766F3ACF68}" type="datetime1">
              <a:rPr lang="zh-CN" altLang="en-US" smtClean="0"/>
              <a:t>2025/1/11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ags" Target="../tags/tag7.xml"/><Relationship Id="rId18" Type="http://schemas.openxmlformats.org/officeDocument/2006/relationships/tags" Target="../tags/tag1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17" Type="http://schemas.openxmlformats.org/officeDocument/2006/relationships/tags" Target="../tags/tag11.xml"/><Relationship Id="rId2" Type="http://schemas.openxmlformats.org/officeDocument/2006/relationships/slideLayout" Target="../slideLayouts/slideLayout14.xml"/><Relationship Id="rId16" Type="http://schemas.openxmlformats.org/officeDocument/2006/relationships/tags" Target="../tags/tag10.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ags" Target="../tags/tag9.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F5E7C-B20E-4A3C-9292-B6D917FAD098}" type="datetime1">
              <a:rPr lang="zh-CN" altLang="en-US" smtClean="0"/>
              <a:t>2025/1/11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37B7A-7510-410A-AA53-45D600DA0276}" type="slidenum">
              <a:rPr lang="zh-CN" altLang="en-US" smtClean="0"/>
              <a:t>‹#›</a:t>
            </a:fld>
            <a:endParaRPr lang="zh-CN" altLang="en-US"/>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2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2025/1/11</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7.xml"/><Relationship Id="rId7" Type="http://schemas.openxmlformats.org/officeDocument/2006/relationships/image" Target="../media/image2.svg"/><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notesSlide" Target="../notesSlides/notesSlide1.xml"/><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94.xml"/><Relationship Id="rId7" Type="http://schemas.openxmlformats.org/officeDocument/2006/relationships/image" Target="../media/image6.png"/><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slideLayout" Target="../slideLayouts/slideLayout12.xml"/><Relationship Id="rId11" Type="http://schemas.openxmlformats.org/officeDocument/2006/relationships/image" Target="../media/image2.svg"/><Relationship Id="rId5" Type="http://schemas.openxmlformats.org/officeDocument/2006/relationships/tags" Target="../tags/tag96.xml"/><Relationship Id="rId10" Type="http://schemas.openxmlformats.org/officeDocument/2006/relationships/image" Target="../media/image1.png"/><Relationship Id="rId4" Type="http://schemas.openxmlformats.org/officeDocument/2006/relationships/tags" Target="../tags/tag95.xml"/><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tags" Target="../tags/tag104.xml"/><Relationship Id="rId13" Type="http://schemas.openxmlformats.org/officeDocument/2006/relationships/notesSlide" Target="../notesSlides/notesSlide9.xml"/><Relationship Id="rId18" Type="http://schemas.openxmlformats.org/officeDocument/2006/relationships/image" Target="../media/image2.svg"/><Relationship Id="rId3" Type="http://schemas.openxmlformats.org/officeDocument/2006/relationships/tags" Target="../tags/tag99.xml"/><Relationship Id="rId7" Type="http://schemas.openxmlformats.org/officeDocument/2006/relationships/tags" Target="../tags/tag103.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tags" Target="../tags/tag98.xml"/><Relationship Id="rId16" Type="http://schemas.openxmlformats.org/officeDocument/2006/relationships/image" Target="../media/image4.png"/><Relationship Id="rId1" Type="http://schemas.openxmlformats.org/officeDocument/2006/relationships/tags" Target="../tags/tag97.xml"/><Relationship Id="rId6" Type="http://schemas.openxmlformats.org/officeDocument/2006/relationships/tags" Target="../tags/tag102.xml"/><Relationship Id="rId11" Type="http://schemas.openxmlformats.org/officeDocument/2006/relationships/tags" Target="../tags/tag107.xml"/><Relationship Id="rId5" Type="http://schemas.openxmlformats.org/officeDocument/2006/relationships/tags" Target="../tags/tag101.xml"/><Relationship Id="rId15" Type="http://schemas.openxmlformats.org/officeDocument/2006/relationships/image" Target="../media/image7.png"/><Relationship Id="rId10" Type="http://schemas.openxmlformats.org/officeDocument/2006/relationships/tags" Target="../tags/tag106.xml"/><Relationship Id="rId4" Type="http://schemas.openxmlformats.org/officeDocument/2006/relationships/tags" Target="../tags/tag100.xml"/><Relationship Id="rId9" Type="http://schemas.openxmlformats.org/officeDocument/2006/relationships/tags" Target="../tags/tag105.xml"/><Relationship Id="rId14"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3.png"/><Relationship Id="rId3" Type="http://schemas.openxmlformats.org/officeDocument/2006/relationships/notesSlide" Target="../notesSlides/notesSlide10.xml"/><Relationship Id="rId7" Type="http://schemas.openxmlformats.org/officeDocument/2006/relationships/image" Target="../media/image19.png"/><Relationship Id="rId12" Type="http://schemas.openxmlformats.org/officeDocument/2006/relationships/image" Target="../media/image7.png"/><Relationship Id="rId2" Type="http://schemas.openxmlformats.org/officeDocument/2006/relationships/slideLayout" Target="../slideLayouts/slideLayout12.xml"/><Relationship Id="rId1" Type="http://schemas.openxmlformats.org/officeDocument/2006/relationships/tags" Target="../tags/tag108.xml"/><Relationship Id="rId6" Type="http://schemas.openxmlformats.org/officeDocument/2006/relationships/image" Target="../media/image2.svg"/><Relationship Id="rId11" Type="http://schemas.openxmlformats.org/officeDocument/2006/relationships/image" Target="../media/image6.png"/><Relationship Id="rId5" Type="http://schemas.openxmlformats.org/officeDocument/2006/relationships/image" Target="../media/image1.png"/><Relationship Id="rId10" Type="http://schemas.openxmlformats.org/officeDocument/2006/relationships/image" Target="../media/image22.png"/><Relationship Id="rId4" Type="http://schemas.openxmlformats.org/officeDocument/2006/relationships/image" Target="../media/image4.png"/><Relationship Id="rId9" Type="http://schemas.openxmlformats.org/officeDocument/2006/relationships/image" Target="../media/image21.png"/><Relationship Id="rId14" Type="http://schemas.openxmlformats.org/officeDocument/2006/relationships/image" Target="../media/image24.png"/></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7.xml"/><Relationship Id="rId7" Type="http://schemas.openxmlformats.org/officeDocument/2006/relationships/image" Target="../media/image4.png"/><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image" Target="../media/image25.png"/><Relationship Id="rId5" Type="http://schemas.openxmlformats.org/officeDocument/2006/relationships/image" Target="../media/image3.png"/><Relationship Id="rId4"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tags" Target="../tags/tag73.xml"/><Relationship Id="rId7" Type="http://schemas.openxmlformats.org/officeDocument/2006/relationships/slideLayout" Target="../slideLayouts/slideLayout7.xml"/><Relationship Id="rId12" Type="http://schemas.openxmlformats.org/officeDocument/2006/relationships/image" Target="../media/image7.png"/><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image" Target="../media/image6.png"/><Relationship Id="rId5" Type="http://schemas.openxmlformats.org/officeDocument/2006/relationships/tags" Target="../tags/tag75.xml"/><Relationship Id="rId10" Type="http://schemas.openxmlformats.org/officeDocument/2006/relationships/image" Target="../media/image2.svg"/><Relationship Id="rId4" Type="http://schemas.openxmlformats.org/officeDocument/2006/relationships/tags" Target="../tags/tag74.xml"/><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9.xml"/><Relationship Id="rId7" Type="http://schemas.openxmlformats.org/officeDocument/2006/relationships/notesSlide" Target="../notesSlides/notesSlide3.xml"/><Relationship Id="rId12" Type="http://schemas.openxmlformats.org/officeDocument/2006/relationships/image" Target="../media/image2.svg"/><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slideLayout" Target="../slideLayouts/slideLayout12.xml"/><Relationship Id="rId11" Type="http://schemas.openxmlformats.org/officeDocument/2006/relationships/image" Target="../media/image1.png"/><Relationship Id="rId5" Type="http://schemas.openxmlformats.org/officeDocument/2006/relationships/tags" Target="../tags/tag81.xml"/><Relationship Id="rId10" Type="http://schemas.openxmlformats.org/officeDocument/2006/relationships/image" Target="../media/image8.png"/><Relationship Id="rId4" Type="http://schemas.openxmlformats.org/officeDocument/2006/relationships/tags" Target="../tags/tag80.xml"/><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notesSlide" Target="../notesSlides/notesSlide4.xml"/><Relationship Id="rId7" Type="http://schemas.openxmlformats.org/officeDocument/2006/relationships/image" Target="../media/image1.png"/><Relationship Id="rId12" Type="http://schemas.openxmlformats.org/officeDocument/2006/relationships/image" Target="../media/image12.jpeg"/><Relationship Id="rId2" Type="http://schemas.openxmlformats.org/officeDocument/2006/relationships/slideLayout" Target="../slideLayouts/slideLayout12.xml"/><Relationship Id="rId1" Type="http://schemas.openxmlformats.org/officeDocument/2006/relationships/tags" Target="../tags/tag82.xml"/><Relationship Id="rId6" Type="http://schemas.openxmlformats.org/officeDocument/2006/relationships/image" Target="../media/image4.png"/><Relationship Id="rId11" Type="http://schemas.openxmlformats.org/officeDocument/2006/relationships/image" Target="../media/image11.jpeg"/><Relationship Id="rId5" Type="http://schemas.openxmlformats.org/officeDocument/2006/relationships/image" Target="../media/image7.png"/><Relationship Id="rId10" Type="http://schemas.openxmlformats.org/officeDocument/2006/relationships/image" Target="../media/image10.jpeg"/><Relationship Id="rId4" Type="http://schemas.openxmlformats.org/officeDocument/2006/relationships/image" Target="../media/image6.png"/><Relationship Id="rId9" Type="http://schemas.openxmlformats.org/officeDocument/2006/relationships/image" Target="../media/image9.jpeg"/></Relationships>
</file>

<file path=ppt/slides/_rels/slide5.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notesSlide" Target="../notesSlides/notesSlide5.xml"/><Relationship Id="rId7" Type="http://schemas.openxmlformats.org/officeDocument/2006/relationships/image" Target="../media/image1.png"/><Relationship Id="rId12" Type="http://schemas.openxmlformats.org/officeDocument/2006/relationships/image" Target="../media/image16.jpeg"/><Relationship Id="rId2" Type="http://schemas.openxmlformats.org/officeDocument/2006/relationships/slideLayout" Target="../slideLayouts/slideLayout12.xml"/><Relationship Id="rId1" Type="http://schemas.openxmlformats.org/officeDocument/2006/relationships/tags" Target="../tags/tag83.xml"/><Relationship Id="rId6" Type="http://schemas.openxmlformats.org/officeDocument/2006/relationships/image" Target="../media/image4.png"/><Relationship Id="rId11" Type="http://schemas.openxmlformats.org/officeDocument/2006/relationships/image" Target="../media/image15.jpeg"/><Relationship Id="rId5" Type="http://schemas.openxmlformats.org/officeDocument/2006/relationships/image" Target="../media/image7.png"/><Relationship Id="rId10" Type="http://schemas.openxmlformats.org/officeDocument/2006/relationships/image" Target="../media/image14.jpeg"/><Relationship Id="rId4" Type="http://schemas.openxmlformats.org/officeDocument/2006/relationships/image" Target="../media/image6.png"/><Relationship Id="rId9" Type="http://schemas.openxmlformats.org/officeDocument/2006/relationships/image" Target="../media/image13.jpeg"/></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6.xml"/><Relationship Id="rId7" Type="http://schemas.openxmlformats.org/officeDocument/2006/relationships/image" Target="../media/image4.png"/><Relationship Id="rId2" Type="http://schemas.openxmlformats.org/officeDocument/2006/relationships/slideLayout" Target="../slideLayouts/slideLayout12.xml"/><Relationship Id="rId1" Type="http://schemas.openxmlformats.org/officeDocument/2006/relationships/tags" Target="../tags/tag8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7.png"/><Relationship Id="rId9"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87.xml"/><Relationship Id="rId7" Type="http://schemas.openxmlformats.org/officeDocument/2006/relationships/image" Target="../media/image6.png"/><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slideLayout" Target="../slideLayouts/slideLayout12.xml"/><Relationship Id="rId11" Type="http://schemas.openxmlformats.org/officeDocument/2006/relationships/image" Target="../media/image2.svg"/><Relationship Id="rId5" Type="http://schemas.openxmlformats.org/officeDocument/2006/relationships/tags" Target="../tags/tag89.xml"/><Relationship Id="rId10" Type="http://schemas.openxmlformats.org/officeDocument/2006/relationships/image" Target="../media/image1.png"/><Relationship Id="rId4" Type="http://schemas.openxmlformats.org/officeDocument/2006/relationships/tags" Target="../tags/tag88.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notesSlide" Target="../notesSlides/notesSlide7.xml"/><Relationship Id="rId7"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tags" Target="../tags/tag90.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notesSlide" Target="../notesSlides/notesSlide8.xml"/><Relationship Id="rId7"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tags" Target="../tags/tag91.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29497"/>
            <a:ext cx="12192000" cy="286136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4EA2"/>
              </a:solidFill>
            </a:endParaRPr>
          </a:p>
        </p:txBody>
      </p:sp>
      <p:pic>
        <p:nvPicPr>
          <p:cNvPr id="17" name="图形 16"/>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44971" y="626806"/>
            <a:ext cx="3999009" cy="972434"/>
          </a:xfrm>
          <a:prstGeom prst="rect">
            <a:avLst/>
          </a:prstGeom>
        </p:spPr>
      </p:pic>
      <p:sp>
        <p:nvSpPr>
          <p:cNvPr id="11" name="文本框 10">
            <a:extLst>
              <a:ext uri="{FF2B5EF4-FFF2-40B4-BE49-F238E27FC236}">
                <a16:creationId xmlns:a16="http://schemas.microsoft.com/office/drawing/2014/main" id="{681A17FF-7794-4CCE-B521-89A4223AD31E}"/>
              </a:ext>
            </a:extLst>
          </p:cNvPr>
          <p:cNvSpPr txBox="1"/>
          <p:nvPr/>
        </p:nvSpPr>
        <p:spPr>
          <a:xfrm>
            <a:off x="3340382" y="2995156"/>
            <a:ext cx="6970266" cy="153888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5400" b="1" i="0" u="none" strike="noStrike" kern="1200" cap="none" spc="0" normalizeH="0" baseline="0" noProof="0" dirty="0">
                <a:ln>
                  <a:noFill/>
                </a:ln>
                <a:solidFill>
                  <a:schemeClr val="bg1"/>
                </a:solidFill>
                <a:effectLst/>
                <a:uLnTx/>
                <a:uFillTx/>
                <a:latin typeface="华文行楷" panose="02010800040101010101" pitchFamily="2" charset="-122"/>
                <a:ea typeface="华文行楷" panose="02010800040101010101" pitchFamily="2" charset="-122"/>
                <a:cs typeface="+mj-ea"/>
              </a:rPr>
              <a:t>年终工作汇报</a:t>
            </a:r>
            <a:r>
              <a:rPr kumimoji="0" lang="en-US" altLang="zh-CN" sz="2000" b="1" i="0" u="none" strike="noStrike" kern="1200" cap="none" spc="0" normalizeH="0" baseline="0" noProof="0" dirty="0">
                <a:ln>
                  <a:noFill/>
                </a:ln>
                <a:solidFill>
                  <a:schemeClr val="bg1"/>
                </a:solidFill>
                <a:effectLst/>
                <a:uLnTx/>
                <a:uFillTx/>
                <a:latin typeface="微软雅黑"/>
                <a:ea typeface="微软雅黑"/>
                <a:cs typeface="+mj-ea"/>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BD934E"/>
                </a:solidFill>
                <a:effectLst/>
                <a:uLnTx/>
                <a:uFillTx/>
                <a:latin typeface="华文行楷" panose="02010800040101010101" pitchFamily="2" charset="-122"/>
                <a:ea typeface="华文行楷" panose="02010800040101010101" pitchFamily="2" charset="-122"/>
                <a:cs typeface="+mj-ea"/>
              </a:rPr>
              <a:t>			——</a:t>
            </a:r>
            <a:r>
              <a:rPr kumimoji="0" lang="zh-CN" altLang="en-US" sz="2000" b="1" i="0" u="none" strike="noStrike" kern="1200" cap="none" spc="0" normalizeH="0" baseline="0" noProof="0" dirty="0">
                <a:ln>
                  <a:noFill/>
                </a:ln>
                <a:solidFill>
                  <a:srgbClr val="BD934E"/>
                </a:solidFill>
                <a:effectLst/>
                <a:uLnTx/>
                <a:uFillTx/>
                <a:latin typeface="华文行楷" panose="02010800040101010101" pitchFamily="2" charset="-122"/>
                <a:ea typeface="华文行楷" panose="02010800040101010101" pitchFamily="2" charset="-122"/>
                <a:cs typeface="+mj-ea"/>
              </a:rPr>
              <a:t>无监督异常缺陷检测系统开发</a:t>
            </a:r>
          </a:p>
        </p:txBody>
      </p:sp>
      <p:pic>
        <p:nvPicPr>
          <p:cNvPr id="20" name="图片 19" descr="G:\2021\校庆\PPT\logo-08.pnglogo-08">
            <a:extLst>
              <a:ext uri="{FF2B5EF4-FFF2-40B4-BE49-F238E27FC236}">
                <a16:creationId xmlns:a16="http://schemas.microsoft.com/office/drawing/2014/main" id="{ED141274-2117-41BF-A4A6-D614C00B79E5}"/>
              </a:ext>
            </a:extLst>
          </p:cNvPr>
          <p:cNvPicPr>
            <a:picLocks noChangeAspect="1"/>
          </p:cNvPicPr>
          <p:nvPr/>
        </p:nvPicPr>
        <p:blipFill>
          <a:blip r:embed="rId8"/>
          <a:srcRect/>
          <a:stretch>
            <a:fillRect/>
          </a:stretch>
        </p:blipFill>
        <p:spPr>
          <a:xfrm>
            <a:off x="9502775" y="-1289050"/>
            <a:ext cx="4442460" cy="4091940"/>
          </a:xfrm>
          <a:prstGeom prst="rect">
            <a:avLst/>
          </a:prstGeom>
        </p:spPr>
      </p:pic>
      <p:pic>
        <p:nvPicPr>
          <p:cNvPr id="21" name="图片 20" descr="G:\2021\校庆\PPT\logo-09.pnglogo-09">
            <a:extLst>
              <a:ext uri="{FF2B5EF4-FFF2-40B4-BE49-F238E27FC236}">
                <a16:creationId xmlns:a16="http://schemas.microsoft.com/office/drawing/2014/main" id="{5B6A4D24-635F-4835-AB89-77912E6E4AAB}"/>
              </a:ext>
            </a:extLst>
          </p:cNvPr>
          <p:cNvPicPr>
            <a:picLocks noChangeAspect="1"/>
          </p:cNvPicPr>
          <p:nvPr/>
        </p:nvPicPr>
        <p:blipFill>
          <a:blip r:embed="rId9"/>
          <a:srcRect/>
          <a:stretch>
            <a:fillRect/>
          </a:stretch>
        </p:blipFill>
        <p:spPr>
          <a:xfrm>
            <a:off x="-951230" y="3764598"/>
            <a:ext cx="3503930" cy="3227070"/>
          </a:xfrm>
          <a:prstGeom prst="rect">
            <a:avLst/>
          </a:prstGeom>
        </p:spPr>
      </p:pic>
      <p:sp>
        <p:nvSpPr>
          <p:cNvPr id="12" name="TextBox 6">
            <a:extLst>
              <a:ext uri="{FF2B5EF4-FFF2-40B4-BE49-F238E27FC236}">
                <a16:creationId xmlns:a16="http://schemas.microsoft.com/office/drawing/2014/main" id="{3717286F-EF5D-43F6-AE81-73BA93F884E2}"/>
              </a:ext>
            </a:extLst>
          </p:cNvPr>
          <p:cNvSpPr txBox="1"/>
          <p:nvPr/>
        </p:nvSpPr>
        <p:spPr>
          <a:xfrm>
            <a:off x="5106009" y="5378133"/>
            <a:ext cx="1979981" cy="400085"/>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algn="ctr"/>
            <a:r>
              <a:rPr lang="zh-CN" altLang="en-US" b="1" dirty="0">
                <a:solidFill>
                  <a:srgbClr val="004EA2"/>
                </a:solidFill>
                <a:latin typeface="微软雅黑" panose="020B0503020204020204" pitchFamily="34" charset="-122"/>
                <a:ea typeface="微软雅黑" panose="020B0503020204020204" pitchFamily="34" charset="-122"/>
              </a:rPr>
              <a:t>汇报人</a:t>
            </a:r>
            <a:r>
              <a:rPr lang="zh-CN" altLang="en-US" dirty="0">
                <a:solidFill>
                  <a:srgbClr val="004EA2"/>
                </a:solidFill>
                <a:latin typeface="微软雅黑" panose="020B0503020204020204" pitchFamily="34" charset="-122"/>
                <a:ea typeface="微软雅黑" panose="020B0503020204020204" pitchFamily="34" charset="-122"/>
              </a:rPr>
              <a:t>：</a:t>
            </a:r>
            <a:r>
              <a:rPr lang="zh-CN" altLang="en-US" b="1" dirty="0">
                <a:solidFill>
                  <a:schemeClr val="bg1">
                    <a:lumMod val="50000"/>
                  </a:schemeClr>
                </a:solidFill>
                <a:latin typeface="微软雅黑" panose="020B0503020204020204" pitchFamily="34" charset="-122"/>
                <a:ea typeface="微软雅黑" panose="020B0503020204020204" pitchFamily="34" charset="-122"/>
              </a:rPr>
              <a:t>聂尔聪</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
          <p:cNvSpPr txBox="1"/>
          <p:nvPr>
            <p:custDataLst>
              <p:tags r:id="rId2"/>
            </p:custDataLst>
          </p:nvPr>
        </p:nvSpPr>
        <p:spPr>
          <a:xfrm>
            <a:off x="3053080" y="2730818"/>
            <a:ext cx="1487170" cy="1240790"/>
          </a:xfrm>
          <a:prstGeom prst="rect">
            <a:avLst/>
          </a:prstGeom>
          <a:no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pPr>
            <a:r>
              <a:rPr lang="en-US" altLang="zh-CN" sz="7200" b="1" spc="200" dirty="0">
                <a:solidFill>
                  <a:srgbClr val="B88F4D"/>
                </a:solidFill>
                <a:latin typeface="Arial" panose="020B0604020202020204" pitchFamily="34" charset="0"/>
                <a:ea typeface="微软雅黑" panose="020B0503020204020204" pitchFamily="34" charset="-122"/>
                <a:cs typeface="Arial" panose="020B0604020202020204" pitchFamily="34" charset="0"/>
                <a:sym typeface="+mn-lt"/>
              </a:rPr>
              <a:t>03</a:t>
            </a:r>
          </a:p>
        </p:txBody>
      </p:sp>
      <p:cxnSp>
        <p:nvCxnSpPr>
          <p:cNvPr id="11" name="直接连接符 10"/>
          <p:cNvCxnSpPr/>
          <p:nvPr>
            <p:custDataLst>
              <p:tags r:id="rId3"/>
            </p:custDataLst>
          </p:nvPr>
        </p:nvCxnSpPr>
        <p:spPr>
          <a:xfrm>
            <a:off x="2935605" y="2272983"/>
            <a:ext cx="6320790" cy="0"/>
          </a:xfrm>
          <a:prstGeom prst="line">
            <a:avLst/>
          </a:prstGeom>
          <a:ln w="25400">
            <a:solidFill>
              <a:srgbClr val="B88F4D"/>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4"/>
            </p:custDataLst>
          </p:nvPr>
        </p:nvCxnSpPr>
        <p:spPr>
          <a:xfrm>
            <a:off x="2935605" y="4426268"/>
            <a:ext cx="6320790" cy="0"/>
          </a:xfrm>
          <a:prstGeom prst="line">
            <a:avLst/>
          </a:prstGeom>
          <a:ln w="25400">
            <a:solidFill>
              <a:srgbClr val="B88F4D"/>
            </a:solidFill>
          </a:ln>
        </p:spPr>
        <p:style>
          <a:lnRef idx="1">
            <a:schemeClr val="accent1"/>
          </a:lnRef>
          <a:fillRef idx="0">
            <a:schemeClr val="accent1"/>
          </a:fillRef>
          <a:effectRef idx="0">
            <a:schemeClr val="accent1"/>
          </a:effectRef>
          <a:fontRef idx="minor">
            <a:schemeClr val="tx1"/>
          </a:fontRef>
        </p:style>
      </p:cxnSp>
      <p:sp>
        <p:nvSpPr>
          <p:cNvPr id="13" name="标题 12"/>
          <p:cNvSpPr>
            <a:spLocks noGrp="1"/>
          </p:cNvSpPr>
          <p:nvPr>
            <p:custDataLst>
              <p:tags r:id="rId5"/>
            </p:custDataLst>
          </p:nvPr>
        </p:nvSpPr>
        <p:spPr>
          <a:xfrm>
            <a:off x="4704277" y="2933383"/>
            <a:ext cx="2783446" cy="83566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pPr algn="l"/>
            <a:r>
              <a:rPr lang="zh-CN" altLang="en-US" sz="4800" dirty="0">
                <a:latin typeface="华文行楷" panose="02010800040101010101" pitchFamily="2" charset="-122"/>
                <a:ea typeface="华文行楷" panose="02010800040101010101" pitchFamily="2" charset="-122"/>
              </a:rPr>
              <a:t>进度规划</a:t>
            </a:r>
          </a:p>
        </p:txBody>
      </p:sp>
      <p:pic>
        <p:nvPicPr>
          <p:cNvPr id="5" name="图片 4" descr="logo-05"/>
          <p:cNvPicPr>
            <a:picLocks noChangeAspect="1"/>
          </p:cNvPicPr>
          <p:nvPr/>
        </p:nvPicPr>
        <p:blipFill>
          <a:blip r:embed="rId7"/>
          <a:stretch>
            <a:fillRect/>
          </a:stretch>
        </p:blipFill>
        <p:spPr>
          <a:xfrm>
            <a:off x="9492615" y="-1282700"/>
            <a:ext cx="4442460" cy="4099560"/>
          </a:xfrm>
          <a:prstGeom prst="rect">
            <a:avLst/>
          </a:prstGeom>
        </p:spPr>
      </p:pic>
      <p:pic>
        <p:nvPicPr>
          <p:cNvPr id="15" name="图片 14" descr="logo-06 - 副本"/>
          <p:cNvPicPr>
            <a:picLocks noChangeAspect="1"/>
          </p:cNvPicPr>
          <p:nvPr/>
        </p:nvPicPr>
        <p:blipFill>
          <a:blip r:embed="rId8"/>
          <a:stretch>
            <a:fillRect/>
          </a:stretch>
        </p:blipFill>
        <p:spPr>
          <a:xfrm>
            <a:off x="-1113155" y="3810000"/>
            <a:ext cx="3503930" cy="3232785"/>
          </a:xfrm>
          <a:prstGeom prst="rect">
            <a:avLst/>
          </a:prstGeom>
        </p:spPr>
      </p:pic>
      <p:pic>
        <p:nvPicPr>
          <p:cNvPr id="16" name="图片 15" descr="logo-08">
            <a:extLst>
              <a:ext uri="{FF2B5EF4-FFF2-40B4-BE49-F238E27FC236}">
                <a16:creationId xmlns:a16="http://schemas.microsoft.com/office/drawing/2014/main" id="{DFA5EFA9-4140-4B78-BD10-784E4E596113}"/>
              </a:ext>
            </a:extLst>
          </p:cNvPr>
          <p:cNvPicPr>
            <a:picLocks noChangeAspect="1"/>
          </p:cNvPicPr>
          <p:nvPr/>
        </p:nvPicPr>
        <p:blipFill>
          <a:blip r:embed="rId9"/>
          <a:stretch>
            <a:fillRect/>
          </a:stretch>
        </p:blipFill>
        <p:spPr>
          <a:xfrm>
            <a:off x="394970" y="5332730"/>
            <a:ext cx="4865370" cy="1885950"/>
          </a:xfrm>
          <a:prstGeom prst="rect">
            <a:avLst/>
          </a:prstGeom>
        </p:spPr>
      </p:pic>
      <p:pic>
        <p:nvPicPr>
          <p:cNvPr id="18" name="图片 17" descr="logo-08">
            <a:extLst>
              <a:ext uri="{FF2B5EF4-FFF2-40B4-BE49-F238E27FC236}">
                <a16:creationId xmlns:a16="http://schemas.microsoft.com/office/drawing/2014/main" id="{47009430-7685-4E75-BBD6-47A887BB6BCB}"/>
              </a:ext>
            </a:extLst>
          </p:cNvPr>
          <p:cNvPicPr>
            <a:picLocks noChangeAspect="1"/>
          </p:cNvPicPr>
          <p:nvPr/>
        </p:nvPicPr>
        <p:blipFill>
          <a:blip r:embed="rId9"/>
          <a:stretch>
            <a:fillRect/>
          </a:stretch>
        </p:blipFill>
        <p:spPr>
          <a:xfrm flipH="1">
            <a:off x="6907530" y="5332730"/>
            <a:ext cx="4865370" cy="1885950"/>
          </a:xfrm>
          <a:prstGeom prst="rect">
            <a:avLst/>
          </a:prstGeom>
        </p:spPr>
      </p:pic>
      <p:pic>
        <p:nvPicPr>
          <p:cNvPr id="19" name="图形 18">
            <a:extLst>
              <a:ext uri="{FF2B5EF4-FFF2-40B4-BE49-F238E27FC236}">
                <a16:creationId xmlns:a16="http://schemas.microsoft.com/office/drawing/2014/main" id="{AFD5B381-6D4C-4AFD-B27C-3452D7A8376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18325" y="319474"/>
            <a:ext cx="2403548" cy="584468"/>
          </a:xfrm>
          <a:prstGeom prst="rect">
            <a:avLst/>
          </a:prstGeom>
        </p:spPr>
      </p:pic>
    </p:spTree>
    <p:custDataLst>
      <p:tags r:id="rId1"/>
    </p:custDataLst>
    <p:extLst>
      <p:ext uri="{BB962C8B-B14F-4D97-AF65-F5344CB8AC3E}">
        <p14:creationId xmlns:p14="http://schemas.microsoft.com/office/powerpoint/2010/main" val="2781742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logo-05"/>
          <p:cNvPicPr>
            <a:picLocks noChangeAspect="1"/>
          </p:cNvPicPr>
          <p:nvPr/>
        </p:nvPicPr>
        <p:blipFill>
          <a:blip r:embed="rId14"/>
          <a:stretch>
            <a:fillRect/>
          </a:stretch>
        </p:blipFill>
        <p:spPr>
          <a:xfrm>
            <a:off x="9492615" y="-1282700"/>
            <a:ext cx="4442460" cy="4099560"/>
          </a:xfrm>
          <a:prstGeom prst="rect">
            <a:avLst/>
          </a:prstGeom>
        </p:spPr>
      </p:pic>
      <p:pic>
        <p:nvPicPr>
          <p:cNvPr id="15" name="图片 14" descr="logo-06 - 副本"/>
          <p:cNvPicPr>
            <a:picLocks noChangeAspect="1"/>
          </p:cNvPicPr>
          <p:nvPr/>
        </p:nvPicPr>
        <p:blipFill>
          <a:blip r:embed="rId15"/>
          <a:stretch>
            <a:fillRect/>
          </a:stretch>
        </p:blipFill>
        <p:spPr>
          <a:xfrm>
            <a:off x="-951230" y="3771900"/>
            <a:ext cx="3503930" cy="3232785"/>
          </a:xfrm>
          <a:prstGeom prst="rect">
            <a:avLst/>
          </a:prstGeom>
        </p:spPr>
      </p:pic>
      <p:sp>
        <p:nvSpPr>
          <p:cNvPr id="5" name="矩形 4">
            <a:extLst>
              <a:ext uri="{FF2B5EF4-FFF2-40B4-BE49-F238E27FC236}">
                <a16:creationId xmlns:a16="http://schemas.microsoft.com/office/drawing/2014/main" id="{A627DEEE-082A-A3B0-9FD0-81EBAA0FCC47}"/>
              </a:ext>
            </a:extLst>
          </p:cNvPr>
          <p:cNvSpPr/>
          <p:nvPr/>
        </p:nvSpPr>
        <p:spPr>
          <a:xfrm>
            <a:off x="4984096" y="319474"/>
            <a:ext cx="1826141" cy="584775"/>
          </a:xfrm>
          <a:prstGeom prst="rect">
            <a:avLst/>
          </a:prstGeom>
        </p:spPr>
        <p:txBody>
          <a:bodyPr wrap="none">
            <a:spAutoFit/>
          </a:bodyPr>
          <a:lstStyle/>
          <a:p>
            <a:pPr lvl="0"/>
            <a:r>
              <a:rPr lang="zh-CN" altLang="en-US" sz="3200" b="1" dirty="0">
                <a:solidFill>
                  <a:srgbClr val="BD934E"/>
                </a:solidFill>
                <a:latin typeface="华文行楷" panose="02010800040101010101" pitchFamily="2" charset="-122"/>
                <a:ea typeface="华文行楷" panose="02010800040101010101" pitchFamily="2" charset="-122"/>
              </a:rPr>
              <a:t>进度规划</a:t>
            </a:r>
          </a:p>
        </p:txBody>
      </p:sp>
      <p:pic>
        <p:nvPicPr>
          <p:cNvPr id="6" name="图片 5" descr="G:\2021\校庆\PPT\logo-08.pnglogo-08">
            <a:extLst>
              <a:ext uri="{FF2B5EF4-FFF2-40B4-BE49-F238E27FC236}">
                <a16:creationId xmlns:a16="http://schemas.microsoft.com/office/drawing/2014/main" id="{EDF0B799-81C0-2DAD-00E4-B4F004D292F1}"/>
              </a:ext>
            </a:extLst>
          </p:cNvPr>
          <p:cNvPicPr>
            <a:picLocks noChangeAspect="1"/>
          </p:cNvPicPr>
          <p:nvPr/>
        </p:nvPicPr>
        <p:blipFill>
          <a:blip r:embed="rId16"/>
          <a:srcRect/>
          <a:stretch>
            <a:fillRect/>
          </a:stretch>
        </p:blipFill>
        <p:spPr>
          <a:xfrm rot="17197349" flipH="1">
            <a:off x="4334442" y="378605"/>
            <a:ext cx="679580" cy="625958"/>
          </a:xfrm>
          <a:prstGeom prst="rect">
            <a:avLst/>
          </a:prstGeom>
        </p:spPr>
      </p:pic>
      <p:pic>
        <p:nvPicPr>
          <p:cNvPr id="11" name="图形 10">
            <a:extLst>
              <a:ext uri="{FF2B5EF4-FFF2-40B4-BE49-F238E27FC236}">
                <a16:creationId xmlns:a16="http://schemas.microsoft.com/office/drawing/2014/main" id="{7FEA3C42-5D3A-4255-95DD-A386AC7D809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18325" y="319474"/>
            <a:ext cx="2403548" cy="584468"/>
          </a:xfrm>
          <a:prstGeom prst="rect">
            <a:avLst/>
          </a:prstGeom>
        </p:spPr>
      </p:pic>
      <p:sp>
        <p:nvSpPr>
          <p:cNvPr id="9" name="燕尾形 12">
            <a:extLst>
              <a:ext uri="{FF2B5EF4-FFF2-40B4-BE49-F238E27FC236}">
                <a16:creationId xmlns:a16="http://schemas.microsoft.com/office/drawing/2014/main" id="{13EECF3F-4B9D-470B-891D-E178F9C9D658}"/>
              </a:ext>
            </a:extLst>
          </p:cNvPr>
          <p:cNvSpPr>
            <a:spLocks noChangeArrowheads="1"/>
          </p:cNvSpPr>
          <p:nvPr>
            <p:custDataLst>
              <p:tags r:id="rId2"/>
            </p:custDataLst>
          </p:nvPr>
        </p:nvSpPr>
        <p:spPr bwMode="auto">
          <a:xfrm>
            <a:off x="1795522" y="2278908"/>
            <a:ext cx="2163462" cy="807192"/>
          </a:xfrm>
          <a:prstGeom prst="chevron">
            <a:avLst>
              <a:gd name="adj" fmla="val 38367"/>
            </a:avLst>
          </a:prstGeom>
          <a:solidFill>
            <a:srgbClr val="004EA2"/>
          </a:solidFill>
          <a:ln w="12700" cap="flat" cmpd="sng" algn="ctr">
            <a:solidFill>
              <a:sysClr val="window" lastClr="FFFFFF"/>
            </a:solidFill>
            <a:prstDash val="solid"/>
            <a:miter lim="800000"/>
          </a:ln>
          <a:effectLst/>
        </p:spPr>
        <p:txBody>
          <a:bodyPr rtlCol="0" anchor="ctr"/>
          <a:lstStyle/>
          <a:p>
            <a:pPr algn="ctr" defTabSz="901065">
              <a:defRPr/>
            </a:pPr>
            <a:r>
              <a:rPr lang="en-US" altLang="zh-CN" sz="1575" b="1" kern="0" dirty="0">
                <a:solidFill>
                  <a:prstClr val="white"/>
                </a:solidFill>
                <a:latin typeface="微软雅黑" panose="020B0503020204020204" pitchFamily="34" charset="-122"/>
                <a:ea typeface="微软雅黑" panose="020B0503020204020204" pitchFamily="34" charset="-122"/>
              </a:rPr>
              <a:t>STEP  01</a:t>
            </a:r>
          </a:p>
        </p:txBody>
      </p:sp>
      <p:cxnSp>
        <p:nvCxnSpPr>
          <p:cNvPr id="10" name="直接连接符 16">
            <a:extLst>
              <a:ext uri="{FF2B5EF4-FFF2-40B4-BE49-F238E27FC236}">
                <a16:creationId xmlns:a16="http://schemas.microsoft.com/office/drawing/2014/main" id="{95E5157B-D5B6-4AC7-8C35-DD0ACD33CD1F}"/>
              </a:ext>
            </a:extLst>
          </p:cNvPr>
          <p:cNvCxnSpPr>
            <a:cxnSpLocks noChangeShapeType="1"/>
          </p:cNvCxnSpPr>
          <p:nvPr>
            <p:custDataLst>
              <p:tags r:id="rId3"/>
            </p:custDataLst>
          </p:nvPr>
        </p:nvCxnSpPr>
        <p:spPr bwMode="auto">
          <a:xfrm>
            <a:off x="2877252" y="3123643"/>
            <a:ext cx="0" cy="355102"/>
          </a:xfrm>
          <a:prstGeom prst="line">
            <a:avLst/>
          </a:prstGeom>
          <a:solidFill>
            <a:schemeClr val="accent1"/>
          </a:solidFill>
          <a:ln w="12700" cap="flat" cmpd="sng" algn="ctr">
            <a:solidFill>
              <a:sysClr val="window" lastClr="FFFFFF"/>
            </a:solidFill>
            <a:prstDash val="solid"/>
            <a:miter lim="800000"/>
            <a:tailEnd type="oval"/>
          </a:ln>
          <a:effectLst/>
        </p:spPr>
      </p:cxnSp>
      <p:sp>
        <p:nvSpPr>
          <p:cNvPr id="12" name="燕尾形 14">
            <a:extLst>
              <a:ext uri="{FF2B5EF4-FFF2-40B4-BE49-F238E27FC236}">
                <a16:creationId xmlns:a16="http://schemas.microsoft.com/office/drawing/2014/main" id="{DD7DF8BE-BE65-404C-B431-0DBE8C7DE150}"/>
              </a:ext>
            </a:extLst>
          </p:cNvPr>
          <p:cNvSpPr>
            <a:spLocks noChangeArrowheads="1"/>
          </p:cNvSpPr>
          <p:nvPr>
            <p:custDataLst>
              <p:tags r:id="rId4"/>
            </p:custDataLst>
          </p:nvPr>
        </p:nvSpPr>
        <p:spPr bwMode="auto">
          <a:xfrm>
            <a:off x="7907054" y="2278908"/>
            <a:ext cx="2163461" cy="807192"/>
          </a:xfrm>
          <a:prstGeom prst="chevron">
            <a:avLst>
              <a:gd name="adj" fmla="val 38367"/>
            </a:avLst>
          </a:prstGeom>
          <a:solidFill>
            <a:schemeClr val="accent4">
              <a:lumMod val="60000"/>
              <a:lumOff val="40000"/>
            </a:schemeClr>
          </a:solidFill>
          <a:ln w="12700" cap="flat" cmpd="sng" algn="ctr">
            <a:solidFill>
              <a:sysClr val="window" lastClr="FFFFFF"/>
            </a:solidFill>
            <a:prstDash val="solid"/>
            <a:miter lim="800000"/>
          </a:ln>
          <a:effectLst/>
        </p:spPr>
        <p:txBody>
          <a:bodyPr rtlCol="0" anchor="ctr"/>
          <a:lstStyle/>
          <a:p>
            <a:pPr algn="ctr" defTabSz="901065">
              <a:defRPr/>
            </a:pPr>
            <a:r>
              <a:rPr lang="en-US" altLang="zh-CN" sz="1575" b="1" kern="0" dirty="0">
                <a:solidFill>
                  <a:prstClr val="white"/>
                </a:solidFill>
                <a:latin typeface="微软雅黑" panose="020B0503020204020204" pitchFamily="34" charset="-122"/>
                <a:ea typeface="微软雅黑" panose="020B0503020204020204" pitchFamily="34" charset="-122"/>
              </a:rPr>
              <a:t>STEP  03</a:t>
            </a:r>
          </a:p>
        </p:txBody>
      </p:sp>
      <p:sp>
        <p:nvSpPr>
          <p:cNvPr id="13" name="燕尾形 13">
            <a:extLst>
              <a:ext uri="{FF2B5EF4-FFF2-40B4-BE49-F238E27FC236}">
                <a16:creationId xmlns:a16="http://schemas.microsoft.com/office/drawing/2014/main" id="{8F958916-CA94-43C5-87FD-18779B26931B}"/>
              </a:ext>
            </a:extLst>
          </p:cNvPr>
          <p:cNvSpPr>
            <a:spLocks noChangeArrowheads="1"/>
          </p:cNvSpPr>
          <p:nvPr>
            <p:custDataLst>
              <p:tags r:id="rId5"/>
            </p:custDataLst>
          </p:nvPr>
        </p:nvSpPr>
        <p:spPr bwMode="auto">
          <a:xfrm>
            <a:off x="4851288" y="2278908"/>
            <a:ext cx="2163462" cy="807192"/>
          </a:xfrm>
          <a:prstGeom prst="chevron">
            <a:avLst>
              <a:gd name="adj" fmla="val 38367"/>
            </a:avLst>
          </a:prstGeom>
          <a:solidFill>
            <a:schemeClr val="accent6">
              <a:lumMod val="60000"/>
              <a:lumOff val="40000"/>
            </a:schemeClr>
          </a:solidFill>
          <a:ln w="12700" cap="flat" cmpd="sng" algn="ctr">
            <a:solidFill>
              <a:sysClr val="window" lastClr="FFFFFF"/>
            </a:solidFill>
            <a:prstDash val="solid"/>
            <a:miter lim="800000"/>
          </a:ln>
          <a:effectLst/>
        </p:spPr>
        <p:txBody>
          <a:bodyPr rtlCol="0" anchor="ctr"/>
          <a:lstStyle/>
          <a:p>
            <a:pPr algn="ctr" defTabSz="901065">
              <a:defRPr/>
            </a:pPr>
            <a:r>
              <a:rPr lang="en-US" altLang="zh-CN" sz="1575" b="1" kern="0" dirty="0">
                <a:solidFill>
                  <a:prstClr val="white"/>
                </a:solidFill>
                <a:latin typeface="微软雅黑" panose="020B0503020204020204" pitchFamily="34" charset="-122"/>
                <a:ea typeface="微软雅黑" panose="020B0503020204020204" pitchFamily="34" charset="-122"/>
              </a:rPr>
              <a:t>STEP  02</a:t>
            </a:r>
          </a:p>
        </p:txBody>
      </p:sp>
      <p:sp>
        <p:nvSpPr>
          <p:cNvPr id="18" name="TextBox 76">
            <a:extLst>
              <a:ext uri="{FF2B5EF4-FFF2-40B4-BE49-F238E27FC236}">
                <a16:creationId xmlns:a16="http://schemas.microsoft.com/office/drawing/2014/main" id="{CEDBEFC4-7622-4060-BDB5-7355FCC17B3F}"/>
              </a:ext>
            </a:extLst>
          </p:cNvPr>
          <p:cNvSpPr txBox="1"/>
          <p:nvPr>
            <p:custDataLst>
              <p:tags r:id="rId6"/>
            </p:custDataLst>
          </p:nvPr>
        </p:nvSpPr>
        <p:spPr>
          <a:xfrm>
            <a:off x="2153669" y="3315813"/>
            <a:ext cx="1447166" cy="460375"/>
          </a:xfrm>
          <a:prstGeom prst="rect">
            <a:avLst/>
          </a:prstGeom>
          <a:noFill/>
        </p:spPr>
        <p:txBody>
          <a:bodyPr wrap="square" rtlCol="0">
            <a:spAutoFit/>
          </a:bodyPr>
          <a:lstStyle/>
          <a:p>
            <a:pPr algn="l"/>
            <a:r>
              <a:rPr lang="zh-CN" altLang="en-US" sz="2400" dirty="0">
                <a:solidFill>
                  <a:srgbClr val="004EA2"/>
                </a:solidFill>
                <a:latin typeface="微软雅黑" panose="020B0503020204020204" pitchFamily="34" charset="-122"/>
                <a:ea typeface="微软雅黑" panose="020B0503020204020204" pitchFamily="34" charset="-122"/>
              </a:rPr>
              <a:t>初步开发</a:t>
            </a:r>
          </a:p>
        </p:txBody>
      </p:sp>
      <p:sp>
        <p:nvSpPr>
          <p:cNvPr id="19" name="文本框 18">
            <a:extLst>
              <a:ext uri="{FF2B5EF4-FFF2-40B4-BE49-F238E27FC236}">
                <a16:creationId xmlns:a16="http://schemas.microsoft.com/office/drawing/2014/main" id="{F30E7148-7441-444A-9593-372AC1173456}"/>
              </a:ext>
            </a:extLst>
          </p:cNvPr>
          <p:cNvSpPr txBox="1"/>
          <p:nvPr>
            <p:custDataLst>
              <p:tags r:id="rId7"/>
            </p:custDataLst>
          </p:nvPr>
        </p:nvSpPr>
        <p:spPr>
          <a:xfrm>
            <a:off x="1768648" y="3882083"/>
            <a:ext cx="2331085" cy="929640"/>
          </a:xfrm>
          <a:prstGeom prst="rect">
            <a:avLst/>
          </a:prstGeom>
          <a:noFill/>
        </p:spPr>
        <p:txBody>
          <a:bodyPr wrap="square" rtlCol="0">
            <a:spAutoFit/>
          </a:bodyPr>
          <a:lstStyle/>
          <a:p>
            <a:pPr>
              <a:lnSpc>
                <a:spcPct val="130000"/>
              </a:lnSpc>
            </a:pPr>
            <a:r>
              <a:rPr lang="zh-CN" altLang="en-US" sz="1400" dirty="0">
                <a:latin typeface="微软雅黑" panose="020B0503020204020204" pitchFamily="34" charset="-122"/>
                <a:ea typeface="微软雅黑" panose="020B0503020204020204" pitchFamily="34" charset="-122"/>
                <a:sym typeface="+mn-ea"/>
              </a:rPr>
              <a:t>基于 </a:t>
            </a:r>
            <a:r>
              <a:rPr lang="en-US" altLang="zh-CN" sz="1400" dirty="0">
                <a:latin typeface="微软雅黑" panose="020B0503020204020204" pitchFamily="34" charset="-122"/>
                <a:ea typeface="微软雅黑" panose="020B0503020204020204" pitchFamily="34" charset="-122"/>
                <a:sym typeface="+mn-ea"/>
              </a:rPr>
              <a:t>QT </a:t>
            </a:r>
            <a:r>
              <a:rPr lang="zh-CN" altLang="en-US" sz="1400" dirty="0">
                <a:latin typeface="微软雅黑" panose="020B0503020204020204" pitchFamily="34" charset="-122"/>
                <a:ea typeface="微软雅黑" panose="020B0503020204020204" pitchFamily="34" charset="-122"/>
                <a:sym typeface="+mn-ea"/>
              </a:rPr>
              <a:t>搭建跨平台应用界面框架，基于 </a:t>
            </a:r>
            <a:r>
              <a:rPr lang="en-US" altLang="zh-CN" sz="1400" dirty="0" err="1">
                <a:latin typeface="微软雅黑" panose="020B0503020204020204" pitchFamily="34" charset="-122"/>
                <a:ea typeface="微软雅黑" panose="020B0503020204020204" pitchFamily="34" charset="-122"/>
                <a:sym typeface="+mn-ea"/>
              </a:rPr>
              <a:t>patchcore</a:t>
            </a:r>
            <a:r>
              <a:rPr lang="en-US" altLang="zh-CN" sz="1400" dirty="0">
                <a:latin typeface="微软雅黑" panose="020B0503020204020204" pitchFamily="34" charset="-122"/>
                <a:ea typeface="微软雅黑" panose="020B0503020204020204" pitchFamily="34" charset="-122"/>
                <a:sym typeface="+mn-ea"/>
              </a:rPr>
              <a:t> </a:t>
            </a:r>
            <a:r>
              <a:rPr lang="zh-CN" altLang="en-US" sz="1400" dirty="0">
                <a:latin typeface="微软雅黑" panose="020B0503020204020204" pitchFamily="34" charset="-122"/>
                <a:ea typeface="微软雅黑" panose="020B0503020204020204" pitchFamily="34" charset="-122"/>
                <a:sym typeface="+mn-ea"/>
              </a:rPr>
              <a:t>实现缺陷检测基本功能</a:t>
            </a:r>
            <a:endParaRPr lang="zh-CN" sz="1400" dirty="0">
              <a:solidFill>
                <a:schemeClr val="tx1"/>
              </a:solidFill>
              <a:latin typeface="微软雅黑" panose="020B0503020204020204" pitchFamily="34" charset="-122"/>
              <a:ea typeface="微软雅黑" panose="020B0503020204020204" pitchFamily="34" charset="-122"/>
              <a:sym typeface="+mn-ea"/>
            </a:endParaRPr>
          </a:p>
        </p:txBody>
      </p:sp>
      <p:sp>
        <p:nvSpPr>
          <p:cNvPr id="20" name="TextBox 76">
            <a:extLst>
              <a:ext uri="{FF2B5EF4-FFF2-40B4-BE49-F238E27FC236}">
                <a16:creationId xmlns:a16="http://schemas.microsoft.com/office/drawing/2014/main" id="{E935E88D-1A67-4E64-826D-93E19614AD8A}"/>
              </a:ext>
            </a:extLst>
          </p:cNvPr>
          <p:cNvSpPr txBox="1"/>
          <p:nvPr>
            <p:custDataLst>
              <p:tags r:id="rId8"/>
            </p:custDataLst>
          </p:nvPr>
        </p:nvSpPr>
        <p:spPr>
          <a:xfrm>
            <a:off x="5197231" y="3314523"/>
            <a:ext cx="1447165" cy="461665"/>
          </a:xfrm>
          <a:prstGeom prst="rect">
            <a:avLst/>
          </a:prstGeom>
          <a:noFill/>
        </p:spPr>
        <p:txBody>
          <a:bodyPr wrap="square" rtlCol="0">
            <a:spAutoFit/>
          </a:bodyPr>
          <a:lstStyle/>
          <a:p>
            <a:pPr algn="l"/>
            <a:r>
              <a:rPr lang="zh-CN" altLang="en-US" sz="2400" dirty="0">
                <a:solidFill>
                  <a:srgbClr val="004EA2"/>
                </a:solidFill>
                <a:latin typeface="微软雅黑" panose="020B0503020204020204" pitchFamily="34" charset="-122"/>
                <a:ea typeface="微软雅黑" panose="020B0503020204020204" pitchFamily="34" charset="-122"/>
              </a:rPr>
              <a:t>完善美化</a:t>
            </a:r>
          </a:p>
        </p:txBody>
      </p:sp>
      <p:sp>
        <p:nvSpPr>
          <p:cNvPr id="21" name="文本框 20">
            <a:extLst>
              <a:ext uri="{FF2B5EF4-FFF2-40B4-BE49-F238E27FC236}">
                <a16:creationId xmlns:a16="http://schemas.microsoft.com/office/drawing/2014/main" id="{4259F696-B0A4-4C5C-ABDD-3F58155EFBA7}"/>
              </a:ext>
            </a:extLst>
          </p:cNvPr>
          <p:cNvSpPr txBox="1"/>
          <p:nvPr>
            <p:custDataLst>
              <p:tags r:id="rId9"/>
            </p:custDataLst>
          </p:nvPr>
        </p:nvSpPr>
        <p:spPr>
          <a:xfrm>
            <a:off x="4714634" y="3882083"/>
            <a:ext cx="2419350" cy="625171"/>
          </a:xfrm>
          <a:prstGeom prst="rect">
            <a:avLst/>
          </a:prstGeom>
          <a:noFill/>
        </p:spPr>
        <p:txBody>
          <a:bodyPr wrap="square" rtlCol="0">
            <a:spAutoFit/>
          </a:bodyPr>
          <a:lstStyle/>
          <a:p>
            <a:pPr>
              <a:lnSpc>
                <a:spcPct val="130000"/>
              </a:lnSpc>
            </a:pPr>
            <a:r>
              <a:rPr lang="zh-CN" altLang="en-US" sz="1400" dirty="0">
                <a:latin typeface="微软雅黑" panose="020B0503020204020204" pitchFamily="34" charset="-122"/>
                <a:ea typeface="微软雅黑" panose="020B0503020204020204" pitchFamily="34" charset="-122"/>
                <a:sym typeface="+mn-ea"/>
              </a:rPr>
              <a:t>完善服务端，基本实现所有预期功能；美化界面</a:t>
            </a:r>
            <a:endParaRPr lang="zh-CN" altLang="zh-CN" sz="1400" dirty="0">
              <a:solidFill>
                <a:schemeClr val="tx1"/>
              </a:solidFill>
              <a:latin typeface="微软雅黑" panose="020B0503020204020204" pitchFamily="34" charset="-122"/>
              <a:ea typeface="微软雅黑" panose="020B0503020204020204" pitchFamily="34" charset="-122"/>
              <a:sym typeface="+mn-ea"/>
            </a:endParaRPr>
          </a:p>
        </p:txBody>
      </p:sp>
      <p:sp>
        <p:nvSpPr>
          <p:cNvPr id="22" name="TextBox 76">
            <a:extLst>
              <a:ext uri="{FF2B5EF4-FFF2-40B4-BE49-F238E27FC236}">
                <a16:creationId xmlns:a16="http://schemas.microsoft.com/office/drawing/2014/main" id="{0A717667-FFCB-4F37-8965-5793A2C63713}"/>
              </a:ext>
            </a:extLst>
          </p:cNvPr>
          <p:cNvSpPr txBox="1"/>
          <p:nvPr>
            <p:custDataLst>
              <p:tags r:id="rId10"/>
            </p:custDataLst>
          </p:nvPr>
        </p:nvSpPr>
        <p:spPr>
          <a:xfrm>
            <a:off x="8319116" y="3315813"/>
            <a:ext cx="1447166" cy="460375"/>
          </a:xfrm>
          <a:prstGeom prst="rect">
            <a:avLst/>
          </a:prstGeom>
          <a:noFill/>
        </p:spPr>
        <p:txBody>
          <a:bodyPr wrap="square" rtlCol="0">
            <a:spAutoFit/>
          </a:bodyPr>
          <a:lstStyle/>
          <a:p>
            <a:pPr algn="l"/>
            <a:r>
              <a:rPr lang="zh-CN" altLang="en-US" sz="2400" dirty="0">
                <a:solidFill>
                  <a:srgbClr val="004EA2"/>
                </a:solidFill>
                <a:latin typeface="微软雅黑" panose="020B0503020204020204" pitchFamily="34" charset="-122"/>
                <a:ea typeface="微软雅黑" panose="020B0503020204020204" pitchFamily="34" charset="-122"/>
              </a:rPr>
              <a:t>拓展优化</a:t>
            </a:r>
          </a:p>
        </p:txBody>
      </p:sp>
      <p:sp>
        <p:nvSpPr>
          <p:cNvPr id="23" name="文本框 22">
            <a:extLst>
              <a:ext uri="{FF2B5EF4-FFF2-40B4-BE49-F238E27FC236}">
                <a16:creationId xmlns:a16="http://schemas.microsoft.com/office/drawing/2014/main" id="{8D76727C-5716-49BD-83DD-4C81C12C56CC}"/>
              </a:ext>
            </a:extLst>
          </p:cNvPr>
          <p:cNvSpPr txBox="1"/>
          <p:nvPr>
            <p:custDataLst>
              <p:tags r:id="rId11"/>
            </p:custDataLst>
          </p:nvPr>
        </p:nvSpPr>
        <p:spPr>
          <a:xfrm>
            <a:off x="7722217" y="3882083"/>
            <a:ext cx="2580549" cy="625171"/>
          </a:xfrm>
          <a:prstGeom prst="rect">
            <a:avLst/>
          </a:prstGeom>
          <a:noFill/>
        </p:spPr>
        <p:txBody>
          <a:bodyPr wrap="square" rtlCol="0">
            <a:spAutoFit/>
          </a:bodyPr>
          <a:lstStyle/>
          <a:p>
            <a:pPr>
              <a:lnSpc>
                <a:spcPct val="130000"/>
              </a:lnSpc>
            </a:pPr>
            <a:r>
              <a:rPr lang="zh-CN" altLang="en-US" sz="1400" dirty="0">
                <a:latin typeface="微软雅黑" panose="020B0503020204020204" pitchFamily="34" charset="-122"/>
                <a:ea typeface="微软雅黑" panose="020B0503020204020204" pitchFamily="34" charset="-122"/>
                <a:sym typeface="+mn-ea"/>
              </a:rPr>
              <a:t>在已实现系统上设计新功能、构思优化算法</a:t>
            </a:r>
          </a:p>
        </p:txBody>
      </p:sp>
    </p:spTree>
    <p:custDataLst>
      <p:tags r:id="rId1"/>
    </p:custDataLst>
    <p:extLst>
      <p:ext uri="{BB962C8B-B14F-4D97-AF65-F5344CB8AC3E}">
        <p14:creationId xmlns:p14="http://schemas.microsoft.com/office/powerpoint/2010/main" val="1357012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par>
                                <p:cTn id="29" presetID="6"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circle(in)">
                                      <p:cBhvr>
                                        <p:cTn id="31" dur="2000"/>
                                        <p:tgtEl>
                                          <p:spTgt spid="18"/>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circle(in)">
                                      <p:cBhvr>
                                        <p:cTn id="34" dur="2000"/>
                                        <p:tgtEl>
                                          <p:spTgt spid="19"/>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circle(in)">
                                      <p:cBhvr>
                                        <p:cTn id="37" dur="2000"/>
                                        <p:tgtEl>
                                          <p:spTgt spid="20"/>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circle(in)">
                                      <p:cBhvr>
                                        <p:cTn id="40" dur="2000"/>
                                        <p:tgtEl>
                                          <p:spTgt spid="21"/>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circle(in)">
                                      <p:cBhvr>
                                        <p:cTn id="43" dur="2000"/>
                                        <p:tgtEl>
                                          <p:spTgt spid="22"/>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circle(in)">
                                      <p:cBhvr>
                                        <p:cTn id="46"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2" grpId="0" bldLvl="0" animBg="1"/>
      <p:bldP spid="13" grpId="0" bldLvl="0" animBg="1"/>
      <p:bldP spid="18" grpId="0" bldLvl="0" animBg="1"/>
      <p:bldP spid="19" grpId="0" bldLvl="0" animBg="1"/>
      <p:bldP spid="20" grpId="0" bldLvl="0" animBg="1"/>
      <p:bldP spid="21" grpId="0" bldLvl="0" animBg="1"/>
      <p:bldP spid="22" grpId="0" bldLvl="0" animBg="1"/>
      <p:bldP spid="2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627DEEE-082A-A3B0-9FD0-81EBAA0FCC47}"/>
              </a:ext>
            </a:extLst>
          </p:cNvPr>
          <p:cNvSpPr/>
          <p:nvPr/>
        </p:nvSpPr>
        <p:spPr>
          <a:xfrm>
            <a:off x="4984096" y="319474"/>
            <a:ext cx="1826141" cy="584775"/>
          </a:xfrm>
          <a:prstGeom prst="rect">
            <a:avLst/>
          </a:prstGeom>
        </p:spPr>
        <p:txBody>
          <a:bodyPr wrap="none">
            <a:spAutoFit/>
          </a:bodyPr>
          <a:lstStyle/>
          <a:p>
            <a:pPr lvl="0"/>
            <a:r>
              <a:rPr lang="zh-CN" altLang="en-US" sz="3200" b="1" dirty="0">
                <a:solidFill>
                  <a:srgbClr val="BD934E"/>
                </a:solidFill>
                <a:latin typeface="华文行楷" panose="02010800040101010101" pitchFamily="2" charset="-122"/>
                <a:ea typeface="华文行楷" panose="02010800040101010101" pitchFamily="2" charset="-122"/>
              </a:rPr>
              <a:t>目前进展</a:t>
            </a:r>
          </a:p>
        </p:txBody>
      </p:sp>
      <p:pic>
        <p:nvPicPr>
          <p:cNvPr id="6" name="图片 5" descr="G:\2021\校庆\PPT\logo-08.pnglogo-08">
            <a:extLst>
              <a:ext uri="{FF2B5EF4-FFF2-40B4-BE49-F238E27FC236}">
                <a16:creationId xmlns:a16="http://schemas.microsoft.com/office/drawing/2014/main" id="{EDF0B799-81C0-2DAD-00E4-B4F004D292F1}"/>
              </a:ext>
            </a:extLst>
          </p:cNvPr>
          <p:cNvPicPr>
            <a:picLocks noChangeAspect="1"/>
          </p:cNvPicPr>
          <p:nvPr/>
        </p:nvPicPr>
        <p:blipFill>
          <a:blip r:embed="rId4"/>
          <a:srcRect/>
          <a:stretch>
            <a:fillRect/>
          </a:stretch>
        </p:blipFill>
        <p:spPr>
          <a:xfrm rot="17197349" flipH="1">
            <a:off x="4334442" y="378605"/>
            <a:ext cx="679580" cy="625958"/>
          </a:xfrm>
          <a:prstGeom prst="rect">
            <a:avLst/>
          </a:prstGeom>
        </p:spPr>
      </p:pic>
      <p:pic>
        <p:nvPicPr>
          <p:cNvPr id="11" name="图形 10">
            <a:extLst>
              <a:ext uri="{FF2B5EF4-FFF2-40B4-BE49-F238E27FC236}">
                <a16:creationId xmlns:a16="http://schemas.microsoft.com/office/drawing/2014/main" id="{7FEA3C42-5D3A-4255-95DD-A386AC7D80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8325" y="319474"/>
            <a:ext cx="2403548" cy="584468"/>
          </a:xfrm>
          <a:prstGeom prst="rect">
            <a:avLst/>
          </a:prstGeom>
        </p:spPr>
      </p:pic>
      <p:pic>
        <p:nvPicPr>
          <p:cNvPr id="26" name="图片 25">
            <a:extLst>
              <a:ext uri="{FF2B5EF4-FFF2-40B4-BE49-F238E27FC236}">
                <a16:creationId xmlns:a16="http://schemas.microsoft.com/office/drawing/2014/main" id="{7D61F140-6A16-4A07-9B7F-72F8715EF2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23371" y="4934472"/>
            <a:ext cx="4812163" cy="1604054"/>
          </a:xfrm>
          <a:prstGeom prst="rect">
            <a:avLst/>
          </a:prstGeom>
        </p:spPr>
      </p:pic>
      <p:pic>
        <p:nvPicPr>
          <p:cNvPr id="27" name="图片 26">
            <a:extLst>
              <a:ext uri="{FF2B5EF4-FFF2-40B4-BE49-F238E27FC236}">
                <a16:creationId xmlns:a16="http://schemas.microsoft.com/office/drawing/2014/main" id="{E701024A-5B16-4767-A33E-AE224255FE24}"/>
              </a:ext>
            </a:extLst>
          </p:cNvPr>
          <p:cNvPicPr>
            <a:picLocks noChangeAspect="1"/>
          </p:cNvPicPr>
          <p:nvPr/>
        </p:nvPicPr>
        <p:blipFill>
          <a:blip r:embed="rId8"/>
          <a:stretch>
            <a:fillRect/>
          </a:stretch>
        </p:blipFill>
        <p:spPr>
          <a:xfrm>
            <a:off x="691531" y="3257853"/>
            <a:ext cx="5768193" cy="3019847"/>
          </a:xfrm>
          <a:prstGeom prst="rect">
            <a:avLst/>
          </a:prstGeom>
        </p:spPr>
      </p:pic>
      <p:pic>
        <p:nvPicPr>
          <p:cNvPr id="28" name="图片 27">
            <a:extLst>
              <a:ext uri="{FF2B5EF4-FFF2-40B4-BE49-F238E27FC236}">
                <a16:creationId xmlns:a16="http://schemas.microsoft.com/office/drawing/2014/main" id="{8E9620EE-B3BD-4FC7-A2C3-DE26E2E68FC5}"/>
              </a:ext>
            </a:extLst>
          </p:cNvPr>
          <p:cNvPicPr>
            <a:picLocks noChangeAspect="1"/>
          </p:cNvPicPr>
          <p:nvPr/>
        </p:nvPicPr>
        <p:blipFill>
          <a:blip r:embed="rId9"/>
          <a:stretch>
            <a:fillRect/>
          </a:stretch>
        </p:blipFill>
        <p:spPr>
          <a:xfrm>
            <a:off x="6810237" y="1375632"/>
            <a:ext cx="5038433" cy="3616197"/>
          </a:xfrm>
          <a:prstGeom prst="rect">
            <a:avLst/>
          </a:prstGeom>
        </p:spPr>
      </p:pic>
      <p:pic>
        <p:nvPicPr>
          <p:cNvPr id="3" name="图片 2">
            <a:extLst>
              <a:ext uri="{FF2B5EF4-FFF2-40B4-BE49-F238E27FC236}">
                <a16:creationId xmlns:a16="http://schemas.microsoft.com/office/drawing/2014/main" id="{6D55E0CC-FB36-4484-A8E8-2A3240E35406}"/>
              </a:ext>
            </a:extLst>
          </p:cNvPr>
          <p:cNvPicPr>
            <a:picLocks noChangeAspect="1"/>
          </p:cNvPicPr>
          <p:nvPr/>
        </p:nvPicPr>
        <p:blipFill>
          <a:blip r:embed="rId10"/>
          <a:stretch>
            <a:fillRect/>
          </a:stretch>
        </p:blipFill>
        <p:spPr>
          <a:xfrm>
            <a:off x="7572098" y="319474"/>
            <a:ext cx="3690836" cy="1763645"/>
          </a:xfrm>
          <a:prstGeom prst="rect">
            <a:avLst/>
          </a:prstGeom>
          <a:ln>
            <a:noFill/>
          </a:ln>
          <a:effectLst>
            <a:outerShdw blurRad="292100" dist="139700" dir="2700000" algn="tl" rotWithShape="0">
              <a:srgbClr val="333333">
                <a:alpha val="65000"/>
              </a:srgbClr>
            </a:outerShdw>
          </a:effectLst>
        </p:spPr>
      </p:pic>
      <p:pic>
        <p:nvPicPr>
          <p:cNvPr id="14" name="图片 13" descr="logo-05"/>
          <p:cNvPicPr>
            <a:picLocks noChangeAspect="1"/>
          </p:cNvPicPr>
          <p:nvPr/>
        </p:nvPicPr>
        <p:blipFill>
          <a:blip r:embed="rId11"/>
          <a:stretch>
            <a:fillRect/>
          </a:stretch>
        </p:blipFill>
        <p:spPr>
          <a:xfrm>
            <a:off x="9492615" y="-1282700"/>
            <a:ext cx="4442460" cy="4099560"/>
          </a:xfrm>
          <a:prstGeom prst="rect">
            <a:avLst/>
          </a:prstGeom>
        </p:spPr>
      </p:pic>
      <p:pic>
        <p:nvPicPr>
          <p:cNvPr id="15" name="图片 14" descr="logo-06 - 副本"/>
          <p:cNvPicPr>
            <a:picLocks noChangeAspect="1"/>
          </p:cNvPicPr>
          <p:nvPr/>
        </p:nvPicPr>
        <p:blipFill>
          <a:blip r:embed="rId12"/>
          <a:stretch>
            <a:fillRect/>
          </a:stretch>
        </p:blipFill>
        <p:spPr>
          <a:xfrm>
            <a:off x="-951230" y="3771900"/>
            <a:ext cx="3503930" cy="3232785"/>
          </a:xfrm>
          <a:prstGeom prst="rect">
            <a:avLst/>
          </a:prstGeom>
        </p:spPr>
      </p:pic>
      <p:pic>
        <p:nvPicPr>
          <p:cNvPr id="4" name="图片 3">
            <a:extLst>
              <a:ext uri="{FF2B5EF4-FFF2-40B4-BE49-F238E27FC236}">
                <a16:creationId xmlns:a16="http://schemas.microsoft.com/office/drawing/2014/main" id="{4D079EF1-0079-8267-3931-A5E82413B1E0}"/>
              </a:ext>
            </a:extLst>
          </p:cNvPr>
          <p:cNvPicPr>
            <a:picLocks noChangeAspect="1"/>
          </p:cNvPicPr>
          <p:nvPr/>
        </p:nvPicPr>
        <p:blipFill>
          <a:blip r:embed="rId13"/>
          <a:stretch>
            <a:fillRect/>
          </a:stretch>
        </p:blipFill>
        <p:spPr>
          <a:xfrm>
            <a:off x="974707" y="1289135"/>
            <a:ext cx="5038433" cy="1069479"/>
          </a:xfrm>
          <a:prstGeom prst="rect">
            <a:avLst/>
          </a:prstGeom>
        </p:spPr>
      </p:pic>
      <p:pic>
        <p:nvPicPr>
          <p:cNvPr id="8" name="图片 7">
            <a:extLst>
              <a:ext uri="{FF2B5EF4-FFF2-40B4-BE49-F238E27FC236}">
                <a16:creationId xmlns:a16="http://schemas.microsoft.com/office/drawing/2014/main" id="{9C9AC906-5713-A01F-A7F5-A72C1C1F676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74707" y="2500382"/>
            <a:ext cx="5038433" cy="664501"/>
          </a:xfrm>
          <a:prstGeom prst="rect">
            <a:avLst/>
          </a:prstGeom>
        </p:spPr>
      </p:pic>
    </p:spTree>
    <p:custDataLst>
      <p:tags r:id="rId1"/>
    </p:custDataLst>
    <p:extLst>
      <p:ext uri="{BB962C8B-B14F-4D97-AF65-F5344CB8AC3E}">
        <p14:creationId xmlns:p14="http://schemas.microsoft.com/office/powerpoint/2010/main" val="3885572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形 10"/>
          <p:cNvPicPr>
            <a:picLocks noChangeAspect="1"/>
          </p:cNvPicPr>
          <p:nvPr/>
        </p:nvPicPr>
        <p:blipFill>
          <a:blip r:embed="rId6"/>
          <a:stretch>
            <a:fillRect/>
          </a:stretch>
        </p:blipFill>
        <p:spPr>
          <a:xfrm>
            <a:off x="3937597" y="626806"/>
            <a:ext cx="3999009" cy="972434"/>
          </a:xfrm>
          <a:prstGeom prst="rect">
            <a:avLst/>
          </a:prstGeom>
        </p:spPr>
      </p:pic>
      <p:sp>
        <p:nvSpPr>
          <p:cNvPr id="12" name="文本框 11">
            <a:extLst>
              <a:ext uri="{FF2B5EF4-FFF2-40B4-BE49-F238E27FC236}">
                <a16:creationId xmlns:a16="http://schemas.microsoft.com/office/drawing/2014/main" id="{F85D5C2C-9F69-479C-B671-7FFC7F85CFD7}"/>
              </a:ext>
            </a:extLst>
          </p:cNvPr>
          <p:cNvSpPr txBox="1"/>
          <p:nvPr/>
        </p:nvSpPr>
        <p:spPr>
          <a:xfrm>
            <a:off x="4480559" y="3251883"/>
            <a:ext cx="3230880" cy="1014730"/>
          </a:xfrm>
          <a:prstGeom prst="rect">
            <a:avLst/>
          </a:prstGeom>
          <a:noFill/>
        </p:spPr>
        <p:txBody>
          <a:bodyPr wrap="none" rtlCol="0">
            <a:spAutoFit/>
          </a:bodyPr>
          <a:lstStyle/>
          <a:p>
            <a:pPr algn="ctr"/>
            <a:r>
              <a:rPr lang="zh-CN" altLang="en-US" sz="6000" b="1" dirty="0">
                <a:solidFill>
                  <a:schemeClr val="bg1"/>
                </a:solidFill>
                <a:latin typeface="华文行楷" panose="02010800040101010101" pitchFamily="2" charset="-122"/>
                <a:ea typeface="华文行楷" panose="02010800040101010101" pitchFamily="2" charset="-122"/>
              </a:rPr>
              <a:t>谢谢观看</a:t>
            </a:r>
          </a:p>
        </p:txBody>
      </p:sp>
      <p:sp>
        <p:nvSpPr>
          <p:cNvPr id="13" name="文本框 12">
            <a:extLst>
              <a:ext uri="{FF2B5EF4-FFF2-40B4-BE49-F238E27FC236}">
                <a16:creationId xmlns:a16="http://schemas.microsoft.com/office/drawing/2014/main" id="{87B72ECA-33C3-47B1-9AF9-0848D2B5AD1F}"/>
              </a:ext>
            </a:extLst>
          </p:cNvPr>
          <p:cNvSpPr txBox="1"/>
          <p:nvPr/>
        </p:nvSpPr>
        <p:spPr>
          <a:xfrm>
            <a:off x="1821337" y="5378133"/>
            <a:ext cx="8549323" cy="369332"/>
          </a:xfrm>
          <a:prstGeom prst="rect">
            <a:avLst/>
          </a:prstGeom>
          <a:noFill/>
        </p:spPr>
        <p:txBody>
          <a:bodyPr wrap="square">
            <a:spAutoFit/>
          </a:bodyPr>
          <a:lstStyle/>
          <a:p>
            <a:r>
              <a:rPr lang="zh-CN" altLang="en-US" b="1" dirty="0">
                <a:solidFill>
                  <a:schemeClr val="bg1">
                    <a:lumMod val="75000"/>
                  </a:schemeClr>
                </a:solidFill>
                <a:latin typeface="华文行楷" panose="02010800040101010101" pitchFamily="2" charset="-122"/>
                <a:ea typeface="华文行楷" panose="02010800040101010101" pitchFamily="2" charset="-122"/>
              </a:rPr>
              <a:t>社会主义核心价值观：富强民主文明和谐、自由平等公正法治、爱国敬业诚信友善</a:t>
            </a:r>
          </a:p>
        </p:txBody>
      </p:sp>
      <p:pic>
        <p:nvPicPr>
          <p:cNvPr id="14" name="图片 13" descr="G:\2021\校庆\PPT\logo-08.pnglogo-08">
            <a:extLst>
              <a:ext uri="{FF2B5EF4-FFF2-40B4-BE49-F238E27FC236}">
                <a16:creationId xmlns:a16="http://schemas.microsoft.com/office/drawing/2014/main" id="{68EF08C9-9774-42A9-91FE-6CDBB5B01D08}"/>
              </a:ext>
            </a:extLst>
          </p:cNvPr>
          <p:cNvPicPr>
            <a:picLocks noChangeAspect="1"/>
          </p:cNvPicPr>
          <p:nvPr/>
        </p:nvPicPr>
        <p:blipFill>
          <a:blip r:embed="rId7"/>
          <a:srcRect/>
          <a:stretch>
            <a:fillRect/>
          </a:stretch>
        </p:blipFill>
        <p:spPr>
          <a:xfrm>
            <a:off x="9502775" y="-1289050"/>
            <a:ext cx="4442460" cy="4091940"/>
          </a:xfrm>
          <a:prstGeom prst="rect">
            <a:avLst/>
          </a:prstGeom>
        </p:spPr>
      </p:pic>
      <p:pic>
        <p:nvPicPr>
          <p:cNvPr id="16" name="图片 15" descr="G:\2021\校庆\PPT\logo-09.pnglogo-09">
            <a:extLst>
              <a:ext uri="{FF2B5EF4-FFF2-40B4-BE49-F238E27FC236}">
                <a16:creationId xmlns:a16="http://schemas.microsoft.com/office/drawing/2014/main" id="{27601271-E326-4552-9555-05140684BF2F}"/>
              </a:ext>
            </a:extLst>
          </p:cNvPr>
          <p:cNvPicPr>
            <a:picLocks noChangeAspect="1"/>
          </p:cNvPicPr>
          <p:nvPr/>
        </p:nvPicPr>
        <p:blipFill>
          <a:blip r:embed="rId8"/>
          <a:srcRect/>
          <a:stretch>
            <a:fillRect/>
          </a:stretch>
        </p:blipFill>
        <p:spPr>
          <a:xfrm>
            <a:off x="-951230" y="3764598"/>
            <a:ext cx="3503930" cy="32270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p:cNvSpPr/>
          <p:nvPr>
            <p:custDataLst>
              <p:tags r:id="rId1"/>
            </p:custDataLst>
          </p:nvPr>
        </p:nvSpPr>
        <p:spPr>
          <a:xfrm>
            <a:off x="5201508" y="1984419"/>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01</a:t>
            </a:r>
            <a:endParaRPr lang="zh-CN" altLang="en-US" sz="2400" b="1" dirty="0">
              <a:latin typeface="微软雅黑" panose="020B0503020204020204" pitchFamily="34" charset="-122"/>
              <a:ea typeface="微软雅黑" panose="020B0503020204020204" pitchFamily="34" charset="-122"/>
            </a:endParaRPr>
          </a:p>
        </p:txBody>
      </p:sp>
      <p:sp>
        <p:nvSpPr>
          <p:cNvPr id="17" name="圆角矩形 16"/>
          <p:cNvSpPr/>
          <p:nvPr/>
        </p:nvSpPr>
        <p:spPr>
          <a:xfrm>
            <a:off x="-1743421" y="1776690"/>
            <a:ext cx="5651845" cy="3073400"/>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556426" y="1882709"/>
            <a:ext cx="5261917" cy="2861362"/>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p:nvPr>
            <p:custDataLst>
              <p:tags r:id="rId2"/>
            </p:custDataLst>
          </p:nvPr>
        </p:nvSpPr>
        <p:spPr>
          <a:xfrm>
            <a:off x="6520952" y="1984419"/>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20000"/>
              </a:lnSpc>
            </a:pPr>
            <a:r>
              <a:rPr lang="zh-CN" altLang="en-US" sz="2400" dirty="0">
                <a:solidFill>
                  <a:schemeClr val="bg1"/>
                </a:solidFill>
                <a:latin typeface="华文行楷" panose="02010800040101010101" pitchFamily="2" charset="-122"/>
                <a:ea typeface="华文行楷" panose="02010800040101010101" pitchFamily="2" charset="-122"/>
              </a:rPr>
              <a:t>背景介绍</a:t>
            </a:r>
          </a:p>
        </p:txBody>
      </p:sp>
      <p:sp>
        <p:nvSpPr>
          <p:cNvPr id="60" name="圆角矩形 59"/>
          <p:cNvSpPr/>
          <p:nvPr>
            <p:custDataLst>
              <p:tags r:id="rId3"/>
            </p:custDataLst>
          </p:nvPr>
        </p:nvSpPr>
        <p:spPr>
          <a:xfrm>
            <a:off x="6520952" y="4060417"/>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20000"/>
              </a:lnSpc>
            </a:pPr>
            <a:r>
              <a:rPr lang="zh-CN" altLang="en-US" sz="2400" dirty="0">
                <a:solidFill>
                  <a:schemeClr val="bg1"/>
                </a:solidFill>
                <a:latin typeface="华文行楷" panose="02010800040101010101" pitchFamily="2" charset="-122"/>
                <a:ea typeface="华文行楷" panose="02010800040101010101" pitchFamily="2" charset="-122"/>
              </a:rPr>
              <a:t>进度规划</a:t>
            </a:r>
          </a:p>
        </p:txBody>
      </p:sp>
      <p:sp>
        <p:nvSpPr>
          <p:cNvPr id="64" name="TextBox 78"/>
          <p:cNvSpPr txBox="1"/>
          <p:nvPr/>
        </p:nvSpPr>
        <p:spPr>
          <a:xfrm>
            <a:off x="565975" y="3617679"/>
            <a:ext cx="2063385" cy="502766"/>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641317" y="2561563"/>
            <a:ext cx="1912703" cy="995209"/>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p>
        </p:txBody>
      </p:sp>
      <p:sp>
        <p:nvSpPr>
          <p:cNvPr id="18" name="矩形: 圆角 17"/>
          <p:cNvSpPr/>
          <p:nvPr>
            <p:custDataLst>
              <p:tags r:id="rId4"/>
            </p:custDataLst>
          </p:nvPr>
        </p:nvSpPr>
        <p:spPr>
          <a:xfrm>
            <a:off x="5201508" y="4036287"/>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03</a:t>
            </a:r>
          </a:p>
        </p:txBody>
      </p:sp>
      <p:pic>
        <p:nvPicPr>
          <p:cNvPr id="22" name="图形 21"/>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18325" y="319474"/>
            <a:ext cx="2403548" cy="584468"/>
          </a:xfrm>
          <a:prstGeom prst="rect">
            <a:avLst/>
          </a:prstGeom>
        </p:spPr>
      </p:pic>
      <p:sp>
        <p:nvSpPr>
          <p:cNvPr id="5" name="矩形: 圆角 2"/>
          <p:cNvSpPr/>
          <p:nvPr>
            <p:custDataLst>
              <p:tags r:id="rId5"/>
            </p:custDataLst>
          </p:nvPr>
        </p:nvSpPr>
        <p:spPr>
          <a:xfrm>
            <a:off x="5201508" y="3009944"/>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02</a:t>
            </a:r>
            <a:endParaRPr lang="zh-CN" altLang="en-US" sz="2400" b="1" dirty="0">
              <a:latin typeface="微软雅黑" panose="020B0503020204020204" pitchFamily="34" charset="-122"/>
              <a:ea typeface="微软雅黑" panose="020B0503020204020204" pitchFamily="34" charset="-122"/>
            </a:endParaRPr>
          </a:p>
        </p:txBody>
      </p:sp>
      <p:sp>
        <p:nvSpPr>
          <p:cNvPr id="6" name="圆角矩形 5"/>
          <p:cNvSpPr/>
          <p:nvPr>
            <p:custDataLst>
              <p:tags r:id="rId6"/>
            </p:custDataLst>
          </p:nvPr>
        </p:nvSpPr>
        <p:spPr>
          <a:xfrm>
            <a:off x="6520952" y="3022644"/>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20000"/>
              </a:lnSpc>
            </a:pPr>
            <a:r>
              <a:rPr lang="zh-CN" altLang="en-US" sz="2400" dirty="0">
                <a:solidFill>
                  <a:schemeClr val="bg1"/>
                </a:solidFill>
                <a:latin typeface="华文行楷" panose="02010800040101010101" pitchFamily="2" charset="-122"/>
                <a:ea typeface="华文行楷" panose="02010800040101010101" pitchFamily="2" charset="-122"/>
              </a:rPr>
              <a:t>预期结果</a:t>
            </a:r>
          </a:p>
        </p:txBody>
      </p:sp>
      <p:pic>
        <p:nvPicPr>
          <p:cNvPr id="21" name="图片 20" descr="logo-05">
            <a:extLst>
              <a:ext uri="{FF2B5EF4-FFF2-40B4-BE49-F238E27FC236}">
                <a16:creationId xmlns:a16="http://schemas.microsoft.com/office/drawing/2014/main" id="{16940705-61C2-42D1-BA76-5B4134EBA4E6}"/>
              </a:ext>
            </a:extLst>
          </p:cNvPr>
          <p:cNvPicPr>
            <a:picLocks noChangeAspect="1"/>
          </p:cNvPicPr>
          <p:nvPr/>
        </p:nvPicPr>
        <p:blipFill>
          <a:blip r:embed="rId11"/>
          <a:stretch>
            <a:fillRect/>
          </a:stretch>
        </p:blipFill>
        <p:spPr>
          <a:xfrm>
            <a:off x="9492615" y="-1282700"/>
            <a:ext cx="4442460" cy="4099560"/>
          </a:xfrm>
          <a:prstGeom prst="rect">
            <a:avLst/>
          </a:prstGeom>
        </p:spPr>
      </p:pic>
      <p:pic>
        <p:nvPicPr>
          <p:cNvPr id="23" name="图片 22" descr="logo-06 - 副本">
            <a:extLst>
              <a:ext uri="{FF2B5EF4-FFF2-40B4-BE49-F238E27FC236}">
                <a16:creationId xmlns:a16="http://schemas.microsoft.com/office/drawing/2014/main" id="{2C16F20E-EC82-4E41-A322-44F3CB1D9E8F}"/>
              </a:ext>
            </a:extLst>
          </p:cNvPr>
          <p:cNvPicPr>
            <a:picLocks noChangeAspect="1"/>
          </p:cNvPicPr>
          <p:nvPr/>
        </p:nvPicPr>
        <p:blipFill>
          <a:blip r:embed="rId12"/>
          <a:stretch>
            <a:fillRect/>
          </a:stretch>
        </p:blipFill>
        <p:spPr>
          <a:xfrm>
            <a:off x="-1113155" y="3810000"/>
            <a:ext cx="3503930" cy="3232785"/>
          </a:xfrm>
          <a:prstGeom prst="rect">
            <a:avLst/>
          </a:prstGeom>
        </p:spPr>
      </p:pic>
      <p:pic>
        <p:nvPicPr>
          <p:cNvPr id="24" name="图形 23">
            <a:extLst>
              <a:ext uri="{FF2B5EF4-FFF2-40B4-BE49-F238E27FC236}">
                <a16:creationId xmlns:a16="http://schemas.microsoft.com/office/drawing/2014/main" id="{7DFB20D1-B522-4ED2-9D2E-45FEDFCBADD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18325" y="319474"/>
            <a:ext cx="2403548" cy="58446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
          <p:cNvSpPr txBox="1"/>
          <p:nvPr>
            <p:custDataLst>
              <p:tags r:id="rId2"/>
            </p:custDataLst>
          </p:nvPr>
        </p:nvSpPr>
        <p:spPr>
          <a:xfrm>
            <a:off x="3053080" y="2730818"/>
            <a:ext cx="1487170" cy="1240790"/>
          </a:xfrm>
          <a:prstGeom prst="rect">
            <a:avLst/>
          </a:prstGeom>
          <a:no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pPr>
            <a:r>
              <a:rPr lang="en-US" altLang="zh-CN" sz="7200" b="1" spc="200" dirty="0">
                <a:solidFill>
                  <a:srgbClr val="B88F4D"/>
                </a:solidFill>
                <a:latin typeface="Arial" panose="020B0604020202020204" pitchFamily="34" charset="0"/>
                <a:ea typeface="微软雅黑" panose="020B0503020204020204" pitchFamily="34" charset="-122"/>
                <a:cs typeface="Arial" panose="020B0604020202020204" pitchFamily="34" charset="0"/>
                <a:sym typeface="+mn-lt"/>
              </a:rPr>
              <a:t>01</a:t>
            </a:r>
          </a:p>
        </p:txBody>
      </p:sp>
      <p:cxnSp>
        <p:nvCxnSpPr>
          <p:cNvPr id="11" name="直接连接符 10"/>
          <p:cNvCxnSpPr/>
          <p:nvPr>
            <p:custDataLst>
              <p:tags r:id="rId3"/>
            </p:custDataLst>
          </p:nvPr>
        </p:nvCxnSpPr>
        <p:spPr>
          <a:xfrm>
            <a:off x="2935605" y="2272983"/>
            <a:ext cx="6320790" cy="0"/>
          </a:xfrm>
          <a:prstGeom prst="line">
            <a:avLst/>
          </a:prstGeom>
          <a:ln w="25400">
            <a:solidFill>
              <a:srgbClr val="B88F4D"/>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4"/>
            </p:custDataLst>
          </p:nvPr>
        </p:nvCxnSpPr>
        <p:spPr>
          <a:xfrm>
            <a:off x="2935605" y="4426268"/>
            <a:ext cx="6320790" cy="0"/>
          </a:xfrm>
          <a:prstGeom prst="line">
            <a:avLst/>
          </a:prstGeom>
          <a:ln w="25400">
            <a:solidFill>
              <a:srgbClr val="B88F4D"/>
            </a:solidFill>
          </a:ln>
        </p:spPr>
        <p:style>
          <a:lnRef idx="1">
            <a:schemeClr val="accent1"/>
          </a:lnRef>
          <a:fillRef idx="0">
            <a:schemeClr val="accent1"/>
          </a:fillRef>
          <a:effectRef idx="0">
            <a:schemeClr val="accent1"/>
          </a:effectRef>
          <a:fontRef idx="minor">
            <a:schemeClr val="tx1"/>
          </a:fontRef>
        </p:style>
      </p:cxnSp>
      <p:sp>
        <p:nvSpPr>
          <p:cNvPr id="13" name="标题 12"/>
          <p:cNvSpPr>
            <a:spLocks noGrp="1"/>
          </p:cNvSpPr>
          <p:nvPr>
            <p:custDataLst>
              <p:tags r:id="rId5"/>
            </p:custDataLst>
          </p:nvPr>
        </p:nvSpPr>
        <p:spPr>
          <a:xfrm>
            <a:off x="4637684" y="2931796"/>
            <a:ext cx="2909845" cy="83566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pPr algn="l"/>
            <a:r>
              <a:rPr lang="zh-CN" altLang="en-US" sz="4800" dirty="0">
                <a:latin typeface="华文行楷" panose="02010800040101010101" pitchFamily="2" charset="-122"/>
                <a:ea typeface="华文行楷" panose="02010800040101010101" pitchFamily="2" charset="-122"/>
              </a:rPr>
              <a:t>背景介绍</a:t>
            </a:r>
          </a:p>
        </p:txBody>
      </p:sp>
      <p:pic>
        <p:nvPicPr>
          <p:cNvPr id="5" name="图片 4" descr="logo-05"/>
          <p:cNvPicPr>
            <a:picLocks noChangeAspect="1"/>
          </p:cNvPicPr>
          <p:nvPr/>
        </p:nvPicPr>
        <p:blipFill>
          <a:blip r:embed="rId8"/>
          <a:stretch>
            <a:fillRect/>
          </a:stretch>
        </p:blipFill>
        <p:spPr>
          <a:xfrm>
            <a:off x="9492615" y="-1282700"/>
            <a:ext cx="4442460" cy="4099560"/>
          </a:xfrm>
          <a:prstGeom prst="rect">
            <a:avLst/>
          </a:prstGeom>
        </p:spPr>
      </p:pic>
      <p:pic>
        <p:nvPicPr>
          <p:cNvPr id="15" name="图片 14" descr="logo-06 - 副本"/>
          <p:cNvPicPr>
            <a:picLocks noChangeAspect="1"/>
          </p:cNvPicPr>
          <p:nvPr/>
        </p:nvPicPr>
        <p:blipFill>
          <a:blip r:embed="rId9"/>
          <a:stretch>
            <a:fillRect/>
          </a:stretch>
        </p:blipFill>
        <p:spPr>
          <a:xfrm>
            <a:off x="-1113155" y="3810000"/>
            <a:ext cx="3503930" cy="3232785"/>
          </a:xfrm>
          <a:prstGeom prst="rect">
            <a:avLst/>
          </a:prstGeom>
        </p:spPr>
      </p:pic>
      <p:pic>
        <p:nvPicPr>
          <p:cNvPr id="18" name="图片 17" descr="logo-08">
            <a:extLst>
              <a:ext uri="{FF2B5EF4-FFF2-40B4-BE49-F238E27FC236}">
                <a16:creationId xmlns:a16="http://schemas.microsoft.com/office/drawing/2014/main" id="{959CD32A-9C04-4F5A-9D9D-ED61D97F49EB}"/>
              </a:ext>
            </a:extLst>
          </p:cNvPr>
          <p:cNvPicPr>
            <a:picLocks noChangeAspect="1"/>
          </p:cNvPicPr>
          <p:nvPr/>
        </p:nvPicPr>
        <p:blipFill>
          <a:blip r:embed="rId10"/>
          <a:stretch>
            <a:fillRect/>
          </a:stretch>
        </p:blipFill>
        <p:spPr>
          <a:xfrm>
            <a:off x="394970" y="5332730"/>
            <a:ext cx="4865370" cy="1885950"/>
          </a:xfrm>
          <a:prstGeom prst="rect">
            <a:avLst/>
          </a:prstGeom>
        </p:spPr>
      </p:pic>
      <p:pic>
        <p:nvPicPr>
          <p:cNvPr id="19" name="图片 18" descr="logo-08">
            <a:extLst>
              <a:ext uri="{FF2B5EF4-FFF2-40B4-BE49-F238E27FC236}">
                <a16:creationId xmlns:a16="http://schemas.microsoft.com/office/drawing/2014/main" id="{10A1D000-F5C1-41A9-ADAF-1C8924F0FEFB}"/>
              </a:ext>
            </a:extLst>
          </p:cNvPr>
          <p:cNvPicPr>
            <a:picLocks noChangeAspect="1"/>
          </p:cNvPicPr>
          <p:nvPr/>
        </p:nvPicPr>
        <p:blipFill>
          <a:blip r:embed="rId10"/>
          <a:stretch>
            <a:fillRect/>
          </a:stretch>
        </p:blipFill>
        <p:spPr>
          <a:xfrm flipH="1">
            <a:off x="6907530" y="5332730"/>
            <a:ext cx="4865370" cy="1885950"/>
          </a:xfrm>
          <a:prstGeom prst="rect">
            <a:avLst/>
          </a:prstGeom>
        </p:spPr>
      </p:pic>
      <p:pic>
        <p:nvPicPr>
          <p:cNvPr id="23" name="图形 22">
            <a:extLst>
              <a:ext uri="{FF2B5EF4-FFF2-40B4-BE49-F238E27FC236}">
                <a16:creationId xmlns:a16="http://schemas.microsoft.com/office/drawing/2014/main" id="{90D80F5A-350C-4EF0-828D-73816395856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18325" y="319474"/>
            <a:ext cx="2403548" cy="584468"/>
          </a:xfrm>
          <a:prstGeom prst="rect">
            <a:avLst/>
          </a:prstGeom>
        </p:spPr>
      </p:pic>
    </p:spTree>
    <p:custDataLst>
      <p:tags r:id="rId1"/>
    </p:custDataLst>
    <p:extLst>
      <p:ext uri="{BB962C8B-B14F-4D97-AF65-F5344CB8AC3E}">
        <p14:creationId xmlns:p14="http://schemas.microsoft.com/office/powerpoint/2010/main" val="2943969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logo-05"/>
          <p:cNvPicPr>
            <a:picLocks noChangeAspect="1"/>
          </p:cNvPicPr>
          <p:nvPr/>
        </p:nvPicPr>
        <p:blipFill>
          <a:blip r:embed="rId4"/>
          <a:stretch>
            <a:fillRect/>
          </a:stretch>
        </p:blipFill>
        <p:spPr>
          <a:xfrm>
            <a:off x="9492615" y="-1282700"/>
            <a:ext cx="4442460" cy="4099560"/>
          </a:xfrm>
          <a:prstGeom prst="rect">
            <a:avLst/>
          </a:prstGeom>
        </p:spPr>
      </p:pic>
      <p:pic>
        <p:nvPicPr>
          <p:cNvPr id="5" name="图片 4" descr="logo-06 - 副本"/>
          <p:cNvPicPr>
            <a:picLocks noChangeAspect="1"/>
          </p:cNvPicPr>
          <p:nvPr/>
        </p:nvPicPr>
        <p:blipFill>
          <a:blip r:embed="rId5"/>
          <a:stretch>
            <a:fillRect/>
          </a:stretch>
        </p:blipFill>
        <p:spPr>
          <a:xfrm>
            <a:off x="-951230" y="3771900"/>
            <a:ext cx="3503930" cy="3232785"/>
          </a:xfrm>
          <a:prstGeom prst="rect">
            <a:avLst/>
          </a:prstGeom>
        </p:spPr>
      </p:pic>
      <p:sp>
        <p:nvSpPr>
          <p:cNvPr id="3" name="矩形 2">
            <a:extLst>
              <a:ext uri="{FF2B5EF4-FFF2-40B4-BE49-F238E27FC236}">
                <a16:creationId xmlns:a16="http://schemas.microsoft.com/office/drawing/2014/main" id="{C1FB5CBF-D96A-14DF-C716-2DE26AF9F455}"/>
              </a:ext>
            </a:extLst>
          </p:cNvPr>
          <p:cNvSpPr/>
          <p:nvPr/>
        </p:nvSpPr>
        <p:spPr>
          <a:xfrm>
            <a:off x="4984096" y="319474"/>
            <a:ext cx="1826141" cy="584775"/>
          </a:xfrm>
          <a:prstGeom prst="rect">
            <a:avLst/>
          </a:prstGeom>
        </p:spPr>
        <p:txBody>
          <a:bodyPr wrap="none">
            <a:spAutoFit/>
          </a:bodyPr>
          <a:lstStyle/>
          <a:p>
            <a:pPr lvl="0"/>
            <a:r>
              <a:rPr lang="zh-CN" altLang="en-US" sz="3200" b="1" dirty="0">
                <a:solidFill>
                  <a:srgbClr val="BD934E"/>
                </a:solidFill>
                <a:latin typeface="华文行楷" panose="02010800040101010101" pitchFamily="2" charset="-122"/>
                <a:ea typeface="华文行楷" panose="02010800040101010101" pitchFamily="2" charset="-122"/>
              </a:rPr>
              <a:t>应用背景</a:t>
            </a:r>
          </a:p>
        </p:txBody>
      </p:sp>
      <p:pic>
        <p:nvPicPr>
          <p:cNvPr id="4" name="图片 3" descr="G:\2021\校庆\PPT\logo-08.pnglogo-08">
            <a:extLst>
              <a:ext uri="{FF2B5EF4-FFF2-40B4-BE49-F238E27FC236}">
                <a16:creationId xmlns:a16="http://schemas.microsoft.com/office/drawing/2014/main" id="{7F9E9BE9-EBFE-7C7E-2A0B-0020BFC5F363}"/>
              </a:ext>
            </a:extLst>
          </p:cNvPr>
          <p:cNvPicPr>
            <a:picLocks noChangeAspect="1"/>
          </p:cNvPicPr>
          <p:nvPr/>
        </p:nvPicPr>
        <p:blipFill>
          <a:blip r:embed="rId6"/>
          <a:srcRect/>
          <a:stretch>
            <a:fillRect/>
          </a:stretch>
        </p:blipFill>
        <p:spPr>
          <a:xfrm rot="17197349" flipH="1">
            <a:off x="4334442" y="378605"/>
            <a:ext cx="679580" cy="625958"/>
          </a:xfrm>
          <a:prstGeom prst="rect">
            <a:avLst/>
          </a:prstGeom>
        </p:spPr>
      </p:pic>
      <p:pic>
        <p:nvPicPr>
          <p:cNvPr id="22" name="图形 21">
            <a:extLst>
              <a:ext uri="{FF2B5EF4-FFF2-40B4-BE49-F238E27FC236}">
                <a16:creationId xmlns:a16="http://schemas.microsoft.com/office/drawing/2014/main" id="{E78F1EB9-15ED-44B1-AF11-813DFA03D35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8325" y="319474"/>
            <a:ext cx="2403548" cy="584468"/>
          </a:xfrm>
          <a:prstGeom prst="rect">
            <a:avLst/>
          </a:prstGeom>
        </p:spPr>
      </p:pic>
      <p:pic>
        <p:nvPicPr>
          <p:cNvPr id="1026" name="Picture 2">
            <a:extLst>
              <a:ext uri="{FF2B5EF4-FFF2-40B4-BE49-F238E27FC236}">
                <a16:creationId xmlns:a16="http://schemas.microsoft.com/office/drawing/2014/main" id="{E2FAFB4D-3772-4680-9397-D0FB50A71DC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40779" y="1929141"/>
            <a:ext cx="3896547" cy="2597698"/>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10702C6C-5080-4FB9-8AFB-3DD198B99070}"/>
              </a:ext>
            </a:extLst>
          </p:cNvPr>
          <p:cNvSpPr txBox="1"/>
          <p:nvPr/>
        </p:nvSpPr>
        <p:spPr>
          <a:xfrm>
            <a:off x="2667707" y="5022717"/>
            <a:ext cx="2302515" cy="369332"/>
          </a:xfrm>
          <a:prstGeom prst="rect">
            <a:avLst/>
          </a:prstGeom>
          <a:noFill/>
        </p:spPr>
        <p:txBody>
          <a:bodyPr wrap="square">
            <a:spAutoFit/>
          </a:bodyPr>
          <a:lstStyle/>
          <a:p>
            <a:r>
              <a:rPr lang="zh-CN" altLang="en-US" sz="1800" b="0" dirty="0">
                <a:solidFill>
                  <a:srgbClr val="FFFFFF">
                    <a:lumMod val="50000"/>
                  </a:srgbClr>
                </a:solidFill>
                <a:latin typeface="Arial"/>
                <a:ea typeface="微软雅黑"/>
              </a:rPr>
              <a:t>工业自动化和智能化</a:t>
            </a:r>
            <a:endParaRPr lang="zh-CN" altLang="en-US" dirty="0"/>
          </a:p>
        </p:txBody>
      </p:sp>
      <p:pic>
        <p:nvPicPr>
          <p:cNvPr id="1028" name="Picture 4">
            <a:extLst>
              <a:ext uri="{FF2B5EF4-FFF2-40B4-BE49-F238E27FC236}">
                <a16:creationId xmlns:a16="http://schemas.microsoft.com/office/drawing/2014/main" id="{020FE834-CA7B-47A6-AD2B-3883A75D984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84918" y="4197982"/>
            <a:ext cx="2905468" cy="21043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93C189A-785E-4A4A-BB2C-B0B32D1E534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42083" y="1097680"/>
            <a:ext cx="2848303" cy="193595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175631F-0F28-4C98-A0EB-607A16F833C4}"/>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047967" y="3562386"/>
            <a:ext cx="544240" cy="544240"/>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DFEAF615-9BA3-434F-A1F7-95D2BC49AA2B}"/>
              </a:ext>
            </a:extLst>
          </p:cNvPr>
          <p:cNvSpPr txBox="1"/>
          <p:nvPr/>
        </p:nvSpPr>
        <p:spPr>
          <a:xfrm>
            <a:off x="7567544" y="3132476"/>
            <a:ext cx="1505085" cy="338554"/>
          </a:xfrm>
          <a:prstGeom prst="rect">
            <a:avLst/>
          </a:prstGeom>
          <a:noFill/>
        </p:spPr>
        <p:txBody>
          <a:bodyPr wrap="square">
            <a:spAutoFit/>
          </a:bodyPr>
          <a:lstStyle/>
          <a:p>
            <a:r>
              <a:rPr lang="zh-CN" altLang="en-US" sz="1600" b="0" dirty="0">
                <a:solidFill>
                  <a:srgbClr val="FFFFFF">
                    <a:lumMod val="50000"/>
                  </a:srgbClr>
                </a:solidFill>
                <a:latin typeface="Arial"/>
                <a:ea typeface="微软雅黑"/>
              </a:rPr>
              <a:t>传统人工检测</a:t>
            </a:r>
            <a:endParaRPr lang="zh-CN" altLang="en-US" sz="1600" dirty="0"/>
          </a:p>
        </p:txBody>
      </p:sp>
      <p:sp>
        <p:nvSpPr>
          <p:cNvPr id="18" name="文本框 17">
            <a:extLst>
              <a:ext uri="{FF2B5EF4-FFF2-40B4-BE49-F238E27FC236}">
                <a16:creationId xmlns:a16="http://schemas.microsoft.com/office/drawing/2014/main" id="{233EFA38-73BC-408C-ACE9-27F5F49BCE05}"/>
              </a:ext>
            </a:extLst>
          </p:cNvPr>
          <p:cNvSpPr txBox="1"/>
          <p:nvPr/>
        </p:nvSpPr>
        <p:spPr>
          <a:xfrm>
            <a:off x="7585109" y="6393691"/>
            <a:ext cx="1505085" cy="338554"/>
          </a:xfrm>
          <a:prstGeom prst="rect">
            <a:avLst/>
          </a:prstGeom>
          <a:noFill/>
        </p:spPr>
        <p:txBody>
          <a:bodyPr wrap="square">
            <a:spAutoFit/>
          </a:bodyPr>
          <a:lstStyle/>
          <a:p>
            <a:r>
              <a:rPr lang="zh-CN" altLang="en-US" sz="1600" b="0" dirty="0">
                <a:solidFill>
                  <a:srgbClr val="FFFFFF">
                    <a:lumMod val="50000"/>
                  </a:srgbClr>
                </a:solidFill>
                <a:latin typeface="Arial"/>
                <a:ea typeface="微软雅黑"/>
              </a:rPr>
              <a:t>自动缺陷检测</a:t>
            </a:r>
            <a:endParaRPr lang="zh-CN" altLang="en-US" sz="1600" dirty="0"/>
          </a:p>
        </p:txBody>
      </p:sp>
    </p:spTree>
    <p:custDataLst>
      <p:tags r:id="rId1"/>
    </p:custDataLst>
    <p:extLst>
      <p:ext uri="{BB962C8B-B14F-4D97-AF65-F5344CB8AC3E}">
        <p14:creationId xmlns:p14="http://schemas.microsoft.com/office/powerpoint/2010/main" val="3890156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logo-05"/>
          <p:cNvPicPr>
            <a:picLocks noChangeAspect="1"/>
          </p:cNvPicPr>
          <p:nvPr/>
        </p:nvPicPr>
        <p:blipFill>
          <a:blip r:embed="rId4"/>
          <a:stretch>
            <a:fillRect/>
          </a:stretch>
        </p:blipFill>
        <p:spPr>
          <a:xfrm>
            <a:off x="9492615" y="-1282700"/>
            <a:ext cx="4442460" cy="4099560"/>
          </a:xfrm>
          <a:prstGeom prst="rect">
            <a:avLst/>
          </a:prstGeom>
        </p:spPr>
      </p:pic>
      <p:pic>
        <p:nvPicPr>
          <p:cNvPr id="5" name="图片 4" descr="logo-06 - 副本"/>
          <p:cNvPicPr>
            <a:picLocks noChangeAspect="1"/>
          </p:cNvPicPr>
          <p:nvPr/>
        </p:nvPicPr>
        <p:blipFill>
          <a:blip r:embed="rId5"/>
          <a:stretch>
            <a:fillRect/>
          </a:stretch>
        </p:blipFill>
        <p:spPr>
          <a:xfrm>
            <a:off x="-951230" y="3771900"/>
            <a:ext cx="3503930" cy="3232785"/>
          </a:xfrm>
          <a:prstGeom prst="rect">
            <a:avLst/>
          </a:prstGeom>
        </p:spPr>
      </p:pic>
      <p:sp>
        <p:nvSpPr>
          <p:cNvPr id="3" name="矩形 2">
            <a:extLst>
              <a:ext uri="{FF2B5EF4-FFF2-40B4-BE49-F238E27FC236}">
                <a16:creationId xmlns:a16="http://schemas.microsoft.com/office/drawing/2014/main" id="{C1FB5CBF-D96A-14DF-C716-2DE26AF9F455}"/>
              </a:ext>
            </a:extLst>
          </p:cNvPr>
          <p:cNvSpPr/>
          <p:nvPr/>
        </p:nvSpPr>
        <p:spPr>
          <a:xfrm>
            <a:off x="4984096" y="319474"/>
            <a:ext cx="1826141" cy="584775"/>
          </a:xfrm>
          <a:prstGeom prst="rect">
            <a:avLst/>
          </a:prstGeom>
        </p:spPr>
        <p:txBody>
          <a:bodyPr wrap="none">
            <a:spAutoFit/>
          </a:bodyPr>
          <a:lstStyle/>
          <a:p>
            <a:pPr lvl="0"/>
            <a:r>
              <a:rPr lang="zh-CN" altLang="en-US" sz="3200" b="1" dirty="0">
                <a:solidFill>
                  <a:srgbClr val="BD934E"/>
                </a:solidFill>
                <a:latin typeface="华文行楷" panose="02010800040101010101" pitchFamily="2" charset="-122"/>
                <a:ea typeface="华文行楷" panose="02010800040101010101" pitchFamily="2" charset="-122"/>
              </a:rPr>
              <a:t>现实意义</a:t>
            </a:r>
          </a:p>
        </p:txBody>
      </p:sp>
      <p:pic>
        <p:nvPicPr>
          <p:cNvPr id="4" name="图片 3" descr="G:\2021\校庆\PPT\logo-08.pnglogo-08">
            <a:extLst>
              <a:ext uri="{FF2B5EF4-FFF2-40B4-BE49-F238E27FC236}">
                <a16:creationId xmlns:a16="http://schemas.microsoft.com/office/drawing/2014/main" id="{7F9E9BE9-EBFE-7C7E-2A0B-0020BFC5F363}"/>
              </a:ext>
            </a:extLst>
          </p:cNvPr>
          <p:cNvPicPr>
            <a:picLocks noChangeAspect="1"/>
          </p:cNvPicPr>
          <p:nvPr/>
        </p:nvPicPr>
        <p:blipFill>
          <a:blip r:embed="rId6"/>
          <a:srcRect/>
          <a:stretch>
            <a:fillRect/>
          </a:stretch>
        </p:blipFill>
        <p:spPr>
          <a:xfrm rot="17197349" flipH="1">
            <a:off x="4334442" y="378605"/>
            <a:ext cx="679580" cy="625958"/>
          </a:xfrm>
          <a:prstGeom prst="rect">
            <a:avLst/>
          </a:prstGeom>
        </p:spPr>
      </p:pic>
      <p:pic>
        <p:nvPicPr>
          <p:cNvPr id="22" name="图形 21">
            <a:extLst>
              <a:ext uri="{FF2B5EF4-FFF2-40B4-BE49-F238E27FC236}">
                <a16:creationId xmlns:a16="http://schemas.microsoft.com/office/drawing/2014/main" id="{E78F1EB9-15ED-44B1-AF11-813DFA03D35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8325" y="319474"/>
            <a:ext cx="2403548" cy="584468"/>
          </a:xfrm>
          <a:prstGeom prst="rect">
            <a:avLst/>
          </a:prstGeom>
        </p:spPr>
      </p:pic>
      <p:pic>
        <p:nvPicPr>
          <p:cNvPr id="2050" name="Picture 2">
            <a:extLst>
              <a:ext uri="{FF2B5EF4-FFF2-40B4-BE49-F238E27FC236}">
                <a16:creationId xmlns:a16="http://schemas.microsoft.com/office/drawing/2014/main" id="{0386608A-A957-44A4-8363-C713EB35854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35028" y="2604898"/>
            <a:ext cx="2264329" cy="141520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7FEDC04-936E-486F-95A9-7B19698477D7}"/>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4470" r="13421"/>
          <a:stretch/>
        </p:blipFill>
        <p:spPr bwMode="auto">
          <a:xfrm>
            <a:off x="3299357" y="2604125"/>
            <a:ext cx="1443230" cy="141520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B4DA677-38B4-4370-B347-AE70C3A959FE}"/>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5972" r="3380" b="6304"/>
          <a:stretch/>
        </p:blipFill>
        <p:spPr bwMode="auto">
          <a:xfrm>
            <a:off x="4742587" y="2593954"/>
            <a:ext cx="1558727" cy="1415205"/>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a:extLst>
              <a:ext uri="{FF2B5EF4-FFF2-40B4-BE49-F238E27FC236}">
                <a16:creationId xmlns:a16="http://schemas.microsoft.com/office/drawing/2014/main" id="{5B0B7AF6-32A0-48F2-AE28-98793A1506D3}"/>
              </a:ext>
            </a:extLst>
          </p:cNvPr>
          <p:cNvSpPr txBox="1"/>
          <p:nvPr/>
        </p:nvSpPr>
        <p:spPr>
          <a:xfrm>
            <a:off x="1449224" y="4741961"/>
            <a:ext cx="4410051" cy="646331"/>
          </a:xfrm>
          <a:prstGeom prst="rect">
            <a:avLst/>
          </a:prstGeom>
          <a:noFill/>
        </p:spPr>
        <p:txBody>
          <a:bodyPr wrap="square">
            <a:spAutoFit/>
          </a:bodyPr>
          <a:lstStyle/>
          <a:p>
            <a:r>
              <a:rPr lang="zh-CN" altLang="en-US" sz="1800" b="0" dirty="0">
                <a:solidFill>
                  <a:srgbClr val="FFFFFF">
                    <a:lumMod val="50000"/>
                  </a:srgbClr>
                </a:solidFill>
                <a:latin typeface="Arial"/>
                <a:ea typeface="微软雅黑"/>
              </a:rPr>
              <a:t>视觉缺陷检测在电子、汽车、医疗、金属加工等领域具有广泛应用</a:t>
            </a:r>
          </a:p>
        </p:txBody>
      </p:sp>
      <p:sp>
        <p:nvSpPr>
          <p:cNvPr id="17" name="文本框 16">
            <a:extLst>
              <a:ext uri="{FF2B5EF4-FFF2-40B4-BE49-F238E27FC236}">
                <a16:creationId xmlns:a16="http://schemas.microsoft.com/office/drawing/2014/main" id="{3D96B6AB-68AF-4CD3-8236-B7B95DE14FDE}"/>
              </a:ext>
            </a:extLst>
          </p:cNvPr>
          <p:cNvSpPr txBox="1"/>
          <p:nvPr/>
        </p:nvSpPr>
        <p:spPr>
          <a:xfrm>
            <a:off x="6910101" y="4741961"/>
            <a:ext cx="4217276" cy="369332"/>
          </a:xfrm>
          <a:prstGeom prst="rect">
            <a:avLst/>
          </a:prstGeom>
          <a:noFill/>
        </p:spPr>
        <p:txBody>
          <a:bodyPr wrap="square">
            <a:spAutoFit/>
          </a:bodyPr>
          <a:lstStyle/>
          <a:p>
            <a:r>
              <a:rPr lang="zh-CN" altLang="en-US" sz="1800" b="0" dirty="0">
                <a:solidFill>
                  <a:srgbClr val="FFFFFF">
                    <a:lumMod val="50000"/>
                  </a:srgbClr>
                </a:solidFill>
                <a:latin typeface="Arial"/>
                <a:ea typeface="微软雅黑"/>
              </a:rPr>
              <a:t>传统人工检测成本高、效率低、不稳定</a:t>
            </a:r>
          </a:p>
        </p:txBody>
      </p:sp>
      <p:pic>
        <p:nvPicPr>
          <p:cNvPr id="2056" name="Picture 8">
            <a:extLst>
              <a:ext uri="{FF2B5EF4-FFF2-40B4-BE49-F238E27FC236}">
                <a16:creationId xmlns:a16="http://schemas.microsoft.com/office/drawing/2014/main" id="{6683BBB2-D000-489C-8599-95F3A9AE3E2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3956" y="2181468"/>
            <a:ext cx="2859471" cy="226470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54321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DCAAA6C-0E3E-4D4D-83BD-01C85DEE96FA}"/>
              </a:ext>
            </a:extLst>
          </p:cNvPr>
          <p:cNvPicPr>
            <a:picLocks noChangeAspect="1"/>
          </p:cNvPicPr>
          <p:nvPr/>
        </p:nvPicPr>
        <p:blipFill>
          <a:blip r:embed="rId4"/>
          <a:stretch>
            <a:fillRect/>
          </a:stretch>
        </p:blipFill>
        <p:spPr>
          <a:xfrm>
            <a:off x="1588409" y="1149720"/>
            <a:ext cx="9015181" cy="5394292"/>
          </a:xfrm>
          <a:prstGeom prst="rect">
            <a:avLst/>
          </a:prstGeom>
        </p:spPr>
      </p:pic>
      <p:pic>
        <p:nvPicPr>
          <p:cNvPr id="14" name="图片 13" descr="logo-05"/>
          <p:cNvPicPr>
            <a:picLocks noChangeAspect="1"/>
          </p:cNvPicPr>
          <p:nvPr/>
        </p:nvPicPr>
        <p:blipFill>
          <a:blip r:embed="rId5"/>
          <a:stretch>
            <a:fillRect/>
          </a:stretch>
        </p:blipFill>
        <p:spPr>
          <a:xfrm>
            <a:off x="9492615" y="-1282700"/>
            <a:ext cx="4442460" cy="4099560"/>
          </a:xfrm>
          <a:prstGeom prst="rect">
            <a:avLst/>
          </a:prstGeom>
        </p:spPr>
      </p:pic>
      <p:pic>
        <p:nvPicPr>
          <p:cNvPr id="5" name="图片 4" descr="logo-06 - 副本"/>
          <p:cNvPicPr>
            <a:picLocks noChangeAspect="1"/>
          </p:cNvPicPr>
          <p:nvPr/>
        </p:nvPicPr>
        <p:blipFill>
          <a:blip r:embed="rId6"/>
          <a:stretch>
            <a:fillRect/>
          </a:stretch>
        </p:blipFill>
        <p:spPr>
          <a:xfrm>
            <a:off x="-951230" y="3771900"/>
            <a:ext cx="3503930" cy="3232785"/>
          </a:xfrm>
          <a:prstGeom prst="rect">
            <a:avLst/>
          </a:prstGeom>
        </p:spPr>
      </p:pic>
      <p:sp>
        <p:nvSpPr>
          <p:cNvPr id="3" name="矩形 2">
            <a:extLst>
              <a:ext uri="{FF2B5EF4-FFF2-40B4-BE49-F238E27FC236}">
                <a16:creationId xmlns:a16="http://schemas.microsoft.com/office/drawing/2014/main" id="{C1FB5CBF-D96A-14DF-C716-2DE26AF9F455}"/>
              </a:ext>
            </a:extLst>
          </p:cNvPr>
          <p:cNvSpPr/>
          <p:nvPr/>
        </p:nvSpPr>
        <p:spPr>
          <a:xfrm>
            <a:off x="4984096" y="319474"/>
            <a:ext cx="1826141" cy="584775"/>
          </a:xfrm>
          <a:prstGeom prst="rect">
            <a:avLst/>
          </a:prstGeom>
        </p:spPr>
        <p:txBody>
          <a:bodyPr wrap="none">
            <a:spAutoFit/>
          </a:bodyPr>
          <a:lstStyle/>
          <a:p>
            <a:pPr lvl="0"/>
            <a:r>
              <a:rPr lang="zh-CN" altLang="en-US" sz="3200" b="1" dirty="0">
                <a:solidFill>
                  <a:srgbClr val="BD934E"/>
                </a:solidFill>
                <a:latin typeface="华文行楷" panose="02010800040101010101" pitchFamily="2" charset="-122"/>
                <a:ea typeface="华文行楷" panose="02010800040101010101" pitchFamily="2" charset="-122"/>
              </a:rPr>
              <a:t>市场现状</a:t>
            </a:r>
          </a:p>
        </p:txBody>
      </p:sp>
      <p:pic>
        <p:nvPicPr>
          <p:cNvPr id="4" name="图片 3" descr="G:\2021\校庆\PPT\logo-08.pnglogo-08">
            <a:extLst>
              <a:ext uri="{FF2B5EF4-FFF2-40B4-BE49-F238E27FC236}">
                <a16:creationId xmlns:a16="http://schemas.microsoft.com/office/drawing/2014/main" id="{7F9E9BE9-EBFE-7C7E-2A0B-0020BFC5F363}"/>
              </a:ext>
            </a:extLst>
          </p:cNvPr>
          <p:cNvPicPr>
            <a:picLocks noChangeAspect="1"/>
          </p:cNvPicPr>
          <p:nvPr/>
        </p:nvPicPr>
        <p:blipFill>
          <a:blip r:embed="rId7"/>
          <a:srcRect/>
          <a:stretch>
            <a:fillRect/>
          </a:stretch>
        </p:blipFill>
        <p:spPr>
          <a:xfrm rot="17197349" flipH="1">
            <a:off x="4334442" y="378605"/>
            <a:ext cx="679580" cy="625958"/>
          </a:xfrm>
          <a:prstGeom prst="rect">
            <a:avLst/>
          </a:prstGeom>
        </p:spPr>
      </p:pic>
      <p:pic>
        <p:nvPicPr>
          <p:cNvPr id="22" name="图形 21">
            <a:extLst>
              <a:ext uri="{FF2B5EF4-FFF2-40B4-BE49-F238E27FC236}">
                <a16:creationId xmlns:a16="http://schemas.microsoft.com/office/drawing/2014/main" id="{E78F1EB9-15ED-44B1-AF11-813DFA03D35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8325" y="319474"/>
            <a:ext cx="2403548" cy="584468"/>
          </a:xfrm>
          <a:prstGeom prst="rect">
            <a:avLst/>
          </a:prstGeom>
        </p:spPr>
      </p:pic>
    </p:spTree>
    <p:custDataLst>
      <p:tags r:id="rId1"/>
    </p:custDataLst>
    <p:extLst>
      <p:ext uri="{BB962C8B-B14F-4D97-AF65-F5344CB8AC3E}">
        <p14:creationId xmlns:p14="http://schemas.microsoft.com/office/powerpoint/2010/main" val="88174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
          <p:cNvSpPr txBox="1"/>
          <p:nvPr>
            <p:custDataLst>
              <p:tags r:id="rId2"/>
            </p:custDataLst>
          </p:nvPr>
        </p:nvSpPr>
        <p:spPr>
          <a:xfrm>
            <a:off x="3053080" y="2730818"/>
            <a:ext cx="1487170" cy="1240790"/>
          </a:xfrm>
          <a:prstGeom prst="rect">
            <a:avLst/>
          </a:prstGeom>
          <a:no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pPr>
            <a:r>
              <a:rPr lang="en-US" altLang="zh-CN" sz="7200" b="1" spc="200" dirty="0">
                <a:solidFill>
                  <a:srgbClr val="B88F4D"/>
                </a:solidFill>
                <a:latin typeface="Arial" panose="020B0604020202020204" pitchFamily="34" charset="0"/>
                <a:ea typeface="微软雅黑" panose="020B0503020204020204" pitchFamily="34" charset="-122"/>
                <a:cs typeface="Arial" panose="020B0604020202020204" pitchFamily="34" charset="0"/>
                <a:sym typeface="+mn-lt"/>
              </a:rPr>
              <a:t>02</a:t>
            </a:r>
          </a:p>
        </p:txBody>
      </p:sp>
      <p:cxnSp>
        <p:nvCxnSpPr>
          <p:cNvPr id="11" name="直接连接符 10"/>
          <p:cNvCxnSpPr/>
          <p:nvPr>
            <p:custDataLst>
              <p:tags r:id="rId3"/>
            </p:custDataLst>
          </p:nvPr>
        </p:nvCxnSpPr>
        <p:spPr>
          <a:xfrm>
            <a:off x="2935605" y="2272983"/>
            <a:ext cx="6320790" cy="0"/>
          </a:xfrm>
          <a:prstGeom prst="line">
            <a:avLst/>
          </a:prstGeom>
          <a:ln w="25400">
            <a:solidFill>
              <a:srgbClr val="B88F4D"/>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4"/>
            </p:custDataLst>
          </p:nvPr>
        </p:nvCxnSpPr>
        <p:spPr>
          <a:xfrm>
            <a:off x="2935605" y="4426268"/>
            <a:ext cx="6320790" cy="0"/>
          </a:xfrm>
          <a:prstGeom prst="line">
            <a:avLst/>
          </a:prstGeom>
          <a:ln w="25400">
            <a:solidFill>
              <a:srgbClr val="B88F4D"/>
            </a:solidFill>
          </a:ln>
        </p:spPr>
        <p:style>
          <a:lnRef idx="1">
            <a:schemeClr val="accent1"/>
          </a:lnRef>
          <a:fillRef idx="0">
            <a:schemeClr val="accent1"/>
          </a:fillRef>
          <a:effectRef idx="0">
            <a:schemeClr val="accent1"/>
          </a:effectRef>
          <a:fontRef idx="minor">
            <a:schemeClr val="tx1"/>
          </a:fontRef>
        </p:style>
      </p:cxnSp>
      <p:sp>
        <p:nvSpPr>
          <p:cNvPr id="13" name="标题 12"/>
          <p:cNvSpPr>
            <a:spLocks noGrp="1"/>
          </p:cNvSpPr>
          <p:nvPr>
            <p:custDataLst>
              <p:tags r:id="rId5"/>
            </p:custDataLst>
          </p:nvPr>
        </p:nvSpPr>
        <p:spPr>
          <a:xfrm>
            <a:off x="4700884" y="2931796"/>
            <a:ext cx="2783446" cy="83566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pPr algn="l"/>
            <a:r>
              <a:rPr lang="zh-CN" altLang="en-US" sz="4800" dirty="0">
                <a:latin typeface="华文行楷" panose="02010800040101010101" pitchFamily="2" charset="-122"/>
                <a:ea typeface="华文行楷" panose="02010800040101010101" pitchFamily="2" charset="-122"/>
              </a:rPr>
              <a:t>预期结果</a:t>
            </a:r>
          </a:p>
        </p:txBody>
      </p:sp>
      <p:pic>
        <p:nvPicPr>
          <p:cNvPr id="5" name="图片 4" descr="logo-05"/>
          <p:cNvPicPr>
            <a:picLocks noChangeAspect="1"/>
          </p:cNvPicPr>
          <p:nvPr/>
        </p:nvPicPr>
        <p:blipFill>
          <a:blip r:embed="rId7"/>
          <a:stretch>
            <a:fillRect/>
          </a:stretch>
        </p:blipFill>
        <p:spPr>
          <a:xfrm>
            <a:off x="9492615" y="-1282700"/>
            <a:ext cx="4442460" cy="4099560"/>
          </a:xfrm>
          <a:prstGeom prst="rect">
            <a:avLst/>
          </a:prstGeom>
        </p:spPr>
      </p:pic>
      <p:pic>
        <p:nvPicPr>
          <p:cNvPr id="15" name="图片 14" descr="logo-06 - 副本"/>
          <p:cNvPicPr>
            <a:picLocks noChangeAspect="1"/>
          </p:cNvPicPr>
          <p:nvPr/>
        </p:nvPicPr>
        <p:blipFill>
          <a:blip r:embed="rId8"/>
          <a:stretch>
            <a:fillRect/>
          </a:stretch>
        </p:blipFill>
        <p:spPr>
          <a:xfrm>
            <a:off x="-1113155" y="3810000"/>
            <a:ext cx="3503930" cy="3232785"/>
          </a:xfrm>
          <a:prstGeom prst="rect">
            <a:avLst/>
          </a:prstGeom>
        </p:spPr>
      </p:pic>
      <p:pic>
        <p:nvPicPr>
          <p:cNvPr id="16" name="图片 15" descr="logo-08">
            <a:extLst>
              <a:ext uri="{FF2B5EF4-FFF2-40B4-BE49-F238E27FC236}">
                <a16:creationId xmlns:a16="http://schemas.microsoft.com/office/drawing/2014/main" id="{9F857100-9FB5-443F-A99F-231FAC9E76E6}"/>
              </a:ext>
            </a:extLst>
          </p:cNvPr>
          <p:cNvPicPr>
            <a:picLocks noChangeAspect="1"/>
          </p:cNvPicPr>
          <p:nvPr/>
        </p:nvPicPr>
        <p:blipFill>
          <a:blip r:embed="rId9"/>
          <a:stretch>
            <a:fillRect/>
          </a:stretch>
        </p:blipFill>
        <p:spPr>
          <a:xfrm>
            <a:off x="394970" y="5332730"/>
            <a:ext cx="4865370" cy="1885950"/>
          </a:xfrm>
          <a:prstGeom prst="rect">
            <a:avLst/>
          </a:prstGeom>
        </p:spPr>
      </p:pic>
      <p:pic>
        <p:nvPicPr>
          <p:cNvPr id="18" name="图片 17" descr="logo-08">
            <a:extLst>
              <a:ext uri="{FF2B5EF4-FFF2-40B4-BE49-F238E27FC236}">
                <a16:creationId xmlns:a16="http://schemas.microsoft.com/office/drawing/2014/main" id="{BFA7DA70-23CF-4E44-A301-BB70F49FC342}"/>
              </a:ext>
            </a:extLst>
          </p:cNvPr>
          <p:cNvPicPr>
            <a:picLocks noChangeAspect="1"/>
          </p:cNvPicPr>
          <p:nvPr/>
        </p:nvPicPr>
        <p:blipFill>
          <a:blip r:embed="rId9"/>
          <a:stretch>
            <a:fillRect/>
          </a:stretch>
        </p:blipFill>
        <p:spPr>
          <a:xfrm flipH="1">
            <a:off x="6907530" y="5332730"/>
            <a:ext cx="4865370" cy="1885950"/>
          </a:xfrm>
          <a:prstGeom prst="rect">
            <a:avLst/>
          </a:prstGeom>
        </p:spPr>
      </p:pic>
      <p:pic>
        <p:nvPicPr>
          <p:cNvPr id="20" name="图形 19">
            <a:extLst>
              <a:ext uri="{FF2B5EF4-FFF2-40B4-BE49-F238E27FC236}">
                <a16:creationId xmlns:a16="http://schemas.microsoft.com/office/drawing/2014/main" id="{7E94EE68-9152-480C-BCCA-BB48A0E469C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18325" y="319474"/>
            <a:ext cx="2403548" cy="584468"/>
          </a:xfrm>
          <a:prstGeom prst="rect">
            <a:avLst/>
          </a:prstGeom>
        </p:spPr>
      </p:pic>
    </p:spTree>
    <p:custDataLst>
      <p:tags r:id="rId1"/>
    </p:custDataLst>
    <p:extLst>
      <p:ext uri="{BB962C8B-B14F-4D97-AF65-F5344CB8AC3E}">
        <p14:creationId xmlns:p14="http://schemas.microsoft.com/office/powerpoint/2010/main" val="3542456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logo-05"/>
          <p:cNvPicPr>
            <a:picLocks noChangeAspect="1"/>
          </p:cNvPicPr>
          <p:nvPr/>
        </p:nvPicPr>
        <p:blipFill>
          <a:blip r:embed="rId4"/>
          <a:stretch>
            <a:fillRect/>
          </a:stretch>
        </p:blipFill>
        <p:spPr>
          <a:xfrm>
            <a:off x="9492615" y="-1282700"/>
            <a:ext cx="4442460" cy="4099560"/>
          </a:xfrm>
          <a:prstGeom prst="rect">
            <a:avLst/>
          </a:prstGeom>
        </p:spPr>
      </p:pic>
      <p:pic>
        <p:nvPicPr>
          <p:cNvPr id="5" name="图片 4" descr="logo-06 - 副本"/>
          <p:cNvPicPr>
            <a:picLocks noChangeAspect="1"/>
          </p:cNvPicPr>
          <p:nvPr/>
        </p:nvPicPr>
        <p:blipFill>
          <a:blip r:embed="rId5"/>
          <a:stretch>
            <a:fillRect/>
          </a:stretch>
        </p:blipFill>
        <p:spPr>
          <a:xfrm>
            <a:off x="-951230" y="3771900"/>
            <a:ext cx="3503930" cy="3232785"/>
          </a:xfrm>
          <a:prstGeom prst="rect">
            <a:avLst/>
          </a:prstGeom>
        </p:spPr>
      </p:pic>
      <p:sp>
        <p:nvSpPr>
          <p:cNvPr id="3" name="矩形 2">
            <a:extLst>
              <a:ext uri="{FF2B5EF4-FFF2-40B4-BE49-F238E27FC236}">
                <a16:creationId xmlns:a16="http://schemas.microsoft.com/office/drawing/2014/main" id="{C1FB5CBF-D96A-14DF-C716-2DE26AF9F455}"/>
              </a:ext>
            </a:extLst>
          </p:cNvPr>
          <p:cNvSpPr/>
          <p:nvPr/>
        </p:nvSpPr>
        <p:spPr>
          <a:xfrm>
            <a:off x="4984096" y="319474"/>
            <a:ext cx="1826141" cy="584775"/>
          </a:xfrm>
          <a:prstGeom prst="rect">
            <a:avLst/>
          </a:prstGeom>
        </p:spPr>
        <p:txBody>
          <a:bodyPr wrap="none">
            <a:spAutoFit/>
          </a:bodyPr>
          <a:lstStyle/>
          <a:p>
            <a:pPr lvl="0"/>
            <a:r>
              <a:rPr lang="zh-CN" altLang="en-US" sz="3200" b="1" dirty="0">
                <a:solidFill>
                  <a:srgbClr val="BD934E"/>
                </a:solidFill>
                <a:latin typeface="华文行楷" panose="02010800040101010101" pitchFamily="2" charset="-122"/>
                <a:ea typeface="华文行楷" panose="02010800040101010101" pitchFamily="2" charset="-122"/>
              </a:rPr>
              <a:t>预期结果</a:t>
            </a:r>
          </a:p>
        </p:txBody>
      </p:sp>
      <p:pic>
        <p:nvPicPr>
          <p:cNvPr id="4" name="图片 3" descr="G:\2021\校庆\PPT\logo-08.pnglogo-08">
            <a:extLst>
              <a:ext uri="{FF2B5EF4-FFF2-40B4-BE49-F238E27FC236}">
                <a16:creationId xmlns:a16="http://schemas.microsoft.com/office/drawing/2014/main" id="{7F9E9BE9-EBFE-7C7E-2A0B-0020BFC5F363}"/>
              </a:ext>
            </a:extLst>
          </p:cNvPr>
          <p:cNvPicPr>
            <a:picLocks noChangeAspect="1"/>
          </p:cNvPicPr>
          <p:nvPr/>
        </p:nvPicPr>
        <p:blipFill>
          <a:blip r:embed="rId6"/>
          <a:srcRect/>
          <a:stretch>
            <a:fillRect/>
          </a:stretch>
        </p:blipFill>
        <p:spPr>
          <a:xfrm rot="17197349" flipH="1">
            <a:off x="4334442" y="378605"/>
            <a:ext cx="679580" cy="625958"/>
          </a:xfrm>
          <a:prstGeom prst="rect">
            <a:avLst/>
          </a:prstGeom>
        </p:spPr>
      </p:pic>
      <p:pic>
        <p:nvPicPr>
          <p:cNvPr id="22" name="图形 21">
            <a:extLst>
              <a:ext uri="{FF2B5EF4-FFF2-40B4-BE49-F238E27FC236}">
                <a16:creationId xmlns:a16="http://schemas.microsoft.com/office/drawing/2014/main" id="{E78F1EB9-15ED-44B1-AF11-813DFA03D35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8325" y="319474"/>
            <a:ext cx="2403548" cy="584468"/>
          </a:xfrm>
          <a:prstGeom prst="rect">
            <a:avLst/>
          </a:prstGeom>
        </p:spPr>
      </p:pic>
      <p:sp>
        <p:nvSpPr>
          <p:cNvPr id="28" name="文本框 27">
            <a:extLst>
              <a:ext uri="{FF2B5EF4-FFF2-40B4-BE49-F238E27FC236}">
                <a16:creationId xmlns:a16="http://schemas.microsoft.com/office/drawing/2014/main" id="{D414B159-2362-4056-A95E-327B7B15ECFD}"/>
              </a:ext>
            </a:extLst>
          </p:cNvPr>
          <p:cNvSpPr txBox="1"/>
          <p:nvPr/>
        </p:nvSpPr>
        <p:spPr>
          <a:xfrm>
            <a:off x="854488" y="1485536"/>
            <a:ext cx="10085355" cy="4572727"/>
          </a:xfrm>
          <a:prstGeom prst="rect">
            <a:avLst/>
          </a:prstGeom>
          <a:noFill/>
        </p:spPr>
        <p:txBody>
          <a:bodyPr wrap="square">
            <a:spAutoFit/>
          </a:bodyPr>
          <a:lstStyle/>
          <a:p>
            <a:pPr marL="742950" lvl="1" indent="-285750">
              <a:lnSpc>
                <a:spcPct val="150000"/>
              </a:lnSpc>
              <a:buFont typeface="Wingdings" panose="05000000000000000000" pitchFamily="2" charset="2"/>
              <a:buChar char="Ø"/>
              <a:defRPr/>
            </a:pPr>
            <a:r>
              <a:rPr lang="zh-CN" altLang="en-US" sz="1800" dirty="0">
                <a:solidFill>
                  <a:srgbClr val="FFFFFF">
                    <a:lumMod val="50000"/>
                  </a:srgbClr>
                </a:solidFill>
                <a:latin typeface="Arial"/>
                <a:ea typeface="微软雅黑"/>
              </a:rPr>
              <a:t>构建一个跨平台的、用户友好的、高效灵活的无监督视觉缺陷检测系统：</a:t>
            </a:r>
            <a:endParaRPr lang="en-US" altLang="zh-CN" sz="1800" dirty="0">
              <a:solidFill>
                <a:srgbClr val="FFFFFF">
                  <a:lumMod val="50000"/>
                </a:srgbClr>
              </a:solidFill>
              <a:latin typeface="Arial"/>
              <a:ea typeface="微软雅黑"/>
            </a:endParaRPr>
          </a:p>
          <a:p>
            <a:pPr marL="742950" lvl="1" indent="-285750">
              <a:lnSpc>
                <a:spcPct val="150000"/>
              </a:lnSpc>
              <a:buFont typeface="Wingdings" panose="05000000000000000000" pitchFamily="2" charset="2"/>
              <a:buChar char="Ø"/>
              <a:defRPr/>
            </a:pPr>
            <a:endParaRPr lang="zh-CN" altLang="en-US" sz="1800" dirty="0">
              <a:solidFill>
                <a:srgbClr val="FFFFFF">
                  <a:lumMod val="50000"/>
                </a:srgbClr>
              </a:solidFill>
              <a:latin typeface="Arial"/>
              <a:ea typeface="微软雅黑"/>
            </a:endParaRPr>
          </a:p>
          <a:p>
            <a:pPr marL="1257300" lvl="2" indent="-342900">
              <a:lnSpc>
                <a:spcPct val="150000"/>
              </a:lnSpc>
              <a:buFont typeface="+mj-ea"/>
              <a:buAutoNum type="circleNumDbPlain"/>
              <a:defRPr/>
            </a:pPr>
            <a:r>
              <a:rPr lang="zh-CN" altLang="en-US" sz="1600" b="1" dirty="0">
                <a:solidFill>
                  <a:srgbClr val="FFFFFF">
                    <a:lumMod val="50000"/>
                  </a:srgbClr>
                </a:solidFill>
                <a:latin typeface="Arial"/>
                <a:ea typeface="微软雅黑"/>
              </a:rPr>
              <a:t>无监督</a:t>
            </a:r>
            <a:r>
              <a:rPr lang="zh-CN" altLang="en-US" sz="1600" dirty="0">
                <a:solidFill>
                  <a:srgbClr val="FFFFFF">
                    <a:lumMod val="50000"/>
                  </a:srgbClr>
                </a:solidFill>
                <a:latin typeface="Arial"/>
                <a:ea typeface="微软雅黑"/>
              </a:rPr>
              <a:t>：引入 </a:t>
            </a:r>
            <a:r>
              <a:rPr lang="en-US" altLang="zh-CN" sz="1600" b="1" dirty="0" err="1">
                <a:solidFill>
                  <a:srgbClr val="FFFFFF">
                    <a:lumMod val="50000"/>
                  </a:srgbClr>
                </a:solidFill>
                <a:latin typeface="Arial"/>
                <a:ea typeface="微软雅黑"/>
              </a:rPr>
              <a:t>PatchCore</a:t>
            </a:r>
            <a:r>
              <a:rPr lang="en-US" altLang="zh-CN" sz="1600" dirty="0">
                <a:solidFill>
                  <a:srgbClr val="FFFFFF">
                    <a:lumMod val="50000"/>
                  </a:srgbClr>
                </a:solidFill>
                <a:latin typeface="Arial"/>
                <a:ea typeface="微软雅黑"/>
              </a:rPr>
              <a:t> </a:t>
            </a:r>
            <a:r>
              <a:rPr lang="zh-CN" altLang="en-US" sz="1600" dirty="0">
                <a:solidFill>
                  <a:srgbClr val="FFFFFF">
                    <a:lumMod val="50000"/>
                  </a:srgbClr>
                </a:solidFill>
                <a:latin typeface="Arial"/>
                <a:ea typeface="微软雅黑"/>
              </a:rPr>
              <a:t>的无监督异常检测技术，减少对大量</a:t>
            </a:r>
            <a:r>
              <a:rPr lang="zh-CN" altLang="en-US" sz="1600" b="1" dirty="0">
                <a:solidFill>
                  <a:srgbClr val="FFFFFF">
                    <a:lumMod val="50000"/>
                  </a:srgbClr>
                </a:solidFill>
                <a:latin typeface="Arial"/>
                <a:ea typeface="微软雅黑"/>
              </a:rPr>
              <a:t>标注数据</a:t>
            </a:r>
            <a:r>
              <a:rPr lang="zh-CN" altLang="en-US" sz="1600" dirty="0">
                <a:solidFill>
                  <a:srgbClr val="FFFFFF">
                    <a:lumMod val="50000"/>
                  </a:srgbClr>
                </a:solidFill>
                <a:latin typeface="Arial"/>
                <a:ea typeface="微软雅黑"/>
              </a:rPr>
              <a:t>的依赖，灵活应对不同产品和缺陷</a:t>
            </a:r>
          </a:p>
          <a:p>
            <a:pPr marL="1257300" lvl="2" indent="-342900">
              <a:lnSpc>
                <a:spcPct val="150000"/>
              </a:lnSpc>
              <a:buFont typeface="+mj-ea"/>
              <a:buAutoNum type="circleNumDbPlain"/>
              <a:defRPr/>
            </a:pPr>
            <a:r>
              <a:rPr lang="zh-CN" altLang="en-US" sz="1600" b="1" dirty="0">
                <a:solidFill>
                  <a:srgbClr val="FFFFFF">
                    <a:lumMod val="50000"/>
                  </a:srgbClr>
                </a:solidFill>
                <a:latin typeface="Arial"/>
                <a:ea typeface="微软雅黑"/>
              </a:rPr>
              <a:t>多尺度、多需求</a:t>
            </a:r>
            <a:r>
              <a:rPr lang="zh-CN" altLang="en-US" sz="1600" dirty="0">
                <a:solidFill>
                  <a:srgbClr val="FFFFFF">
                    <a:lumMod val="50000"/>
                  </a:srgbClr>
                </a:solidFill>
                <a:latin typeface="Arial"/>
                <a:ea typeface="微软雅黑"/>
              </a:rPr>
              <a:t>：自动调整参数，使用户能够根据实际需要对</a:t>
            </a:r>
            <a:r>
              <a:rPr lang="zh-CN" altLang="en-US" sz="1600" b="1" dirty="0">
                <a:solidFill>
                  <a:srgbClr val="FFFFFF">
                    <a:lumMod val="50000"/>
                  </a:srgbClr>
                </a:solidFill>
                <a:latin typeface="Arial"/>
                <a:ea typeface="微软雅黑"/>
              </a:rPr>
              <a:t>精度与效率进行动态平衡</a:t>
            </a:r>
            <a:r>
              <a:rPr lang="zh-CN" altLang="en-US" sz="1600" dirty="0">
                <a:solidFill>
                  <a:srgbClr val="FFFFFF">
                    <a:lumMod val="50000"/>
                  </a:srgbClr>
                </a:solidFill>
                <a:latin typeface="Arial"/>
                <a:ea typeface="微软雅黑"/>
              </a:rPr>
              <a:t>，以及检测</a:t>
            </a:r>
            <a:r>
              <a:rPr lang="zh-CN" altLang="en-US" sz="1600" b="1" dirty="0">
                <a:solidFill>
                  <a:srgbClr val="FFFFFF">
                    <a:lumMod val="50000"/>
                  </a:srgbClr>
                </a:solidFill>
                <a:latin typeface="Arial"/>
                <a:ea typeface="微软雅黑"/>
              </a:rPr>
              <a:t>不同尺寸缺陷</a:t>
            </a:r>
          </a:p>
          <a:p>
            <a:pPr marL="1257300" lvl="2" indent="-342900">
              <a:lnSpc>
                <a:spcPct val="150000"/>
              </a:lnSpc>
              <a:buFont typeface="+mj-ea"/>
              <a:buAutoNum type="circleNumDbPlain"/>
              <a:defRPr/>
            </a:pPr>
            <a:r>
              <a:rPr lang="zh-CN" altLang="en-US" sz="1600" b="1" dirty="0">
                <a:solidFill>
                  <a:srgbClr val="FFFFFF">
                    <a:lumMod val="50000"/>
                  </a:srgbClr>
                </a:solidFill>
                <a:latin typeface="Arial"/>
                <a:ea typeface="微软雅黑"/>
              </a:rPr>
              <a:t>缺陷成因分析</a:t>
            </a:r>
            <a:r>
              <a:rPr lang="zh-CN" altLang="en-US" sz="1600" dirty="0">
                <a:solidFill>
                  <a:srgbClr val="FFFFFF">
                    <a:lumMod val="50000"/>
                  </a:srgbClr>
                </a:solidFill>
                <a:latin typeface="Arial"/>
                <a:ea typeface="微软雅黑"/>
              </a:rPr>
              <a:t>：根据严重程度为</a:t>
            </a:r>
            <a:r>
              <a:rPr lang="zh-CN" altLang="en-US" sz="1600" b="1" dirty="0">
                <a:solidFill>
                  <a:srgbClr val="FFFFFF">
                    <a:lumMod val="50000"/>
                  </a:srgbClr>
                </a:solidFill>
                <a:latin typeface="Arial"/>
                <a:ea typeface="微软雅黑"/>
              </a:rPr>
              <a:t>缺陷分级</a:t>
            </a:r>
            <a:r>
              <a:rPr lang="zh-CN" altLang="en-US" sz="1600" dirty="0">
                <a:solidFill>
                  <a:srgbClr val="FFFFFF">
                    <a:lumMod val="50000"/>
                  </a:srgbClr>
                </a:solidFill>
                <a:latin typeface="Arial"/>
                <a:ea typeface="微软雅黑"/>
              </a:rPr>
              <a:t>，并基于检测结果提供对</a:t>
            </a:r>
            <a:r>
              <a:rPr lang="zh-CN" altLang="en-US" sz="1600" b="1" dirty="0">
                <a:solidFill>
                  <a:srgbClr val="FFFFFF">
                    <a:lumMod val="50000"/>
                  </a:srgbClr>
                </a:solidFill>
                <a:latin typeface="Arial"/>
                <a:ea typeface="微软雅黑"/>
              </a:rPr>
              <a:t>缺陷成因的分析</a:t>
            </a:r>
            <a:r>
              <a:rPr lang="zh-CN" altLang="en-US" sz="1600" dirty="0">
                <a:solidFill>
                  <a:srgbClr val="FFFFFF">
                    <a:lumMod val="50000"/>
                  </a:srgbClr>
                </a:solidFill>
                <a:latin typeface="Arial"/>
                <a:ea typeface="微软雅黑"/>
              </a:rPr>
              <a:t>以帮助</a:t>
            </a:r>
            <a:r>
              <a:rPr lang="zh-CN" altLang="en-US" sz="1600" b="1" dirty="0">
                <a:solidFill>
                  <a:srgbClr val="FFFFFF">
                    <a:lumMod val="50000"/>
                  </a:srgbClr>
                </a:solidFill>
                <a:latin typeface="Arial"/>
                <a:ea typeface="微软雅黑"/>
              </a:rPr>
              <a:t>优化生产工艺</a:t>
            </a:r>
          </a:p>
          <a:p>
            <a:pPr marL="1257300" lvl="2" indent="-342900">
              <a:lnSpc>
                <a:spcPct val="150000"/>
              </a:lnSpc>
              <a:buFont typeface="+mj-ea"/>
              <a:buAutoNum type="circleNumDbPlain"/>
              <a:defRPr/>
            </a:pPr>
            <a:r>
              <a:rPr lang="zh-CN" altLang="en-US" sz="1600" b="1" dirty="0">
                <a:solidFill>
                  <a:srgbClr val="FFFFFF">
                    <a:lumMod val="50000"/>
                  </a:srgbClr>
                </a:solidFill>
                <a:latin typeface="Arial"/>
                <a:ea typeface="微软雅黑"/>
              </a:rPr>
              <a:t>预处理</a:t>
            </a:r>
            <a:r>
              <a:rPr lang="zh-CN" altLang="en-US" sz="1600" dirty="0">
                <a:solidFill>
                  <a:srgbClr val="FFFFFF">
                    <a:lumMod val="50000"/>
                  </a:srgbClr>
                </a:solidFill>
                <a:latin typeface="Arial"/>
                <a:ea typeface="微软雅黑"/>
              </a:rPr>
              <a:t>：通过前景分割、背景建模、</a:t>
            </a:r>
            <a:r>
              <a:rPr lang="zh-CN" altLang="en-US" sz="1600" b="1" dirty="0">
                <a:solidFill>
                  <a:srgbClr val="FFFFFF">
                    <a:lumMod val="50000"/>
                  </a:srgbClr>
                </a:solidFill>
                <a:latin typeface="Arial"/>
                <a:ea typeface="微软雅黑"/>
              </a:rPr>
              <a:t>图像预处理</a:t>
            </a:r>
            <a:r>
              <a:rPr lang="zh-CN" altLang="en-US" sz="1600" dirty="0">
                <a:solidFill>
                  <a:srgbClr val="FFFFFF">
                    <a:lumMod val="50000"/>
                  </a:srgbClr>
                </a:solidFill>
                <a:latin typeface="Arial"/>
                <a:ea typeface="微软雅黑"/>
              </a:rPr>
              <a:t>等，应对弱对比度、复杂背景、样本量少等情况</a:t>
            </a:r>
          </a:p>
          <a:p>
            <a:pPr marL="1257300" lvl="2" indent="-342900">
              <a:lnSpc>
                <a:spcPct val="150000"/>
              </a:lnSpc>
              <a:buFont typeface="+mj-ea"/>
              <a:buAutoNum type="circleNumDbPlain"/>
              <a:defRPr/>
            </a:pPr>
            <a:r>
              <a:rPr lang="zh-CN" altLang="en-US" sz="1600" b="1" dirty="0">
                <a:solidFill>
                  <a:srgbClr val="FFFFFF">
                    <a:lumMod val="50000"/>
                  </a:srgbClr>
                </a:solidFill>
                <a:latin typeface="Arial"/>
                <a:ea typeface="微软雅黑"/>
              </a:rPr>
              <a:t>增量训练</a:t>
            </a:r>
            <a:r>
              <a:rPr lang="zh-CN" altLang="en-US" sz="1600" dirty="0">
                <a:solidFill>
                  <a:srgbClr val="FFFFFF">
                    <a:lumMod val="50000"/>
                  </a:srgbClr>
                </a:solidFill>
                <a:latin typeface="Arial"/>
                <a:ea typeface="微软雅黑"/>
              </a:rPr>
              <a:t>：检测时随着新缺陷的出现自动进行</a:t>
            </a:r>
            <a:r>
              <a:rPr lang="zh-CN" altLang="en-US" sz="1600" b="1" dirty="0">
                <a:solidFill>
                  <a:srgbClr val="FFFFFF">
                    <a:lumMod val="50000"/>
                  </a:srgbClr>
                </a:solidFill>
                <a:latin typeface="Arial"/>
                <a:ea typeface="微软雅黑"/>
              </a:rPr>
              <a:t>增量训练</a:t>
            </a:r>
            <a:r>
              <a:rPr lang="zh-CN" altLang="en-US" sz="1600" dirty="0">
                <a:solidFill>
                  <a:srgbClr val="FFFFFF">
                    <a:lumMod val="50000"/>
                  </a:srgbClr>
                </a:solidFill>
                <a:latin typeface="Arial"/>
                <a:ea typeface="微软雅黑"/>
              </a:rPr>
              <a:t>与自我优化</a:t>
            </a:r>
          </a:p>
          <a:p>
            <a:pPr marL="1257300" lvl="2" indent="-342900">
              <a:lnSpc>
                <a:spcPct val="150000"/>
              </a:lnSpc>
              <a:buFont typeface="+mj-ea"/>
              <a:buAutoNum type="circleNumDbPlain"/>
              <a:defRPr/>
            </a:pPr>
            <a:r>
              <a:rPr lang="zh-CN" altLang="en-US" sz="1600" b="1" dirty="0">
                <a:solidFill>
                  <a:srgbClr val="FFFFFF">
                    <a:lumMod val="50000"/>
                  </a:srgbClr>
                </a:solidFill>
                <a:latin typeface="Arial"/>
                <a:ea typeface="微软雅黑"/>
              </a:rPr>
              <a:t>用户友好</a:t>
            </a:r>
            <a:r>
              <a:rPr lang="zh-CN" altLang="en-US" sz="1600" dirty="0">
                <a:solidFill>
                  <a:srgbClr val="FFFFFF">
                    <a:lumMod val="50000"/>
                  </a:srgbClr>
                </a:solidFill>
                <a:latin typeface="Arial"/>
                <a:ea typeface="微软雅黑"/>
              </a:rPr>
              <a:t>：遵循</a:t>
            </a:r>
            <a:r>
              <a:rPr lang="zh-CN" altLang="en-US" sz="1600" b="1" dirty="0">
                <a:solidFill>
                  <a:srgbClr val="FFFFFF">
                    <a:lumMod val="50000"/>
                  </a:srgbClr>
                </a:solidFill>
                <a:latin typeface="Arial"/>
                <a:ea typeface="微软雅黑"/>
              </a:rPr>
              <a:t>人机交互启发式原则</a:t>
            </a:r>
            <a:r>
              <a:rPr lang="zh-CN" altLang="en-US" sz="1600" dirty="0">
                <a:solidFill>
                  <a:srgbClr val="FFFFFF">
                    <a:lumMod val="50000"/>
                  </a:srgbClr>
                </a:solidFill>
                <a:latin typeface="Arial"/>
                <a:ea typeface="微软雅黑"/>
              </a:rPr>
              <a:t>美化界面，根据不同产品、以及缺陷特征</a:t>
            </a:r>
            <a:r>
              <a:rPr lang="zh-CN" altLang="en-US" sz="1600" b="1" dirty="0">
                <a:solidFill>
                  <a:srgbClr val="FFFFFF">
                    <a:lumMod val="50000"/>
                  </a:srgbClr>
                </a:solidFill>
                <a:latin typeface="Arial"/>
                <a:ea typeface="微软雅黑"/>
              </a:rPr>
              <a:t>自动化配置参数</a:t>
            </a:r>
            <a:r>
              <a:rPr lang="zh-CN" altLang="en-US" sz="1600" dirty="0">
                <a:solidFill>
                  <a:srgbClr val="FFFFFF">
                    <a:lumMod val="50000"/>
                  </a:srgbClr>
                </a:solidFill>
                <a:latin typeface="Arial"/>
                <a:ea typeface="微软雅黑"/>
              </a:rPr>
              <a:t>，加强训练与检测过程中的</a:t>
            </a:r>
            <a:r>
              <a:rPr lang="zh-CN" altLang="en-US" sz="1600" b="1" dirty="0">
                <a:solidFill>
                  <a:srgbClr val="FFFFFF">
                    <a:lumMod val="50000"/>
                  </a:srgbClr>
                </a:solidFill>
                <a:latin typeface="Arial"/>
                <a:ea typeface="微软雅黑"/>
              </a:rPr>
              <a:t>动态反馈</a:t>
            </a:r>
            <a:r>
              <a:rPr lang="zh-CN" altLang="en-US" sz="1600" dirty="0">
                <a:solidFill>
                  <a:srgbClr val="FFFFFF">
                    <a:lumMod val="50000"/>
                  </a:srgbClr>
                </a:solidFill>
                <a:latin typeface="Arial"/>
                <a:ea typeface="微软雅黑"/>
              </a:rPr>
              <a:t>，以提高用户体验</a:t>
            </a:r>
          </a:p>
        </p:txBody>
      </p:sp>
    </p:spTree>
    <p:custDataLst>
      <p:tags r:id="rId1"/>
    </p:custDataLst>
    <p:extLst>
      <p:ext uri="{BB962C8B-B14F-4D97-AF65-F5344CB8AC3E}">
        <p14:creationId xmlns:p14="http://schemas.microsoft.com/office/powerpoint/2010/main" val="3444524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logo-05"/>
          <p:cNvPicPr>
            <a:picLocks noChangeAspect="1"/>
          </p:cNvPicPr>
          <p:nvPr/>
        </p:nvPicPr>
        <p:blipFill>
          <a:blip r:embed="rId4"/>
          <a:stretch>
            <a:fillRect/>
          </a:stretch>
        </p:blipFill>
        <p:spPr>
          <a:xfrm>
            <a:off x="9492615" y="-1282700"/>
            <a:ext cx="4442460" cy="4099560"/>
          </a:xfrm>
          <a:prstGeom prst="rect">
            <a:avLst/>
          </a:prstGeom>
        </p:spPr>
      </p:pic>
      <p:pic>
        <p:nvPicPr>
          <p:cNvPr id="5" name="图片 4" descr="logo-06 - 副本"/>
          <p:cNvPicPr>
            <a:picLocks noChangeAspect="1"/>
          </p:cNvPicPr>
          <p:nvPr/>
        </p:nvPicPr>
        <p:blipFill>
          <a:blip r:embed="rId5"/>
          <a:stretch>
            <a:fillRect/>
          </a:stretch>
        </p:blipFill>
        <p:spPr>
          <a:xfrm>
            <a:off x="-951230" y="3771900"/>
            <a:ext cx="3503930" cy="3232785"/>
          </a:xfrm>
          <a:prstGeom prst="rect">
            <a:avLst/>
          </a:prstGeom>
        </p:spPr>
      </p:pic>
      <p:sp>
        <p:nvSpPr>
          <p:cNvPr id="3" name="矩形 2">
            <a:extLst>
              <a:ext uri="{FF2B5EF4-FFF2-40B4-BE49-F238E27FC236}">
                <a16:creationId xmlns:a16="http://schemas.microsoft.com/office/drawing/2014/main" id="{C1FB5CBF-D96A-14DF-C716-2DE26AF9F455}"/>
              </a:ext>
            </a:extLst>
          </p:cNvPr>
          <p:cNvSpPr/>
          <p:nvPr/>
        </p:nvSpPr>
        <p:spPr>
          <a:xfrm>
            <a:off x="4984096" y="319474"/>
            <a:ext cx="1826141" cy="584775"/>
          </a:xfrm>
          <a:prstGeom prst="rect">
            <a:avLst/>
          </a:prstGeom>
        </p:spPr>
        <p:txBody>
          <a:bodyPr wrap="none">
            <a:spAutoFit/>
          </a:bodyPr>
          <a:lstStyle/>
          <a:p>
            <a:pPr lvl="0"/>
            <a:r>
              <a:rPr lang="zh-CN" altLang="en-US" sz="3200" b="1" dirty="0">
                <a:solidFill>
                  <a:srgbClr val="BD934E"/>
                </a:solidFill>
                <a:latin typeface="华文行楷" panose="02010800040101010101" pitchFamily="2" charset="-122"/>
                <a:ea typeface="华文行楷" panose="02010800040101010101" pitchFamily="2" charset="-122"/>
              </a:rPr>
              <a:t>预期结果</a:t>
            </a:r>
          </a:p>
        </p:txBody>
      </p:sp>
      <p:pic>
        <p:nvPicPr>
          <p:cNvPr id="4" name="图片 3" descr="G:\2021\校庆\PPT\logo-08.pnglogo-08">
            <a:extLst>
              <a:ext uri="{FF2B5EF4-FFF2-40B4-BE49-F238E27FC236}">
                <a16:creationId xmlns:a16="http://schemas.microsoft.com/office/drawing/2014/main" id="{7F9E9BE9-EBFE-7C7E-2A0B-0020BFC5F363}"/>
              </a:ext>
            </a:extLst>
          </p:cNvPr>
          <p:cNvPicPr>
            <a:picLocks noChangeAspect="1"/>
          </p:cNvPicPr>
          <p:nvPr/>
        </p:nvPicPr>
        <p:blipFill>
          <a:blip r:embed="rId6"/>
          <a:srcRect/>
          <a:stretch>
            <a:fillRect/>
          </a:stretch>
        </p:blipFill>
        <p:spPr>
          <a:xfrm rot="17197349" flipH="1">
            <a:off x="4334442" y="378605"/>
            <a:ext cx="679580" cy="625958"/>
          </a:xfrm>
          <a:prstGeom prst="rect">
            <a:avLst/>
          </a:prstGeom>
        </p:spPr>
      </p:pic>
      <p:pic>
        <p:nvPicPr>
          <p:cNvPr id="22" name="图形 21">
            <a:extLst>
              <a:ext uri="{FF2B5EF4-FFF2-40B4-BE49-F238E27FC236}">
                <a16:creationId xmlns:a16="http://schemas.microsoft.com/office/drawing/2014/main" id="{E78F1EB9-15ED-44B1-AF11-813DFA03D35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8325" y="319474"/>
            <a:ext cx="2403548" cy="584468"/>
          </a:xfrm>
          <a:prstGeom prst="rect">
            <a:avLst/>
          </a:prstGeom>
        </p:spPr>
      </p:pic>
      <p:pic>
        <p:nvPicPr>
          <p:cNvPr id="6" name="图片 5">
            <a:extLst>
              <a:ext uri="{FF2B5EF4-FFF2-40B4-BE49-F238E27FC236}">
                <a16:creationId xmlns:a16="http://schemas.microsoft.com/office/drawing/2014/main" id="{A41772B5-0B67-4466-8396-CC7EE7CE4B9B}"/>
              </a:ext>
            </a:extLst>
          </p:cNvPr>
          <p:cNvPicPr>
            <a:picLocks noChangeAspect="1"/>
          </p:cNvPicPr>
          <p:nvPr/>
        </p:nvPicPr>
        <p:blipFill>
          <a:blip r:embed="rId9"/>
          <a:stretch>
            <a:fillRect/>
          </a:stretch>
        </p:blipFill>
        <p:spPr>
          <a:xfrm>
            <a:off x="2027243" y="1205753"/>
            <a:ext cx="8137513" cy="5132293"/>
          </a:xfrm>
          <a:prstGeom prst="rect">
            <a:avLst/>
          </a:prstGeom>
        </p:spPr>
      </p:pic>
    </p:spTree>
    <p:custDataLst>
      <p:tags r:id="rId1"/>
    </p:custDataLst>
    <p:extLst>
      <p:ext uri="{BB962C8B-B14F-4D97-AF65-F5344CB8AC3E}">
        <p14:creationId xmlns:p14="http://schemas.microsoft.com/office/powerpoint/2010/main" val="6514918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DlmMGY1OTdkM2JkNmZhYmUyOTgzNTdlMmM1Y2UzYmE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DIAGRAM_VIRTUALLY_FRAME" val="{&quot;height&quot;:293.98425196850394,&quot;left&quot;:67.57503937007873,&quot;top&quot;:143.76574803149606,&quot;width&quot;:798.4749606299213}"/>
</p:tagLst>
</file>

<file path=ppt/tags/tag101.xml><?xml version="1.0" encoding="utf-8"?>
<p:tagLst xmlns:a="http://schemas.openxmlformats.org/drawingml/2006/main" xmlns:r="http://schemas.openxmlformats.org/officeDocument/2006/relationships" xmlns:p="http://schemas.openxmlformats.org/presentationml/2006/main">
  <p:tag name="KSO_WM_DIAGRAM_VIRTUALLY_FRAME" val="{&quot;height&quot;:293.98425196850394,&quot;left&quot;:67.57503937007873,&quot;top&quot;:143.76574803149606,&quot;width&quot;:798.4749606299213}"/>
</p:tagLst>
</file>

<file path=ppt/tags/tag102.xml><?xml version="1.0" encoding="utf-8"?>
<p:tagLst xmlns:a="http://schemas.openxmlformats.org/drawingml/2006/main" xmlns:r="http://schemas.openxmlformats.org/officeDocument/2006/relationships" xmlns:p="http://schemas.openxmlformats.org/presentationml/2006/main">
  <p:tag name="KSO_WM_DIAGRAM_VIRTUALLY_FRAME" val="{&quot;height&quot;:293.98425196850394,&quot;left&quot;:67.57503937007873,&quot;top&quot;:143.76574803149606,&quot;width&quot;:798.4749606299213}"/>
</p:tagLst>
</file>

<file path=ppt/tags/tag103.xml><?xml version="1.0" encoding="utf-8"?>
<p:tagLst xmlns:a="http://schemas.openxmlformats.org/drawingml/2006/main" xmlns:r="http://schemas.openxmlformats.org/officeDocument/2006/relationships" xmlns:p="http://schemas.openxmlformats.org/presentationml/2006/main">
  <p:tag name="KSO_WM_DIAGRAM_VIRTUALLY_FRAME" val="{&quot;height&quot;:293.98425196850394,&quot;left&quot;:67.57503937007873,&quot;top&quot;:143.76574803149606,&quot;width&quot;:798.4749606299213}"/>
</p:tagLst>
</file>

<file path=ppt/tags/tag104.xml><?xml version="1.0" encoding="utf-8"?>
<p:tagLst xmlns:a="http://schemas.openxmlformats.org/drawingml/2006/main" xmlns:r="http://schemas.openxmlformats.org/officeDocument/2006/relationships" xmlns:p="http://schemas.openxmlformats.org/presentationml/2006/main">
  <p:tag name="KSO_WM_DIAGRAM_VIRTUALLY_FRAME" val="{&quot;height&quot;:293.98425196850394,&quot;left&quot;:67.57503937007873,&quot;top&quot;:143.76574803149606,&quot;width&quot;:798.4749606299213}"/>
</p:tagLst>
</file>

<file path=ppt/tags/tag105.xml><?xml version="1.0" encoding="utf-8"?>
<p:tagLst xmlns:a="http://schemas.openxmlformats.org/drawingml/2006/main" xmlns:r="http://schemas.openxmlformats.org/officeDocument/2006/relationships" xmlns:p="http://schemas.openxmlformats.org/presentationml/2006/main">
  <p:tag name="KSO_WM_DIAGRAM_VIRTUALLY_FRAME" val="{&quot;height&quot;:293.98425196850394,&quot;left&quot;:67.57503937007873,&quot;top&quot;:143.76574803149606,&quot;width&quot;:798.4749606299213}"/>
</p:tagLst>
</file>

<file path=ppt/tags/tag106.xml><?xml version="1.0" encoding="utf-8"?>
<p:tagLst xmlns:a="http://schemas.openxmlformats.org/drawingml/2006/main" xmlns:r="http://schemas.openxmlformats.org/officeDocument/2006/relationships" xmlns:p="http://schemas.openxmlformats.org/presentationml/2006/main">
  <p:tag name="KSO_WM_DIAGRAM_VIRTUALLY_FRAME" val="{&quot;height&quot;:293.98425196850394,&quot;left&quot;:67.57503937007873,&quot;top&quot;:143.76574803149606,&quot;width&quot;:798.4749606299213}"/>
</p:tagLst>
</file>

<file path=ppt/tags/tag107.xml><?xml version="1.0" encoding="utf-8"?>
<p:tagLst xmlns:a="http://schemas.openxmlformats.org/drawingml/2006/main" xmlns:r="http://schemas.openxmlformats.org/officeDocument/2006/relationships" xmlns:p="http://schemas.openxmlformats.org/presentationml/2006/main">
  <p:tag name="KSO_WM_DIAGRAM_VIRTUALLY_FRAME" val="{&quot;height&quot;:293.98425196850394,&quot;left&quot;:67.57503937007873,&quot;top&quot;:143.76574803149606,&quot;width&quot;:798.4749606299213}"/>
</p:tagLst>
</file>

<file path=ppt/tags/tag10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9.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7.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70.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71.xml><?xml version="1.0" encoding="utf-8"?>
<p:tagLst xmlns:a="http://schemas.openxmlformats.org/drawingml/2006/main" xmlns:r="http://schemas.openxmlformats.org/officeDocument/2006/relationships" xmlns:p="http://schemas.openxmlformats.org/presentationml/2006/main">
  <p:tag name="KSO_WM_DIAGRAM_VIRTUALLY_FRAME" val="{&quot;height&quot;:350.30275590551184,&quot;left&quot;:407.55503937007876,&quot;top&quot;:85.74543307086614,&quot;width&quot;:418.4449606299213}"/>
</p:tagLst>
</file>

<file path=ppt/tags/tag72.xml><?xml version="1.0" encoding="utf-8"?>
<p:tagLst xmlns:a="http://schemas.openxmlformats.org/drawingml/2006/main" xmlns:r="http://schemas.openxmlformats.org/officeDocument/2006/relationships" xmlns:p="http://schemas.openxmlformats.org/presentationml/2006/main">
  <p:tag name="KSO_WM_DIAGRAM_VIRTUALLY_FRAME" val="{&quot;height&quot;:350.30275590551184,&quot;left&quot;:407.55503937007876,&quot;top&quot;:85.74543307086614,&quot;width&quot;:418.4449606299213}"/>
</p:tagLst>
</file>

<file path=ppt/tags/tag73.xml><?xml version="1.0" encoding="utf-8"?>
<p:tagLst xmlns:a="http://schemas.openxmlformats.org/drawingml/2006/main" xmlns:r="http://schemas.openxmlformats.org/officeDocument/2006/relationships" xmlns:p="http://schemas.openxmlformats.org/presentationml/2006/main">
  <p:tag name="KSO_WM_DIAGRAM_VIRTUALLY_FRAME" val="{&quot;height&quot;:350.30275590551184,&quot;left&quot;:407.55503937007876,&quot;top&quot;:85.74543307086614,&quot;width&quot;:418.4449606299213}"/>
</p:tagLst>
</file>

<file path=ppt/tags/tag74.xml><?xml version="1.0" encoding="utf-8"?>
<p:tagLst xmlns:a="http://schemas.openxmlformats.org/drawingml/2006/main" xmlns:r="http://schemas.openxmlformats.org/officeDocument/2006/relationships" xmlns:p="http://schemas.openxmlformats.org/presentationml/2006/main">
  <p:tag name="KSO_WM_DIAGRAM_VIRTUALLY_FRAME" val="{&quot;height&quot;:350.30275590551184,&quot;left&quot;:407.55503937007876,&quot;top&quot;:85.74543307086614,&quot;width&quot;:418.4449606299213}"/>
</p:tagLst>
</file>

<file path=ppt/tags/tag75.xml><?xml version="1.0" encoding="utf-8"?>
<p:tagLst xmlns:a="http://schemas.openxmlformats.org/drawingml/2006/main" xmlns:r="http://schemas.openxmlformats.org/officeDocument/2006/relationships" xmlns:p="http://schemas.openxmlformats.org/presentationml/2006/main">
  <p:tag name="KSO_WM_DIAGRAM_VIRTUALLY_FRAME" val="{&quot;height&quot;:350.30275590551184,&quot;left&quot;:407.55503937007876,&quot;top&quot;:85.74543307086614,&quot;width&quot;:418.4449606299213}"/>
</p:tagLst>
</file>

<file path=ppt/tags/tag76.xml><?xml version="1.0" encoding="utf-8"?>
<p:tagLst xmlns:a="http://schemas.openxmlformats.org/drawingml/2006/main" xmlns:r="http://schemas.openxmlformats.org/officeDocument/2006/relationships" xmlns:p="http://schemas.openxmlformats.org/presentationml/2006/main">
  <p:tag name="KSO_WM_DIAGRAM_VIRTUALLY_FRAME" val="{&quot;height&quot;:350.30275590551184,&quot;left&quot;:407.55503937007876,&quot;top&quot;:85.74543307086614,&quot;width&quot;:418.4449606299213}"/>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 name="KSO_WM_TEMPLATE_CATEGORY" val="custom"/>
  <p:tag name="KSO_WM_TEMPLATE_INDEX" val="20205396"/>
  <p:tag name="KSO_WM_UNIT_ID" val="custom20205396_7*e*1"/>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96"/>
  <p:tag name="KSO_WM_UNIT_ID" val="custom20205396_7*i*1"/>
  <p:tag name="KSO_WM_UNIT_TYPE" val="i"/>
  <p:tag name="KSO_WM_UNIT_INDEX"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96"/>
  <p:tag name="KSO_WM_UNIT_ID" val="custom20205396_7*i*2"/>
  <p:tag name="KSO_WM_UNIT_TYPE" val="i"/>
  <p:tag name="KSO_WM_UNIT_INDEX" val="2"/>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9"/>
  <p:tag name="KSO_WM_UNIT_TYPE" val="a"/>
  <p:tag name="KSO_WM_UNIT_INDEX" val="1"/>
  <p:tag name="KSO_WM_UNIT_PRESET_TEXT" val="单击此处添加标题"/>
  <p:tag name="KSO_WM_TEMPLATE_CATEGORY" val="custom"/>
  <p:tag name="KSO_WM_TEMPLATE_INDEX" val="20205396"/>
  <p:tag name="KSO_WM_UNIT_ID" val="custom20205396_7*a*1"/>
  <p:tag name="KSO_WM_UNIT_ISNUMDGMTITLE" val="0"/>
</p:tagLst>
</file>

<file path=ppt/tags/tag8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 name="KSO_WM_TEMPLATE_CATEGORY" val="custom"/>
  <p:tag name="KSO_WM_TEMPLATE_INDEX" val="20205396"/>
  <p:tag name="KSO_WM_UNIT_ID" val="custom20205396_7*e*1"/>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96"/>
  <p:tag name="KSO_WM_UNIT_ID" val="custom20205396_7*i*1"/>
  <p:tag name="KSO_WM_UNIT_TYPE" val="i"/>
  <p:tag name="KSO_WM_UNIT_INDEX" val="1"/>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96"/>
  <p:tag name="KSO_WM_UNIT_ID" val="custom20205396_7*i*2"/>
  <p:tag name="KSO_WM_UNIT_TYPE" val="i"/>
  <p:tag name="KSO_WM_UNIT_INDEX" val="2"/>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9"/>
  <p:tag name="KSO_WM_UNIT_TYPE" val="a"/>
  <p:tag name="KSO_WM_UNIT_INDEX" val="1"/>
  <p:tag name="KSO_WM_UNIT_PRESET_TEXT" val="单击此处添加标题"/>
  <p:tag name="KSO_WM_TEMPLATE_CATEGORY" val="custom"/>
  <p:tag name="KSO_WM_TEMPLATE_INDEX" val="20205396"/>
  <p:tag name="KSO_WM_UNIT_ID" val="custom20205396_7*a*1"/>
  <p:tag name="KSO_WM_UNIT_ISNUMDGMTITLE" val="0"/>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9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 name="KSO_WM_TEMPLATE_CATEGORY" val="custom"/>
  <p:tag name="KSO_WM_TEMPLATE_INDEX" val="20205396"/>
  <p:tag name="KSO_WM_UNIT_ID" val="custom20205396_7*e*1"/>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96"/>
  <p:tag name="KSO_WM_UNIT_ID" val="custom20205396_7*i*1"/>
  <p:tag name="KSO_WM_UNIT_TYPE" val="i"/>
  <p:tag name="KSO_WM_UNIT_INDEX" val="1"/>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96"/>
  <p:tag name="KSO_WM_UNIT_ID" val="custom20205396_7*i*2"/>
  <p:tag name="KSO_WM_UNIT_TYPE" val="i"/>
  <p:tag name="KSO_WM_UNIT_INDEX" val="2"/>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9"/>
  <p:tag name="KSO_WM_UNIT_TYPE" val="a"/>
  <p:tag name="KSO_WM_UNIT_INDEX" val="1"/>
  <p:tag name="KSO_WM_UNIT_PRESET_TEXT" val="单击此处添加标题"/>
  <p:tag name="KSO_WM_TEMPLATE_CATEGORY" val="custom"/>
  <p:tag name="KSO_WM_TEMPLATE_INDEX" val="20205396"/>
  <p:tag name="KSO_WM_UNIT_ID" val="custom20205396_7*a*1"/>
  <p:tag name="KSO_WM_UNIT_ISNUMDGMTITLE" val="0"/>
</p:tagLst>
</file>

<file path=ppt/tags/tag9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8.xml><?xml version="1.0" encoding="utf-8"?>
<p:tagLst xmlns:a="http://schemas.openxmlformats.org/drawingml/2006/main" xmlns:r="http://schemas.openxmlformats.org/officeDocument/2006/relationships" xmlns:p="http://schemas.openxmlformats.org/presentationml/2006/main">
  <p:tag name="KSO_WM_DIAGRAM_VIRTUALLY_FRAME" val="{&quot;height&quot;:293.98425196850394,&quot;left&quot;:67.57503937007873,&quot;top&quot;:143.76574803149606,&quot;width&quot;:798.4749606299213}"/>
</p:tagLst>
</file>

<file path=ppt/tags/tag99.xml><?xml version="1.0" encoding="utf-8"?>
<p:tagLst xmlns:a="http://schemas.openxmlformats.org/drawingml/2006/main" xmlns:r="http://schemas.openxmlformats.org/officeDocument/2006/relationships" xmlns:p="http://schemas.openxmlformats.org/presentationml/2006/main">
  <p:tag name="KSO_WM_DIAGRAM_VIRTUALLY_FRAME" val="{&quot;height&quot;:293.98425196850394,&quot;left&quot;:67.57503937007873,&quot;top&quot;:143.76574803149606,&quot;width&quot;:798.4749606299213}"/>
</p:tagLst>
</file>

<file path=ppt/theme/theme1.xml><?xml version="1.0" encoding="utf-8"?>
<a:theme xmlns:a="http://schemas.openxmlformats.org/drawingml/2006/main" name="Office 主题​​">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790</TotalTime>
  <Words>995</Words>
  <Application>Microsoft Office PowerPoint</Application>
  <PresentationFormat>宽屏</PresentationFormat>
  <Paragraphs>82</Paragraphs>
  <Slides>13</Slides>
  <Notes>11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13</vt:i4>
      </vt:variant>
    </vt:vector>
  </HeadingPairs>
  <TitlesOfParts>
    <vt:vector size="22" baseType="lpstr">
      <vt:lpstr>Impact MT Std</vt:lpstr>
      <vt:lpstr>等线</vt:lpstr>
      <vt:lpstr>等线 Light</vt:lpstr>
      <vt:lpstr>华文行楷</vt:lpstr>
      <vt:lpstr>微软雅黑</vt:lpstr>
      <vt:lpstr>Arial</vt:lpstr>
      <vt:lpstr>Wingdings</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聂尔聪</dc:creator>
  <cp:lastModifiedBy>大爷 你</cp:lastModifiedBy>
  <cp:revision>238</cp:revision>
  <dcterms:created xsi:type="dcterms:W3CDTF">2016-11-24T09:20:00Z</dcterms:created>
  <dcterms:modified xsi:type="dcterms:W3CDTF">2025-01-11T04:12:28Z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2052-12.1.0.18240</vt:lpwstr>
  </property>
  <property fmtid="{D5CDD505-2E9C-101B-9397-08002B2CF9AE}" pid="3" name="ICV">
    <vt:lpwstr>8E1A6642142E4F7FB3E7A1C2043B1F3F_12</vt:lpwstr>
  </property>
</Properties>
</file>