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7" r:id="rId4"/>
    <p:sldId id="263" r:id="rId5"/>
    <p:sldId id="261" r:id="rId6"/>
    <p:sldId id="268"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9" autoAdjust="0"/>
    <p:restoredTop sz="94660"/>
  </p:normalViewPr>
  <p:slideViewPr>
    <p:cSldViewPr snapToGrid="0">
      <p:cViewPr varScale="1">
        <p:scale>
          <a:sx n="85" d="100"/>
          <a:sy n="85" d="100"/>
        </p:scale>
        <p:origin x="7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LOJU TARUNKUMAR" userId="3b1d4a099081f8f1" providerId="LiveId" clId="{BF35D6D9-DBEB-48E0-96CD-00016B09D531}"/>
    <pc:docChg chg="custSel addSld delSld modSld">
      <pc:chgData name="TALLOJU TARUNKUMAR" userId="3b1d4a099081f8f1" providerId="LiveId" clId="{BF35D6D9-DBEB-48E0-96CD-00016B09D531}" dt="2023-04-13T06:28:16.432" v="352" actId="207"/>
      <pc:docMkLst>
        <pc:docMk/>
      </pc:docMkLst>
      <pc:sldChg chg="modSp mod">
        <pc:chgData name="TALLOJU TARUNKUMAR" userId="3b1d4a099081f8f1" providerId="LiveId" clId="{BF35D6D9-DBEB-48E0-96CD-00016B09D531}" dt="2023-04-13T06:05:58.617" v="330" actId="1076"/>
        <pc:sldMkLst>
          <pc:docMk/>
          <pc:sldMk cId="892763199" sldId="256"/>
        </pc:sldMkLst>
        <pc:spChg chg="mod">
          <ac:chgData name="TALLOJU TARUNKUMAR" userId="3b1d4a099081f8f1" providerId="LiveId" clId="{BF35D6D9-DBEB-48E0-96CD-00016B09D531}" dt="2023-04-13T06:03:13.560" v="109" actId="20577"/>
          <ac:spMkLst>
            <pc:docMk/>
            <pc:sldMk cId="892763199" sldId="256"/>
            <ac:spMk id="5" creationId="{7B32FED3-849B-7E70-36A8-D371D41591F2}"/>
          </ac:spMkLst>
        </pc:spChg>
        <pc:spChg chg="mod">
          <ac:chgData name="TALLOJU TARUNKUMAR" userId="3b1d4a099081f8f1" providerId="LiveId" clId="{BF35D6D9-DBEB-48E0-96CD-00016B09D531}" dt="2023-04-13T06:05:58.617" v="330" actId="1076"/>
          <ac:spMkLst>
            <pc:docMk/>
            <pc:sldMk cId="892763199" sldId="256"/>
            <ac:spMk id="9" creationId="{680C21D1-91D0-185D-BA39-D6D9B8795A7E}"/>
          </ac:spMkLst>
        </pc:spChg>
      </pc:sldChg>
      <pc:sldChg chg="delSp modSp mod">
        <pc:chgData name="TALLOJU TARUNKUMAR" userId="3b1d4a099081f8f1" providerId="LiveId" clId="{BF35D6D9-DBEB-48E0-96CD-00016B09D531}" dt="2023-04-13T06:28:16.432" v="352" actId="207"/>
        <pc:sldMkLst>
          <pc:docMk/>
          <pc:sldMk cId="1131642267" sldId="257"/>
        </pc:sldMkLst>
        <pc:spChg chg="mod">
          <ac:chgData name="TALLOJU TARUNKUMAR" userId="3b1d4a099081f8f1" providerId="LiveId" clId="{BF35D6D9-DBEB-48E0-96CD-00016B09D531}" dt="2023-04-13T06:28:16.432" v="352" actId="207"/>
          <ac:spMkLst>
            <pc:docMk/>
            <pc:sldMk cId="1131642267" sldId="257"/>
            <ac:spMk id="3" creationId="{C2527900-B9F4-235F-8CC5-B66833E81B17}"/>
          </ac:spMkLst>
        </pc:spChg>
        <pc:spChg chg="del">
          <ac:chgData name="TALLOJU TARUNKUMAR" userId="3b1d4a099081f8f1" providerId="LiveId" clId="{BF35D6D9-DBEB-48E0-96CD-00016B09D531}" dt="2023-04-13T06:27:18.814" v="341" actId="478"/>
          <ac:spMkLst>
            <pc:docMk/>
            <pc:sldMk cId="1131642267" sldId="257"/>
            <ac:spMk id="12" creationId="{D43C1444-99D2-2416-3F6F-6287A7942243}"/>
          </ac:spMkLst>
        </pc:spChg>
      </pc:sldChg>
      <pc:sldChg chg="modSp mod">
        <pc:chgData name="TALLOJU TARUNKUMAR" userId="3b1d4a099081f8f1" providerId="LiveId" clId="{BF35D6D9-DBEB-48E0-96CD-00016B09D531}" dt="2023-04-13T06:25:18.813" v="340" actId="2711"/>
        <pc:sldMkLst>
          <pc:docMk/>
          <pc:sldMk cId="2448205660" sldId="258"/>
        </pc:sldMkLst>
        <pc:spChg chg="mod">
          <ac:chgData name="TALLOJU TARUNKUMAR" userId="3b1d4a099081f8f1" providerId="LiveId" clId="{BF35D6D9-DBEB-48E0-96CD-00016B09D531}" dt="2023-04-13T06:25:18.813" v="340" actId="2711"/>
          <ac:spMkLst>
            <pc:docMk/>
            <pc:sldMk cId="2448205660" sldId="258"/>
            <ac:spMk id="3" creationId="{C2527900-B9F4-235F-8CC5-B66833E81B17}"/>
          </ac:spMkLst>
        </pc:spChg>
      </pc:sldChg>
      <pc:sldChg chg="delSp modSp del mod">
        <pc:chgData name="TALLOJU TARUNKUMAR" userId="3b1d4a099081f8f1" providerId="LiveId" clId="{BF35D6D9-DBEB-48E0-96CD-00016B09D531}" dt="2023-03-04T04:52:35.191" v="11" actId="2696"/>
        <pc:sldMkLst>
          <pc:docMk/>
          <pc:sldMk cId="254146369" sldId="271"/>
        </pc:sldMkLst>
        <pc:spChg chg="del">
          <ac:chgData name="TALLOJU TARUNKUMAR" userId="3b1d4a099081f8f1" providerId="LiveId" clId="{BF35D6D9-DBEB-48E0-96CD-00016B09D531}" dt="2023-03-04T04:51:56.512" v="7" actId="478"/>
          <ac:spMkLst>
            <pc:docMk/>
            <pc:sldMk cId="254146369" sldId="271"/>
            <ac:spMk id="2" creationId="{00000000-0000-0000-0000-000000000000}"/>
          </ac:spMkLst>
        </pc:spChg>
        <pc:spChg chg="mod">
          <ac:chgData name="TALLOJU TARUNKUMAR" userId="3b1d4a099081f8f1" providerId="LiveId" clId="{BF35D6D9-DBEB-48E0-96CD-00016B09D531}" dt="2023-03-04T04:52:25.243" v="10" actId="14100"/>
          <ac:spMkLst>
            <pc:docMk/>
            <pc:sldMk cId="254146369" sldId="271"/>
            <ac:spMk id="3" creationId="{00000000-0000-0000-0000-000000000000}"/>
          </ac:spMkLst>
        </pc:spChg>
      </pc:sldChg>
      <pc:sldChg chg="addSp modSp new mod">
        <pc:chgData name="TALLOJU TARUNKUMAR" userId="3b1d4a099081f8f1" providerId="LiveId" clId="{BF35D6D9-DBEB-48E0-96CD-00016B09D531}" dt="2023-03-04T09:12:30.080" v="52" actId="1076"/>
        <pc:sldMkLst>
          <pc:docMk/>
          <pc:sldMk cId="785506475" sldId="271"/>
        </pc:sldMkLst>
        <pc:spChg chg="mod">
          <ac:chgData name="TALLOJU TARUNKUMAR" userId="3b1d4a099081f8f1" providerId="LiveId" clId="{BF35D6D9-DBEB-48E0-96CD-00016B09D531}" dt="2023-03-04T07:23:56.669" v="51" actId="14100"/>
          <ac:spMkLst>
            <pc:docMk/>
            <pc:sldMk cId="785506475" sldId="271"/>
            <ac:spMk id="2" creationId="{786BA40A-7BEE-9EA7-17DC-1AA2941178C2}"/>
          </ac:spMkLst>
        </pc:spChg>
        <pc:picChg chg="add mod">
          <ac:chgData name="TALLOJU TARUNKUMAR" userId="3b1d4a099081f8f1" providerId="LiveId" clId="{BF35D6D9-DBEB-48E0-96CD-00016B09D531}" dt="2023-03-04T09:12:30.080" v="52" actId="1076"/>
          <ac:picMkLst>
            <pc:docMk/>
            <pc:sldMk cId="785506475" sldId="271"/>
            <ac:picMk id="1026" creationId="{D796D695-9A31-EA3E-0AC6-D0E5E475D51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45DD51C-7014-4F1A-9213-9278BFE0D149}"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310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5DD51C-7014-4F1A-9213-9278BFE0D149}"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400935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5DD51C-7014-4F1A-9213-9278BFE0D149}"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191482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5DD51C-7014-4F1A-9213-9278BFE0D149}"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83123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5DD51C-7014-4F1A-9213-9278BFE0D149}"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1733633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45DD51C-7014-4F1A-9213-9278BFE0D149}"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1731234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45DD51C-7014-4F1A-9213-9278BFE0D149}" type="datetimeFigureOut">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343355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45DD51C-7014-4F1A-9213-9278BFE0D149}"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195522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DD51C-7014-4F1A-9213-9278BFE0D149}" type="datetimeFigureOut">
              <a:rPr lang="en-IN" smtClean="0"/>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57428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5DD51C-7014-4F1A-9213-9278BFE0D149}"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81645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5DD51C-7014-4F1A-9213-9278BFE0D149}"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267061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bg2"/>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DD51C-7014-4F1A-9213-9278BFE0D149}" type="datetimeFigureOut">
              <a:rPr lang="en-IN" smtClean="0"/>
              <a:t>19-05-2023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459E7-72DB-4A12-8170-CCC1A7E99DCA}" type="slidenum">
              <a:rPr lang="en-IN" smtClean="0"/>
              <a:t>‹#›</a:t>
            </a:fld>
            <a:endParaRPr lang="en-IN"/>
          </a:p>
        </p:txBody>
      </p:sp>
    </p:spTree>
    <p:extLst>
      <p:ext uri="{BB962C8B-B14F-4D97-AF65-F5344CB8AC3E}">
        <p14:creationId xmlns:p14="http://schemas.microsoft.com/office/powerpoint/2010/main" val="350977638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A866BD-A914-8DD2-C323-19E7FF733D0E}"/>
              </a:ext>
            </a:extLst>
          </p:cNvPr>
          <p:cNvSpPr txBox="1"/>
          <p:nvPr/>
        </p:nvSpPr>
        <p:spPr>
          <a:xfrm>
            <a:off x="3827929" y="2587842"/>
            <a:ext cx="41058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SMART ENGINEERING PROJECT</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B32FED3-849B-7E70-36A8-D371D41591F2}"/>
              </a:ext>
            </a:extLst>
          </p:cNvPr>
          <p:cNvSpPr txBox="1"/>
          <p:nvPr/>
        </p:nvSpPr>
        <p:spPr>
          <a:xfrm>
            <a:off x="349624" y="2987952"/>
            <a:ext cx="10892117" cy="1323439"/>
          </a:xfrm>
          <a:prstGeom prst="rect">
            <a:avLst/>
          </a:prstGeom>
          <a:noFill/>
        </p:spPr>
        <p:txBody>
          <a:bodyPr wrap="square" rtlCol="0">
            <a:spAutoFit/>
          </a:bodyPr>
          <a:lstStyle/>
          <a:p>
            <a:pPr algn="ctr"/>
            <a:r>
              <a:rPr lang="en-US" sz="4000" dirty="0">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LIVE PRICE TRACKING OF CRYPTOCURRENCY USING API</a:t>
            </a:r>
            <a:endParaRPr lang="en-IN" sz="4000" dirty="0">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E6C9F3D-1A29-1B63-5C5C-EB249425C47A}"/>
              </a:ext>
            </a:extLst>
          </p:cNvPr>
          <p:cNvSpPr txBox="1"/>
          <p:nvPr/>
        </p:nvSpPr>
        <p:spPr>
          <a:xfrm>
            <a:off x="1696570" y="239090"/>
            <a:ext cx="879885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CENTURION UNIVERSITY OF TECHNOLOGY AND MANAGEMENT</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E740D21-C443-1CF1-9468-A914A63A3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6682" y="639200"/>
            <a:ext cx="1597750" cy="1948642"/>
          </a:xfrm>
          <a:prstGeom prst="rect">
            <a:avLst/>
          </a:prstGeom>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680C21D1-91D0-185D-BA39-D6D9B8795A7E}"/>
              </a:ext>
            </a:extLst>
          </p:cNvPr>
          <p:cNvSpPr txBox="1"/>
          <p:nvPr/>
        </p:nvSpPr>
        <p:spPr>
          <a:xfrm>
            <a:off x="6866595" y="4909680"/>
            <a:ext cx="5325405"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SUBMITTED BY:</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B.HARSHINI		211801370027</a:t>
            </a:r>
          </a:p>
          <a:p>
            <a:pPr algn="just"/>
            <a:r>
              <a:rPr lang="en-US" dirty="0">
                <a:latin typeface="Times New Roman" panose="02020603050405020304" pitchFamily="18" charset="0"/>
                <a:cs typeface="Times New Roman" panose="02020603050405020304" pitchFamily="18" charset="0"/>
              </a:rPr>
              <a:t>B.HARINI		211801370026</a:t>
            </a:r>
          </a:p>
        </p:txBody>
      </p:sp>
      <p:sp>
        <p:nvSpPr>
          <p:cNvPr id="10" name="TextBox 9">
            <a:extLst>
              <a:ext uri="{FF2B5EF4-FFF2-40B4-BE49-F238E27FC236}">
                <a16:creationId xmlns:a16="http://schemas.microsoft.com/office/drawing/2014/main" id="{67A1A5ED-763E-EBFE-04AE-F88BBB08F0BC}"/>
              </a:ext>
            </a:extLst>
          </p:cNvPr>
          <p:cNvSpPr txBox="1"/>
          <p:nvPr/>
        </p:nvSpPr>
        <p:spPr>
          <a:xfrm>
            <a:off x="107576" y="5186679"/>
            <a:ext cx="412432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SUBMITTED TO:</a:t>
            </a:r>
          </a:p>
          <a:p>
            <a:r>
              <a:rPr lang="en-US" dirty="0">
                <a:latin typeface="Times New Roman" panose="02020603050405020304" pitchFamily="18" charset="0"/>
                <a:cs typeface="Times New Roman" panose="02020603050405020304" pitchFamily="18" charset="0"/>
              </a:rPr>
              <a:t>Mr. ASWIN KUMAR M. Tech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Asst Professor</a:t>
            </a:r>
          </a:p>
        </p:txBody>
      </p:sp>
    </p:spTree>
    <p:extLst>
      <p:ext uri="{BB962C8B-B14F-4D97-AF65-F5344CB8AC3E}">
        <p14:creationId xmlns:p14="http://schemas.microsoft.com/office/powerpoint/2010/main" val="89276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527900-B9F4-235F-8CC5-B66833E81B17}"/>
              </a:ext>
            </a:extLst>
          </p:cNvPr>
          <p:cNvSpPr txBox="1"/>
          <p:nvPr/>
        </p:nvSpPr>
        <p:spPr>
          <a:xfrm>
            <a:off x="342899" y="1860959"/>
            <a:ext cx="11506201" cy="2951064"/>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A cryptocurrency website is an online platform that provides information about digital currencies and enables users to buy, sell, and trade cryptocurrencies. The website typically includes features such as live price charts, historical data, news and analysis, and a user-friendly interface for trading. The website may also offer wallet services, where users can store their cryptocurrencies securely. To create a successful cryptocurrency website, it is important to have a clear understanding of the cryptocurrency market and its users, as well as to provide reliable and trustworthy information and services. The website should also prioritize security measures to protect users' assets and information. As cryptocurrencies continue to gain popularity, cryptocurrency websites play an important role in facilitating their adoption and use.</a:t>
            </a:r>
            <a:endParaRPr lang="en-IN"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BF4AD41B-757C-AFE7-00D3-86C77B86DD85}"/>
              </a:ext>
            </a:extLst>
          </p:cNvPr>
          <p:cNvSpPr txBox="1">
            <a:spLocks/>
          </p:cNvSpPr>
          <p:nvPr/>
        </p:nvSpPr>
        <p:spPr>
          <a:xfrm>
            <a:off x="0" y="-98621"/>
            <a:ext cx="12192000" cy="17052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spc="300" dirty="0">
                <a:latin typeface="Times New Roman" panose="02020603050405020304" pitchFamily="18" charset="0"/>
                <a:cs typeface="Times New Roman" panose="02020603050405020304" pitchFamily="18" charset="0"/>
              </a:rPr>
              <a:t>ABSTRACT</a:t>
            </a:r>
            <a:endParaRPr lang="en-IN" sz="3000" b="1" spc="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20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527900-B9F4-235F-8CC5-B66833E81B17}"/>
              </a:ext>
            </a:extLst>
          </p:cNvPr>
          <p:cNvSpPr txBox="1"/>
          <p:nvPr/>
        </p:nvSpPr>
        <p:spPr>
          <a:xfrm>
            <a:off x="342899" y="998447"/>
            <a:ext cx="11506201" cy="5859553"/>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A cryptocurrency website is an online platform that provides information about digital currencies and their use. Cryptocurrencies are decentralized digital currencies that operate independently of banks and governments, and are based on cryptographic principles. The popularity of cryptocurrencies has increased significantly in recent years, with more and more people using them for transactions and investments. Cryptocurrency websites serve as a hub for information and services related to cryptocurrencies, providing users with the tools and resources they need to participate in this growing market.</a:t>
            </a:r>
          </a:p>
          <a:p>
            <a:pPr algn="just">
              <a:lnSpc>
                <a:spcPct val="150000"/>
              </a:lnSpc>
            </a:pPr>
            <a:r>
              <a:rPr lang="en-US" b="0" i="0" dirty="0">
                <a:effectLst/>
                <a:latin typeface="Times New Roman" panose="02020603050405020304" pitchFamily="18" charset="0"/>
                <a:cs typeface="Times New Roman" panose="02020603050405020304" pitchFamily="18" charset="0"/>
              </a:rPr>
              <a:t>A typical cryptocurrency website will include real-time price data, historical price charts, news and analysis, and a user-friendly interface for buying, selling, and trading cryptocurrencies. Some websites may also offer wallet services, where users can securely store their cryptocurrencies. To be successful, cryptocurrency websites need to be reliable, informative, and user-friendly. They must also prioritize security measures to protect users' assets and personal information.</a:t>
            </a:r>
          </a:p>
          <a:p>
            <a:pPr algn="just">
              <a:lnSpc>
                <a:spcPct val="150000"/>
              </a:lnSpc>
            </a:pPr>
            <a:r>
              <a:rPr lang="en-US" b="0" i="0" dirty="0">
                <a:effectLst/>
                <a:latin typeface="Times New Roman" panose="02020603050405020304" pitchFamily="18" charset="0"/>
                <a:cs typeface="Times New Roman" panose="02020603050405020304" pitchFamily="18" charset="0"/>
              </a:rPr>
              <a:t>As cryptocurrencies continue to gain mainstream acceptance, cryptocurrency websites are playing an increasingly important role in facilitating their adoption and use. Whether you are a seasoned cryptocurrency trader or a newcomer to the market, a cryptocurrency website can provide you with the information and tools you need to navigate this exciting and rapidly-evolving landscape.</a:t>
            </a:r>
          </a:p>
        </p:txBody>
      </p:sp>
      <p:sp>
        <p:nvSpPr>
          <p:cNvPr id="2" name="Title 1">
            <a:extLst>
              <a:ext uri="{FF2B5EF4-FFF2-40B4-BE49-F238E27FC236}">
                <a16:creationId xmlns:a16="http://schemas.microsoft.com/office/drawing/2014/main" id="{FC3330E3-B68D-2488-E477-D3F6342AE877}"/>
              </a:ext>
            </a:extLst>
          </p:cNvPr>
          <p:cNvSpPr txBox="1">
            <a:spLocks/>
          </p:cNvSpPr>
          <p:nvPr/>
        </p:nvSpPr>
        <p:spPr>
          <a:xfrm>
            <a:off x="-1" y="-706784"/>
            <a:ext cx="12192000" cy="17052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spc="300" dirty="0">
                <a:latin typeface="Times New Roman" panose="02020603050405020304" pitchFamily="18" charset="0"/>
                <a:cs typeface="Times New Roman" panose="02020603050405020304" pitchFamily="18" charset="0"/>
              </a:rPr>
              <a:t>INTRODUCTION</a:t>
            </a:r>
            <a:endParaRPr lang="en-IN" sz="3000" b="1" spc="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64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D3D2EB2-45D4-33EB-C473-63645695BA46}"/>
              </a:ext>
            </a:extLst>
          </p:cNvPr>
          <p:cNvSpPr txBox="1"/>
          <p:nvPr/>
        </p:nvSpPr>
        <p:spPr>
          <a:xfrm>
            <a:off x="896470" y="1237278"/>
            <a:ext cx="399370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Software Components Requirements</a:t>
            </a:r>
            <a:endParaRPr lang="en-IN" b="1" dirty="0">
              <a:latin typeface="Times New Roman" panose="02020603050405020304" pitchFamily="18" charset="0"/>
              <a:cs typeface="Times New Roman" panose="02020603050405020304" pitchFamily="18" charset="0"/>
            </a:endParaRPr>
          </a:p>
        </p:txBody>
      </p:sp>
      <p:sp>
        <p:nvSpPr>
          <p:cNvPr id="18" name="Title 1">
            <a:extLst>
              <a:ext uri="{FF2B5EF4-FFF2-40B4-BE49-F238E27FC236}">
                <a16:creationId xmlns:a16="http://schemas.microsoft.com/office/drawing/2014/main" id="{B9F78E28-66A4-0BDD-C281-A9545A7BF170}"/>
              </a:ext>
            </a:extLst>
          </p:cNvPr>
          <p:cNvSpPr>
            <a:spLocks noGrp="1"/>
          </p:cNvSpPr>
          <p:nvPr>
            <p:ph type="title"/>
          </p:nvPr>
        </p:nvSpPr>
        <p:spPr>
          <a:xfrm>
            <a:off x="0" y="-98621"/>
            <a:ext cx="12192000" cy="1705231"/>
          </a:xfrm>
        </p:spPr>
        <p:txBody>
          <a:bodyPr>
            <a:normAutofit/>
          </a:bodyPr>
          <a:lstStyle/>
          <a:p>
            <a:pPr algn="ctr"/>
            <a:r>
              <a:rPr lang="en-IN" sz="3000" b="1" dirty="0">
                <a:latin typeface="Times New Roman" panose="02020603050405020304" pitchFamily="18" charset="0"/>
                <a:cs typeface="Times New Roman" panose="02020603050405020304" pitchFamily="18" charset="0"/>
              </a:rPr>
              <a:t>REQUIREMENTS SPECIFICATIONS</a:t>
            </a:r>
          </a:p>
        </p:txBody>
      </p:sp>
      <p:pic>
        <p:nvPicPr>
          <p:cNvPr id="1026" name="Picture 2" descr="Windows 11 Logo - PNG and Vector - Logo Download">
            <a:extLst>
              <a:ext uri="{FF2B5EF4-FFF2-40B4-BE49-F238E27FC236}">
                <a16:creationId xmlns:a16="http://schemas.microsoft.com/office/drawing/2014/main" id="{3E4CF465-2D5F-8817-4C24-3B2BBF772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493" y="1160812"/>
            <a:ext cx="1967754" cy="196775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42BA518-FCB4-416B-0A10-270BE6ADE7C4}"/>
              </a:ext>
            </a:extLst>
          </p:cNvPr>
          <p:cNvSpPr txBox="1"/>
          <p:nvPr/>
        </p:nvSpPr>
        <p:spPr>
          <a:xfrm>
            <a:off x="896470" y="1968988"/>
            <a:ext cx="439204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Operating System			 :</a:t>
            </a:r>
          </a:p>
        </p:txBody>
      </p:sp>
      <p:sp>
        <p:nvSpPr>
          <p:cNvPr id="3" name="TextBox 2">
            <a:extLst>
              <a:ext uri="{FF2B5EF4-FFF2-40B4-BE49-F238E27FC236}">
                <a16:creationId xmlns:a16="http://schemas.microsoft.com/office/drawing/2014/main" id="{DDCF22B7-3DCA-50F4-F321-72A5D81E0B89}"/>
              </a:ext>
            </a:extLst>
          </p:cNvPr>
          <p:cNvSpPr txBox="1"/>
          <p:nvPr/>
        </p:nvSpPr>
        <p:spPr>
          <a:xfrm>
            <a:off x="6906640" y="1960023"/>
            <a:ext cx="231289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or equivalent</a:t>
            </a:r>
          </a:p>
        </p:txBody>
      </p:sp>
      <p:sp>
        <p:nvSpPr>
          <p:cNvPr id="5" name="TextBox 4">
            <a:extLst>
              <a:ext uri="{FF2B5EF4-FFF2-40B4-BE49-F238E27FC236}">
                <a16:creationId xmlns:a16="http://schemas.microsoft.com/office/drawing/2014/main" id="{B79F3E57-903A-5672-A602-EA2A8A229F69}"/>
              </a:ext>
            </a:extLst>
          </p:cNvPr>
          <p:cNvSpPr txBox="1"/>
          <p:nvPr/>
        </p:nvSpPr>
        <p:spPr>
          <a:xfrm>
            <a:off x="896471" y="2559968"/>
            <a:ext cx="450028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Integrated Development Environment	 :</a:t>
            </a:r>
          </a:p>
        </p:txBody>
      </p:sp>
      <p:pic>
        <p:nvPicPr>
          <p:cNvPr id="1028" name="Picture 4" descr="See the source image">
            <a:extLst>
              <a:ext uri="{FF2B5EF4-FFF2-40B4-BE49-F238E27FC236}">
                <a16:creationId xmlns:a16="http://schemas.microsoft.com/office/drawing/2014/main" id="{64A143D0-6363-4946-F62D-C07FD8392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4997823" y="2526795"/>
            <a:ext cx="398930" cy="3989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84D734C-6CB9-682F-320D-BC204A220D0E}"/>
              </a:ext>
            </a:extLst>
          </p:cNvPr>
          <p:cNvSpPr txBox="1"/>
          <p:nvPr/>
        </p:nvSpPr>
        <p:spPr>
          <a:xfrm>
            <a:off x="5750193" y="2559968"/>
            <a:ext cx="346934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Visual Studio Code or equivalent</a:t>
            </a:r>
          </a:p>
        </p:txBody>
      </p:sp>
      <p:pic>
        <p:nvPicPr>
          <p:cNvPr id="1030" name="Picture 6" descr="600 million people have Microsoft Edge, according to job listing ...">
            <a:extLst>
              <a:ext uri="{FF2B5EF4-FFF2-40B4-BE49-F238E27FC236}">
                <a16:creationId xmlns:a16="http://schemas.microsoft.com/office/drawing/2014/main" id="{19FD5383-C135-7A3F-5BD3-844FF4CC14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7823" y="3088935"/>
            <a:ext cx="404079" cy="40230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53E284C-2F70-B9BD-5344-95D7D8D0489E}"/>
              </a:ext>
            </a:extLst>
          </p:cNvPr>
          <p:cNvSpPr txBox="1"/>
          <p:nvPr/>
        </p:nvSpPr>
        <p:spPr>
          <a:xfrm>
            <a:off x="896470" y="3134821"/>
            <a:ext cx="439204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Browser Required			 :</a:t>
            </a:r>
          </a:p>
        </p:txBody>
      </p:sp>
      <p:sp>
        <p:nvSpPr>
          <p:cNvPr id="8" name="TextBox 7">
            <a:extLst>
              <a:ext uri="{FF2B5EF4-FFF2-40B4-BE49-F238E27FC236}">
                <a16:creationId xmlns:a16="http://schemas.microsoft.com/office/drawing/2014/main" id="{F080D4DC-912D-E77E-5AD2-3455B5611949}"/>
              </a:ext>
            </a:extLst>
          </p:cNvPr>
          <p:cNvSpPr txBox="1"/>
          <p:nvPr/>
        </p:nvSpPr>
        <p:spPr>
          <a:xfrm>
            <a:off x="5750193" y="3121909"/>
            <a:ext cx="346934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Microsoft Edge or equivalent</a:t>
            </a:r>
          </a:p>
        </p:txBody>
      </p:sp>
      <p:pic>
        <p:nvPicPr>
          <p:cNvPr id="1032" name="Picture 8" descr="XAMPP entorno de desarrollo web - Vozidea.com">
            <a:extLst>
              <a:ext uri="{FF2B5EF4-FFF2-40B4-BE49-F238E27FC236}">
                <a16:creationId xmlns:a16="http://schemas.microsoft.com/office/drawing/2014/main" id="{D34F71D7-136F-B347-B20D-82FA8D1DFF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7823" y="3663225"/>
            <a:ext cx="487333" cy="4873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92C33F4-735E-BAFC-A412-F8CEB0D617E1}"/>
              </a:ext>
            </a:extLst>
          </p:cNvPr>
          <p:cNvSpPr txBox="1"/>
          <p:nvPr/>
        </p:nvSpPr>
        <p:spPr>
          <a:xfrm>
            <a:off x="896470" y="3722226"/>
            <a:ext cx="439204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Database Manager Required		 :</a:t>
            </a:r>
          </a:p>
        </p:txBody>
      </p:sp>
      <p:sp>
        <p:nvSpPr>
          <p:cNvPr id="10" name="TextBox 9">
            <a:extLst>
              <a:ext uri="{FF2B5EF4-FFF2-40B4-BE49-F238E27FC236}">
                <a16:creationId xmlns:a16="http://schemas.microsoft.com/office/drawing/2014/main" id="{719B5919-8EA4-A3DB-98B2-ED94CBA6BA4C}"/>
              </a:ext>
            </a:extLst>
          </p:cNvPr>
          <p:cNvSpPr txBox="1"/>
          <p:nvPr/>
        </p:nvSpPr>
        <p:spPr>
          <a:xfrm>
            <a:off x="5811370" y="3722225"/>
            <a:ext cx="346934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XAMPP</a:t>
            </a:r>
          </a:p>
        </p:txBody>
      </p:sp>
      <p:sp>
        <p:nvSpPr>
          <p:cNvPr id="11" name="TextBox 10">
            <a:extLst>
              <a:ext uri="{FF2B5EF4-FFF2-40B4-BE49-F238E27FC236}">
                <a16:creationId xmlns:a16="http://schemas.microsoft.com/office/drawing/2014/main" id="{92A6D969-A107-1467-AED7-F644F9FF9E8E}"/>
              </a:ext>
            </a:extLst>
          </p:cNvPr>
          <p:cNvSpPr txBox="1"/>
          <p:nvPr/>
        </p:nvSpPr>
        <p:spPr>
          <a:xfrm>
            <a:off x="896470" y="4390623"/>
            <a:ext cx="399370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Hardware Components Requirements</a:t>
            </a:r>
            <a:endParaRPr lang="en-IN"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37C8203-5EF8-AC95-E5C2-2C9BF2DC6ACB}"/>
              </a:ext>
            </a:extLst>
          </p:cNvPr>
          <p:cNvSpPr txBox="1"/>
          <p:nvPr/>
        </p:nvSpPr>
        <p:spPr>
          <a:xfrm>
            <a:off x="896470" y="4884111"/>
            <a:ext cx="6104964" cy="2031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Processor 	- Intel Core Duo 2 GHz</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RAM 		- 2 GB Minimum Ram Required</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 Disk	- 10 GB Required DDR2</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OS		- Windows 7 or Later</a:t>
            </a:r>
          </a:p>
          <a:p>
            <a:endParaRPr lang="en-IN" dirty="0"/>
          </a:p>
        </p:txBody>
      </p:sp>
    </p:spTree>
    <p:extLst>
      <p:ext uri="{BB962C8B-B14F-4D97-AF65-F5344CB8AC3E}">
        <p14:creationId xmlns:p14="http://schemas.microsoft.com/office/powerpoint/2010/main" val="387518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814A137-D484-4076-1DF7-8CAB2D5C2822}"/>
              </a:ext>
            </a:extLst>
          </p:cNvPr>
          <p:cNvSpPr>
            <a:spLocks noGrp="1"/>
          </p:cNvSpPr>
          <p:nvPr>
            <p:ph type="title"/>
          </p:nvPr>
        </p:nvSpPr>
        <p:spPr>
          <a:xfrm>
            <a:off x="0" y="-224127"/>
            <a:ext cx="12192000" cy="1705231"/>
          </a:xfrm>
        </p:spPr>
        <p:txBody>
          <a:bodyPr>
            <a:normAutofit/>
          </a:bodyPr>
          <a:lstStyle/>
          <a:p>
            <a:pPr algn="ctr"/>
            <a:r>
              <a:rPr lang="en-US" sz="3000" b="1" dirty="0">
                <a:latin typeface="Times New Roman" panose="02020603050405020304" pitchFamily="18" charset="0"/>
                <a:cs typeface="Times New Roman" panose="02020603050405020304" pitchFamily="18" charset="0"/>
              </a:rPr>
              <a:t>EXISTING SYSTEM</a:t>
            </a:r>
            <a:endParaRPr lang="en-IN"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279D3C0-232D-AFAA-480B-96BE3756937A}"/>
              </a:ext>
            </a:extLst>
          </p:cNvPr>
          <p:cNvSpPr txBox="1"/>
          <p:nvPr/>
        </p:nvSpPr>
        <p:spPr>
          <a:xfrm>
            <a:off x="403412" y="880468"/>
            <a:ext cx="11232775" cy="5859553"/>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There are several existing cryptocurrency websites that provide a variety of services related to digital currencies. Some of the most popular cryptocurrency websites include:</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Coinbase</a:t>
            </a:r>
            <a:r>
              <a:rPr lang="en-US" b="0" i="0" dirty="0">
                <a:effectLst/>
                <a:latin typeface="Times New Roman" panose="02020603050405020304" pitchFamily="18" charset="0"/>
                <a:cs typeface="Times New Roman" panose="02020603050405020304" pitchFamily="18" charset="0"/>
              </a:rPr>
              <a:t>: Coinbase is one of the most well-known cryptocurrency exchanges, allowing users to buy, sell, and trade cryptocurrencies like Bitcoin, Ethereum, and Litecoin. The website also offers wallet services, merchant tools, and educational resources.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Binance</a:t>
            </a:r>
            <a:r>
              <a:rPr lang="en-US" b="0" i="0" dirty="0">
                <a:effectLst/>
                <a:latin typeface="Times New Roman" panose="02020603050405020304" pitchFamily="18" charset="0"/>
                <a:cs typeface="Times New Roman" panose="02020603050405020304" pitchFamily="18" charset="0"/>
              </a:rPr>
              <a:t>: Binance is another popular cryptocurrency exchange that offers a wide range of trading pairs and supports more than 100 cryptocurrencies. The website also offers staking and lending services, as well as a mobile app for trading on-the-go.</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CoinMarketCap</a:t>
            </a:r>
            <a:r>
              <a:rPr lang="en-US" b="0" i="0" dirty="0">
                <a:effectLst/>
                <a:latin typeface="Times New Roman" panose="02020603050405020304" pitchFamily="18" charset="0"/>
                <a:cs typeface="Times New Roman" panose="02020603050405020304" pitchFamily="18" charset="0"/>
              </a:rPr>
              <a:t>: CoinMarketCap is a website that provides real-time price data, market capitalization, and historical data for thousands of cryptocurrencies. The website also features news, analysis, and educational resources for cryptocurrency enthusiasts.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Blockchain.com</a:t>
            </a:r>
            <a:r>
              <a:rPr lang="en-US" b="0" i="0" dirty="0">
                <a:effectLst/>
                <a:latin typeface="Times New Roman" panose="02020603050405020304" pitchFamily="18" charset="0"/>
                <a:cs typeface="Times New Roman" panose="02020603050405020304" pitchFamily="18" charset="0"/>
              </a:rPr>
              <a:t>: Blockchain.com is a popular wallet service that allows users to securely store and manage their cryptocurrencies. The website also provides real-time transaction data and a blockchain explorer for users to track their transactions.</a:t>
            </a:r>
          </a:p>
        </p:txBody>
      </p:sp>
    </p:spTree>
    <p:extLst>
      <p:ext uri="{BB962C8B-B14F-4D97-AF65-F5344CB8AC3E}">
        <p14:creationId xmlns:p14="http://schemas.microsoft.com/office/powerpoint/2010/main" val="587383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9656"/>
            <a:ext cx="12192000" cy="1705231"/>
          </a:xfrm>
        </p:spPr>
        <p:txBody>
          <a:bodyPr>
            <a:normAutofit/>
          </a:bodyPr>
          <a:lstStyle/>
          <a:p>
            <a:pPr algn="ctr"/>
            <a:r>
              <a:rPr lang="en-US" sz="3000" b="1" dirty="0">
                <a:latin typeface="Times New Roman" panose="02020603050405020304" pitchFamily="18" charset="0"/>
                <a:cs typeface="Times New Roman" panose="02020603050405020304" pitchFamily="18" charset="0"/>
              </a:rPr>
              <a:t>PROPOSAL SYSTEM</a:t>
            </a:r>
            <a:endParaRPr lang="en-IN" sz="3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CC5636A-7972-F14D-0011-72EFB1D3D152}"/>
              </a:ext>
            </a:extLst>
          </p:cNvPr>
          <p:cNvSpPr txBox="1"/>
          <p:nvPr/>
        </p:nvSpPr>
        <p:spPr>
          <a:xfrm>
            <a:off x="461681" y="987301"/>
            <a:ext cx="11268635" cy="2535566"/>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A cryptocurrency website is an online platform that provides information and services related to digital currencies, such as Bitcoin, Ethereum, and Litecoin. These websites serve as a hub for cryptocurrency enthusiasts, providing real-time price data, historical charts, news and analysis, and a user-friendly interface for buying, selling, and trading cryptocurrencies. As cryptocurrencies continue to gain popularity and acceptance, cryptocurrency websites are becoming increasingly important for users to participate in this growing market. By providing reliable and trustworthy information and services, these websites are helping to facilitate the adoption and use of digital currencies around the world.</a:t>
            </a:r>
          </a:p>
        </p:txBody>
      </p:sp>
      <p:sp>
        <p:nvSpPr>
          <p:cNvPr id="6" name="TextBox 5">
            <a:extLst>
              <a:ext uri="{FF2B5EF4-FFF2-40B4-BE49-F238E27FC236}">
                <a16:creationId xmlns:a16="http://schemas.microsoft.com/office/drawing/2014/main" id="{B4925A43-C0EF-2767-03B3-75AFAF7E579F}"/>
              </a:ext>
            </a:extLst>
          </p:cNvPr>
          <p:cNvSpPr txBox="1"/>
          <p:nvPr/>
        </p:nvSpPr>
        <p:spPr>
          <a:xfrm>
            <a:off x="461680" y="3522867"/>
            <a:ext cx="183328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Advantages :</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D4FF4D3-2D2A-E58C-3194-C2124AAA98E1}"/>
              </a:ext>
            </a:extLst>
          </p:cNvPr>
          <p:cNvSpPr txBox="1"/>
          <p:nvPr/>
        </p:nvSpPr>
        <p:spPr>
          <a:xfrm>
            <a:off x="461681" y="3839927"/>
            <a:ext cx="11268635" cy="2535566"/>
          </a:xfrm>
          <a:prstGeom prst="rect">
            <a:avLst/>
          </a:prstGeom>
          <a:noFill/>
        </p:spPr>
        <p:txBody>
          <a:bodyPr wrap="square" rtlCol="0">
            <a:spAutoFit/>
          </a:bodyPr>
          <a:lstStyle/>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 Accessibility</a:t>
            </a:r>
            <a:r>
              <a:rPr lang="en-US" b="0" i="0" dirty="0">
                <a:effectLst/>
                <a:latin typeface="Times New Roman" panose="02020603050405020304" pitchFamily="18" charset="0"/>
                <a:cs typeface="Times New Roman" panose="02020603050405020304" pitchFamily="18" charset="0"/>
              </a:rPr>
              <a:t>: Cryptocurrency websites are accessible from anywhere in the world, allowing users to buy, sell, and trade cryptocurrencies at any time, from any location.</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 Transparency</a:t>
            </a:r>
            <a:r>
              <a:rPr lang="en-US" b="0" i="0" dirty="0">
                <a:effectLst/>
                <a:latin typeface="Times New Roman" panose="02020603050405020304" pitchFamily="18" charset="0"/>
                <a:cs typeface="Times New Roman" panose="02020603050405020304" pitchFamily="18" charset="0"/>
              </a:rPr>
              <a:t>: Cryptocurrency transactions are transparent and can be easily traced on the blockchain. This level of transparency makes it difficult for fraudsters to manipulate the system.</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 Security</a:t>
            </a:r>
            <a:r>
              <a:rPr lang="en-US" b="0" i="0" dirty="0">
                <a:effectLst/>
                <a:latin typeface="Times New Roman" panose="02020603050405020304" pitchFamily="18" charset="0"/>
                <a:cs typeface="Times New Roman" panose="02020603050405020304" pitchFamily="18" charset="0"/>
              </a:rPr>
              <a:t>: Cryptocurrencies are stored in digital wallets that are protected by advanced encryption techniques. This makes it virtually impossible for hackers to steal funds.</a:t>
            </a:r>
          </a:p>
        </p:txBody>
      </p:sp>
    </p:spTree>
    <p:extLst>
      <p:ext uri="{BB962C8B-B14F-4D97-AF65-F5344CB8AC3E}">
        <p14:creationId xmlns:p14="http://schemas.microsoft.com/office/powerpoint/2010/main" val="403474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4713CA-B110-77AC-5357-6013534095D2}"/>
              </a:ext>
            </a:extLst>
          </p:cNvPr>
          <p:cNvSpPr txBox="1"/>
          <p:nvPr/>
        </p:nvSpPr>
        <p:spPr>
          <a:xfrm>
            <a:off x="398929" y="998447"/>
            <a:ext cx="11394141" cy="5859553"/>
          </a:xfrm>
          <a:prstGeom prst="rect">
            <a:avLst/>
          </a:prstGeom>
          <a:noFill/>
        </p:spPr>
        <p:txBody>
          <a:bodyPr wrap="square">
            <a:spAutoFit/>
          </a:bodyPr>
          <a:lstStyle/>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 Trading</a:t>
            </a:r>
            <a:r>
              <a:rPr lang="en-US" b="0" i="0" dirty="0">
                <a:effectLst/>
                <a:latin typeface="Times New Roman" panose="02020603050405020304" pitchFamily="18" charset="0"/>
                <a:cs typeface="Times New Roman" panose="02020603050405020304" pitchFamily="18" charset="0"/>
              </a:rPr>
              <a:t>: Cryptocurrency websites are primarily used for trading digital currencies, allowing users to buy, sell, and trade cryptocurrencies with other users.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 Investing</a:t>
            </a:r>
            <a:r>
              <a:rPr lang="en-US" b="0" i="0" dirty="0">
                <a:effectLst/>
                <a:latin typeface="Times New Roman" panose="02020603050405020304" pitchFamily="18" charset="0"/>
                <a:cs typeface="Times New Roman" panose="02020603050405020304" pitchFamily="18" charset="0"/>
              </a:rPr>
              <a:t>: Cryptocurrencies have become popular investment assets due to their potential for high returns. Cryptocurrency websites provide users with the tools and resources they need to invest in cryptocurrencies and manage their digital assets.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 E-commerce</a:t>
            </a:r>
            <a:r>
              <a:rPr lang="en-US" b="0" i="0" dirty="0">
                <a:effectLst/>
                <a:latin typeface="Times New Roman" panose="02020603050405020304" pitchFamily="18" charset="0"/>
                <a:cs typeface="Times New Roman" panose="02020603050405020304" pitchFamily="18" charset="0"/>
              </a:rPr>
              <a:t>: Cryptocurrencies can be used for online transactions, allowing businesses to accept payments in digital currencies. Cryptocurrency websites offer merchant tools that allow businesses to accept cryptocurrency payments on their websites.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 Remittances</a:t>
            </a:r>
            <a:r>
              <a:rPr lang="en-US" b="0" i="0" dirty="0">
                <a:effectLst/>
                <a:latin typeface="Times New Roman" panose="02020603050405020304" pitchFamily="18" charset="0"/>
                <a:cs typeface="Times New Roman" panose="02020603050405020304" pitchFamily="18" charset="0"/>
              </a:rPr>
              <a:t>: Cryptocurrencies can be used for cross-border remittances, allowing users to send and receive funds globally with low transaction fees and no intermediaries.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 Micropayments</a:t>
            </a:r>
            <a:r>
              <a:rPr lang="en-US" b="0" i="0" dirty="0">
                <a:effectLst/>
                <a:latin typeface="Times New Roman" panose="02020603050405020304" pitchFamily="18" charset="0"/>
                <a:cs typeface="Times New Roman" panose="02020603050405020304" pitchFamily="18" charset="0"/>
              </a:rPr>
              <a:t>: Cryptocurrencies can be used for micropayments, allowing users to make small payments for digital content and services.</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Gaming</a:t>
            </a:r>
            <a:r>
              <a:rPr lang="en-US" b="0" i="0" dirty="0">
                <a:effectLst/>
                <a:latin typeface="Times New Roman" panose="02020603050405020304" pitchFamily="18" charset="0"/>
                <a:cs typeface="Times New Roman" panose="02020603050405020304" pitchFamily="18" charset="0"/>
              </a:rPr>
              <a:t>: Cryptocurrencies are increasingly being used in the gaming industry, allowing players to make in-game purchases and earn rewards in digital currencies.</a:t>
            </a:r>
          </a:p>
        </p:txBody>
      </p:sp>
      <p:sp>
        <p:nvSpPr>
          <p:cNvPr id="11" name="Title 1">
            <a:extLst>
              <a:ext uri="{FF2B5EF4-FFF2-40B4-BE49-F238E27FC236}">
                <a16:creationId xmlns:a16="http://schemas.microsoft.com/office/drawing/2014/main" id="{0A5A71EA-2D1F-09FF-B99E-1FDAF9FB3D76}"/>
              </a:ext>
            </a:extLst>
          </p:cNvPr>
          <p:cNvSpPr>
            <a:spLocks noGrp="1"/>
          </p:cNvSpPr>
          <p:nvPr>
            <p:ph type="title"/>
          </p:nvPr>
        </p:nvSpPr>
        <p:spPr>
          <a:xfrm>
            <a:off x="0" y="-80691"/>
            <a:ext cx="12192000" cy="1705231"/>
          </a:xfrm>
        </p:spPr>
        <p:txBody>
          <a:bodyPr>
            <a:normAutofit/>
          </a:bodyPr>
          <a:lstStyle/>
          <a:p>
            <a:pPr algn="ctr"/>
            <a:r>
              <a:rPr lang="en-US" sz="3000" b="1" dirty="0">
                <a:latin typeface="Times New Roman" panose="02020603050405020304" pitchFamily="18" charset="0"/>
                <a:cs typeface="Times New Roman" panose="02020603050405020304" pitchFamily="18" charset="0"/>
              </a:rPr>
              <a:t>APPLICATIONS</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1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69E958-05D6-EB01-13EA-001A9D884F8D}"/>
              </a:ext>
            </a:extLst>
          </p:cNvPr>
          <p:cNvSpPr txBox="1"/>
          <p:nvPr/>
        </p:nvSpPr>
        <p:spPr>
          <a:xfrm>
            <a:off x="421341" y="1457287"/>
            <a:ext cx="11349318" cy="4197559"/>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On conclusion, cryptocurrency websites play an important role in the world of digital currencies, providing users with a range of services and benefits. These websites serve as a hub for cryptocurrency enthusiasts, offering real-time price data, historical charts, news and analysis, and a user-friendly interface for buying, selling, and trading cryptocurrencies.</a:t>
            </a:r>
          </a:p>
          <a:p>
            <a:pPr algn="just">
              <a:lnSpc>
                <a:spcPct val="150000"/>
              </a:lnSpc>
            </a:pPr>
            <a:r>
              <a:rPr lang="en-US" b="0" i="0" dirty="0">
                <a:effectLst/>
                <a:latin typeface="Times New Roman" panose="02020603050405020304" pitchFamily="18" charset="0"/>
                <a:cs typeface="Times New Roman" panose="02020603050405020304" pitchFamily="18" charset="0"/>
              </a:rPr>
              <a:t>Cryptocurrency websites offer several advantages over traditional financial services, including accessibility, security, and financial freedom. With their decentralized and transparent nature, cryptocurrencies are becoming an increasingly popular investment asset, offering the potential for high returns and lower fees compared to traditional financial transactions.</a:t>
            </a:r>
          </a:p>
          <a:p>
            <a:pPr algn="just">
              <a:lnSpc>
                <a:spcPct val="150000"/>
              </a:lnSpc>
            </a:pPr>
            <a:r>
              <a:rPr lang="en-US" b="0" i="0" dirty="0">
                <a:effectLst/>
                <a:latin typeface="Times New Roman" panose="02020603050405020304" pitchFamily="18" charset="0"/>
                <a:cs typeface="Times New Roman" panose="02020603050405020304" pitchFamily="18" charset="0"/>
              </a:rPr>
              <a:t>As the world of cryptocurrencies continues to evolve and gain mainstream acceptance, cryptocurrency websites are expected to play an even more important role in the global financial landscape. By providing reliable and trustworthy information and services, cryptocurrency websites are helping to facilitate the adoption and use of digital currencies around the world.</a:t>
            </a:r>
          </a:p>
        </p:txBody>
      </p:sp>
      <p:sp>
        <p:nvSpPr>
          <p:cNvPr id="9" name="Title 1">
            <a:extLst>
              <a:ext uri="{FF2B5EF4-FFF2-40B4-BE49-F238E27FC236}">
                <a16:creationId xmlns:a16="http://schemas.microsoft.com/office/drawing/2014/main" id="{9DE7DF26-ACB0-CAE8-A630-1D804295F6AC}"/>
              </a:ext>
            </a:extLst>
          </p:cNvPr>
          <p:cNvSpPr>
            <a:spLocks noGrp="1"/>
          </p:cNvSpPr>
          <p:nvPr>
            <p:ph type="title"/>
          </p:nvPr>
        </p:nvSpPr>
        <p:spPr>
          <a:xfrm>
            <a:off x="0" y="188250"/>
            <a:ext cx="12192000" cy="1705231"/>
          </a:xfrm>
        </p:spPr>
        <p:txBody>
          <a:bodyPr>
            <a:normAutofit/>
          </a:bodyPr>
          <a:lstStyle/>
          <a:p>
            <a:pPr algn="ctr"/>
            <a:r>
              <a:rPr lang="en-US" sz="3000" b="1" dirty="0">
                <a:latin typeface="Times New Roman" panose="02020603050405020304" pitchFamily="18" charset="0"/>
                <a:cs typeface="Times New Roman" panose="02020603050405020304" pitchFamily="18" charset="0"/>
              </a:rPr>
              <a:t>CONCLUSION</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578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625</TotalTime>
  <Words>1228</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REQUIREMENTS SPECIFICATIONS</vt:lpstr>
      <vt:lpstr>EXISTING SYSTEM</vt:lpstr>
      <vt:lpstr>PROPOSAL SYSTEM</vt:lpstr>
      <vt:lpstr>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 Nishtala</dc:creator>
  <cp:lastModifiedBy>Bendi Harini</cp:lastModifiedBy>
  <cp:revision>40</cp:revision>
  <dcterms:created xsi:type="dcterms:W3CDTF">2023-02-10T03:55:06Z</dcterms:created>
  <dcterms:modified xsi:type="dcterms:W3CDTF">2023-05-19T09:17:48Z</dcterms:modified>
</cp:coreProperties>
</file>