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2" r:id="rId7"/>
    <p:sldId id="355" r:id="rId8"/>
    <p:sldId id="264" r:id="rId9"/>
    <p:sldId id="265" r:id="rId10"/>
    <p:sldId id="357" r:id="rId11"/>
    <p:sldId id="283" r:id="rId12"/>
    <p:sldId id="385" r:id="rId13"/>
    <p:sldId id="414" r:id="rId14"/>
    <p:sldId id="317" r:id="rId15"/>
    <p:sldId id="318" r:id="rId16"/>
    <p:sldId id="319" r:id="rId17"/>
    <p:sldId id="320" r:id="rId18"/>
    <p:sldId id="321" r:id="rId19"/>
    <p:sldId id="309" r:id="rId20"/>
    <p:sldId id="313" r:id="rId21"/>
    <p:sldId id="310" r:id="rId22"/>
    <p:sldId id="311" r:id="rId23"/>
    <p:sldId id="312" r:id="rId24"/>
    <p:sldId id="314" r:id="rId25"/>
    <p:sldId id="316" r:id="rId26"/>
    <p:sldId id="282" r:id="rId27"/>
    <p:sldId id="267" r:id="rId28"/>
    <p:sldId id="413" r:id="rId29"/>
    <p:sldId id="322" r:id="rId30"/>
    <p:sldId id="323" r:id="rId31"/>
    <p:sldId id="269" r:id="rId32"/>
    <p:sldId id="358" r:id="rId33"/>
  </p:sldIdLst>
  <p:sldSz cx="9144000" cy="5143500" type="screen16x9"/>
  <p:notesSz cx="6858000" cy="9144000"/>
  <p:embeddedFontLst>
    <p:embeddedFont>
      <p:font typeface="方正兰亭细黑_GBK" panose="02000000000000000000" pitchFamily="2" charset="-122"/>
      <p:regular r:id="rId37"/>
    </p:embeddedFont>
    <p:embeddedFont>
      <p:font typeface="Watford DB" pitchFamily="2" charset="0"/>
      <p:regular r:id="rId38"/>
    </p:embeddedFont>
    <p:embeddedFont>
      <p:font typeface="方正兰亭细黑_GBK_M" panose="02010600010101010101" pitchFamily="2" charset="2"/>
      <p:regular r:id="rId39"/>
    </p:embeddedFont>
    <p:embeddedFont>
      <p:font typeface="Calibri" panose="020F0502020204030204" charset="0"/>
      <p:regular r:id="rId40"/>
      <p:bold r:id="rId41"/>
      <p:italic r:id="rId42"/>
      <p:boldItalic r:id="rId43"/>
    </p:embeddedFont>
    <p:embeddedFont>
      <p:font typeface="Earth" panose="020B0500000000000000" pitchFamily="34" charset="0"/>
      <p:regular r:id="rId4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21" autoAdjust="0"/>
    <p:restoredTop sz="95042" autoAdjust="0"/>
  </p:normalViewPr>
  <p:slideViewPr>
    <p:cSldViewPr snapToGrid="0">
      <p:cViewPr varScale="1">
        <p:scale>
          <a:sx n="136" d="100"/>
          <a:sy n="136" d="100"/>
        </p:scale>
        <p:origin x="96" y="114"/>
      </p:cViewPr>
      <p:guideLst>
        <p:guide orient="horz" pos="1583"/>
        <p:guide pos="28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font" Target="fonts/font8.fntdata"/><Relationship Id="rId43" Type="http://schemas.openxmlformats.org/officeDocument/2006/relationships/font" Target="fonts/font7.fntdata"/><Relationship Id="rId42" Type="http://schemas.openxmlformats.org/officeDocument/2006/relationships/font" Target="fonts/font6.fntdata"/><Relationship Id="rId41" Type="http://schemas.openxmlformats.org/officeDocument/2006/relationships/font" Target="fonts/font5.fntdata"/><Relationship Id="rId40" Type="http://schemas.openxmlformats.org/officeDocument/2006/relationships/font" Target="fonts/font4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3.fntdata"/><Relationship Id="rId38" Type="http://schemas.openxmlformats.org/officeDocument/2006/relationships/font" Target="fonts/font2.fntdata"/><Relationship Id="rId37" Type="http://schemas.openxmlformats.org/officeDocument/2006/relationships/font" Target="fonts/font1.fntdata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更多模板资料</a:t>
            </a:r>
            <a:r>
              <a:rPr lang="en-US" altLang="zh-CN" dirty="0"/>
              <a:t>-</a:t>
            </a:r>
            <a:r>
              <a:rPr lang="zh-CN" altLang="en-US" dirty="0"/>
              <a:t>旗舰店 </a:t>
            </a:r>
            <a:r>
              <a:rPr lang="en-US" altLang="zh-CN" dirty="0"/>
              <a:t>https://liangliangtuwen.tmall.com/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更多模板资料</a:t>
            </a:r>
            <a:r>
              <a:rPr lang="en-US" altLang="zh-CN" dirty="0"/>
              <a:t>-</a:t>
            </a:r>
            <a:r>
              <a:rPr lang="zh-CN" altLang="en-US" dirty="0"/>
              <a:t>旗舰店 </a:t>
            </a:r>
            <a:r>
              <a:rPr lang="en-US" altLang="zh-CN" dirty="0"/>
              <a:t>https://liangliangtuwen.tmall.com/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更多模板资料</a:t>
            </a:r>
            <a:r>
              <a:rPr lang="en-US" altLang="zh-CN" dirty="0"/>
              <a:t>-</a:t>
            </a:r>
            <a:r>
              <a:rPr lang="zh-CN" altLang="en-US" dirty="0"/>
              <a:t>旗舰店 </a:t>
            </a:r>
            <a:r>
              <a:rPr lang="en-US" altLang="zh-CN" dirty="0"/>
              <a:t>https://liangliangtuwen.tmall.com/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更多模板资料</a:t>
            </a:r>
            <a:r>
              <a:rPr lang="en-US" altLang="zh-CN" dirty="0"/>
              <a:t>-</a:t>
            </a:r>
            <a:r>
              <a:rPr lang="zh-CN" altLang="en-US" dirty="0"/>
              <a:t>旗舰店 </a:t>
            </a:r>
            <a:r>
              <a:rPr lang="en-US" altLang="zh-CN" dirty="0"/>
              <a:t>https://liangliangtuwen.tmall.com/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85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直接连接符 94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908957" y="20633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主目录</a:t>
            </a:r>
            <a:endParaRPr lang="zh-CN" altLang="en-US" sz="2000" spc="300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160085" y="267886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CONTENTS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108" name="直接连接符 107"/>
          <p:cNvCxnSpPr/>
          <p:nvPr/>
        </p:nvCxnSpPr>
        <p:spPr>
          <a:xfrm>
            <a:off x="2026111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任意多边形 34"/>
          <p:cNvSpPr/>
          <p:nvPr/>
        </p:nvSpPr>
        <p:spPr>
          <a:xfrm>
            <a:off x="1741714" y="2220686"/>
            <a:ext cx="5660572" cy="1204692"/>
          </a:xfrm>
          <a:custGeom>
            <a:avLst/>
            <a:gdLst>
              <a:gd name="connsiteX0" fmla="*/ 0 w 5660572"/>
              <a:gd name="connsiteY0" fmla="*/ 14514 h 1204692"/>
              <a:gd name="connsiteX1" fmla="*/ 1407886 w 5660572"/>
              <a:gd name="connsiteY1" fmla="*/ 1204685 h 1204692"/>
              <a:gd name="connsiteX2" fmla="*/ 2815772 w 5660572"/>
              <a:gd name="connsiteY2" fmla="*/ 0 h 1204692"/>
              <a:gd name="connsiteX3" fmla="*/ 4267200 w 5660572"/>
              <a:gd name="connsiteY3" fmla="*/ 1204685 h 1204692"/>
              <a:gd name="connsiteX4" fmla="*/ 5660572 w 5660572"/>
              <a:gd name="connsiteY4" fmla="*/ 0 h 120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0572" h="1204692">
                <a:moveTo>
                  <a:pt x="0" y="14514"/>
                </a:moveTo>
                <a:cubicBezTo>
                  <a:pt x="469295" y="610809"/>
                  <a:pt x="938591" y="1207104"/>
                  <a:pt x="1407886" y="1204685"/>
                </a:cubicBezTo>
                <a:cubicBezTo>
                  <a:pt x="1877181" y="1202266"/>
                  <a:pt x="2339220" y="0"/>
                  <a:pt x="2815772" y="0"/>
                </a:cubicBezTo>
                <a:cubicBezTo>
                  <a:pt x="3292324" y="0"/>
                  <a:pt x="3793067" y="1204685"/>
                  <a:pt x="4267200" y="1204685"/>
                </a:cubicBezTo>
                <a:cubicBezTo>
                  <a:pt x="4741333" y="1204685"/>
                  <a:pt x="5411410" y="152400"/>
                  <a:pt x="5660572" y="0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180871" y="1661152"/>
            <a:ext cx="1139038" cy="1139038"/>
            <a:chOff x="1180871" y="1661152"/>
            <a:chExt cx="1139038" cy="1139038"/>
          </a:xfrm>
        </p:grpSpPr>
        <p:grpSp>
          <p:nvGrpSpPr>
            <p:cNvPr id="110" name="组合 109"/>
            <p:cNvGrpSpPr/>
            <p:nvPr/>
          </p:nvGrpSpPr>
          <p:grpSpPr>
            <a:xfrm>
              <a:off x="118087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2" name="同心圆 11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4" name="TextBox 133"/>
            <p:cNvSpPr txBox="1"/>
            <p:nvPr/>
          </p:nvSpPr>
          <p:spPr>
            <a:xfrm>
              <a:off x="1459284" y="1876728"/>
              <a:ext cx="5822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latin typeface="Watford DB" pitchFamily="2" charset="0"/>
                  <a:ea typeface="造字工房劲黑（非商用）常规体" pitchFamily="50" charset="-122"/>
                </a:rPr>
                <a:t>1</a:t>
              </a:r>
              <a:endParaRPr lang="zh-CN" altLang="en-US" sz="40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591676" y="2836786"/>
            <a:ext cx="1139038" cy="1139038"/>
            <a:chOff x="2591676" y="2836786"/>
            <a:chExt cx="1139038" cy="1139038"/>
          </a:xfrm>
        </p:grpSpPr>
        <p:grpSp>
          <p:nvGrpSpPr>
            <p:cNvPr id="120" name="组合 119"/>
            <p:cNvGrpSpPr/>
            <p:nvPr/>
          </p:nvGrpSpPr>
          <p:grpSpPr>
            <a:xfrm>
              <a:off x="2591676" y="2836786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2" name="同心圆 12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2870089" y="3052362"/>
              <a:ext cx="5822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latin typeface="Watford DB" pitchFamily="2" charset="0"/>
                  <a:ea typeface="造字工房劲黑（非商用）常规体" pitchFamily="50" charset="-122"/>
                </a:rPr>
                <a:t>2</a:t>
              </a:r>
              <a:endParaRPr lang="zh-CN" altLang="en-US" sz="40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002481" y="1661152"/>
            <a:ext cx="1139038" cy="1139038"/>
            <a:chOff x="4002481" y="1661152"/>
            <a:chExt cx="1139038" cy="1139038"/>
          </a:xfrm>
        </p:grpSpPr>
        <p:grpSp>
          <p:nvGrpSpPr>
            <p:cNvPr id="130" name="组合 129"/>
            <p:cNvGrpSpPr/>
            <p:nvPr/>
          </p:nvGrpSpPr>
          <p:grpSpPr>
            <a:xfrm>
              <a:off x="400248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32" name="同心圆 13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椭圆 13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4280894" y="1876728"/>
              <a:ext cx="5822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latin typeface="Watford DB" pitchFamily="2" charset="0"/>
                  <a:ea typeface="造字工房劲黑（非商用）常规体" pitchFamily="50" charset="-122"/>
                </a:rPr>
                <a:t>3</a:t>
              </a:r>
              <a:endParaRPr lang="zh-CN" altLang="en-US" sz="40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413286" y="2836786"/>
            <a:ext cx="1139038" cy="1139038"/>
            <a:chOff x="5413286" y="2836786"/>
            <a:chExt cx="1139038" cy="1139038"/>
          </a:xfrm>
        </p:grpSpPr>
        <p:grpSp>
          <p:nvGrpSpPr>
            <p:cNvPr id="115" name="组合 114"/>
            <p:cNvGrpSpPr/>
            <p:nvPr/>
          </p:nvGrpSpPr>
          <p:grpSpPr>
            <a:xfrm>
              <a:off x="5413286" y="2836786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7" name="同心圆 11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5691699" y="3052362"/>
              <a:ext cx="5822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latin typeface="Watford DB" pitchFamily="2" charset="0"/>
                  <a:ea typeface="造字工房劲黑（非商用）常规体" pitchFamily="50" charset="-122"/>
                </a:rPr>
                <a:t>4</a:t>
              </a:r>
              <a:endParaRPr lang="zh-CN" altLang="en-US" sz="40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824091" y="1661152"/>
            <a:ext cx="1139038" cy="1139038"/>
            <a:chOff x="6824091" y="1661152"/>
            <a:chExt cx="1139038" cy="1139038"/>
          </a:xfrm>
        </p:grpSpPr>
        <p:grpSp>
          <p:nvGrpSpPr>
            <p:cNvPr id="125" name="组合 124"/>
            <p:cNvGrpSpPr/>
            <p:nvPr/>
          </p:nvGrpSpPr>
          <p:grpSpPr>
            <a:xfrm>
              <a:off x="682409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7" name="同心圆 12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7102504" y="1876728"/>
              <a:ext cx="5822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latin typeface="Watford DB" pitchFamily="2" charset="0"/>
                  <a:ea typeface="造字工房劲黑（非商用）常规体" pitchFamily="50" charset="-122"/>
                </a:rPr>
                <a:t>5</a:t>
              </a:r>
              <a:endParaRPr lang="zh-CN" altLang="en-US" sz="40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798782" y="880446"/>
            <a:ext cx="180049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课题背景及内容</a:t>
            </a:r>
            <a:endParaRPr lang="zh-CN" altLang="en-US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978481" y="412838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课题现状及发展情况</a:t>
            </a:r>
            <a:endParaRPr lang="zh-CN" altLang="en-US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033395" y="880745"/>
            <a:ext cx="3026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系统的角色、功能、业务流</a:t>
            </a:r>
            <a:endParaRPr lang="zh-CN" altLang="en-US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19304" y="412807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技术实施方案</a:t>
            </a:r>
            <a:endParaRPr lang="zh-CN" altLang="en-US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493362" y="880446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系统开发重点与难点</a:t>
            </a:r>
            <a:endParaRPr lang="zh-CN" altLang="en-US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1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  <p:bldP spid="107" grpId="0"/>
      <p:bldP spid="35" grpId="0" animBg="1"/>
      <p:bldP spid="144" grpId="0"/>
      <p:bldP spid="145" grpId="0"/>
      <p:bldP spid="146" grpId="0"/>
      <p:bldP spid="147" grpId="0"/>
      <p:bldP spid="148" grpId="0"/>
      <p:bldP spid="15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功能架构图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625" y="1346200"/>
            <a:ext cx="8031480" cy="310134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功能架构图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670" y="87630"/>
            <a:ext cx="6264275" cy="496887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328283" y="2103255"/>
            <a:ext cx="640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用户</a:t>
            </a:r>
            <a:endParaRPr lang="zh-CN" altLang="en-US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  <a:p>
            <a:endParaRPr lang="zh-CN" altLang="en-US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70828" y="2551753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医生</a:t>
            </a:r>
            <a:endParaRPr lang="zh-CN" altLang="en-US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415415" y="1546225"/>
            <a:ext cx="2472055" cy="1628775"/>
            <a:chOff x="2683251" y="1980687"/>
            <a:chExt cx="1721452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椭圆 54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02623" y="2185262"/>
              <a:ext cx="1402080" cy="662981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角色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57" name="直接连接符 56"/>
          <p:cNvCxnSpPr/>
          <p:nvPr/>
        </p:nvCxnSpPr>
        <p:spPr>
          <a:xfrm flipV="1">
            <a:off x="3757584" y="1873569"/>
            <a:ext cx="0" cy="130110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4034395" y="2130753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4034395" y="2568116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4034395" y="3031031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TextBox 44"/>
          <p:cNvSpPr txBox="1"/>
          <p:nvPr/>
        </p:nvSpPr>
        <p:spPr>
          <a:xfrm rot="10800000" flipV="1">
            <a:off x="4370070" y="3030855"/>
            <a:ext cx="314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营养师</a:t>
            </a:r>
            <a:endParaRPr lang="zh-CN" altLang="en-US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034395" y="3495216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TextBox 44"/>
          <p:cNvSpPr txBox="1"/>
          <p:nvPr/>
        </p:nvSpPr>
        <p:spPr>
          <a:xfrm rot="10800000" flipV="1">
            <a:off x="4422140" y="3495040"/>
            <a:ext cx="303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管理员</a:t>
            </a:r>
            <a:endParaRPr lang="zh-CN" altLang="en-US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58" grpId="0" bldLvl="0" animBg="1"/>
      <p:bldP spid="59" grpId="0" bldLvl="0" animBg="1"/>
      <p:bldP spid="27" grpId="0"/>
      <p:bldP spid="2" grpId="0" bldLvl="0" animBg="1"/>
      <p:bldP spid="3" grpId="0"/>
      <p:bldP spid="4" grpId="0" bldLvl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7670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用户</a:t>
            </a:r>
            <a:endParaRPr lang="zh-CN" altLang="en-US" sz="2000" spc="300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09295" y="950595"/>
            <a:ext cx="7557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功能：登录注册，模糊搜索食谱，根据病因搜索食谱（输入身体异常，查看信息菜单等）</a:t>
            </a:r>
            <a:endParaRPr lang="zh-CN" altLang="en-US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  <a:p>
            <a:pPr algn="l"/>
            <a:r>
              <a:rPr lang="en-US" altLang="zh-CN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	</a:t>
            </a:r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也可通过与医生一对一交流进行确诊，再获得营养师推荐的食谱。</a:t>
            </a:r>
            <a:endParaRPr lang="zh-CN" altLang="en-US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</p:txBody>
      </p:sp>
      <p:sp>
        <p:nvSpPr>
          <p:cNvPr id="43" name="椭圆 34"/>
          <p:cNvSpPr/>
          <p:nvPr/>
        </p:nvSpPr>
        <p:spPr>
          <a:xfrm rot="5400000">
            <a:off x="3073872" y="2169926"/>
            <a:ext cx="1077642" cy="1385911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 rot="5400000">
            <a:off x="1446958" y="2173201"/>
            <a:ext cx="1061672" cy="1379360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5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椭圆 34"/>
          <p:cNvSpPr/>
          <p:nvPr/>
        </p:nvSpPr>
        <p:spPr>
          <a:xfrm rot="5400000">
            <a:off x="6343669" y="2169926"/>
            <a:ext cx="1077642" cy="1385911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 rot="5400000">
            <a:off x="4716755" y="2173201"/>
            <a:ext cx="1061672" cy="1379360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273208" y="3741779"/>
            <a:ext cx="155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输入身体表现或病症</a:t>
            </a:r>
            <a:endParaRPr lang="zh-CN" altLang="en-US" sz="12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24013" y="3741779"/>
            <a:ext cx="1706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查看病因（缺少元素）</a:t>
            </a:r>
            <a:endParaRPr lang="zh-CN" altLang="en-US" sz="12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574818" y="3741779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选择使用食材</a:t>
            </a:r>
            <a:endParaRPr lang="zh-CN" altLang="en-US" sz="12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225622" y="3741779"/>
            <a:ext cx="1249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查看和选择食谱</a:t>
            </a:r>
            <a:endParaRPr lang="zh-CN" altLang="en-US" sz="12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 spd="slow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2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1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grpId="0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12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2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bldLvl="0" animBg="1"/>
          <p:bldP spid="26" grpId="0"/>
          <p:bldP spid="42" grpId="0"/>
          <p:bldP spid="43" grpId="0" bldLvl="0" animBg="1"/>
          <p:bldP spid="64" grpId="0" bldLvl="0" animBg="1"/>
          <p:bldP spid="71" grpId="0"/>
          <p:bldP spid="72" grpId="0"/>
          <p:bldP spid="73" grpId="0"/>
          <p:bldP spid="74" grpId="0"/>
          <p:bldP spid="7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2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1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12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2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bldLvl="0" animBg="1"/>
          <p:bldP spid="26" grpId="0"/>
          <p:bldP spid="42" grpId="0"/>
          <p:bldP spid="43" grpId="0" bldLvl="0" animBg="1"/>
          <p:bldP spid="64" grpId="0" bldLvl="0" animBg="1"/>
          <p:bldP spid="71" grpId="0"/>
          <p:bldP spid="72" grpId="0"/>
          <p:bldP spid="73" grpId="0"/>
          <p:bldP spid="74" grpId="0"/>
          <p:bldP spid="75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7670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医生</a:t>
            </a:r>
            <a:endParaRPr lang="zh-CN" altLang="en-US" sz="2000" spc="300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09295" y="950595"/>
            <a:ext cx="75571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  <a:sym typeface="+mn-ea"/>
              </a:rPr>
              <a:t>与用户进行一对一交流，帮助用户确认身体异常原因；</a:t>
            </a:r>
            <a:endParaRPr lang="zh-CN" altLang="en-US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  <a:sym typeface="+mn-ea"/>
            </a:endParaRPr>
          </a:p>
          <a:p>
            <a:pPr algn="l"/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  <a:sym typeface="+mn-ea"/>
              </a:rPr>
              <a:t>进行身体异常与病症对应数据输入，方便用户查询。</a:t>
            </a:r>
            <a:endParaRPr lang="zh-CN" altLang="en-US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  <a:sym typeface="+mn-ea"/>
            </a:endParaRPr>
          </a:p>
          <a:p>
            <a:pPr algn="l"/>
            <a:endParaRPr lang="en-US" altLang="zh-CN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  <a:sym typeface="+mn-ea"/>
            </a:endParaRPr>
          </a:p>
          <a:p>
            <a:pPr algn="l"/>
            <a:endParaRPr lang="zh-CN" altLang="en-US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  <a:sym typeface="+mn-ea"/>
            </a:endParaRPr>
          </a:p>
        </p:txBody>
      </p:sp>
      <p:sp>
        <p:nvSpPr>
          <p:cNvPr id="43" name="椭圆 34"/>
          <p:cNvSpPr/>
          <p:nvPr/>
        </p:nvSpPr>
        <p:spPr>
          <a:xfrm rot="5400000">
            <a:off x="3096732" y="3751076"/>
            <a:ext cx="1077642" cy="1385911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 rot="5400000">
            <a:off x="1408858" y="3835631"/>
            <a:ext cx="1061672" cy="1379360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5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椭圆 34"/>
          <p:cNvSpPr/>
          <p:nvPr/>
        </p:nvSpPr>
        <p:spPr>
          <a:xfrm rot="5400000">
            <a:off x="6696729" y="3587881"/>
            <a:ext cx="1077642" cy="1385911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 rot="5400000">
            <a:off x="4758665" y="3859126"/>
            <a:ext cx="1061672" cy="1379360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273208" y="3741779"/>
            <a:ext cx="2011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根据身体异样变现确认病症</a:t>
            </a:r>
            <a:endParaRPr lang="zh-CN" altLang="en-US" sz="12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833620" y="3822700"/>
            <a:ext cx="15544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编辑相关数据</a:t>
            </a:r>
            <a:endParaRPr lang="zh-CN" altLang="en-US" sz="1200"/>
          </a:p>
        </p:txBody>
      </p:sp>
    </p:spTree>
    <p:custDataLst>
      <p:tags r:id="rId2"/>
    </p:custDataLst>
  </p:cSld>
  <p:clrMapOvr>
    <a:masterClrMapping/>
  </p:clrMapOvr>
  <p:transition spd="slow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2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grpId="0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2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bldLvl="0" animBg="1"/>
          <p:bldP spid="26" grpId="0"/>
          <p:bldP spid="42" grpId="0"/>
          <p:bldP spid="43" grpId="0" bldLvl="0" animBg="1"/>
          <p:bldP spid="64" grpId="0" bldLvl="0" animBg="1"/>
          <p:bldP spid="71" grpId="0"/>
          <p:bldP spid="7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2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2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bldLvl="0" animBg="1"/>
          <p:bldP spid="26" grpId="0"/>
          <p:bldP spid="42" grpId="0"/>
          <p:bldP spid="43" grpId="0" bldLvl="0" animBg="1"/>
          <p:bldP spid="64" grpId="0" bldLvl="0" animBg="1"/>
          <p:bldP spid="71" grpId="0"/>
          <p:bldP spid="75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0591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营养师</a:t>
            </a:r>
            <a:endParaRPr lang="zh-CN" altLang="en-US" sz="2000" spc="300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09295" y="950595"/>
            <a:ext cx="7557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  <a:sym typeface="+mn-ea"/>
              </a:rPr>
              <a:t>根据病症说明肯能缺少的元素缺少，根据元素进行食材推荐，有食材推荐菜谱食谱推荐（病症）</a:t>
            </a:r>
            <a:endParaRPr lang="en-US" altLang="zh-CN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  <a:sym typeface="+mn-ea"/>
            </a:endParaRPr>
          </a:p>
          <a:p>
            <a:pPr algn="l"/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进行食谱录入。</a:t>
            </a:r>
            <a:endParaRPr lang="zh-CN" altLang="en-US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</p:txBody>
      </p:sp>
      <p:sp>
        <p:nvSpPr>
          <p:cNvPr id="43" name="椭圆 34"/>
          <p:cNvSpPr/>
          <p:nvPr/>
        </p:nvSpPr>
        <p:spPr>
          <a:xfrm rot="5400000">
            <a:off x="3073872" y="2169926"/>
            <a:ext cx="1077642" cy="1385911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 rot="5400000">
            <a:off x="1446958" y="2173201"/>
            <a:ext cx="1061672" cy="1379360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5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椭圆 34"/>
          <p:cNvSpPr/>
          <p:nvPr/>
        </p:nvSpPr>
        <p:spPr>
          <a:xfrm rot="5400000">
            <a:off x="6343669" y="2169926"/>
            <a:ext cx="1077642" cy="1385911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 rot="5400000">
            <a:off x="4716755" y="2173201"/>
            <a:ext cx="1061672" cy="1379360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273208" y="3741779"/>
            <a:ext cx="2011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根据身体状况确认缺少元素</a:t>
            </a:r>
            <a:endParaRPr lang="zh-CN" altLang="en-US" sz="12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574818" y="3741779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编辑相关数据</a:t>
            </a:r>
            <a:endParaRPr lang="zh-CN" altLang="en-US" sz="12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  <a:endParaRPr lang="zh-CN" altLang="en-US" dirty="0"/>
          </a:p>
        </p:txBody>
      </p:sp>
      <p:sp>
        <p:nvSpPr>
          <p:cNvPr id="2" name="TextBox 72"/>
          <p:cNvSpPr txBox="1"/>
          <p:nvPr/>
        </p:nvSpPr>
        <p:spPr>
          <a:xfrm>
            <a:off x="6334403" y="3741779"/>
            <a:ext cx="1402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根据元素推荐食材</a:t>
            </a:r>
            <a:endParaRPr lang="zh-CN" altLang="en-US" sz="12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2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grpId="0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9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2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bldLvl="0" animBg="1"/>
          <p:bldP spid="26" grpId="0"/>
          <p:bldP spid="42" grpId="0"/>
          <p:bldP spid="43" grpId="0" bldLvl="0" animBg="1"/>
          <p:bldP spid="64" grpId="0" bldLvl="0" animBg="1"/>
          <p:bldP spid="71" grpId="0"/>
          <p:bldP spid="73" grpId="0"/>
          <p:bldP spid="7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2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9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2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bldLvl="0" animBg="1"/>
          <p:bldP spid="26" grpId="0"/>
          <p:bldP spid="42" grpId="0"/>
          <p:bldP spid="43" grpId="0" bldLvl="0" animBg="1"/>
          <p:bldP spid="64" grpId="0" bldLvl="0" animBg="1"/>
          <p:bldP spid="71" grpId="0"/>
          <p:bldP spid="73" grpId="0"/>
          <p:bldP spid="75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0591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管理员</a:t>
            </a:r>
            <a:endParaRPr lang="zh-CN" altLang="en-US" sz="2000" spc="300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09295" y="950595"/>
            <a:ext cx="75571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  <a:sym typeface="+mn-ea"/>
              </a:rPr>
              <a:t>：</a:t>
            </a:r>
            <a:r>
              <a:rPr lang="zh-CN" altLang="en-US" sz="1200" b="1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  <a:sym typeface="+mn-ea"/>
              </a:rPr>
              <a:t>设计医生评分系统</a:t>
            </a:r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  <a:sym typeface="+mn-ea"/>
              </a:rPr>
              <a:t>，（医生所擅长，用户对医生的，满意度，选择科目（内外科：用户症状查询时，是是么科就选择什么），进行评分</a:t>
            </a:r>
            <a:endParaRPr lang="zh-CN" altLang="en-US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  <a:sym typeface="+mn-ea"/>
            </a:endParaRPr>
          </a:p>
          <a:p>
            <a:pPr algn="l"/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  <a:sym typeface="+mn-ea"/>
              </a:rPr>
              <a:t>【每个医生都是全才（咨询），对不同的病症表现有不同的诊断，用户会根据医生评分进行优先询问】</a:t>
            </a:r>
            <a:endParaRPr lang="zh-CN" altLang="en-US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  <a:sym typeface="+mn-ea"/>
            </a:endParaRPr>
          </a:p>
          <a:p>
            <a:pPr algn="l"/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  <a:sym typeface="+mn-ea"/>
              </a:rPr>
              <a:t>实行一对一（在线聊天），排队（显示医生正在对话用户数），医生界面可以有常用语报存，便捷使用，患者表现从头到脚，表现是有限的可以尽心提前存储，方便使用（可建库，进行查询）</a:t>
            </a:r>
            <a:endParaRPr lang="zh-CN" altLang="en-US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  <a:sym typeface="+mn-ea"/>
            </a:endParaRPr>
          </a:p>
          <a:p>
            <a:pPr algn="l"/>
            <a:r>
              <a:rPr lang="zh-CN" altLang="en-US" sz="1200" b="1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系统功能</a:t>
            </a:r>
            <a:endParaRPr lang="zh-CN" altLang="en-US" sz="1200" b="1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</p:txBody>
      </p:sp>
      <p:sp>
        <p:nvSpPr>
          <p:cNvPr id="43" name="椭圆 34"/>
          <p:cNvSpPr/>
          <p:nvPr/>
        </p:nvSpPr>
        <p:spPr>
          <a:xfrm rot="5400000">
            <a:off x="3073872" y="2169926"/>
            <a:ext cx="1077642" cy="1385911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 rot="5400000">
            <a:off x="1446958" y="2173201"/>
            <a:ext cx="1061672" cy="1379360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5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椭圆 34"/>
          <p:cNvSpPr/>
          <p:nvPr/>
        </p:nvSpPr>
        <p:spPr>
          <a:xfrm rot="5400000">
            <a:off x="6343669" y="2169926"/>
            <a:ext cx="1077642" cy="1385911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 rot="5400000">
            <a:off x="4716755" y="2173201"/>
            <a:ext cx="1061672" cy="1379360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273208" y="3741779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管理数据</a:t>
            </a:r>
            <a:endParaRPr lang="zh-CN" altLang="en-US" sz="12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24013" y="3741779"/>
            <a:ext cx="155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管理其他角色的权限</a:t>
            </a:r>
            <a:endParaRPr lang="zh-CN" altLang="en-US" sz="12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574818" y="3741779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管理用户信息</a:t>
            </a:r>
            <a:endParaRPr lang="zh-CN" altLang="en-US" sz="12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225622" y="3741779"/>
            <a:ext cx="309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2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 spd="slow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2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1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grpId="0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12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2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bldLvl="0" animBg="1"/>
          <p:bldP spid="26" grpId="0"/>
          <p:bldP spid="42" grpId="0"/>
          <p:bldP spid="43" grpId="0" bldLvl="0" animBg="1"/>
          <p:bldP spid="64" grpId="0" bldLvl="0" animBg="1"/>
          <p:bldP spid="71" grpId="0"/>
          <p:bldP spid="72" grpId="0"/>
          <p:bldP spid="73" grpId="0"/>
          <p:bldP spid="74" grpId="0"/>
          <p:bldP spid="7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2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1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12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2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bldLvl="0" animBg="1"/>
          <p:bldP spid="26" grpId="0"/>
          <p:bldP spid="42" grpId="0"/>
          <p:bldP spid="43" grpId="0" bldLvl="0" animBg="1"/>
          <p:bldP spid="64" grpId="0" bldLvl="0" animBg="1"/>
          <p:bldP spid="71" grpId="0"/>
          <p:bldP spid="72" grpId="0"/>
          <p:bldP spid="73" grpId="0"/>
          <p:bldP spid="74" grpId="0"/>
          <p:bldP spid="75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业务流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身体表现</a:t>
            </a:r>
            <a:r>
              <a:rPr lang="en-US" altLang="zh-CN"/>
              <a:t>--</a:t>
            </a:r>
            <a:r>
              <a:rPr lang="zh-CN" altLang="en-US"/>
              <a:t>病症</a:t>
            </a:r>
            <a:endParaRPr lang="zh-CN" altLang="en-US"/>
          </a:p>
          <a:p>
            <a:r>
              <a:rPr lang="zh-CN" altLang="en-US"/>
              <a:t>病症</a:t>
            </a:r>
            <a:r>
              <a:rPr lang="en-US" altLang="zh-CN"/>
              <a:t>--</a:t>
            </a:r>
            <a:r>
              <a:rPr lang="zh-CN" altLang="en-US"/>
              <a:t>元素</a:t>
            </a:r>
            <a:endParaRPr lang="zh-CN" altLang="en-US"/>
          </a:p>
          <a:p>
            <a:r>
              <a:rPr lang="zh-CN" altLang="en-US"/>
              <a:t>元素</a:t>
            </a:r>
            <a:r>
              <a:rPr lang="en-US" altLang="zh-CN"/>
              <a:t>--</a:t>
            </a:r>
            <a:r>
              <a:rPr lang="zh-CN" altLang="en-US"/>
              <a:t>食材</a:t>
            </a:r>
            <a:endParaRPr lang="zh-CN" altLang="en-US"/>
          </a:p>
          <a:p>
            <a:r>
              <a:rPr lang="zh-CN" altLang="en-US"/>
              <a:t>食材</a:t>
            </a:r>
            <a:r>
              <a:rPr lang="en-US" altLang="zh-CN"/>
              <a:t>--</a:t>
            </a:r>
            <a:r>
              <a:rPr lang="zh-CN" altLang="en-US"/>
              <a:t>菜谱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510" y="1890395"/>
            <a:ext cx="5878195" cy="278955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眼睛模糊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身体异常表现（用户）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病因推测（医生）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0000"/>
          </a:bodyPr>
          <a:p>
            <a:r>
              <a:rPr lang="zh-CN" altLang="en-US">
                <a:solidFill>
                  <a:srgbClr val="FF0000"/>
                </a:solidFill>
              </a:rPr>
              <a:t>眼睛模糊的原因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zh-CN" altLang="en-US"/>
              <a:t>　　1、眼压高可能会导致眼睛模糊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如果您在看东西时感觉眼前如同蒙上了一层透明样的物质，感觉视线模糊，则不排除是因为白内障所引发的，可以到</a:t>
            </a:r>
            <a:r>
              <a:rPr lang="zh-CN" altLang="en-US">
                <a:solidFill>
                  <a:srgbClr val="FF0000"/>
                </a:solidFill>
              </a:rPr>
              <a:t>眼科医院做一个眼压的测试</a:t>
            </a:r>
            <a:r>
              <a:rPr lang="zh-CN" altLang="en-US"/>
              <a:t>，很多情况下，特别是老年人，眼睛模糊是因为白内障导致的，往往眼压高会导致视线模糊。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2、趴着睡觉会导致眼睛模糊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很多人都有这样的体会，在趴在桌子上睡觉，醒来之后，睁开眼，往往会感觉眼前一片模糊，这是因为伏案睡觉，导致眼压过高，导致角膜变形、眼球充血、眼压升高所导致的短时间的眼睛模糊。对于此类眼睛模糊，尽可能的不要趴着睡觉，尽可能的减轻对眼睛压力，这样也会减轻眼睛模糊症状的发生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3、眼部炎症会导致眼睛模糊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如果患有角膜炎、视网膜炎、角膜基质炎等眼部的炎症，往往会造成较为炎症的眼睛模糊，看不清东西。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328283" y="17460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课题背景</a:t>
            </a:r>
            <a:endParaRPr lang="zh-CN" altLang="en-US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28283" y="21926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研究意义</a:t>
            </a:r>
            <a:endParaRPr lang="zh-CN" altLang="en-US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06872" y="1793299"/>
            <a:ext cx="309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 sz="12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89239" y="2241067"/>
            <a:ext cx="309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 sz="12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88438" y="2688835"/>
            <a:ext cx="309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 sz="12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37329" y="3136604"/>
            <a:ext cx="309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 sz="12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166015" y="1887857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椭圆 54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02623" y="2185262"/>
              <a:ext cx="662361" cy="83099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57" name="直接连接符 56"/>
          <p:cNvCxnSpPr/>
          <p:nvPr/>
        </p:nvCxnSpPr>
        <p:spPr>
          <a:xfrm flipV="1">
            <a:off x="3757584" y="1773553"/>
            <a:ext cx="0" cy="158686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4034395" y="1773553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4034395" y="2210916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8" grpId="0"/>
      <p:bldP spid="49" grpId="0"/>
      <p:bldP spid="50" grpId="0"/>
      <p:bldP spid="51" grpId="0"/>
      <p:bldP spid="58" grpId="0" animBg="1"/>
      <p:bldP spid="59" grpId="0" animBg="1"/>
      <p:bldP spid="6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病因推测（医生）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0000"/>
          </a:bodyPr>
          <a:p>
            <a:r>
              <a:rPr lang="zh-CN" altLang="en-US"/>
              <a:t>4、视疲劳导致眼睛模糊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随着电脑、电视等的频繁使用，会对眼睛造成很大的伤害，特别是在照明不佳、坐姿不良的情况下，更容易出现视觉疲劳，这是大部分人眼睛模糊的原因。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</a:t>
            </a:r>
            <a:r>
              <a:rPr lang="zh-CN" altLang="en-US">
                <a:solidFill>
                  <a:srgbClr val="FF0000"/>
                </a:solidFill>
              </a:rPr>
              <a:t>　5、维生素缺乏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zh-CN" altLang="en-US"/>
              <a:t>　　维生素在人体生长、代谢、发育过程中发挥着重要的作用。其中，</a:t>
            </a:r>
            <a:r>
              <a:rPr lang="zh-CN" altLang="en-US">
                <a:solidFill>
                  <a:srgbClr val="FF0000"/>
                </a:solidFill>
              </a:rPr>
              <a:t>维生素A</a:t>
            </a:r>
            <a:r>
              <a:rPr lang="zh-CN" altLang="en-US"/>
              <a:t>是眼睛中视紫质的原料，是维持视觉的重要物质。缺乏维生素A会造成</a:t>
            </a:r>
            <a:r>
              <a:rPr lang="zh-CN" altLang="en-US">
                <a:solidFill>
                  <a:srgbClr val="FF0000"/>
                </a:solidFill>
              </a:rPr>
              <a:t>眼睛模糊、干眼病、夜盲症</a:t>
            </a:r>
            <a:r>
              <a:rPr lang="zh-CN" altLang="en-US"/>
              <a:t>等。可以多食用富含维生素A的食物来缓解眼睛模糊的症状，如胡萝卜、鸡肝、鳗鱼、甘蓝菜、胡萝卜、花椰菜、芒果、猕猴桃、葡萄、奇异果、西红柿、黄玉米等。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6、糖尿病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对于某一类群体，眼睛模糊是怎么回事则是另外一个解释，即糖尿病。患者会出现眼睛模糊，水肿，充血甚至视网膜脱落的情况。视网膜病变是糖尿病在眼部最为严重的并发症。糖尿病患者要控制血糖的摄入，并且要定期做眼底检查，控制血压血脂。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</a:t>
            </a:r>
            <a:r>
              <a:rPr lang="zh-CN" altLang="en-US"/>
              <a:t>维生素</a:t>
            </a:r>
            <a:r>
              <a:rPr lang="en-US" altLang="zh-CN"/>
              <a:t>A</a:t>
            </a:r>
            <a:r>
              <a:rPr lang="zh-CN" altLang="en-US"/>
              <a:t>缺乏（推荐食材）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703705"/>
          </a:xfrm>
        </p:spPr>
        <p:txBody>
          <a:bodyPr/>
          <a:p>
            <a:r>
              <a:rPr lang="zh-CN" altLang="en-US">
                <a:sym typeface="+mn-ea"/>
              </a:rPr>
              <a:t>胡萝卜、鸡肝、鳗鱼、甘蓝菜、胡萝卜、花椰菜、芒果、猕猴桃、葡萄、奇异果、西红柿、黄玉米等。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06540" y="327850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营养师推荐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胡萝卜金针菇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8725" y="1200150"/>
            <a:ext cx="1605915" cy="33947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57365" y="191706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营养师推荐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614045"/>
          </a:xfrm>
        </p:spPr>
        <p:txBody>
          <a:bodyPr>
            <a:normAutofit fontScale="90000"/>
          </a:bodyPr>
          <a:p>
            <a:r>
              <a:rPr lang="zh-CN" altLang="en-US"/>
              <a:t>红烧鳗鱼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785"/>
            <a:ext cx="8415655" cy="3775075"/>
          </a:xfrm>
        </p:spPr>
        <p:txBody>
          <a:bodyPr>
            <a:normAutofit fontScale="25000"/>
          </a:bodyPr>
          <a:p>
            <a:r>
              <a:rPr lang="zh-CN" altLang="en-US"/>
              <a:t>做法一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原料:海鳗鱼600克，水发香菇50克，葱、红辣椒、精盐、酱油、绍酒、白糖、醋、色拉油各适量。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制法:</a:t>
            </a:r>
            <a:endParaRPr lang="zh-CN" altLang="en-US"/>
          </a:p>
          <a:p>
            <a:r>
              <a:rPr lang="zh-CN" altLang="en-US"/>
              <a:t>1、海鳗鱼洗净，切成方块;香菇切片;葱切段;红辣椒切粒。</a:t>
            </a:r>
            <a:endParaRPr lang="zh-CN" altLang="en-US"/>
          </a:p>
          <a:p>
            <a:r>
              <a:rPr lang="zh-CN" altLang="en-US"/>
              <a:t>2、油烧至六成热，下海鳗鱼块滑透，倒入漏勺沥油;锅留余油回置旺火上，投入葱段、红辣椒粒，煸出香味，加精盐、酱油、绍酒、白糖、海鳗鱼块和少量清水，烧沸后转中火烧5分钟，待汁收浓时，淋上醋，盛盘即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做法二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原 料:河鳗一条、姜、花椒、青蒜、大蒜、干辣椒、红朝天椒、酱油、糖、料酒、生粉、香醋。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操 作:</a:t>
            </a:r>
            <a:endParaRPr lang="zh-CN" altLang="en-US"/>
          </a:p>
          <a:p>
            <a:r>
              <a:rPr lang="zh-CN" altLang="en-US"/>
              <a:t>1、河鳗一条(卖鱼的大姐直接就帮收拾好了，收拾诀窍付在后面),用姜丝、红椒、盐、花椒粒事先腌制30分钟。</a:t>
            </a:r>
            <a:endParaRPr lang="zh-CN" altLang="en-US"/>
          </a:p>
          <a:p>
            <a:r>
              <a:rPr lang="zh-CN" altLang="en-US"/>
              <a:t>2、小火将大蒜片、干辣椒、姜片爆出香味。</a:t>
            </a:r>
            <a:endParaRPr lang="zh-CN" altLang="en-US"/>
          </a:p>
          <a:p>
            <a:r>
              <a:rPr lang="zh-CN" altLang="en-US"/>
              <a:t>3、将河鳗放入锅内，小火煎一会(我试过不煎鱼，将水倒入2中烧开，然后直接放鱼进水里炖，味道没有什么区别，而且鱼皮保持的比较好).</a:t>
            </a:r>
            <a:endParaRPr lang="zh-CN" altLang="en-US"/>
          </a:p>
          <a:p>
            <a:r>
              <a:rPr lang="zh-CN" altLang="en-US"/>
              <a:t>4、将开水倒入锅内，水量大约盖过鱼即可，调成大火。</a:t>
            </a:r>
            <a:endParaRPr lang="zh-CN" altLang="en-US"/>
          </a:p>
          <a:p>
            <a:r>
              <a:rPr lang="zh-CN" altLang="en-US"/>
              <a:t>5、加入三汤匙酱油。</a:t>
            </a:r>
            <a:endParaRPr lang="zh-CN" altLang="en-US"/>
          </a:p>
          <a:p>
            <a:r>
              <a:rPr lang="zh-CN" altLang="en-US"/>
              <a:t>6、加入一汤匙白糖。</a:t>
            </a:r>
            <a:endParaRPr lang="zh-CN" altLang="en-US"/>
          </a:p>
          <a:p>
            <a:r>
              <a:rPr lang="zh-CN" altLang="en-US"/>
              <a:t>7、料酒一汤匙料酒，之后转小火盖锅盖，炖45分钟左右。</a:t>
            </a:r>
            <a:endParaRPr lang="zh-CN" altLang="en-US"/>
          </a:p>
          <a:p>
            <a:r>
              <a:rPr lang="zh-CN" altLang="en-US"/>
              <a:t>8、将事先调好的水淀粉调入汤中，收浓汤汁。</a:t>
            </a:r>
            <a:endParaRPr lang="zh-CN" altLang="en-US"/>
          </a:p>
          <a:p>
            <a:r>
              <a:rPr lang="zh-CN" altLang="en-US"/>
              <a:t>9、放入青蒜，炒香，出锅前，稍许放一点点香醋提味儿。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455" y="2867025"/>
            <a:ext cx="1676400" cy="13411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19065" y="459486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营养师推荐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385435" y="1503159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技术实施方案</a:t>
            </a:r>
            <a:endParaRPr lang="zh-CN" altLang="en-US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85435" y="1915871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85435" y="2328583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85435" y="274129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64501" y="1580883"/>
            <a:ext cx="309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2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55608" y="1989205"/>
            <a:ext cx="309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 sz="12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40191" y="2397527"/>
            <a:ext cx="309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 sz="12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57949" y="2805849"/>
            <a:ext cx="309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 sz="12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223167" y="1873561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椭圆 54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02623" y="2185262"/>
              <a:ext cx="662361" cy="83099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4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57" name="直接连接符 56"/>
          <p:cNvCxnSpPr/>
          <p:nvPr/>
        </p:nvCxnSpPr>
        <p:spPr>
          <a:xfrm flipV="1">
            <a:off x="3814736" y="1503159"/>
            <a:ext cx="0" cy="202018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4091547" y="1530657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4091547" y="1968020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4091547" y="2405383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091547" y="2842746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385435" y="3154008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42106" y="3214173"/>
            <a:ext cx="309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 sz="12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091546" y="3201285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8" grpId="0" animBg="1"/>
      <p:bldP spid="59" grpId="0" animBg="1"/>
      <p:bldP spid="60" grpId="0" animBg="1"/>
      <p:bldP spid="61" grpId="0" animBg="1"/>
      <p:bldP spid="24" grpId="0"/>
      <p:bldP spid="25" grpId="0"/>
      <p:bldP spid="27" grpId="0" animBg="1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51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技术实施</a:t>
            </a:r>
            <a:endParaRPr lang="zh-CN" altLang="en-US" sz="2000" spc="300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76363" y="1350240"/>
            <a:ext cx="3052789" cy="3052789"/>
            <a:chOff x="1076363" y="1350240"/>
            <a:chExt cx="3052789" cy="3052789"/>
          </a:xfrm>
        </p:grpSpPr>
        <p:grpSp>
          <p:nvGrpSpPr>
            <p:cNvPr id="42" name="组合 41"/>
            <p:cNvGrpSpPr/>
            <p:nvPr/>
          </p:nvGrpSpPr>
          <p:grpSpPr>
            <a:xfrm>
              <a:off x="1076363" y="1350240"/>
              <a:ext cx="3052789" cy="305278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3" name="同心圆 4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3032353" y="3209065"/>
              <a:ext cx="6591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latin typeface="Watford DB" pitchFamily="2" charset="0"/>
                  <a:ea typeface="造字工房劲黑（非商用）常规体" pitchFamily="50" charset="-122"/>
                </a:rPr>
                <a:t>A</a:t>
              </a:r>
              <a:endParaRPr lang="zh-CN" altLang="en-US" sz="48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1249566" y="1312088"/>
            <a:ext cx="2338385" cy="2443165"/>
            <a:chOff x="1249566" y="1312088"/>
            <a:chExt cx="2338385" cy="2443165"/>
          </a:xfrm>
        </p:grpSpPr>
        <p:sp>
          <p:nvSpPr>
            <p:cNvPr id="45" name="椭圆 44"/>
            <p:cNvSpPr/>
            <p:nvPr/>
          </p:nvSpPr>
          <p:spPr>
            <a:xfrm>
              <a:off x="1249566" y="1416868"/>
              <a:ext cx="2338385" cy="233838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244857" y="1312088"/>
              <a:ext cx="63350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B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825442" y="2047960"/>
            <a:ext cx="1611782" cy="1611782"/>
            <a:chOff x="1825442" y="2047960"/>
            <a:chExt cx="1611782" cy="1611782"/>
          </a:xfrm>
        </p:grpSpPr>
        <p:grpSp>
          <p:nvGrpSpPr>
            <p:cNvPr id="47" name="组合 46"/>
            <p:cNvGrpSpPr/>
            <p:nvPr/>
          </p:nvGrpSpPr>
          <p:grpSpPr>
            <a:xfrm>
              <a:off x="1825442" y="2047960"/>
              <a:ext cx="1611782" cy="161178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3" name="同心圆 6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2286003" y="2461135"/>
              <a:ext cx="5806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latin typeface="Watford DB" pitchFamily="2" charset="0"/>
                  <a:ea typeface="造字工房劲黑（非商用）常规体" pitchFamily="50" charset="-122"/>
                </a:rPr>
                <a:t>C</a:t>
              </a:r>
              <a:endParaRPr lang="zh-CN" altLang="en-US" sz="48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647659" y="1598714"/>
            <a:ext cx="620695" cy="620695"/>
            <a:chOff x="1647659" y="1598714"/>
            <a:chExt cx="620695" cy="620695"/>
          </a:xfrm>
        </p:grpSpPr>
        <p:grpSp>
          <p:nvGrpSpPr>
            <p:cNvPr id="65" name="组合 64"/>
            <p:cNvGrpSpPr/>
            <p:nvPr/>
          </p:nvGrpSpPr>
          <p:grpSpPr>
            <a:xfrm>
              <a:off x="1647659" y="1598714"/>
              <a:ext cx="620695" cy="62069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6" name="同心圆 6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1781732" y="1658808"/>
              <a:ext cx="412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Watford DB" pitchFamily="2" charset="0"/>
                  <a:ea typeface="造字工房劲黑（非商用）常规体" pitchFamily="50" charset="-122"/>
                </a:rPr>
                <a:t>D</a:t>
              </a:r>
              <a:endParaRPr lang="zh-CN" altLang="en-US" sz="24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831991" y="3821070"/>
            <a:ext cx="717066" cy="717066"/>
            <a:chOff x="4946295" y="3821070"/>
            <a:chExt cx="717066" cy="717066"/>
          </a:xfrm>
        </p:grpSpPr>
        <p:grpSp>
          <p:nvGrpSpPr>
            <p:cNvPr id="80" name="组合 79"/>
            <p:cNvGrpSpPr/>
            <p:nvPr/>
          </p:nvGrpSpPr>
          <p:grpSpPr>
            <a:xfrm>
              <a:off x="4946295" y="3821070"/>
              <a:ext cx="717066" cy="71706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1" name="同心圆 8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5098681" y="3920194"/>
              <a:ext cx="412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Watford DB" pitchFamily="2" charset="0"/>
                  <a:ea typeface="造字工房劲黑（非商用）常规体" pitchFamily="50" charset="-122"/>
                </a:rPr>
                <a:t>D</a:t>
              </a:r>
              <a:endParaRPr lang="zh-CN" altLang="en-US" sz="24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831991" y="2978203"/>
            <a:ext cx="717066" cy="717066"/>
            <a:chOff x="4946295" y="2978203"/>
            <a:chExt cx="717066" cy="717066"/>
          </a:xfrm>
        </p:grpSpPr>
        <p:grpSp>
          <p:nvGrpSpPr>
            <p:cNvPr id="77" name="组合 76"/>
            <p:cNvGrpSpPr/>
            <p:nvPr/>
          </p:nvGrpSpPr>
          <p:grpSpPr>
            <a:xfrm>
              <a:off x="4946295" y="2978203"/>
              <a:ext cx="717066" cy="71706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8" name="同心圆 7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5098681" y="3105902"/>
              <a:ext cx="383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Watford DB" pitchFamily="2" charset="0"/>
                  <a:ea typeface="造字工房劲黑（非商用）常规体" pitchFamily="50" charset="-122"/>
                </a:rPr>
                <a:t>C</a:t>
              </a:r>
              <a:endParaRPr lang="zh-CN" altLang="en-US" sz="24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831991" y="1281682"/>
            <a:ext cx="717066" cy="717066"/>
            <a:chOff x="4946295" y="1281682"/>
            <a:chExt cx="717066" cy="717066"/>
          </a:xfrm>
        </p:grpSpPr>
        <p:grpSp>
          <p:nvGrpSpPr>
            <p:cNvPr id="73" name="组合 72"/>
            <p:cNvGrpSpPr/>
            <p:nvPr/>
          </p:nvGrpSpPr>
          <p:grpSpPr>
            <a:xfrm>
              <a:off x="4946295" y="1281682"/>
              <a:ext cx="717066" cy="71706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5098681" y="1409382"/>
              <a:ext cx="421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Watford DB" pitchFamily="2" charset="0"/>
                  <a:ea typeface="造字工房劲黑（非商用）常规体" pitchFamily="50" charset="-122"/>
                </a:rPr>
                <a:t>A</a:t>
              </a:r>
              <a:endParaRPr lang="zh-CN" altLang="en-US" sz="24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826599" y="2124550"/>
            <a:ext cx="727851" cy="727851"/>
            <a:chOff x="4940903" y="2124550"/>
            <a:chExt cx="727851" cy="727851"/>
          </a:xfrm>
        </p:grpSpPr>
        <p:sp>
          <p:nvSpPr>
            <p:cNvPr id="72" name="椭圆 71"/>
            <p:cNvSpPr/>
            <p:nvPr/>
          </p:nvSpPr>
          <p:spPr>
            <a:xfrm>
              <a:off x="4940903" y="2124550"/>
              <a:ext cx="727851" cy="727851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098682" y="2257642"/>
              <a:ext cx="412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B</a:t>
              </a:r>
              <a:endParaRPr lang="zh-CN" altLang="en-US" sz="24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5916449" y="3921926"/>
            <a:ext cx="38817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  <a:sym typeface="+mn-ea"/>
              </a:rPr>
              <a:t>python的基本用法</a:t>
            </a:r>
            <a:endParaRPr lang="zh-CN" altLang="en-US" sz="10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  <a:sym typeface="+mn-ea"/>
            </a:endParaRPr>
          </a:p>
          <a:p>
            <a:pPr algn="l"/>
            <a:r>
              <a:rPr lang="zh-CN" altLang="en-US" sz="1000" dirty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Eclipse + PyCharm + Android SDK + MySQL + Tomca</a:t>
            </a:r>
            <a:r>
              <a:rPr lang="zh-CN" altLang="en-US" sz="1200" dirty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t</a:t>
            </a:r>
            <a:endParaRPr lang="zh-CN" altLang="en-US" sz="12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916449" y="1502508"/>
            <a:ext cx="1630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 功能实现，前后台。</a:t>
            </a:r>
            <a:endParaRPr lang="zh-CN" altLang="en-US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 flipV="1">
            <a:off x="5787828" y="1346831"/>
            <a:ext cx="0" cy="5765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916449" y="2195910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  <a:sym typeface="+mn-ea"/>
              </a:rPr>
              <a:t>信息的爬取</a:t>
            </a:r>
            <a:endParaRPr lang="zh-CN" altLang="en-US" sz="12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916449" y="2355227"/>
            <a:ext cx="3078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无论是病症的确认，还是所缺元素的确认，</a:t>
            </a:r>
            <a:endParaRPr lang="zh-CN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  <a:p>
            <a:r>
              <a:rPr lang="zh-CN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还是食谱的展现都需要大量数据。</a:t>
            </a:r>
            <a:endParaRPr lang="zh-CN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5787828" y="2205900"/>
            <a:ext cx="0" cy="5765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916449" y="3038760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  <a:sym typeface="+mn-ea"/>
              </a:rPr>
              <a:t>数据库的应用</a:t>
            </a:r>
            <a:endParaRPr lang="zh-CN" altLang="en-US" sz="12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916449" y="3198077"/>
            <a:ext cx="323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因为需要很多数据，数据间又需要进行关联，</a:t>
            </a:r>
            <a:endParaRPr lang="zh-CN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  <a:p>
            <a:r>
              <a:rPr lang="zh-CN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数据库的创建方式就需要详细来了。</a:t>
            </a:r>
            <a:endParaRPr lang="zh-CN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  <a:p>
            <a:r>
              <a:rPr lang="zh-CN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条件查询，模糊搜索</a:t>
            </a:r>
            <a:endParaRPr lang="zh-CN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 flipV="1">
            <a:off x="5787828" y="3048750"/>
            <a:ext cx="0" cy="5765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916449" y="3880745"/>
            <a:ext cx="309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sz="12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916449" y="4040062"/>
            <a:ext cx="309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</p:txBody>
      </p:sp>
      <p:cxnSp>
        <p:nvCxnSpPr>
          <p:cNvPr id="99" name="直接连接符 98"/>
          <p:cNvCxnSpPr/>
          <p:nvPr/>
        </p:nvCxnSpPr>
        <p:spPr>
          <a:xfrm flipV="1">
            <a:off x="5787828" y="3890735"/>
            <a:ext cx="0" cy="5765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 spd="slow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" presetClass="entr" presetSubtype="4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nodeType="withEffect" p14:presetBounceEnd="4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nodeType="withEffect" p14:presetBounceEnd="44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nodeType="withEffect" p14:presetBounceEnd="44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2.83951E-6 L -0.20416 0.40494 " pathEditMode="relative" rAng="0" ptsTypes="AA">
                                          <p:cBhvr>
                                            <p:cTn id="47" dur="500" spd="-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208" y="2024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8" presetID="1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35" presetClass="path" presetSubtype="0" accel="50000" decel="5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-4.72222E-6 -1.97531E-6 L -0.2875 -0.14815 " pathEditMode="relative" rAng="0" ptsTypes="AA">
                                          <p:cBhvr>
                                            <p:cTn id="56" dur="500" spd="-100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375" y="-740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7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35" presetClass="path" presetSubtype="0" accel="50000" decel="5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-4.72222E-6 4.5679E-6 L -0.28611 -0.09136 " pathEditMode="relative" rAng="0" ptsTypes="AA">
                                          <p:cBhvr>
                                            <p:cTn id="65" dur="500" spd="-100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306" y="-456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6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35" presetClass="path" presetSubtype="0" accel="50000" decel="5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Motion origin="layout" path="M -4.72222E-6 -4.32099E-6 L -0.35138 -0.4395 " pathEditMode="relative" rAng="0" ptsTypes="AA">
                                          <p:cBhvr>
                                            <p:cTn id="74" dur="500" spd="-100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569" y="-2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5" presetID="1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8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2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6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1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4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8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12" presetClass="entr" presetSubtype="8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2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6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1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0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12" presetClass="entr" presetSubtype="8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4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8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1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2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6" dur="20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87" grpId="0"/>
          <p:bldP spid="88" grpId="0"/>
          <p:bldP spid="90" grpId="0"/>
          <p:bldP spid="91" grpId="0"/>
          <p:bldP spid="93" grpId="0"/>
          <p:bldP spid="95" grpId="0"/>
          <p:bldP spid="97" grpId="0"/>
          <p:bldP spid="98" grpId="0"/>
          <p:bldP spid="10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2.83951E-6 L -0.20416 0.40494 " pathEditMode="relative" rAng="0" ptsTypes="AA">
                                          <p:cBhvr>
                                            <p:cTn id="47" dur="500" spd="-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208" y="2024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8" presetID="1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35" presetClass="path" presetSubtype="0" accel="50000" decel="5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-4.72222E-6 -1.97531E-6 L -0.2875 -0.14815 " pathEditMode="relative" rAng="0" ptsTypes="AA">
                                          <p:cBhvr>
                                            <p:cTn id="56" dur="500" spd="-100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375" y="-740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7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35" presetClass="path" presetSubtype="0" accel="50000" decel="5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-4.72222E-6 4.5679E-6 L -0.28611 -0.09136 " pathEditMode="relative" rAng="0" ptsTypes="AA">
                                          <p:cBhvr>
                                            <p:cTn id="65" dur="500" spd="-100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306" y="-456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6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35" presetClass="path" presetSubtype="0" accel="50000" decel="5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Motion origin="layout" path="M -4.72222E-6 -4.32099E-6 L -0.35138 -0.4395 " pathEditMode="relative" rAng="0" ptsTypes="AA">
                                          <p:cBhvr>
                                            <p:cTn id="74" dur="500" spd="-100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569" y="-2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5" presetID="1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8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2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6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1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4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8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12" presetClass="entr" presetSubtype="8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2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6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1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0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12" presetClass="entr" presetSubtype="8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4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8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1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2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6" dur="20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87" grpId="0"/>
          <p:bldP spid="88" grpId="0"/>
          <p:bldP spid="90" grpId="0"/>
          <p:bldP spid="91" grpId="0"/>
          <p:bldP spid="93" grpId="0"/>
          <p:bldP spid="95" grpId="0"/>
          <p:bldP spid="97" grpId="0"/>
          <p:bldP spid="98" grpId="0"/>
          <p:bldP spid="100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51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技术实施</a:t>
            </a:r>
            <a:endParaRPr lang="zh-CN" altLang="en-US" sz="2000" spc="300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875046" y="3781065"/>
            <a:ext cx="717066" cy="717066"/>
            <a:chOff x="4946295" y="3821070"/>
            <a:chExt cx="717066" cy="717066"/>
          </a:xfrm>
        </p:grpSpPr>
        <p:grpSp>
          <p:nvGrpSpPr>
            <p:cNvPr id="80" name="组合 79"/>
            <p:cNvGrpSpPr/>
            <p:nvPr/>
          </p:nvGrpSpPr>
          <p:grpSpPr>
            <a:xfrm>
              <a:off x="4946295" y="3821070"/>
              <a:ext cx="717066" cy="71706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1" name="同心圆 8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5098681" y="3920194"/>
              <a:ext cx="412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Watford DB" pitchFamily="2" charset="0"/>
                  <a:ea typeface="造字工房劲黑（非商用）常规体" pitchFamily="50" charset="-122"/>
                </a:rPr>
                <a:t>D</a:t>
              </a:r>
              <a:endParaRPr lang="zh-CN" altLang="en-US" sz="24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874411" y="2921053"/>
            <a:ext cx="717066" cy="717066"/>
            <a:chOff x="4946295" y="2978203"/>
            <a:chExt cx="717066" cy="717066"/>
          </a:xfrm>
        </p:grpSpPr>
        <p:grpSp>
          <p:nvGrpSpPr>
            <p:cNvPr id="77" name="组合 76"/>
            <p:cNvGrpSpPr/>
            <p:nvPr/>
          </p:nvGrpSpPr>
          <p:grpSpPr>
            <a:xfrm>
              <a:off x="4946295" y="2978203"/>
              <a:ext cx="717066" cy="71706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8" name="同心圆 7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5098681" y="3105902"/>
              <a:ext cx="383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Watford DB" pitchFamily="2" charset="0"/>
                  <a:ea typeface="造字工房劲黑（非商用）常规体" pitchFamily="50" charset="-122"/>
                </a:rPr>
                <a:t>C</a:t>
              </a:r>
              <a:endParaRPr lang="zh-CN" altLang="en-US" sz="24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860441" y="1277237"/>
            <a:ext cx="717066" cy="717066"/>
            <a:chOff x="4946295" y="1281682"/>
            <a:chExt cx="717066" cy="717066"/>
          </a:xfrm>
        </p:grpSpPr>
        <p:grpSp>
          <p:nvGrpSpPr>
            <p:cNvPr id="73" name="组合 72"/>
            <p:cNvGrpSpPr/>
            <p:nvPr/>
          </p:nvGrpSpPr>
          <p:grpSpPr>
            <a:xfrm>
              <a:off x="4946295" y="1281682"/>
              <a:ext cx="717066" cy="71706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5098681" y="1409382"/>
              <a:ext cx="421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Watford DB" pitchFamily="2" charset="0"/>
                  <a:ea typeface="造字工房劲黑（非商用）常规体" pitchFamily="50" charset="-122"/>
                </a:rPr>
                <a:t>A</a:t>
              </a:r>
              <a:endParaRPr lang="zh-CN" altLang="en-US" sz="24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855049" y="2073115"/>
            <a:ext cx="727851" cy="727851"/>
            <a:chOff x="4940903" y="2124550"/>
            <a:chExt cx="727851" cy="727851"/>
          </a:xfrm>
        </p:grpSpPr>
        <p:sp>
          <p:nvSpPr>
            <p:cNvPr id="72" name="椭圆 71"/>
            <p:cNvSpPr/>
            <p:nvPr/>
          </p:nvSpPr>
          <p:spPr>
            <a:xfrm>
              <a:off x="4940903" y="2124550"/>
              <a:ext cx="727851" cy="727851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098682" y="2257642"/>
              <a:ext cx="412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B</a:t>
              </a:r>
              <a:endParaRPr lang="zh-CN" altLang="en-US" sz="24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89" name="直接连接符 88"/>
          <p:cNvCxnSpPr/>
          <p:nvPr/>
        </p:nvCxnSpPr>
        <p:spPr>
          <a:xfrm flipV="1">
            <a:off x="4662608" y="1402076"/>
            <a:ext cx="0" cy="5765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V="1">
            <a:off x="4662608" y="2205900"/>
            <a:ext cx="0" cy="5765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V="1">
            <a:off x="4662608" y="3111615"/>
            <a:ext cx="0" cy="5765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916449" y="3880745"/>
            <a:ext cx="309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sz="12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916449" y="4040062"/>
            <a:ext cx="309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</p:txBody>
      </p:sp>
      <p:cxnSp>
        <p:nvCxnSpPr>
          <p:cNvPr id="99" name="直接连接符 98"/>
          <p:cNvCxnSpPr/>
          <p:nvPr/>
        </p:nvCxnSpPr>
        <p:spPr>
          <a:xfrm flipV="1">
            <a:off x="4662608" y="3851365"/>
            <a:ext cx="0" cy="5765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4985" y="797560"/>
            <a:ext cx="43967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健康食谱助手的角色包括管理员、</a:t>
            </a:r>
            <a:endParaRPr lang="zh-CN" altLang="en-US" sz="1400"/>
          </a:p>
          <a:p>
            <a:pPr algn="l"/>
            <a:r>
              <a:rPr lang="zh-CN" altLang="en-US" sz="1400"/>
              <a:t>食谱信息员和会员用户等，系统分别为管理员、</a:t>
            </a:r>
            <a:endParaRPr lang="zh-CN" altLang="en-US" sz="1400"/>
          </a:p>
          <a:p>
            <a:pPr algn="l"/>
            <a:r>
              <a:rPr lang="zh-CN" altLang="en-US" sz="1400"/>
              <a:t>医师、营养师和会员用户提供如下功能：</a:t>
            </a:r>
            <a:endParaRPr lang="zh-CN" altLang="en-US" sz="1400"/>
          </a:p>
          <a:p>
            <a:pPr algn="l"/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4744085" y="1543685"/>
            <a:ext cx="53822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l">
              <a:buFont typeface="Wingdings" panose="05000000000000000000" charset="0"/>
              <a:buChar char="p"/>
            </a:pPr>
            <a:r>
              <a:rPr lang="zh-CN" altLang="en-US" sz="1200">
                <a:sym typeface="+mn-ea"/>
              </a:rPr>
              <a:t>管理员、医师、营养师和会员用户的信息管理功能。</a:t>
            </a:r>
            <a:endParaRPr lang="zh-CN" altLang="en-US" sz="1200">
              <a:sym typeface="+mn-ea"/>
            </a:endParaRPr>
          </a:p>
          <a:p>
            <a:pPr marL="171450" indent="-171450" algn="l">
              <a:buFont typeface="Wingdings" panose="05000000000000000000" charset="0"/>
              <a:buChar char="p"/>
            </a:pPr>
            <a:endParaRPr lang="zh-CN" altLang="en-US" sz="1200"/>
          </a:p>
          <a:p>
            <a:pPr marL="171450" indent="-171450" algn="l">
              <a:buFont typeface="Wingdings" panose="05000000000000000000" charset="0"/>
              <a:buChar char="p"/>
            </a:pPr>
            <a:r>
              <a:rPr lang="zh-CN" altLang="en-US" sz="1200">
                <a:sym typeface="+mn-ea"/>
              </a:rPr>
              <a:t>微量元素、食材、食谱和病症数据的采集、更新、清洗和</a:t>
            </a:r>
            <a:endParaRPr lang="zh-CN" altLang="en-US" sz="1200"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sz="1200">
                <a:sym typeface="+mn-ea"/>
              </a:rPr>
              <a:t>     存储管理等功能。</a:t>
            </a:r>
            <a:endParaRPr lang="zh-CN" altLang="en-US" sz="1200">
              <a:sym typeface="+mn-ea"/>
            </a:endParaRPr>
          </a:p>
          <a:p>
            <a:pPr marL="171450" indent="-171450" algn="l">
              <a:buFont typeface="Wingdings" panose="05000000000000000000" charset="0"/>
              <a:buChar char="p"/>
            </a:pPr>
            <a:endParaRPr lang="zh-CN" altLang="en-US" sz="1200"/>
          </a:p>
          <a:p>
            <a:pPr marL="171450" indent="-171450" algn="l">
              <a:buFont typeface="Wingdings" panose="05000000000000000000" charset="0"/>
              <a:buChar char="p"/>
            </a:pPr>
            <a:r>
              <a:rPr lang="zh-CN" altLang="en-US" sz="1200">
                <a:sym typeface="+mn-ea"/>
              </a:rPr>
              <a:t>提供病症诊断、食谱推荐等功能。</a:t>
            </a:r>
            <a:endParaRPr lang="zh-CN" altLang="en-US" sz="1200"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 sz="1200">
              <a:sym typeface="+mn-ea"/>
            </a:endParaRPr>
          </a:p>
          <a:p>
            <a:pPr marL="171450" indent="-171450" algn="l">
              <a:buFont typeface="Wingdings" panose="05000000000000000000" charset="0"/>
              <a:buChar char="p"/>
            </a:pPr>
            <a:r>
              <a:rPr lang="zh-CN" altLang="en-US" sz="1200"/>
              <a:t>用户与医生一对一交流；</a:t>
            </a:r>
            <a:endParaRPr lang="zh-CN" altLang="en-US" sz="1200"/>
          </a:p>
          <a:p>
            <a:pPr indent="0" algn="l">
              <a:buFont typeface="Wingdings" panose="05000000000000000000" charset="0"/>
              <a:buNone/>
            </a:pPr>
            <a:endParaRPr lang="zh-CN" altLang="en-US" sz="1200"/>
          </a:p>
          <a:p>
            <a:pPr marL="171450" indent="-171450" algn="l">
              <a:buFont typeface="Wingdings" panose="05000000000000000000" charset="0"/>
              <a:buChar char="p"/>
            </a:pPr>
            <a:r>
              <a:rPr lang="zh-CN" altLang="en-US" sz="1200"/>
              <a:t>食谱推荐分类：</a:t>
            </a:r>
            <a:endParaRPr lang="zh-CN" altLang="en-US" sz="1200"/>
          </a:p>
          <a:p>
            <a:pPr algn="l"/>
            <a:r>
              <a:rPr lang="zh-CN" altLang="en-US" sz="1200"/>
              <a:t>①　 四季食谱：</a:t>
            </a:r>
            <a:endParaRPr lang="zh-CN" altLang="en-US" sz="1200"/>
          </a:p>
          <a:p>
            <a:pPr algn="l"/>
            <a:r>
              <a:rPr lang="zh-CN" altLang="en-US" sz="1200"/>
              <a:t>②　肌肉食谱</a:t>
            </a:r>
            <a:endParaRPr lang="zh-CN" altLang="en-US" sz="1200"/>
          </a:p>
          <a:p>
            <a:pPr algn="l"/>
            <a:r>
              <a:rPr lang="zh-CN" altLang="en-US" sz="1200"/>
              <a:t>③　单纯肥胖型食谱</a:t>
            </a:r>
            <a:endParaRPr lang="zh-CN" altLang="en-US" sz="1200"/>
          </a:p>
          <a:p>
            <a:pPr algn="l"/>
            <a:r>
              <a:rPr lang="zh-CN" altLang="en-US" sz="1200"/>
              <a:t>④　便秘食谱</a:t>
            </a:r>
            <a:endParaRPr lang="zh-CN" altLang="en-US" sz="1200"/>
          </a:p>
          <a:p>
            <a:pPr algn="l"/>
            <a:r>
              <a:rPr lang="zh-CN" altLang="en-US" sz="1200"/>
              <a:t>⑤　准妈妈食谱</a:t>
            </a:r>
            <a:endParaRPr lang="zh-CN" altLang="en-US" sz="1200"/>
          </a:p>
          <a:p>
            <a:pPr algn="l"/>
            <a:r>
              <a:rPr lang="zh-CN" altLang="en-US" sz="1200"/>
              <a:t>⑥　痛风病人的一周健康食谱</a:t>
            </a:r>
            <a:endParaRPr lang="zh-CN" altLang="en-US" sz="1200"/>
          </a:p>
          <a:p>
            <a:pPr algn="l"/>
            <a:r>
              <a:rPr lang="zh-CN" altLang="en-US" sz="1200"/>
              <a:t>⑦　饮食相关文章：我的饮食观	</a:t>
            </a:r>
            <a:endParaRPr lang="zh-CN" altLang="en-US" sz="1200"/>
          </a:p>
          <a:p>
            <a:endParaRPr lang="zh-CN" altLang="en-US" sz="1200"/>
          </a:p>
        </p:txBody>
      </p:sp>
    </p:spTree>
    <p:custDataLst>
      <p:tags r:id="rId2"/>
    </p:custData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83951E-6 L -0.20416 0.40494 " pathEditMode="relative" rAng="0" ptsTypes="AA">
                                      <p:cBhvr>
                                        <p:cTn id="30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08" y="2024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72222E-6 -1.97531E-6 L -0.2875 -0.14815 " pathEditMode="relative" rAng="0" ptsTypes="AA">
                                      <p:cBhvr>
                                        <p:cTn id="39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75" y="-7407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72222E-6 4.5679E-6 L -0.28611 -0.09136 " pathEditMode="relative" rAng="0" ptsTypes="AA">
                                      <p:cBhvr>
                                        <p:cTn id="48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06" y="-456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5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72222E-6 -4.32099E-6 L -0.35138 -0.4395 " pathEditMode="relative" rAng="0" ptsTypes="AA">
                                      <p:cBhvr>
                                        <p:cTn id="57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69" y="-21975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/>
      <p:bldP spid="97" grpId="0"/>
      <p:bldP spid="98" grpId="0"/>
      <p:bldP spid="10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328283" y="174605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技术重点、难点</a:t>
            </a:r>
            <a:endParaRPr lang="zh-CN" altLang="en-US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166015" y="1887857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椭圆 54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02623" y="2185262"/>
              <a:ext cx="662361" cy="83099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5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57" name="直接连接符 56"/>
          <p:cNvCxnSpPr/>
          <p:nvPr/>
        </p:nvCxnSpPr>
        <p:spPr>
          <a:xfrm flipV="1">
            <a:off x="3757584" y="1773553"/>
            <a:ext cx="0" cy="158686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4034395" y="1773553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4034395" y="2210916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4034395" y="2648279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034395" y="308564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8" grpId="0" bldLvl="0" animBg="1"/>
      <p:bldP spid="59" grpId="0" bldLvl="0" animBg="1"/>
      <p:bldP spid="60" grpId="0" bldLvl="0" animBg="1"/>
      <p:bldP spid="61" grpId="0" bldLvl="0" animBg="1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85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643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重点与难点</a:t>
            </a:r>
            <a:endParaRPr lang="zh-CN" altLang="en-US" sz="2000" spc="300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90916" y="267886"/>
            <a:ext cx="698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DATA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76363" y="1350240"/>
            <a:ext cx="3052789" cy="3052789"/>
            <a:chOff x="1076363" y="1350240"/>
            <a:chExt cx="3052789" cy="3052789"/>
          </a:xfrm>
        </p:grpSpPr>
        <p:grpSp>
          <p:nvGrpSpPr>
            <p:cNvPr id="42" name="组合 41"/>
            <p:cNvGrpSpPr/>
            <p:nvPr/>
          </p:nvGrpSpPr>
          <p:grpSpPr>
            <a:xfrm>
              <a:off x="1076363" y="1350240"/>
              <a:ext cx="3052789" cy="305278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3" name="同心圆 4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3032353" y="3209065"/>
              <a:ext cx="6591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latin typeface="Watford DB" pitchFamily="2" charset="0"/>
                  <a:ea typeface="造字工房劲黑（非商用）常规体" pitchFamily="50" charset="-122"/>
                </a:rPr>
                <a:t>A</a:t>
              </a:r>
              <a:endParaRPr lang="zh-CN" altLang="en-US" sz="48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1249566" y="1312088"/>
            <a:ext cx="2338385" cy="2443165"/>
            <a:chOff x="1249566" y="1312088"/>
            <a:chExt cx="2338385" cy="2443165"/>
          </a:xfrm>
        </p:grpSpPr>
        <p:sp>
          <p:nvSpPr>
            <p:cNvPr id="45" name="椭圆 44"/>
            <p:cNvSpPr/>
            <p:nvPr/>
          </p:nvSpPr>
          <p:spPr>
            <a:xfrm>
              <a:off x="1249566" y="1416868"/>
              <a:ext cx="2338385" cy="233838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244857" y="1312088"/>
              <a:ext cx="63350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B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825442" y="2047960"/>
            <a:ext cx="1611782" cy="1611782"/>
            <a:chOff x="1825442" y="2047960"/>
            <a:chExt cx="1611782" cy="1611782"/>
          </a:xfrm>
        </p:grpSpPr>
        <p:grpSp>
          <p:nvGrpSpPr>
            <p:cNvPr id="47" name="组合 46"/>
            <p:cNvGrpSpPr/>
            <p:nvPr/>
          </p:nvGrpSpPr>
          <p:grpSpPr>
            <a:xfrm>
              <a:off x="1825442" y="2047960"/>
              <a:ext cx="1611782" cy="161178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3" name="同心圆 6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2286003" y="2461135"/>
              <a:ext cx="5806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latin typeface="Watford DB" pitchFamily="2" charset="0"/>
                  <a:ea typeface="造字工房劲黑（非商用）常规体" pitchFamily="50" charset="-122"/>
                </a:rPr>
                <a:t>C</a:t>
              </a:r>
              <a:endParaRPr lang="zh-CN" altLang="en-US" sz="48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647659" y="1598714"/>
            <a:ext cx="620695" cy="620695"/>
            <a:chOff x="1647659" y="1598714"/>
            <a:chExt cx="620695" cy="620695"/>
          </a:xfrm>
        </p:grpSpPr>
        <p:grpSp>
          <p:nvGrpSpPr>
            <p:cNvPr id="65" name="组合 64"/>
            <p:cNvGrpSpPr/>
            <p:nvPr/>
          </p:nvGrpSpPr>
          <p:grpSpPr>
            <a:xfrm>
              <a:off x="1647659" y="1598714"/>
              <a:ext cx="620695" cy="62069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6" name="同心圆 6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1781732" y="1658808"/>
              <a:ext cx="412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Watford DB" pitchFamily="2" charset="0"/>
                  <a:ea typeface="造字工房劲黑（非商用）常规体" pitchFamily="50" charset="-122"/>
                </a:rPr>
                <a:t>D</a:t>
              </a:r>
              <a:endParaRPr lang="zh-CN" altLang="en-US" sz="24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831991" y="3821070"/>
            <a:ext cx="717066" cy="717066"/>
            <a:chOff x="4946295" y="3821070"/>
            <a:chExt cx="717066" cy="717066"/>
          </a:xfrm>
        </p:grpSpPr>
        <p:grpSp>
          <p:nvGrpSpPr>
            <p:cNvPr id="80" name="组合 79"/>
            <p:cNvGrpSpPr/>
            <p:nvPr/>
          </p:nvGrpSpPr>
          <p:grpSpPr>
            <a:xfrm>
              <a:off x="4946295" y="3821070"/>
              <a:ext cx="717066" cy="71706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1" name="同心圆 8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5098681" y="3920194"/>
              <a:ext cx="412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Watford DB" pitchFamily="2" charset="0"/>
                  <a:ea typeface="造字工房劲黑（非商用）常规体" pitchFamily="50" charset="-122"/>
                </a:rPr>
                <a:t>D</a:t>
              </a:r>
              <a:endParaRPr lang="zh-CN" altLang="en-US" sz="24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831991" y="2978203"/>
            <a:ext cx="717066" cy="717066"/>
            <a:chOff x="4946295" y="2978203"/>
            <a:chExt cx="717066" cy="717066"/>
          </a:xfrm>
        </p:grpSpPr>
        <p:grpSp>
          <p:nvGrpSpPr>
            <p:cNvPr id="77" name="组合 76"/>
            <p:cNvGrpSpPr/>
            <p:nvPr/>
          </p:nvGrpSpPr>
          <p:grpSpPr>
            <a:xfrm>
              <a:off x="4946295" y="2978203"/>
              <a:ext cx="717066" cy="71706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8" name="同心圆 7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5098681" y="3105902"/>
              <a:ext cx="383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Watford DB" pitchFamily="2" charset="0"/>
                  <a:ea typeface="造字工房劲黑（非商用）常规体" pitchFamily="50" charset="-122"/>
                </a:rPr>
                <a:t>C</a:t>
              </a:r>
              <a:endParaRPr lang="zh-CN" altLang="en-US" sz="24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831991" y="1281682"/>
            <a:ext cx="717066" cy="717066"/>
            <a:chOff x="4946295" y="1281682"/>
            <a:chExt cx="717066" cy="717066"/>
          </a:xfrm>
        </p:grpSpPr>
        <p:grpSp>
          <p:nvGrpSpPr>
            <p:cNvPr id="73" name="组合 72"/>
            <p:cNvGrpSpPr/>
            <p:nvPr/>
          </p:nvGrpSpPr>
          <p:grpSpPr>
            <a:xfrm>
              <a:off x="4946295" y="1281682"/>
              <a:ext cx="717066" cy="71706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5098681" y="1409382"/>
              <a:ext cx="421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Watford DB" pitchFamily="2" charset="0"/>
                  <a:ea typeface="造字工房劲黑（非商用）常规体" pitchFamily="50" charset="-122"/>
                </a:rPr>
                <a:t>A</a:t>
              </a:r>
              <a:endParaRPr lang="zh-CN" altLang="en-US" sz="24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826599" y="2124550"/>
            <a:ext cx="727851" cy="727851"/>
            <a:chOff x="4940903" y="2124550"/>
            <a:chExt cx="727851" cy="727851"/>
          </a:xfrm>
        </p:grpSpPr>
        <p:sp>
          <p:nvSpPr>
            <p:cNvPr id="72" name="椭圆 71"/>
            <p:cNvSpPr/>
            <p:nvPr/>
          </p:nvSpPr>
          <p:spPr>
            <a:xfrm>
              <a:off x="4940903" y="2124550"/>
              <a:ext cx="727851" cy="727851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098682" y="2257642"/>
              <a:ext cx="412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B</a:t>
              </a:r>
              <a:endParaRPr lang="zh-CN" altLang="en-US" sz="24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5916449" y="1336841"/>
            <a:ext cx="1859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>
                <a:solidFill>
                  <a:schemeClr val="tx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重点与难点：数据的爬取</a:t>
            </a:r>
            <a:endParaRPr lang="zh-CN" altLang="en-US" sz="1200" dirty="0">
              <a:solidFill>
                <a:schemeClr val="tx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  <a:p>
            <a:pPr algn="l"/>
            <a:r>
              <a:rPr lang="zh-CN" altLang="en-US" sz="1200" dirty="0">
                <a:solidFill>
                  <a:schemeClr val="tx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数据库的建立</a:t>
            </a:r>
            <a:endParaRPr lang="zh-CN" altLang="en-US" sz="1200" dirty="0">
              <a:solidFill>
                <a:schemeClr val="tx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916449" y="1502508"/>
            <a:ext cx="309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 </a:t>
            </a:r>
            <a:endParaRPr lang="zh-CN" altLang="en-US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 flipV="1">
            <a:off x="5787828" y="1346831"/>
            <a:ext cx="0" cy="5765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916449" y="2195910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>
                <a:solidFill>
                  <a:schemeClr val="tx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健康食谱助手需要大量的病症数据，病症对应</a:t>
            </a:r>
            <a:endParaRPr lang="zh-CN" altLang="en-US" sz="1200" dirty="0">
              <a:solidFill>
                <a:schemeClr val="tx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  <a:p>
            <a:pPr algn="l"/>
            <a:r>
              <a:rPr lang="zh-CN" altLang="en-US" sz="1200" dirty="0">
                <a:solidFill>
                  <a:schemeClr val="tx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营养元素，食材与食谱。</a:t>
            </a:r>
            <a:endParaRPr lang="zh-CN" altLang="en-US" sz="1200" dirty="0">
              <a:solidFill>
                <a:schemeClr val="tx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916449" y="2355227"/>
            <a:ext cx="309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5787828" y="2205900"/>
            <a:ext cx="0" cy="5765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916449" y="3038760"/>
            <a:ext cx="309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sz="12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916449" y="3198077"/>
            <a:ext cx="309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 flipV="1">
            <a:off x="5787828" y="3048750"/>
            <a:ext cx="0" cy="5765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916449" y="3880745"/>
            <a:ext cx="309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sz="12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916449" y="4040062"/>
            <a:ext cx="309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</p:txBody>
      </p:sp>
      <p:cxnSp>
        <p:nvCxnSpPr>
          <p:cNvPr id="99" name="直接连接符 98"/>
          <p:cNvCxnSpPr/>
          <p:nvPr/>
        </p:nvCxnSpPr>
        <p:spPr>
          <a:xfrm flipV="1">
            <a:off x="5787828" y="3890735"/>
            <a:ext cx="0" cy="5765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 spd="slow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" presetClass="entr" presetSubtype="4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nodeType="withEffect" p14:presetBounceEnd="4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nodeType="withEffect" p14:presetBounceEnd="44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nodeType="withEffect" p14:presetBounceEnd="44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3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2.83951E-6 L -0.20416 0.40494 " pathEditMode="relative" rAng="0" ptsTypes="AA">
                                          <p:cBhvr>
                                            <p:cTn id="51" dur="500" spd="-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208" y="2024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2" presetID="1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35" presetClass="path" presetSubtype="0" accel="50000" decel="5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-4.72222E-6 -1.97531E-6 L -0.2875 -0.14815 " pathEditMode="relative" rAng="0" ptsTypes="AA">
                                          <p:cBhvr>
                                            <p:cTn id="60" dur="500" spd="-100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375" y="-740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35" presetClass="path" presetSubtype="0" accel="50000" decel="5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-4.72222E-6 4.5679E-6 L -0.28611 -0.09136 " pathEditMode="relative" rAng="0" ptsTypes="AA">
                                          <p:cBhvr>
                                            <p:cTn id="69" dur="500" spd="-100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306" y="-456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0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35" presetClass="path" presetSubtype="0" accel="50000" decel="5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Motion origin="layout" path="M -4.72222E-6 -4.32099E-6 L -0.35138 -0.4395 " pathEditMode="relative" rAng="0" ptsTypes="AA">
                                          <p:cBhvr>
                                            <p:cTn id="78" dur="500" spd="-100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569" y="-2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6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1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4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8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1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2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2" presetClass="entr" presetSubtype="8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6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1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0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1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4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2" presetClass="entr" presetSubtype="8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8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1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1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0" dur="20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bldLvl="0" animBg="1"/>
          <p:bldP spid="26" grpId="0"/>
          <p:bldP spid="27" grpId="0"/>
          <p:bldP spid="87" grpId="0"/>
          <p:bldP spid="88" grpId="0"/>
          <p:bldP spid="90" grpId="0"/>
          <p:bldP spid="91" grpId="0"/>
          <p:bldP spid="93" grpId="0"/>
          <p:bldP spid="95" grpId="0"/>
          <p:bldP spid="97" grpId="0"/>
          <p:bldP spid="98" grpId="0"/>
          <p:bldP spid="10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3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2.83951E-6 L -0.20416 0.40494 " pathEditMode="relative" rAng="0" ptsTypes="AA">
                                          <p:cBhvr>
                                            <p:cTn id="51" dur="500" spd="-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208" y="2024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2" presetID="1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35" presetClass="path" presetSubtype="0" accel="50000" decel="5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-4.72222E-6 -1.97531E-6 L -0.2875 -0.14815 " pathEditMode="relative" rAng="0" ptsTypes="AA">
                                          <p:cBhvr>
                                            <p:cTn id="60" dur="500" spd="-100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375" y="-740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35" presetClass="path" presetSubtype="0" accel="50000" decel="5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-4.72222E-6 4.5679E-6 L -0.28611 -0.09136 " pathEditMode="relative" rAng="0" ptsTypes="AA">
                                          <p:cBhvr>
                                            <p:cTn id="69" dur="500" spd="-100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306" y="-456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0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35" presetClass="path" presetSubtype="0" accel="50000" decel="5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Motion origin="layout" path="M -4.72222E-6 -4.32099E-6 L -0.35138 -0.4395 " pathEditMode="relative" rAng="0" ptsTypes="AA">
                                          <p:cBhvr>
                                            <p:cTn id="78" dur="500" spd="-100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569" y="-2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6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1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4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8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1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2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2" presetClass="entr" presetSubtype="8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6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1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0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1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4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2" presetClass="entr" presetSubtype="8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8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1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1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0" dur="20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bldLvl="0" animBg="1"/>
          <p:bldP spid="26" grpId="0"/>
          <p:bldP spid="27" grpId="0"/>
          <p:bldP spid="87" grpId="0"/>
          <p:bldP spid="88" grpId="0"/>
          <p:bldP spid="90" grpId="0"/>
          <p:bldP spid="91" grpId="0"/>
          <p:bldP spid="93" grpId="0"/>
          <p:bldP spid="95" grpId="0"/>
          <p:bldP spid="97" grpId="0"/>
          <p:bldP spid="98" grpId="0"/>
          <p:bldP spid="100" grpId="0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spc="300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90916" y="267886"/>
            <a:ext cx="309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165437" y="907558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问题</a:t>
            </a:r>
            <a:endParaRPr lang="zh-CN" altLang="en-US" sz="12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218777" y="1279600"/>
            <a:ext cx="79044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  <a:sym typeface="+mn-ea"/>
              </a:rPr>
              <a:t>在用户的病症表达与数据库存有表现不同时，即：因为语言表达方式不同，而不能进行症状匹配</a:t>
            </a:r>
            <a:r>
              <a:rPr lang="en-US" altLang="zh-CN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  <a:sym typeface="+mn-ea"/>
              </a:rPr>
              <a:t>-----</a:t>
            </a:r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  <a:sym typeface="+mn-ea"/>
              </a:rPr>
              <a:t>处理问题</a:t>
            </a:r>
            <a:endParaRPr lang="zh-CN" altLang="en-US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  <a:sym typeface="+mn-ea"/>
            </a:endParaRPr>
          </a:p>
          <a:p>
            <a:pPr algn="l"/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  <a:sym typeface="+mn-ea"/>
              </a:rPr>
              <a:t>如果进行医患一对一的形式就解决了，</a:t>
            </a:r>
            <a:endParaRPr lang="zh-CN" altLang="en-US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  <a:sym typeface="+mn-ea"/>
            </a:endParaRPr>
          </a:p>
          <a:p>
            <a:pPr algn="l"/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  <a:sym typeface="+mn-ea"/>
              </a:rPr>
              <a:t>但是直接一对一吗？</a:t>
            </a:r>
            <a:endParaRPr lang="zh-CN" altLang="en-US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  <a:sym typeface="+mn-ea"/>
            </a:endParaRPr>
          </a:p>
          <a:p>
            <a:pPr algn="l"/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  <a:sym typeface="+mn-ea"/>
              </a:rPr>
              <a:t>由搜索时，因为直接用医生的用户进行表现到病症的推断，所以一定在一个医生的名下，所以，在用户直接搜索时</a:t>
            </a:r>
            <a:endParaRPr lang="zh-CN" altLang="en-US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  <a:sym typeface="+mn-ea"/>
            </a:endParaRPr>
          </a:p>
          <a:p>
            <a:pPr algn="l"/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  <a:sym typeface="+mn-ea"/>
              </a:rPr>
              <a:t>可能不全相同，所以这里需要一个处理方法：：：用户表达的身体现象与医生输入症状不同时需要进项百分比匹配</a:t>
            </a:r>
            <a:endParaRPr lang="zh-CN" altLang="en-US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  <a:sym typeface="+mn-ea"/>
            </a:endParaRPr>
          </a:p>
          <a:p>
            <a:pPr algn="l"/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  <a:sym typeface="+mn-ea"/>
              </a:rPr>
              <a:t>进行模糊推荐：：：：眼睛不舒服</a:t>
            </a:r>
            <a:r>
              <a:rPr lang="en-US" altLang="zh-CN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  <a:sym typeface="+mn-ea"/>
              </a:rPr>
              <a:t>-----</a:t>
            </a:r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  <a:sym typeface="+mn-ea"/>
              </a:rPr>
              <a:t>眼睛模糊</a:t>
            </a:r>
            <a:r>
              <a:rPr lang="en-US" altLang="zh-CN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  <a:sym typeface="+mn-ea"/>
              </a:rPr>
              <a:t>-----</a:t>
            </a:r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  <a:sym typeface="+mn-ea"/>
              </a:rPr>
              <a:t>表达不同</a:t>
            </a:r>
            <a:r>
              <a:rPr lang="en-US" altLang="zh-CN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  <a:sym typeface="+mn-ea"/>
              </a:rPr>
              <a:t>-----</a:t>
            </a:r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  <a:sym typeface="+mn-ea"/>
              </a:rPr>
              <a:t>怎么匹配解决</a:t>
            </a:r>
            <a:endParaRPr lang="zh-CN" altLang="en-US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  <a:sym typeface="+mn-ea"/>
            </a:endParaRPr>
          </a:p>
          <a:p>
            <a:pPr algn="l"/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  <a:sym typeface="+mn-ea"/>
              </a:rPr>
              <a:t>比如自己吃羊肉与梨造成身体不适</a:t>
            </a:r>
            <a:r>
              <a:rPr lang="en-US" altLang="zh-CN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  <a:sym typeface="+mn-ea"/>
              </a:rPr>
              <a:t>----</a:t>
            </a:r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  <a:sym typeface="+mn-ea"/>
              </a:rPr>
              <a:t>第一次爆泄</a:t>
            </a:r>
            <a:r>
              <a:rPr lang="en-US" altLang="zh-CN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  <a:sym typeface="+mn-ea"/>
              </a:rPr>
              <a:t>----</a:t>
            </a:r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  <a:sym typeface="+mn-ea"/>
              </a:rPr>
              <a:t>第二次肚子胀多次厕所，，，但医生可能直接写的爆泄，，，，</a:t>
            </a:r>
            <a:endParaRPr lang="zh-CN" altLang="en-US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  <a:sym typeface="+mn-ea"/>
            </a:endParaRPr>
          </a:p>
          <a:p>
            <a:pPr algn="l"/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  <a:sym typeface="+mn-ea"/>
              </a:rPr>
              <a:t>这方面的匹配问题需要解决？？？？？？</a:t>
            </a:r>
            <a:endParaRPr lang="en-US" altLang="zh-CN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V="1">
            <a:off x="1036816" y="917548"/>
            <a:ext cx="0" cy="5765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132" grpId="0"/>
      <p:bldP spid="133" grpId="0"/>
      <p:bldP spid="1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课题背景</a:t>
            </a:r>
            <a:endParaRPr lang="zh-CN" altLang="en-US" sz="2000" spc="300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18080" y="267886"/>
            <a:ext cx="309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F:\0PPT素材\9918632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084" y="3529047"/>
            <a:ext cx="1898901" cy="1080000"/>
          </a:xfrm>
          <a:prstGeom prst="rect">
            <a:avLst/>
          </a:prstGeom>
          <a:noFill/>
          <a:effectLst>
            <a:outerShdw blurRad="114300" dist="889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0PPT素材\ce4FaCfURkdJ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377" y="2269047"/>
            <a:ext cx="1627119" cy="1080000"/>
          </a:xfrm>
          <a:prstGeom prst="rect">
            <a:avLst/>
          </a:prstGeom>
          <a:noFill/>
          <a:effectLst>
            <a:outerShdw blurRad="114300" dist="889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:\0PPT素材\5104bce8a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73" y="1009047"/>
            <a:ext cx="1920000" cy="1080000"/>
          </a:xfrm>
          <a:prstGeom prst="rect">
            <a:avLst/>
          </a:prstGeom>
          <a:noFill/>
          <a:effectLst>
            <a:outerShdw blurRad="114300" dist="889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6666244" y="3655158"/>
            <a:ext cx="1773818" cy="914863"/>
            <a:chOff x="6854925" y="3607126"/>
            <a:chExt cx="3260213" cy="914863"/>
          </a:xfrm>
        </p:grpSpPr>
        <p:cxnSp>
          <p:nvCxnSpPr>
            <p:cNvPr id="32" name="直接连接符 31"/>
            <p:cNvCxnSpPr/>
            <p:nvPr/>
          </p:nvCxnSpPr>
          <p:spPr>
            <a:xfrm flipH="1">
              <a:off x="6854925" y="3607126"/>
              <a:ext cx="3260213" cy="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6854925" y="3912080"/>
              <a:ext cx="3260213" cy="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6854925" y="4217034"/>
              <a:ext cx="3260213" cy="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6854925" y="4521989"/>
              <a:ext cx="3260213" cy="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6596175" y="3694201"/>
            <a:ext cx="2138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14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突然身体不适，不知道该</a:t>
            </a:r>
            <a:endParaRPr lang="zh-CN" sz="1400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596175" y="4009598"/>
            <a:ext cx="2138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14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吃点什么，也不知道适合</a:t>
            </a:r>
            <a:endParaRPr lang="zh-CN" sz="1400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596175" y="4309174"/>
            <a:ext cx="1605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吃什么，又怎么做</a:t>
            </a:r>
            <a:endParaRPr lang="en-US" altLang="zh-CN" sz="1400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4602109" y="2358208"/>
            <a:ext cx="1773818" cy="914863"/>
            <a:chOff x="6854925" y="3607126"/>
            <a:chExt cx="3260213" cy="914863"/>
          </a:xfrm>
        </p:grpSpPr>
        <p:cxnSp>
          <p:nvCxnSpPr>
            <p:cNvPr id="72" name="直接连接符 71"/>
            <p:cNvCxnSpPr/>
            <p:nvPr/>
          </p:nvCxnSpPr>
          <p:spPr>
            <a:xfrm flipH="1">
              <a:off x="6854925" y="3607126"/>
              <a:ext cx="3260213" cy="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>
              <a:off x="6854925" y="3912080"/>
              <a:ext cx="3260213" cy="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6854925" y="4217034"/>
              <a:ext cx="3260213" cy="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6854925" y="4521989"/>
              <a:ext cx="3260213" cy="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4532040" y="2397251"/>
            <a:ext cx="1783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中老年有很多常见病</a:t>
            </a:r>
            <a:endParaRPr lang="zh-CN" altLang="en-US" sz="1400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532040" y="2712648"/>
            <a:ext cx="2316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有很多忌食的，或食谱单一</a:t>
            </a:r>
            <a:endParaRPr lang="zh-CN" altLang="en-US" sz="1400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532040" y="3012224"/>
            <a:ext cx="2316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14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但是也不知道怎么做其他的</a:t>
            </a:r>
            <a:endParaRPr lang="zh-CN" sz="1400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2839350" y="1140756"/>
            <a:ext cx="1773818" cy="914863"/>
            <a:chOff x="6854925" y="3607126"/>
            <a:chExt cx="3260213" cy="914863"/>
          </a:xfrm>
        </p:grpSpPr>
        <p:cxnSp>
          <p:nvCxnSpPr>
            <p:cNvPr id="80" name="直接连接符 79"/>
            <p:cNvCxnSpPr/>
            <p:nvPr/>
          </p:nvCxnSpPr>
          <p:spPr>
            <a:xfrm flipH="1">
              <a:off x="6854925" y="3607126"/>
              <a:ext cx="3260213" cy="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6854925" y="3912080"/>
              <a:ext cx="3260213" cy="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6854925" y="4217034"/>
              <a:ext cx="3260213" cy="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6854925" y="4521989"/>
              <a:ext cx="3260213" cy="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2769281" y="1179799"/>
            <a:ext cx="2138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年轻人身体小毛病不重视</a:t>
            </a:r>
            <a:endParaRPr lang="zh-CN" altLang="en-US" sz="1400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769281" y="1495196"/>
            <a:ext cx="2316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也不知道该吃点什么营养餐</a:t>
            </a:r>
            <a:endParaRPr lang="zh-CN" altLang="en-US" sz="1400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769281" y="1794772"/>
            <a:ext cx="2138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例如：受凉，要忌食什么</a:t>
            </a:r>
            <a:endParaRPr lang="zh-CN" altLang="en-US" sz="1400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8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8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8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36" grpId="0"/>
      <p:bldP spid="69" grpId="0"/>
      <p:bldP spid="70" grpId="0"/>
      <p:bldP spid="76" grpId="0"/>
      <p:bldP spid="77" grpId="0"/>
      <p:bldP spid="78" grpId="0"/>
      <p:bldP spid="84" grpId="0"/>
      <p:bldP spid="85" grpId="0"/>
      <p:bldP spid="86" grpId="0"/>
      <p:bldP spid="8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总结陈述</a:t>
            </a:r>
            <a:endParaRPr lang="zh-CN" altLang="en-US" sz="2000" spc="300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01718" y="267886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SUMMARY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709404" y="798263"/>
            <a:ext cx="2468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要开始按照开题报告进行编程了。</a:t>
            </a:r>
            <a:endParaRPr lang="zh-CN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770522" y="2023569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椭圆 36"/>
          <p:cNvSpPr/>
          <p:nvPr/>
        </p:nvSpPr>
        <p:spPr>
          <a:xfrm>
            <a:off x="900880" y="1845357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3778083" y="4253049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287522" y="1644017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2" name="同心圆 4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椭圆 43"/>
          <p:cNvSpPr/>
          <p:nvPr/>
        </p:nvSpPr>
        <p:spPr>
          <a:xfrm>
            <a:off x="3840360" y="2191154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894270" y="2805088"/>
            <a:ext cx="166103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Earth" panose="020B0500000000000000" pitchFamily="34" charset="0"/>
                <a:ea typeface="造字工房俊雅锐宋体验版常规体" pitchFamily="50" charset="-122"/>
              </a:rPr>
              <a:t>THANKS</a:t>
            </a:r>
            <a:endParaRPr lang="zh-CN" altLang="en-US" dirty="0">
              <a:solidFill>
                <a:srgbClr val="C00000"/>
              </a:solidFill>
              <a:latin typeface="Earth" panose="020B0500000000000000" pitchFamily="34" charset="0"/>
              <a:ea typeface="造字工房俊雅锐宋体验版常规体" pitchFamily="50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988603" y="4064741"/>
            <a:ext cx="677676" cy="67767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2853355" y="4156302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8" name="同心圆 4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950252" y="4472274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51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椭圆 52"/>
          <p:cNvSpPr/>
          <p:nvPr/>
        </p:nvSpPr>
        <p:spPr>
          <a:xfrm>
            <a:off x="4437991" y="4378338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681906" y="2886405"/>
            <a:ext cx="824609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同心圆 5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椭圆 56"/>
          <p:cNvSpPr/>
          <p:nvPr/>
        </p:nvSpPr>
        <p:spPr>
          <a:xfrm>
            <a:off x="4175759" y="3266216"/>
            <a:ext cx="401213" cy="40121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2517608" y="1757001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5269760" y="4195759"/>
            <a:ext cx="326243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谢谢各位老师的收看！</a:t>
            </a:r>
            <a:endParaRPr lang="zh-CN" altLang="en-US" sz="24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72222E-6 -4.68026E-6 L 0.38872 0.84338 " pathEditMode="relative" rAng="0" ptsTypes="AA">
                                      <p:cBhvr>
                                        <p:cTn id="38" dur="1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6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66667E-6 -3.82716E-6 L 0.44531 -0.58487 " pathEditMode="relative" rAng="0" ptsTypes="AA">
                                      <p:cBhvr>
                                        <p:cTn id="47" dur="100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57" y="-2925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5.55556E-7 -1.46123E-6 L 0.20451 0.58418 " pathEditMode="relative" rAng="0" ptsTypes="AA">
                                      <p:cBhvr>
                                        <p:cTn id="56" dur="10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2919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28699E-6 L -0.52465 -0.50942 " pathEditMode="relative" rAng="0" ptsTypes="AA">
                                      <p:cBhvr>
                                        <p:cTn id="65" dur="1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3" y="-25487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8.64198E-7 L 0.31701 -0.56759 " pathEditMode="relative" rAng="0" ptsTypes="AA">
                                      <p:cBhvr>
                                        <p:cTn id="74" dur="1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51" y="-28395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6 2.09762E-6 L -0.18855 -1.11369 " pathEditMode="relative" rAng="0" ptsTypes="AA">
                                      <p:cBhvr>
                                        <p:cTn id="83" dur="10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11111E-6 4.44444E-6 L 0.12309 0.575 " pathEditMode="relative" rAng="0" ptsTypes="AA">
                                      <p:cBhvr>
                                        <p:cTn id="92" dur="10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35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38889E-6 3.41057E-6 L -0.71736 -0.40563 " pathEditMode="relative" rAng="0" ptsTypes="AA">
                                      <p:cBhvr>
                                        <p:cTn id="101" dur="10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97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7 3.20988E-6 L 1.0349 -0.87346 " pathEditMode="relative" rAng="0" ptsTypes="AA">
                                      <p:cBhvr>
                                        <p:cTn id="110" dur="10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36" y="-43673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3.44146E-6 L -0.64115 -0.94965 " pathEditMode="relative" rAng="0" ptsTypes="AA">
                                      <p:cBhvr>
                                        <p:cTn id="119" dur="100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66" y="-47482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44444E-6 4.5679E-6 L 0.45434 0.4966 " pathEditMode="relative" rAng="0" ptsTypes="AA">
                                      <p:cBhvr>
                                        <p:cTn id="128" dur="1000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08" y="24815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1.7284E-6 L 0.19358 -0.5429 " pathEditMode="relative" rAng="0" ptsTypes="AA">
                                      <p:cBhvr>
                                        <p:cTn id="137" dur="10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70" y="-27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4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200"/>
                            </p:stCondLst>
                            <p:childTnLst>
                              <p:par>
                                <p:cTn id="143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50"/>
                            </p:stCondLst>
                            <p:childTnLst>
                              <p:par>
                                <p:cTn id="1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3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3" dur="3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695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/>
      <p:bldP spid="27" grpId="0"/>
      <p:bldP spid="171" grpId="0"/>
      <p:bldP spid="37" grpId="0" bldLvl="0" animBg="1"/>
      <p:bldP spid="37" grpId="1" bldLvl="0" animBg="1"/>
      <p:bldP spid="37" grpId="2" bldLvl="0" animBg="1"/>
      <p:bldP spid="44" grpId="0" bldLvl="0" animBg="1"/>
      <p:bldP spid="44" grpId="1" bldLvl="0" animBg="1"/>
      <p:bldP spid="44" grpId="2" bldLvl="0" animBg="1"/>
      <p:bldP spid="45" grpId="0" bldLvl="0" animBg="1"/>
      <p:bldP spid="45" grpId="1" bldLvl="0" animBg="1"/>
      <p:bldP spid="46" grpId="0" bldLvl="0" animBg="1"/>
      <p:bldP spid="46" grpId="1" bldLvl="0" animBg="1"/>
      <p:bldP spid="46" grpId="2" bldLvl="0" animBg="1"/>
      <p:bldP spid="53" grpId="0" bldLvl="0" animBg="1"/>
      <p:bldP spid="53" grpId="1" bldLvl="0" animBg="1"/>
      <p:bldP spid="53" grpId="2" bldLvl="0" animBg="1"/>
      <p:bldP spid="57" grpId="0" bldLvl="0" animBg="1"/>
      <p:bldP spid="57" grpId="1" bldLvl="0" animBg="1"/>
      <p:bldP spid="57" grpId="2" bldLvl="0" animBg="1"/>
      <p:bldP spid="60" grpId="0" bldLvl="0" animBg="1"/>
      <p:bldP spid="60" grpId="1" bldLvl="0" animBg="1"/>
      <p:bldP spid="60" grpId="2" bldLvl="0" animBg="1"/>
      <p:bldP spid="62" grpId="0"/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2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51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研究意义</a:t>
            </a:r>
            <a:endParaRPr lang="zh-CN" altLang="en-US" sz="2000" spc="300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70018" y="200768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添加文字标题</a:t>
            </a:r>
            <a:endParaRPr lang="zh-CN" altLang="en-US" sz="10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11542" y="267796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添加文字标题</a:t>
            </a:r>
            <a:endParaRPr lang="zh-CN" altLang="en-US" sz="10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76731" y="305932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添加文字标题</a:t>
            </a:r>
            <a:endParaRPr lang="zh-CN" altLang="en-US" sz="10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16303" y="333460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添加文字标题</a:t>
            </a:r>
            <a:endParaRPr lang="zh-CN" altLang="en-US" sz="10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90847" y="273581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添加文字标题</a:t>
            </a:r>
            <a:endParaRPr lang="zh-CN" altLang="en-US" sz="10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73636" y="2127165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添加文字标题</a:t>
            </a:r>
            <a:endParaRPr lang="zh-CN" altLang="en-US" sz="10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49782" y="1719776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添加文字标题</a:t>
            </a:r>
            <a:endParaRPr lang="zh-CN" altLang="en-US" sz="10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09570" y="142928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添加文字标题</a:t>
            </a:r>
            <a:endParaRPr lang="zh-CN" altLang="en-US" sz="10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107247" y="179746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添加文字标题</a:t>
            </a:r>
            <a:endParaRPr lang="zh-CN" altLang="en-US" sz="10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08285" y="205188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添加文字标题</a:t>
            </a:r>
            <a:endParaRPr lang="zh-CN" altLang="en-US" sz="10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24408" y="228386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添加文字标题</a:t>
            </a:r>
            <a:endParaRPr lang="zh-CN" altLang="en-US" sz="10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55887" y="253309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添加文字标题</a:t>
            </a:r>
            <a:endParaRPr lang="zh-CN" altLang="en-US" sz="10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78112" y="2787513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添加文字标题</a:t>
            </a:r>
            <a:endParaRPr lang="zh-CN" altLang="en-US" sz="10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73048" y="3019495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添加文字标题</a:t>
            </a:r>
            <a:endParaRPr lang="zh-CN" altLang="en-US" sz="10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2739" y="3627980"/>
            <a:ext cx="7936230" cy="1358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通过观察与自身体会，发现人们当身体出现问题时，想要吃一些对身体病情有好处的食物时，</a:t>
            </a:r>
            <a:endParaRPr lang="en-US" altLang="zh-CN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不清楚相对病症的禁忌和有益食物，自己在生病时更是要通过十几分钟到半小时的时间浏览相关网页</a:t>
            </a:r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（例上）</a:t>
            </a:r>
            <a:r>
              <a:rPr lang="en-US" altLang="zh-CN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，</a:t>
            </a:r>
            <a:endParaRPr lang="en-US" altLang="zh-CN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才能确认对身体有益的食材，然后还需花费时间查菜谱，总之很浪费时间，</a:t>
            </a:r>
            <a:endParaRPr lang="en-US" altLang="zh-CN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但是在家中有老人且身体有异的时候又必须慎重查看，所以需要一个包含常见病症的健康食谱推荐程序。</a:t>
            </a:r>
            <a:endParaRPr lang="en-US" altLang="zh-CN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900238" y="1837587"/>
            <a:ext cx="584200" cy="584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90500" dir="8100000" algn="tr" rotWithShape="0">
              <a:prstClr val="black">
                <a:alpha val="5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470093" y="2011678"/>
            <a:ext cx="525577" cy="5255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90500" dir="8100000" algn="tr" rotWithShape="0">
              <a:prstClr val="black">
                <a:alpha val="5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2189163" y="2476496"/>
            <a:ext cx="518643" cy="51864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3" name="同心圆 9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40" name="椭圆 39"/>
          <p:cNvSpPr>
            <a:spLocks noChangeAspect="1"/>
          </p:cNvSpPr>
          <p:nvPr/>
        </p:nvSpPr>
        <p:spPr>
          <a:xfrm>
            <a:off x="2721515" y="2834126"/>
            <a:ext cx="468000" cy="468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90500" dir="8100000" algn="tr" rotWithShape="0">
              <a:prstClr val="black">
                <a:alpha val="5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3" name="椭圆 42"/>
          <p:cNvSpPr>
            <a:spLocks noChangeAspect="1"/>
          </p:cNvSpPr>
          <p:nvPr/>
        </p:nvSpPr>
        <p:spPr>
          <a:xfrm>
            <a:off x="5499438" y="1687097"/>
            <a:ext cx="396000" cy="39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90500" dir="8100000" algn="tr" rotWithShape="0">
              <a:prstClr val="black">
                <a:alpha val="5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4" name="椭圆 43"/>
          <p:cNvSpPr>
            <a:spLocks noChangeAspect="1"/>
          </p:cNvSpPr>
          <p:nvPr/>
        </p:nvSpPr>
        <p:spPr>
          <a:xfrm>
            <a:off x="3772243" y="2866287"/>
            <a:ext cx="342000" cy="34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90500" dir="8100000" algn="tr" rotWithShape="0">
              <a:prstClr val="black">
                <a:alpha val="5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7" name="椭圆 46"/>
          <p:cNvSpPr>
            <a:spLocks noChangeAspect="1"/>
          </p:cNvSpPr>
          <p:nvPr/>
        </p:nvSpPr>
        <p:spPr>
          <a:xfrm>
            <a:off x="4781938" y="2035317"/>
            <a:ext cx="277200" cy="277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8" name="椭圆 47"/>
          <p:cNvSpPr>
            <a:spLocks noChangeAspect="1"/>
          </p:cNvSpPr>
          <p:nvPr/>
        </p:nvSpPr>
        <p:spPr>
          <a:xfrm>
            <a:off x="4389543" y="2500234"/>
            <a:ext cx="216000" cy="21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6742189" y="2554436"/>
            <a:ext cx="583583" cy="58358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8" name="同心圆 1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5987876" y="1688018"/>
            <a:ext cx="484598" cy="48459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1" name="同心圆 1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22" name="椭圆 12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3281017" y="2924185"/>
            <a:ext cx="399491" cy="3994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4" name="同心圆 1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5084782" y="1834061"/>
            <a:ext cx="339856" cy="33985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7" name="同心圆 1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4115409" y="2680345"/>
            <a:ext cx="274133" cy="274133"/>
            <a:chOff x="304800" y="673100"/>
            <a:chExt cx="4000500" cy="4000500"/>
          </a:xfrm>
          <a:effectLst>
            <a:outerShdw blurRad="127000" dist="127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30" name="同心圆 1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4577361" y="2286548"/>
            <a:ext cx="226575" cy="226575"/>
            <a:chOff x="304800" y="673100"/>
            <a:chExt cx="4000500" cy="4000500"/>
          </a:xfrm>
          <a:effectLst>
            <a:outerShdw blurRad="127000" dist="127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33" name="同心圆 1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97531E-6 L 0.55781 1.97531E-6 " pathEditMode="relative" rAng="0" ptsTypes="AA">
                                      <p:cBhvr>
                                        <p:cTn id="30" dur="1000" spd="-100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82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23457E-6 L -0.56719 0.00278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68" y="1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7 -8.64198E-7 L 0.225 0.76111 " pathEditMode="relative" rAng="0" ptsTypes="AA">
                                      <p:cBhvr>
                                        <p:cTn id="43" dur="10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380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5.55556E-7 -8.64198E-7 L -0.25 -0.67778 " pathEditMode="relative" rAng="0" ptsTypes="AA">
                                      <p:cBhvr>
                                        <p:cTn id="52" dur="1000" spd="-100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-3388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 -2.09877E-6 L -0.00937 0.58056 " pathEditMode="relative" rAng="0" ptsTypes="AA">
                                      <p:cBhvr>
                                        <p:cTn id="61" dur="1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29012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2.77778E-6 3.82716E-6 L 0.00157 -0.53056 " pathEditMode="relative" rAng="0" ptsTypes="AA">
                                      <p:cBhvr>
                                        <p:cTn id="75" dur="1000" spd="-100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26543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4.44444E-6 2.59259E-6 L -0.29844 0.54166 " pathEditMode="relative" rAng="0" ptsTypes="AA">
                                      <p:cBhvr>
                                        <p:cTn id="79" dur="1000" spd="-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31" y="27068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2.77778E-7 1.97531E-6 L 0.32656 -0.51111 " pathEditMode="relative" rAng="0" ptsTypes="AA">
                                      <p:cBhvr>
                                        <p:cTn id="88" dur="1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19" y="-25556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1.11022E-16 1.35802E-6 L 0.1125 0.80278 " pathEditMode="relative" rAng="0" ptsTypes="AA">
                                      <p:cBhvr>
                                        <p:cTn id="97" dur="1000" spd="-100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40123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2.77778E-7 3.7037E-6 L -0.125 -0.68889 " pathEditMode="relative" rAng="0" ptsTypes="AA">
                                      <p:cBhvr>
                                        <p:cTn id="111" dur="1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-34444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66667E-6 -1.23457E-7 L 0.4875 0.71111 " pathEditMode="relative" rAng="0" ptsTypes="AA">
                                      <p:cBhvr>
                                        <p:cTn id="115" dur="1000" spd="-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75" y="35556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42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72222E-6 4.69136E-6 L -0.51406 -0.62778 " pathEditMode="relative" rAng="0" ptsTypes="AA">
                                      <p:cBhvr>
                                        <p:cTn id="124" dur="1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12" y="-31389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3.05556E-6 2.46914E-6 L 0.59531 -0.52222 " pathEditMode="relative" rAng="0" ptsTypes="AA">
                                      <p:cBhvr>
                                        <p:cTn id="138" dur="10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57" y="-26111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2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8.33333E-7 4.93827E-6 L -0.69375 0.72777 " pathEditMode="relative" rAng="0" ptsTypes="AA">
                                      <p:cBhvr>
                                        <p:cTn id="147" dur="1000" spd="-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688" y="3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500"/>
                            </p:stCondLst>
                            <p:childTnLst>
                              <p:par>
                                <p:cTn id="14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000"/>
                            </p:stCondLst>
                            <p:childTnLst>
                              <p:par>
                                <p:cTn id="20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500"/>
                            </p:stCondLst>
                            <p:childTnLst>
                              <p:par>
                                <p:cTn id="2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135" grpId="0"/>
      <p:bldP spid="36" grpId="0" animBg="1"/>
      <p:bldP spid="36" grpId="1" animBg="1"/>
      <p:bldP spid="36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1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51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自身经历</a:t>
            </a:r>
            <a:endParaRPr lang="zh-CN" altLang="en-US" sz="2000" spc="300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983063" y="1942692"/>
            <a:ext cx="528131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4893756" y="1390653"/>
            <a:ext cx="1118835" cy="111883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6713253" y="1398942"/>
            <a:ext cx="1102257" cy="11022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椭圆 33"/>
          <p:cNvSpPr/>
          <p:nvPr/>
        </p:nvSpPr>
        <p:spPr>
          <a:xfrm>
            <a:off x="1271338" y="1390653"/>
            <a:ext cx="1118835" cy="111883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090836" y="1413230"/>
            <a:ext cx="1102257" cy="11022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356629" y="277993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方正兰亭细黑_GBK_M" panose="02010600010101010101" pitchFamily="2" charset="2"/>
              </a:rPr>
              <a:t>事因</a:t>
            </a:r>
            <a:endParaRPr lang="zh-CN" altLang="en-US" sz="16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  <a:cs typeface="方正兰亭细黑_GBK_M" panose="02010600010101010101" pitchFamily="2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67838" y="277993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方正兰亭细黑_GBK_M" panose="02010600010101010101" pitchFamily="2" charset="2"/>
              </a:rPr>
              <a:t>结果</a:t>
            </a:r>
            <a:endParaRPr lang="zh-CN" altLang="en-US" sz="16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  <a:cs typeface="方正兰亭细黑_GBK_M" panose="02010600010101010101" pitchFamily="2" charset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91747" y="277993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方正兰亭细黑_GBK_M" panose="02010600010101010101" pitchFamily="2" charset="2"/>
              </a:rPr>
              <a:t>处理</a:t>
            </a:r>
            <a:endParaRPr lang="zh-CN" altLang="en-US" sz="16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  <a:cs typeface="方正兰亭细黑_GBK_M" panose="02010600010101010101" pitchFamily="2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15655" y="277993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方正兰亭细黑_GBK_M" panose="02010600010101010101" pitchFamily="2" charset="2"/>
              </a:rPr>
              <a:t>最后</a:t>
            </a:r>
            <a:endParaRPr lang="zh-CN" altLang="en-US" sz="16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  <a:cs typeface="方正兰亭细黑_GBK_M" panose="02010600010101010101" pitchFamily="2" charset="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957487" y="3121629"/>
            <a:ext cx="1721136" cy="122490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8" name="圆角矩形 47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768696" y="3121629"/>
            <a:ext cx="1721136" cy="122490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1" name="圆角矩形 5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579905" y="3121629"/>
            <a:ext cx="1721136" cy="122490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4" name="圆角矩形 5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391113" y="3121629"/>
            <a:ext cx="1721136" cy="122490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7" name="圆角矩形 56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05927" y="333481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与舍友一起吃烧烤后自</a:t>
            </a:r>
            <a:endParaRPr lang="zh-CN" altLang="en-US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  <a:p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己又吃了梨</a:t>
            </a:r>
            <a:endParaRPr lang="zh-CN" altLang="en-US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57134" y="3334810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结果晚上一直跑厕所</a:t>
            </a:r>
            <a:endParaRPr lang="zh-CN" altLang="en-US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  <a:p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肚子咕咕响，难受</a:t>
            </a:r>
            <a:endParaRPr lang="zh-CN" altLang="en-US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68343" y="3334810"/>
            <a:ext cx="1706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使用手机浏览器查看</a:t>
            </a:r>
            <a:endParaRPr lang="zh-CN" altLang="en-US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  <a:p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原因</a:t>
            </a:r>
            <a:r>
              <a:rPr lang="en-US" altLang="zh-CN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:”</a:t>
            </a:r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拉肚子原因</a:t>
            </a:r>
            <a:r>
              <a:rPr lang="en-US" altLang="zh-CN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“</a:t>
            </a:r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，</a:t>
            </a:r>
            <a:endParaRPr lang="zh-CN" altLang="en-US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  <a:p>
            <a:r>
              <a:rPr lang="en-US" altLang="zh-CN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”</a:t>
            </a:r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羊肉和梨</a:t>
            </a:r>
            <a:r>
              <a:rPr lang="en-US" altLang="zh-CN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“</a:t>
            </a:r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，</a:t>
            </a:r>
            <a:r>
              <a:rPr lang="en-US" altLang="zh-CN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”</a:t>
            </a:r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吃了羊</a:t>
            </a:r>
            <a:endParaRPr lang="zh-CN" altLang="en-US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  <a:p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肉和梨肚子不舒服怎么</a:t>
            </a:r>
            <a:endParaRPr lang="zh-CN" altLang="en-US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  <a:p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办</a:t>
            </a:r>
            <a:r>
              <a:rPr lang="en-US" altLang="zh-CN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“</a:t>
            </a:r>
            <a:endParaRPr lang="en-US" altLang="zh-CN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12876" y="3150660"/>
            <a:ext cx="170688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通过多方面的搜索确</a:t>
            </a:r>
            <a:endParaRPr lang="zh-CN" altLang="en-US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  <a:p>
            <a:pPr algn="l"/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认是因为：雪梨中含有</a:t>
            </a:r>
            <a:endParaRPr lang="zh-CN" altLang="en-US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  <a:p>
            <a:pPr algn="l"/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的一些酶大概会将羊肉</a:t>
            </a:r>
            <a:endParaRPr lang="zh-CN" altLang="en-US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  <a:p>
            <a:pPr algn="l"/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内里的酵素解析，</a:t>
            </a:r>
            <a:endParaRPr lang="zh-CN" altLang="en-US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  <a:p>
            <a:pPr algn="l"/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故障消化，导致呈现</a:t>
            </a:r>
            <a:endParaRPr lang="zh-CN" altLang="en-US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  <a:p>
            <a:pPr algn="l"/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消化不良、腹胀、</a:t>
            </a:r>
            <a:endParaRPr lang="zh-CN" altLang="en-US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  <a:p>
            <a:pPr algn="l"/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肚子痛等环境。</a:t>
            </a:r>
            <a:endParaRPr lang="zh-CN" altLang="en-US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/>
      <p:bldP spid="30" grpId="0" bldLvl="0" animBg="1"/>
      <p:bldP spid="34" grpId="0" bldLvl="0" animBg="1"/>
      <p:bldP spid="38" grpId="0"/>
      <p:bldP spid="39" grpId="0"/>
      <p:bldP spid="40" grpId="0"/>
      <p:bldP spid="41" grpId="0"/>
      <p:bldP spid="59" grpId="0"/>
      <p:bldP spid="60" grpId="0"/>
      <p:bldP spid="61" grpId="0"/>
      <p:bldP spid="62" grpId="0"/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328283" y="21032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课题现状</a:t>
            </a:r>
            <a:endParaRPr lang="zh-CN" altLang="en-US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28283" y="2549848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预期目标</a:t>
            </a:r>
            <a:endParaRPr lang="zh-CN" altLang="en-US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12248" y="2150499"/>
            <a:ext cx="309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2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412248" y="2598267"/>
            <a:ext cx="309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2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166015" y="1873569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椭圆 54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02623" y="2185262"/>
              <a:ext cx="662361" cy="83099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57" name="直接连接符 56"/>
          <p:cNvCxnSpPr/>
          <p:nvPr/>
        </p:nvCxnSpPr>
        <p:spPr>
          <a:xfrm flipV="1">
            <a:off x="3757584" y="1873569"/>
            <a:ext cx="0" cy="130110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4034395" y="2130753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4034395" y="2568116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8" grpId="0"/>
      <p:bldP spid="49" grpId="0"/>
      <p:bldP spid="58" grpId="0" animBg="1"/>
      <p:bldP spid="59" grpId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7670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现状</a:t>
            </a:r>
            <a:endParaRPr lang="zh-CN" altLang="en-US" sz="2000" spc="300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983063" y="1942692"/>
            <a:ext cx="528131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4893756" y="1390653"/>
            <a:ext cx="1118835" cy="111883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6713253" y="1398942"/>
            <a:ext cx="1102257" cy="11022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椭圆 33"/>
          <p:cNvSpPr/>
          <p:nvPr/>
        </p:nvSpPr>
        <p:spPr>
          <a:xfrm>
            <a:off x="1271338" y="1390653"/>
            <a:ext cx="1118835" cy="111883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090836" y="1413230"/>
            <a:ext cx="1102257" cy="11022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356629" y="277993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方正兰亭细黑_GBK_M" panose="02010600010101010101" pitchFamily="2" charset="2"/>
              </a:rPr>
              <a:t>现有软件</a:t>
            </a:r>
            <a:endParaRPr lang="zh-CN" altLang="en-US" sz="16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  <a:cs typeface="方正兰亭细黑_GBK_M" panose="02010600010101010101" pitchFamily="2" charset="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05927" y="3334810"/>
            <a:ext cx="1569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添加文字内容，内容</a:t>
            </a:r>
            <a:endParaRPr lang="en-US" altLang="zh-CN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  <a:p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详尽简要清晰。添加</a:t>
            </a:r>
            <a:endParaRPr lang="en-US" altLang="zh-CN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  <a:p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文字内容，内容详尽</a:t>
            </a:r>
            <a:endParaRPr lang="en-US" altLang="zh-CN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  <a:p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简要清晰。</a:t>
            </a:r>
            <a:endParaRPr lang="en-US" altLang="zh-CN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68343" y="3334810"/>
            <a:ext cx="335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。</a:t>
            </a:r>
            <a:endParaRPr lang="en-US" altLang="zh-CN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" y="3318510"/>
            <a:ext cx="2796540" cy="8305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385" y="3394710"/>
            <a:ext cx="2796540" cy="6781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880" y="3303270"/>
            <a:ext cx="2575560" cy="7696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6525" y="4359910"/>
            <a:ext cx="8869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只是有一些教做菜，和提供食谱的程序，如《下厨房》、《日日煮》、《家常菜》等，</a:t>
            </a:r>
            <a:endParaRPr lang="zh-CN" altLang="en-US"/>
          </a:p>
          <a:p>
            <a:pPr algn="l"/>
            <a:r>
              <a:rPr lang="zh-CN" altLang="en-US"/>
              <a:t>但没有进行针对病症的健康菜谱推荐，甚至会推荐一些好吃但不健康的食物。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30" grpId="0" animBg="1"/>
      <p:bldP spid="34" grpId="0" animBg="1"/>
      <p:bldP spid="38" grpId="0"/>
      <p:bldP spid="59" grpId="0"/>
      <p:bldP spid="61" grpId="0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7670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目标</a:t>
            </a:r>
            <a:endParaRPr lang="zh-CN" altLang="en-US" sz="2000" spc="300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983063" y="1942692"/>
            <a:ext cx="528131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4893756" y="1390653"/>
            <a:ext cx="1118835" cy="111883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6713253" y="1398942"/>
            <a:ext cx="1102257" cy="11022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椭圆 33"/>
          <p:cNvSpPr/>
          <p:nvPr/>
        </p:nvSpPr>
        <p:spPr>
          <a:xfrm>
            <a:off x="1271338" y="1390653"/>
            <a:ext cx="1118835" cy="111883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090836" y="1413230"/>
            <a:ext cx="1102257" cy="11022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356629" y="277993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方正兰亭细黑_GBK_M" panose="02010600010101010101" pitchFamily="2" charset="2"/>
              </a:rPr>
              <a:t>现有软件</a:t>
            </a:r>
            <a:endParaRPr lang="zh-CN" altLang="en-US" sz="16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  <a:cs typeface="方正兰亭细黑_GBK_M" panose="02010600010101010101" pitchFamily="2" charset="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05927" y="3334810"/>
            <a:ext cx="7955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研究一款可以根据用户身体情况进行推荐的健康食谱助手。目标：包含常见疾病对应菜谱推荐，界面美观。</a:t>
            </a:r>
            <a:endParaRPr lang="zh-CN" altLang="en-US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  <a:p>
            <a:pPr algn="l"/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此系统使用多用户（用户，医生，营养师，管理员）将系统分为几个部分，其中用户就是根据需要进行菜谱的选择，</a:t>
            </a:r>
            <a:endParaRPr lang="zh-CN" altLang="en-US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  <a:p>
            <a:pPr algn="l"/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医生可以通过与用户进行一对一的交流为用户诊断病症，也可以发布一些身体异常对应的病症方便用户查看，</a:t>
            </a:r>
            <a:endParaRPr lang="zh-CN" altLang="en-US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  <a:p>
            <a:pPr algn="l"/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营养师根据病症推荐食谱等。</a:t>
            </a:r>
            <a:endParaRPr lang="zh-CN" altLang="en-US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68343" y="3334810"/>
            <a:ext cx="335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。</a:t>
            </a:r>
            <a:endParaRPr lang="en-US" altLang="zh-CN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6525" y="43599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/>
      <p:bldP spid="30" grpId="0" bldLvl="0" animBg="1"/>
      <p:bldP spid="34" grpId="0" bldLvl="0" animBg="1"/>
      <p:bldP spid="38" grpId="0"/>
      <p:bldP spid="59" grpId="0"/>
      <p:bldP spid="61" grpId="0"/>
      <p:bldP spid="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328283" y="2103255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方正兰亭细黑_GBK" panose="02000000000000000000" pitchFamily="2" charset="-122"/>
                <a:ea typeface="方正兰亭细黑_GBK" panose="02000000000000000000" pitchFamily="2" charset="-122"/>
                <a:sym typeface="+mn-ea"/>
              </a:rPr>
              <a:t>系统的角色</a:t>
            </a:r>
            <a:endParaRPr lang="zh-CN" altLang="en-US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  <a:p>
            <a:endParaRPr lang="zh-CN" altLang="en-US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70828" y="2551753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方正兰亭细黑_GBK" panose="02000000000000000000" pitchFamily="2" charset="-122"/>
                <a:ea typeface="方正兰亭细黑_GBK" panose="02000000000000000000" pitchFamily="2" charset="-122"/>
                <a:sym typeface="+mn-ea"/>
              </a:rPr>
              <a:t>系统的角色功能</a:t>
            </a:r>
            <a:endParaRPr lang="zh-CN" altLang="en-US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166015" y="1873569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椭圆 54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02623" y="2185262"/>
              <a:ext cx="662361" cy="83099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57" name="直接连接符 56"/>
          <p:cNvCxnSpPr/>
          <p:nvPr/>
        </p:nvCxnSpPr>
        <p:spPr>
          <a:xfrm flipV="1">
            <a:off x="3757584" y="1873569"/>
            <a:ext cx="0" cy="130110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4034395" y="2130753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4034395" y="2568116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4034395" y="3031031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TextBox 44"/>
          <p:cNvSpPr txBox="1"/>
          <p:nvPr/>
        </p:nvSpPr>
        <p:spPr>
          <a:xfrm rot="10800000" flipV="1">
            <a:off x="4474210" y="3030855"/>
            <a:ext cx="303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>
                <a:latin typeface="方正兰亭细黑_GBK" panose="02000000000000000000" pitchFamily="2" charset="-122"/>
                <a:ea typeface="方正兰亭细黑_GBK" panose="02000000000000000000" pitchFamily="2" charset="-122"/>
                <a:sym typeface="+mn-ea"/>
              </a:rPr>
              <a:t>系统的角色业务流</a:t>
            </a:r>
            <a:endParaRPr lang="zh-CN" altLang="en-US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58" grpId="0" animBg="1"/>
      <p:bldP spid="59" grpId="0" animBg="1"/>
      <p:bldP spid="27" grpId="0"/>
      <p:bldP spid="2" grpId="0" bldLvl="0" animBg="1"/>
      <p:bldP spid="3" grpId="0"/>
    </p:bldLst>
  </p:timing>
</p:sld>
</file>

<file path=ppt/tags/tag1.xml><?xml version="1.0" encoding="utf-8"?>
<p:tagLst xmlns:p="http://schemas.openxmlformats.org/presentationml/2006/main">
  <p:tag name="SELECTED" val="True"/>
</p:tagLst>
</file>

<file path=ppt/tags/tag10.xml><?xml version="1.0" encoding="utf-8"?>
<p:tagLst xmlns:p="http://schemas.openxmlformats.org/presentationml/2006/main">
  <p:tag name="SELECTED" val="True"/>
</p:tagLst>
</file>

<file path=ppt/tags/tag11.xml><?xml version="1.0" encoding="utf-8"?>
<p:tagLst xmlns:p="http://schemas.openxmlformats.org/presentationml/2006/main">
  <p:tag name="SELECTED" val="True"/>
</p:tagLst>
</file>

<file path=ppt/tags/tag12.xml><?xml version="1.0" encoding="utf-8"?>
<p:tagLst xmlns:p="http://schemas.openxmlformats.org/presentationml/2006/main">
  <p:tag name="SELECTED" val="True"/>
</p:tagLst>
</file>

<file path=ppt/tags/tag13.xml><?xml version="1.0" encoding="utf-8"?>
<p:tagLst xmlns:p="http://schemas.openxmlformats.org/presentationml/2006/main">
  <p:tag name="SELECTED" val="True"/>
</p:tagLst>
</file>

<file path=ppt/tags/tag14.xml><?xml version="1.0" encoding="utf-8"?>
<p:tagLst xmlns:p="http://schemas.openxmlformats.org/presentationml/2006/main">
  <p:tag name="SELECTED" val="True"/>
</p:tagLst>
</file>

<file path=ppt/tags/tag15.xml><?xml version="1.0" encoding="utf-8"?>
<p:tagLst xmlns:p="http://schemas.openxmlformats.org/presentationml/2006/main">
  <p:tag name="SELECTED" val="True"/>
</p:tagLst>
</file>

<file path=ppt/tags/tag16.xml><?xml version="1.0" encoding="utf-8"?>
<p:tagLst xmlns:p="http://schemas.openxmlformats.org/presentationml/2006/main">
  <p:tag name="SELECTED" val="True"/>
</p:tagLst>
</file>

<file path=ppt/tags/tag17.xml><?xml version="1.0" encoding="utf-8"?>
<p:tagLst xmlns:p="http://schemas.openxmlformats.org/presentationml/2006/main">
  <p:tag name="SELECTED" val="True"/>
</p:tagLst>
</file>

<file path=ppt/tags/tag18.xml><?xml version="1.0" encoding="utf-8"?>
<p:tagLst xmlns:p="http://schemas.openxmlformats.org/presentationml/2006/main">
  <p:tag name="SELECTED" val="True"/>
</p:tagLst>
</file>

<file path=ppt/tags/tag19.xml><?xml version="1.0" encoding="utf-8"?>
<p:tagLst xmlns:p="http://schemas.openxmlformats.org/presentationml/2006/main">
  <p:tag name="SELECTED" val="True"/>
</p:tagLst>
</file>

<file path=ppt/tags/tag2.xml><?xml version="1.0" encoding="utf-8"?>
<p:tagLst xmlns:p="http://schemas.openxmlformats.org/presentationml/2006/main">
  <p:tag name="SELECTED" val="True"/>
</p:tagLst>
</file>

<file path=ppt/tags/tag20.xml><?xml version="1.0" encoding="utf-8"?>
<p:tagLst xmlns:p="http://schemas.openxmlformats.org/presentationml/2006/main">
  <p:tag name="SELECTED" val="True"/>
</p:tagLst>
</file>

<file path=ppt/tags/tag21.xml><?xml version="1.0" encoding="utf-8"?>
<p:tagLst xmlns:p="http://schemas.openxmlformats.org/presentationml/2006/main">
  <p:tag name="SELECTED" val="True"/>
</p:tagLst>
</file>

<file path=ppt/tags/tag3.xml><?xml version="1.0" encoding="utf-8"?>
<p:tagLst xmlns:p="http://schemas.openxmlformats.org/presentationml/2006/main">
  <p:tag name="SELECTED" val="True"/>
</p:tagLst>
</file>

<file path=ppt/tags/tag4.xml><?xml version="1.0" encoding="utf-8"?>
<p:tagLst xmlns:p="http://schemas.openxmlformats.org/presentationml/2006/main">
  <p:tag name="SELECTED" val="True"/>
</p:tagLst>
</file>

<file path=ppt/tags/tag5.xml><?xml version="1.0" encoding="utf-8"?>
<p:tagLst xmlns:p="http://schemas.openxmlformats.org/presentationml/2006/main">
  <p:tag name="SELECTED" val="True"/>
</p:tagLst>
</file>

<file path=ppt/tags/tag6.xml><?xml version="1.0" encoding="utf-8"?>
<p:tagLst xmlns:p="http://schemas.openxmlformats.org/presentationml/2006/main">
  <p:tag name="SELECTED" val="True"/>
</p:tagLst>
</file>

<file path=ppt/tags/tag7.xml><?xml version="1.0" encoding="utf-8"?>
<p:tagLst xmlns:p="http://schemas.openxmlformats.org/presentationml/2006/main">
  <p:tag name="SELECTED" val="True"/>
</p:tagLst>
</file>

<file path=ppt/tags/tag8.xml><?xml version="1.0" encoding="utf-8"?>
<p:tagLst xmlns:p="http://schemas.openxmlformats.org/presentationml/2006/main">
  <p:tag name="SELECTED" val="True"/>
</p:tagLst>
</file>

<file path=ppt/tags/tag9.xml><?xml version="1.0" encoding="utf-8"?>
<p:tagLst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3569</Words>
  <Application>WPS 演示</Application>
  <PresentationFormat>全屏显示(16:9)</PresentationFormat>
  <Paragraphs>465</Paragraphs>
  <Slides>30</Slides>
  <Notes>28</Notes>
  <HiddenSlides>0</HiddenSlides>
  <MMClips>1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8" baseType="lpstr">
      <vt:lpstr>Arial</vt:lpstr>
      <vt:lpstr>宋体</vt:lpstr>
      <vt:lpstr>Wingdings</vt:lpstr>
      <vt:lpstr>张海山锐线体简</vt:lpstr>
      <vt:lpstr>方正兰亭细黑_GBK</vt:lpstr>
      <vt:lpstr>Kozuka Gothic Pro R</vt:lpstr>
      <vt:lpstr>Yu Gothic</vt:lpstr>
      <vt:lpstr>Watford DB</vt:lpstr>
      <vt:lpstr>造字工房劲黑（非商用）常规体</vt:lpstr>
      <vt:lpstr>黑体</vt:lpstr>
      <vt:lpstr>方正兰亭细黑_GBK_M</vt:lpstr>
      <vt:lpstr>Calibri</vt:lpstr>
      <vt:lpstr>微软雅黑</vt:lpstr>
      <vt:lpstr>Arial Unicode MS</vt:lpstr>
      <vt:lpstr>Wingdings</vt:lpstr>
      <vt:lpstr>Earth</vt:lpstr>
      <vt:lpstr>造字工房俊雅锐宋体验版常规体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功能架构图</vt:lpstr>
      <vt:lpstr>功能架构图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业务流</vt:lpstr>
      <vt:lpstr>眼睛模糊</vt:lpstr>
      <vt:lpstr>病因推测（医生）</vt:lpstr>
      <vt:lpstr>病因推测（医生）</vt:lpstr>
      <vt:lpstr>5.维生素A缺乏（推荐食材）</vt:lpstr>
      <vt:lpstr>胡萝卜金针菇</vt:lpstr>
      <vt:lpstr>红烧鳗鱼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1111111111</dc:title>
  <dc:creator>User</dc:creator>
  <cp:lastModifiedBy>晨</cp:lastModifiedBy>
  <cp:revision>54</cp:revision>
  <dcterms:created xsi:type="dcterms:W3CDTF">2015-01-23T04:02:00Z</dcterms:created>
  <dcterms:modified xsi:type="dcterms:W3CDTF">2019-12-24T13:27:41Z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