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58" r:id="rId5"/>
    <p:sldId id="259" r:id="rId6"/>
    <p:sldId id="261" r:id="rId7"/>
    <p:sldId id="260" r:id="rId8"/>
    <p:sldId id="257" r:id="rId9"/>
    <p:sldId id="266" r:id="rId10"/>
    <p:sldId id="267" r:id="rId11"/>
    <p:sldId id="262" r:id="rId12"/>
    <p:sldId id="263" r:id="rId13"/>
    <p:sldId id="264" r:id="rId14"/>
    <p:sldId id="265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B9279-0927-A27E-BA0E-E474EA6D0345}" v="2510" dt="2025-07-23T20:29:19.844"/>
    <p1510:client id="{3C146D61-9AA0-7E90-19EF-CFDEB8B5CFD3}" v="3946" dt="2025-07-23T18:37:10.996"/>
    <p1510:client id="{A1903CBA-5FED-E54F-4A2D-86D2B571D294}" v="1277" dt="2025-07-23T21:02:16.111"/>
    <p1510:client id="{CBCE407A-224F-FFE6-6F39-715617E908F9}" v="6" dt="2025-07-23T21:05:26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com/weviate/verba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zedka.com/2025/01/natural-language-processing-nlp.html" TargetMode="External"/><Relationship Id="rId2" Type="http://schemas.openxmlformats.org/officeDocument/2006/relationships/hyperlink" Target="https://weaviate.io/blog/verba-open-source-rag-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eaviate/verba?tab=readme-ov-file#api-key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Retrieval Augmented Generation (RAG) A Verba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ITAI 2372- AI Applications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By: Hashim Sayed </a:t>
            </a:r>
            <a:r>
              <a:rPr lang="en-US" sz="2000" dirty="0" err="1">
                <a:solidFill>
                  <a:schemeClr val="bg1"/>
                </a:solidFill>
              </a:rPr>
              <a:t>Hoosini</a:t>
            </a:r>
            <a:r>
              <a:rPr lang="en-US" sz="2000" dirty="0">
                <a:solidFill>
                  <a:schemeClr val="bg1"/>
                </a:solidFill>
              </a:rPr>
              <a:t>, Miguel Mora, Michael Garcia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335B68C-CCDE-EF0B-71EB-40438B60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771" b="-1"/>
          <a:stretch>
            <a:fillRect/>
          </a:stretch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sp>
        <p:nvSpPr>
          <p:cNvPr id="7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9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DD0-6564-027D-5CD6-DA6D71AB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902" y="1320"/>
            <a:ext cx="5138799" cy="1616203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Modular RAG Architecture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45F9-E81E-66E8-60C0-267BA9EA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92" y="1968829"/>
            <a:ext cx="6279058" cy="42646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B0F0"/>
                </a:solidFill>
              </a:rPr>
              <a:t>Retrieval Manager</a:t>
            </a:r>
            <a:r>
              <a:rPr lang="en-US" sz="3000" dirty="0">
                <a:solidFill>
                  <a:schemeClr val="bg1"/>
                </a:solidFill>
              </a:rPr>
              <a:t>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Finds the most relevant chunks based on a user's question.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Uses vector similarity to match meaning, not just keywords.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F0"/>
                </a:solidFill>
              </a:rPr>
              <a:t>Generation Manager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Combines retrieved chunks with the question to create a response.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Uses a language model (like Llama3 via </a:t>
            </a:r>
            <a:r>
              <a:rPr lang="en-US" sz="2400" err="1">
                <a:solidFill>
                  <a:schemeClr val="bg1"/>
                </a:solidFill>
              </a:rPr>
              <a:t>Ollama</a:t>
            </a:r>
            <a:r>
              <a:rPr lang="en-US" sz="2400" dirty="0">
                <a:solidFill>
                  <a:schemeClr val="bg1"/>
                </a:solidFill>
              </a:rPr>
              <a:t>) to generate answers.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3FADB5A0-7C04-7EFA-A669-2A97AB6B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42" y="733695"/>
            <a:ext cx="5118696" cy="566134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800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0E10C-E0DA-CEEF-9BCC-0B2E7BD1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25" y="155801"/>
            <a:ext cx="5217172" cy="1715854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Aptos Display"/>
                <a:cs typeface="Times New Roman"/>
              </a:rPr>
              <a:t>Application Stack: Verba's Technical Components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706A-9F69-D502-75FD-BC71801E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1" y="2067287"/>
            <a:ext cx="521717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Frontend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React-based web interface running at localhost:8000.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Allows file uploads, chat interaction, and source viewing.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Backend</a:t>
            </a:r>
            <a:r>
              <a:rPr lang="en-US" sz="3000" dirty="0">
                <a:solidFill>
                  <a:schemeClr val="bg1"/>
                </a:solidFill>
              </a:rPr>
              <a:t>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Python and the </a:t>
            </a:r>
            <a:r>
              <a:rPr lang="en-US" sz="2400" dirty="0" err="1">
                <a:solidFill>
                  <a:schemeClr val="bg1"/>
                </a:solidFill>
              </a:rPr>
              <a:t>FastAPI</a:t>
            </a:r>
            <a:r>
              <a:rPr lang="en-US" sz="2400" dirty="0">
                <a:solidFill>
                  <a:schemeClr val="bg1"/>
                </a:solidFill>
              </a:rPr>
              <a:t> framework.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Handles request processing, routing, and component coordination.</a:t>
            </a:r>
          </a:p>
        </p:txBody>
      </p: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 descr="preencoded.png">
            <a:extLst>
              <a:ext uri="{FF2B5EF4-FFF2-40B4-BE49-F238E27FC236}">
                <a16:creationId xmlns:a16="http://schemas.microsoft.com/office/drawing/2014/main" id="{642D8449-7F93-199D-0179-C981FBE2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89" y="1511057"/>
            <a:ext cx="4763801" cy="553930"/>
          </a:xfrm>
          <a:prstGeom prst="rect">
            <a:avLst/>
          </a:prstGeom>
        </p:spPr>
      </p:pic>
      <p:pic>
        <p:nvPicPr>
          <p:cNvPr id="4" name="Picture 3" descr="preencoded.png">
            <a:extLst>
              <a:ext uri="{FF2B5EF4-FFF2-40B4-BE49-F238E27FC236}">
                <a16:creationId xmlns:a16="http://schemas.microsoft.com/office/drawing/2014/main" id="{CC65C216-08D5-0B18-32D6-BB8C277CD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88" y="4564711"/>
            <a:ext cx="4763801" cy="55393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0CD3C9C5-57B5-6E01-DE50-C4695689D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311" y="2924030"/>
            <a:ext cx="1066800" cy="1171575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86F9CAE1-A42E-5A9C-129A-A969E014D3FB}"/>
              </a:ext>
            </a:extLst>
          </p:cNvPr>
          <p:cNvSpPr txBox="1"/>
          <p:nvPr/>
        </p:nvSpPr>
        <p:spPr>
          <a:xfrm>
            <a:off x="7584778" y="3000027"/>
            <a:ext cx="595035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9" name="Picture 8" descr="A logo with a lightning bolt in the middle&#10;&#10;AI-generated content may be incorrect.">
            <a:extLst>
              <a:ext uri="{FF2B5EF4-FFF2-40B4-BE49-F238E27FC236}">
                <a16:creationId xmlns:a16="http://schemas.microsoft.com/office/drawing/2014/main" id="{253F9B33-7234-43CE-CCB4-5B3F7BCED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896" y="2929804"/>
            <a:ext cx="1314450" cy="1171575"/>
          </a:xfrm>
          <a:prstGeom prst="rect">
            <a:avLst/>
          </a:prstGeom>
        </p:spPr>
      </p:pic>
      <p:pic>
        <p:nvPicPr>
          <p:cNvPr id="11" name="Picture 10" descr="A logo with a green and blue design&#10;&#10;AI-generated content may be incorrect.">
            <a:extLst>
              <a:ext uri="{FF2B5EF4-FFF2-40B4-BE49-F238E27FC236}">
                <a16:creationId xmlns:a16="http://schemas.microsoft.com/office/drawing/2014/main" id="{EEFEC09E-6418-C0ED-52BA-DCA859510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3261" y="2875251"/>
            <a:ext cx="1533237" cy="1276832"/>
          </a:xfrm>
          <a:prstGeom prst="rect">
            <a:avLst/>
          </a:prstGeom>
        </p:spPr>
      </p:pic>
      <p:sp>
        <p:nvSpPr>
          <p:cNvPr id="30" name="TextBox 13">
            <a:extLst>
              <a:ext uri="{FF2B5EF4-FFF2-40B4-BE49-F238E27FC236}">
                <a16:creationId xmlns:a16="http://schemas.microsoft.com/office/drawing/2014/main" id="{51ECB4E6-ED82-A4AD-3D12-17049483408C}"/>
              </a:ext>
            </a:extLst>
          </p:cNvPr>
          <p:cNvSpPr txBox="1"/>
          <p:nvPr/>
        </p:nvSpPr>
        <p:spPr>
          <a:xfrm>
            <a:off x="9657187" y="3005800"/>
            <a:ext cx="595035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43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37B6-00DD-A01B-5ADD-D93559A1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4" y="86037"/>
            <a:ext cx="6583080" cy="13255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Application Stack: Verba's Technical Components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FDB2-458D-8049-2C1F-A941DE6A3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" y="1502352"/>
            <a:ext cx="6607552" cy="5748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B0F0"/>
                </a:solidFill>
              </a:rPr>
              <a:t>Vector Store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err="1">
                <a:solidFill>
                  <a:schemeClr val="bg1"/>
                </a:solidFill>
              </a:rPr>
              <a:t>Weaviate</a:t>
            </a:r>
            <a:r>
              <a:rPr lang="en-US" sz="2400" dirty="0">
                <a:solidFill>
                  <a:schemeClr val="bg1"/>
                </a:solidFill>
              </a:rPr>
              <a:t> store embedded document vectors for semantic search. 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F0"/>
                </a:solidFill>
              </a:rPr>
              <a:t>LLM Engine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Set </a:t>
            </a:r>
            <a:r>
              <a:rPr lang="en-US" sz="2400" err="1">
                <a:solidFill>
                  <a:schemeClr val="bg1"/>
                </a:solidFill>
              </a:rPr>
              <a:t>Ollama</a:t>
            </a:r>
            <a:r>
              <a:rPr lang="en-US" sz="2400" dirty="0">
                <a:solidFill>
                  <a:schemeClr val="bg1"/>
                </a:solidFill>
              </a:rPr>
              <a:t> to run language models locally (LLAMA3 in this project).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Supports integration with external providers as well such as Open AI and Cohere.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F0"/>
                </a:solidFill>
              </a:rPr>
              <a:t>Docker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Docker packages Verba and its components (</a:t>
            </a:r>
            <a:r>
              <a:rPr lang="en-US" sz="2400" err="1">
                <a:solidFill>
                  <a:schemeClr val="bg1"/>
                </a:solidFill>
              </a:rPr>
              <a:t>Weaviate</a:t>
            </a:r>
            <a:r>
              <a:rPr lang="en-US" sz="2400" dirty="0">
                <a:solidFill>
                  <a:schemeClr val="bg1"/>
                </a:solidFill>
              </a:rPr>
              <a:t> &amp; </a:t>
            </a:r>
            <a:r>
              <a:rPr lang="en-US" sz="2400" err="1">
                <a:solidFill>
                  <a:schemeClr val="bg1"/>
                </a:solidFill>
              </a:rPr>
              <a:t>Ollama</a:t>
            </a:r>
            <a:r>
              <a:rPr lang="en-US" sz="2400" dirty="0">
                <a:solidFill>
                  <a:schemeClr val="bg1"/>
                </a:solidFill>
              </a:rPr>
              <a:t>) into portable containers for easy setup and deployment.</a:t>
            </a:r>
          </a:p>
        </p:txBody>
      </p:sp>
      <p:pic>
        <p:nvPicPr>
          <p:cNvPr id="4" name="Picture 3" descr="A blue whale with boxes on it&#10;&#10;AI-generated content may be incorrect.">
            <a:extLst>
              <a:ext uri="{FF2B5EF4-FFF2-40B4-BE49-F238E27FC236}">
                <a16:creationId xmlns:a16="http://schemas.microsoft.com/office/drawing/2014/main" id="{42C1EE5F-8594-C82F-BC47-4733D383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54" b="3"/>
          <a:stretch>
            <a:fillRect/>
          </a:stretch>
        </p:blipFill>
        <p:spPr>
          <a:xfrm>
            <a:off x="6863996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10869" y="-729072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logo with a green and blue design&#10;&#10;AI-generated content may be incorrect.">
            <a:extLst>
              <a:ext uri="{FF2B5EF4-FFF2-40B4-BE49-F238E27FC236}">
                <a16:creationId xmlns:a16="http://schemas.microsoft.com/office/drawing/2014/main" id="{983AACA5-068F-6670-01E2-E78A5086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17" b="-1"/>
          <a:stretch>
            <a:fillRect/>
          </a:stretch>
        </p:blipFill>
        <p:spPr>
          <a:xfrm>
            <a:off x="63058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5" name="Picture 4" descr="A cartoon of a llama&#10;&#10;AI-generated content may be incorrect.">
            <a:extLst>
              <a:ext uri="{FF2B5EF4-FFF2-40B4-BE49-F238E27FC236}">
                <a16:creationId xmlns:a16="http://schemas.microsoft.com/office/drawing/2014/main" id="{B5CA1FAC-A032-4089-CF47-157C4FB229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028" r="33615"/>
          <a:stretch>
            <a:fillRect/>
          </a:stretch>
        </p:blipFill>
        <p:spPr>
          <a:xfrm>
            <a:off x="9933462" y="372217"/>
            <a:ext cx="2258539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639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8A4E-1CF3-C54B-28A4-9C191DC2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092" y="283673"/>
            <a:ext cx="6303302" cy="73283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Installation Methods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reencoded.png">
            <a:extLst>
              <a:ext uri="{FF2B5EF4-FFF2-40B4-BE49-F238E27FC236}">
                <a16:creationId xmlns:a16="http://schemas.microsoft.com/office/drawing/2014/main" id="{C1455484-2440-AF39-0295-058EAB19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18" r="-1" b="1608"/>
          <a:stretch>
            <a:fillRect/>
          </a:stretch>
        </p:blipFill>
        <p:spPr>
          <a:xfrm>
            <a:off x="9133402" y="2667326"/>
            <a:ext cx="2910418" cy="1686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F0E0-8230-FEA2-1149-06856D7B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" y="1015633"/>
            <a:ext cx="9131932" cy="57534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Using Docker </a:t>
            </a:r>
          </a:p>
          <a:p>
            <a:pPr marL="171450" indent="-171450">
              <a:buFont typeface="Calibri"/>
              <a:buChar char="-"/>
            </a:pPr>
            <a:r>
              <a:rPr lang="en-US" sz="2400" dirty="0">
                <a:solidFill>
                  <a:schemeClr val="bg1"/>
                </a:solidFill>
              </a:rPr>
              <a:t>Starts everything automatically and avoids setup conflicts.</a:t>
            </a:r>
          </a:p>
          <a:p>
            <a:pPr marL="171450" indent="-171450">
              <a:buFont typeface="Calibri"/>
              <a:buChar char="-"/>
            </a:pPr>
            <a:r>
              <a:rPr lang="en-US" sz="2400" dirty="0" err="1">
                <a:solidFill>
                  <a:schemeClr val="bg1"/>
                </a:solidFill>
              </a:rPr>
              <a:t>Acess</a:t>
            </a:r>
            <a:r>
              <a:rPr lang="en-US" sz="2400" dirty="0">
                <a:solidFill>
                  <a:schemeClr val="bg1"/>
                </a:solidFill>
              </a:rPr>
              <a:t> the app at the localhost:8000 in your browser.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Requires Docker Desktop, Git, and </a:t>
            </a:r>
            <a:r>
              <a:rPr lang="en-US" sz="2400" dirty="0" err="1">
                <a:solidFill>
                  <a:schemeClr val="bg1"/>
                </a:solidFill>
              </a:rPr>
              <a:t>Ollama</a:t>
            </a:r>
            <a:r>
              <a:rPr lang="en-US" sz="2400" dirty="0">
                <a:solidFill>
                  <a:schemeClr val="bg1"/>
                </a:solidFill>
              </a:rPr>
              <a:t> installed locally.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Using Pip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>
                <a:solidFill>
                  <a:schemeClr val="bg1"/>
                </a:solidFill>
              </a:rPr>
              <a:t>Install Verba with: </a:t>
            </a:r>
            <a:r>
              <a:rPr lang="en-US" sz="2400" dirty="0">
                <a:latin typeface="Aptos"/>
              </a:rPr>
              <a:t> </a:t>
            </a:r>
            <a:r>
              <a:rPr lang="en-US" sz="2400" dirty="0">
                <a:solidFill>
                  <a:srgbClr val="92D050"/>
                </a:solidFill>
                <a:latin typeface="Consolas"/>
              </a:rPr>
              <a:t>pip install </a:t>
            </a:r>
            <a:r>
              <a:rPr lang="en-US" sz="2400" err="1">
                <a:solidFill>
                  <a:srgbClr val="92D050"/>
                </a:solidFill>
                <a:latin typeface="Consolas"/>
              </a:rPr>
              <a:t>goldenverba</a:t>
            </a:r>
            <a:endParaRPr lang="en-US" sz="2400">
              <a:solidFill>
                <a:srgbClr val="92D050"/>
              </a:solidFill>
              <a:latin typeface="Consolas"/>
            </a:endParaRP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  <a:latin typeface="Aptos"/>
              </a:rPr>
              <a:t>Set up a Python environment and run: </a:t>
            </a:r>
            <a:r>
              <a:rPr lang="en-US" sz="2400" dirty="0">
                <a:solidFill>
                  <a:srgbClr val="92D050"/>
                </a:solidFill>
                <a:latin typeface="Aptos"/>
              </a:rPr>
              <a:t>v</a:t>
            </a:r>
            <a:r>
              <a:rPr lang="en-US" sz="2400" dirty="0">
                <a:solidFill>
                  <a:srgbClr val="92D050"/>
                </a:solidFill>
                <a:latin typeface="Consolas"/>
              </a:rPr>
              <a:t>erba start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  <a:latin typeface="Aptos"/>
              </a:rPr>
              <a:t>Opens Verba at localhost:8000 in your browser.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From Source</a:t>
            </a:r>
          </a:p>
          <a:p>
            <a:pPr marL="171450" indent="-171450">
              <a:buFont typeface="Calibri"/>
              <a:buChar char="-"/>
            </a:pPr>
            <a:r>
              <a:rPr lang="en-US" sz="2400" dirty="0">
                <a:solidFill>
                  <a:schemeClr val="bg1"/>
                </a:solidFill>
              </a:rPr>
              <a:t>Clone Verba from GitHub and install dependencies manually.</a:t>
            </a:r>
          </a:p>
          <a:p>
            <a:pPr marL="171450" indent="-171450">
              <a:buFont typeface="Calibri"/>
              <a:buChar char="-"/>
            </a:pPr>
            <a:r>
              <a:rPr lang="en-US" sz="2400" dirty="0">
                <a:solidFill>
                  <a:schemeClr val="bg1"/>
                </a:solidFill>
              </a:rPr>
              <a:t>Run each component separately for full control and customization</a:t>
            </a:r>
          </a:p>
          <a:p>
            <a:pPr marL="171450" indent="-171450">
              <a:buFont typeface="Calibri"/>
              <a:buChar char="-"/>
            </a:pPr>
            <a:r>
              <a:rPr lang="en-US" sz="2400" dirty="0">
                <a:solidFill>
                  <a:schemeClr val="bg1"/>
                </a:solidFill>
              </a:rPr>
              <a:t>Ideal for developers who want to tweak or extend the codebase.</a:t>
            </a:r>
          </a:p>
          <a:p>
            <a:pPr>
              <a:buFont typeface="Calibri"/>
              <a:buChar char="-"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</p:txBody>
      </p:sp>
      <p:pic>
        <p:nvPicPr>
          <p:cNvPr id="5" name="Picture 4" descr="preencoded.png">
            <a:extLst>
              <a:ext uri="{FF2B5EF4-FFF2-40B4-BE49-F238E27FC236}">
                <a16:creationId xmlns:a16="http://schemas.microsoft.com/office/drawing/2014/main" id="{E7FC5783-1D89-9614-BC6E-087CBA5DBA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27" r="-1" b="-1"/>
          <a:stretch>
            <a:fillRect/>
          </a:stretch>
        </p:blipFill>
        <p:spPr>
          <a:xfrm>
            <a:off x="9133402" y="813574"/>
            <a:ext cx="2910418" cy="1686401"/>
          </a:xfrm>
          <a:prstGeom prst="rect">
            <a:avLst/>
          </a:prstGeom>
        </p:spPr>
      </p:pic>
      <p:pic>
        <p:nvPicPr>
          <p:cNvPr id="6" name="Picture 5" descr="preencoded.png">
            <a:extLst>
              <a:ext uri="{FF2B5EF4-FFF2-40B4-BE49-F238E27FC236}">
                <a16:creationId xmlns:a16="http://schemas.microsoft.com/office/drawing/2014/main" id="{8A9D112C-DD8F-48F5-FB91-B613DBE492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8" r="-1" b="3169"/>
          <a:stretch>
            <a:fillRect/>
          </a:stretch>
        </p:blipFill>
        <p:spPr>
          <a:xfrm>
            <a:off x="9133402" y="4518437"/>
            <a:ext cx="2910418" cy="16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5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D6385-C55D-DA66-0BC7-21EDAA1E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Verba Installation Process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D719-1AD2-8EA4-526C-45BE3787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36524"/>
            <a:ext cx="7553368" cy="60296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Prerequisites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Docker Desktop: For containerization and service orchestra.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Git: For cloning the repository from GitHub.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err="1">
                <a:solidFill>
                  <a:schemeClr val="bg1"/>
                </a:solidFill>
              </a:rPr>
              <a:t>Ollama</a:t>
            </a:r>
            <a:r>
              <a:rPr lang="en-US" sz="2400" dirty="0">
                <a:solidFill>
                  <a:schemeClr val="bg1"/>
                </a:solidFill>
              </a:rPr>
              <a:t>: For running local LLMs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Python 3.10 +: For potential pip-based adjustments.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Installation Steps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Clone repository: </a:t>
            </a:r>
            <a:r>
              <a:rPr lang="en-US" sz="2400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https://git.com/weviate/verba.git</a:t>
            </a:r>
            <a:endParaRPr lang="en-US" sz="2400">
              <a:solidFill>
                <a:srgbClr val="92D050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Set environment variables in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.env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file.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Adjust the Docker-compose file if needed.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Run: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docker compose up –d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Access Verba at localhost:8000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4677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DB769-0B19-E2AE-2A5A-9D595164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Using Verba: Step by Step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202F-4D9D-8559-9038-35DB57C0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639" y="198099"/>
            <a:ext cx="7352890" cy="66591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Start Verba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Launch Verba and choose the Docker option.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Import Data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Add data by selecting "Import Data" tab.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Select Files.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Choose files to upload (PDFs, Word docs, text files)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Process Files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Wait for chunking and embedding process to complete.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Query Your Data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Use the chat page to ask relevant questions about your documents.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Configure RAG Pipeline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Optionally adjust settings under the Config tab.</a:t>
            </a:r>
          </a:p>
        </p:txBody>
      </p:sp>
    </p:spTree>
    <p:extLst>
      <p:ext uri="{BB962C8B-B14F-4D97-AF65-F5344CB8AC3E}">
        <p14:creationId xmlns:p14="http://schemas.microsoft.com/office/powerpoint/2010/main" val="249719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D085-A01A-88C5-FC45-42128E61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59" y="171260"/>
            <a:ext cx="5354264" cy="985772"/>
          </a:xfrm>
        </p:spPr>
        <p:txBody>
          <a:bodyPr anchor="b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Configuration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3F5B-A4DD-36FC-C604-B0692B3C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80" y="1689246"/>
            <a:ext cx="5672220" cy="50211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Environment Variables (.env Setup)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OLLAMA_MODEL=llama3  – Sets Llama3 as the local language model.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VERBA_PORT=8000 – Defines the port for Verba's web interface.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LOG_LEVEL=debug – Controls how much detail appears in logs.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OPENAI_API_KEY=…/COHERE_API_KEY=… - Optional keys to connect external providers.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200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639620-6513-4296-D5F4-F061B229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783047"/>
            <a:ext cx="5845335" cy="56882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22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277FF-CB14-5880-CCFB-8C1CECCA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00"/>
                </a:solidFill>
              </a:rPr>
              <a:t>Future of Verba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A539-CBC2-DACD-FBFD-BC2E358B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6063385" cy="561875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What does the future look like?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Improved integration with local AI models like </a:t>
            </a:r>
            <a:r>
              <a:rPr lang="en-US" sz="2400" err="1">
                <a:solidFill>
                  <a:schemeClr val="bg1"/>
                </a:solidFill>
              </a:rPr>
              <a:t>Ollama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Providing users with greater privacy, flexibility, and control over documents and answers.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Allowing different people to use Verba simultaneously without sharing private data.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Expanding support for more document types like spreadsheets, audio, and code.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Adding smarter retrieval tools to improve answers accuracy.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Building a cleaner, more customizable user interface for different workflows.</a:t>
            </a: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8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85230-E417-7110-83E1-4F60BF4A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36" y="2721709"/>
            <a:ext cx="3527425" cy="107224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4F57-2BC6-F431-600A-FE245682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074" y="534385"/>
            <a:ext cx="5260975" cy="3960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Verba showcases how Retrieval-Augmented Generation (RAG) can personalize AI responses using your own documents.</a:t>
            </a:r>
          </a:p>
          <a:p>
            <a:r>
              <a:rPr lang="en-US" sz="2400" dirty="0"/>
              <a:t>Its modular, open-source design supports fast customization, local or cloud deployment, and transparent answer generation.</a:t>
            </a:r>
          </a:p>
          <a:p>
            <a:r>
              <a:rPr lang="en-US" sz="2400" dirty="0"/>
              <a:t>Verba's intuitive interface and traceable outputs highlight a user-centered approach to AI.</a:t>
            </a:r>
          </a:p>
          <a:p>
            <a:r>
              <a:rPr lang="en-US" sz="2400" dirty="0"/>
              <a:t>Successfully installing and running Verba proves its potential to transform document interaction through private, context-aware AI.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56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8DC9E-A45F-21D8-EA2E-CCA623EC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 References</a:t>
            </a:r>
          </a:p>
        </p:txBody>
      </p:sp>
      <p:grpSp>
        <p:nvGrpSpPr>
          <p:cNvPr id="3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3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C639-6C02-09E0-A833-F4030F570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133" y="415738"/>
            <a:ext cx="5789523" cy="632081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Slocum, V., &amp; Schmuhl, E.</a:t>
            </a:r>
            <a:r>
              <a:rPr lang="en-US" sz="2400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(2024, March 7). Verba: Building an Open Source, Modular RAG Application.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Weaviate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https://weaviate.io/blog/verba-open-source-rag-app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400" b="1" err="1">
                <a:solidFill>
                  <a:srgbClr val="00B0F0"/>
                </a:solidFill>
                <a:ea typeface="+mn-lt"/>
                <a:cs typeface="+mn-lt"/>
              </a:rPr>
              <a:t>Erzedka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(2025, February 3). Natural Language Processing (NLP): Definition and How It Works.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Erzedka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– Digital Media Technology.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https://www.erzedka.com/2025/01/natural-language-processing-nlp.html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400" b="1" err="1">
                <a:solidFill>
                  <a:srgbClr val="00B0F0"/>
                </a:solidFill>
                <a:ea typeface="+mn-lt"/>
                <a:cs typeface="+mn-lt"/>
              </a:rPr>
              <a:t>Weaviate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(n.d.).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Weaviate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/Verba: Retrieval-Augmented Generation (RAG) Chatbot Powered by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Weaviate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. GitHub.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https://github.com/weaviate/verba?tab=readme-ov-file#api-keys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945E4-3401-ED9B-0BDD-323BC946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Presentation Outline</a:t>
            </a:r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71CECD8-B6CD-E9BA-6264-CC5CA0B0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18" b="10194"/>
          <a:stretch>
            <a:fillRect/>
          </a:stretch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574A-7DCF-3229-2FA9-3AE801DD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156" y="111394"/>
            <a:ext cx="6375809" cy="67772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Introduction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What is Retrieval Augmented Generation (RAG)?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What is Verba is and how it uses RAG.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Core Concepts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Chunking, Tokenization, embedding, and vectorization.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Modular Architecture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Overview of each manager on the RAG pipeline.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Tech Stack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Python, </a:t>
            </a:r>
            <a:r>
              <a:rPr lang="en-US" sz="2400" err="1">
                <a:solidFill>
                  <a:schemeClr val="bg1"/>
                </a:solidFill>
              </a:rPr>
              <a:t>Weaviate</a:t>
            </a:r>
            <a:r>
              <a:rPr lang="en-US" sz="2400" dirty="0">
                <a:solidFill>
                  <a:schemeClr val="bg1"/>
                </a:solidFill>
              </a:rPr>
              <a:t>, Docker, </a:t>
            </a:r>
            <a:r>
              <a:rPr lang="en-US" sz="2400" err="1">
                <a:solidFill>
                  <a:schemeClr val="bg1"/>
                </a:solidFill>
              </a:rPr>
              <a:t>Ollama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Setup and Demo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Installation, configuration, and usage.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Evaluation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Future directions and summary.</a:t>
            </a:r>
          </a:p>
        </p:txBody>
      </p:sp>
    </p:spTree>
    <p:extLst>
      <p:ext uri="{BB962C8B-B14F-4D97-AF65-F5344CB8AC3E}">
        <p14:creationId xmlns:p14="http://schemas.microsoft.com/office/powerpoint/2010/main" val="244128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10AA6-676D-F680-E3E5-ECF778A4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Retrieval Augmented Generation</a:t>
            </a:r>
          </a:p>
        </p:txBody>
      </p:sp>
      <p:pic>
        <p:nvPicPr>
          <p:cNvPr id="4" name="Content Placeholder 3" descr="A diagram of a vector database">
            <a:extLst>
              <a:ext uri="{FF2B5EF4-FFF2-40B4-BE49-F238E27FC236}">
                <a16:creationId xmlns:a16="http://schemas.microsoft.com/office/drawing/2014/main" id="{A04EA140-B451-DFCE-2B64-9672D210A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00" y="101353"/>
            <a:ext cx="11811700" cy="41129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A55F1-6EA9-0431-D0D8-473B99FD47EF}"/>
              </a:ext>
            </a:extLst>
          </p:cNvPr>
          <p:cNvSpPr txBox="1"/>
          <p:nvPr/>
        </p:nvSpPr>
        <p:spPr>
          <a:xfrm>
            <a:off x="5404060" y="4665364"/>
            <a:ext cx="6007608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technique in AI that helps large language models (LLMs) give more accurate and grounded answers by pulling in real-world information before generating a response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4006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4" name="Rectangle 39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11BD0-4B41-0F76-12EC-B318A5C5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66" y="140842"/>
            <a:ext cx="6117359" cy="569136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What is Verba?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D2C7-3494-2DE1-191D-C3314923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85" y="837310"/>
            <a:ext cx="7371963" cy="58333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B0F0"/>
                </a:solidFill>
              </a:rPr>
              <a:t>Open-Source RAG Application</a:t>
            </a:r>
          </a:p>
          <a:p>
            <a:pPr>
              <a:buFont typeface="Calibri"/>
              <a:buChar char="-"/>
            </a:pPr>
            <a:r>
              <a:rPr lang="en-US" sz="2200" dirty="0">
                <a:solidFill>
                  <a:schemeClr val="bg1"/>
                </a:solidFill>
              </a:rPr>
              <a:t>Built by </a:t>
            </a:r>
            <a:r>
              <a:rPr lang="en-US" sz="2200" dirty="0" err="1">
                <a:solidFill>
                  <a:schemeClr val="bg1"/>
                </a:solidFill>
              </a:rPr>
              <a:t>Weaviate</a:t>
            </a:r>
            <a:r>
              <a:rPr lang="en-US" sz="2200" dirty="0">
                <a:solidFill>
                  <a:schemeClr val="bg1"/>
                </a:solidFill>
              </a:rPr>
              <a:t> to showcase Retrieval-Augmented Generation (RAG)</a:t>
            </a:r>
          </a:p>
          <a:p>
            <a:pPr>
              <a:buFont typeface="Calibri"/>
              <a:buChar char="-"/>
            </a:pPr>
            <a:r>
              <a:rPr lang="en-US" sz="2200" dirty="0">
                <a:solidFill>
                  <a:schemeClr val="bg1"/>
                </a:solidFill>
              </a:rPr>
              <a:t>Uses real documents to generate grounded, accurate answers. 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B0F0"/>
                </a:solidFill>
              </a:rPr>
              <a:t>Personalized Responses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 dirty="0">
                <a:solidFill>
                  <a:schemeClr val="bg1"/>
                </a:solidFill>
              </a:rPr>
              <a:t>Simplifies interaction between users and AI through a chat-style interface.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 dirty="0">
                <a:solidFill>
                  <a:schemeClr val="bg1"/>
                </a:solidFill>
              </a:rPr>
              <a:t>Answers are tailored to your data - no external sources, no hallucinations.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 dirty="0">
                <a:solidFill>
                  <a:schemeClr val="bg1"/>
                </a:solidFill>
              </a:rPr>
              <a:t>Ideal for private, domain-specific use cases.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B0F0"/>
                </a:solidFill>
              </a:rPr>
              <a:t>Source Traceability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 dirty="0">
                <a:solidFill>
                  <a:schemeClr val="bg1"/>
                </a:solidFill>
              </a:rPr>
              <a:t>Every answer includes a citation from your documents.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 dirty="0">
                <a:solidFill>
                  <a:schemeClr val="bg1"/>
                </a:solidFill>
              </a:rPr>
              <a:t>Users can verify exactly where the response came from.</a:t>
            </a:r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robot with a blue face&#10;&#10;AI-generated content may be incorrect.">
            <a:extLst>
              <a:ext uri="{FF2B5EF4-FFF2-40B4-BE49-F238E27FC236}">
                <a16:creationId xmlns:a16="http://schemas.microsoft.com/office/drawing/2014/main" id="{D0DC1D67-D5F0-71BE-F684-DAA65E89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89" r="4" b="6614"/>
          <a:stretch>
            <a:fillRect/>
          </a:stretch>
        </p:blipFill>
        <p:spPr>
          <a:xfrm>
            <a:off x="8406919" y="1915590"/>
            <a:ext cx="3649036" cy="43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5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6A6E7-0352-CA72-E5E7-DA5634F0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43" y="249034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Chunking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DE53-8925-8ABD-CB0D-6501A989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884" y="741206"/>
            <a:ext cx="7446914" cy="5661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What is it?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Chunking means splitting a long document or paragraph into smaller, manageable pieces called chunks based on size or meaning.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Why is it useful?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Makes large text easier to process.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Helps AI models handle input within token limits.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Improves search and retrieval accuracy.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Example: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A 1000-word article might be split into ten 100-word chunks. Long paragraphs become shorter sections, each with a fixed length or logical break.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5537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1D41E-BCF0-50CA-3D89-B9DC5CC5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718" y="-73398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Tokenization</a:t>
            </a: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4E6E-9D55-13A8-8D63-DFC0BD911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42" y="1110668"/>
            <a:ext cx="8952126" cy="57406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What is it?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Tokenization means breaking text into smaller parts called tokens. These can be: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 Whole words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 Pieces of words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 Punctuation marks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On average, 1 token = 4 characters, but this can change depending on the language or how complex the words are.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Example: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The sentence: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"The cat jumps over the dog." (22 characters) becomes about 8 tokens.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2F2F2"/>
                </a:highlight>
                <a:latin typeface="Times New Roman"/>
                <a:cs typeface="Times New Roman"/>
              </a:rPr>
              <a:t>["The", "cat", "jump", "s", "over", "the", "dog", "."]</a:t>
            </a:r>
            <a:r>
              <a:rPr lang="en-US" sz="2400" dirty="0">
                <a:solidFill>
                  <a:schemeClr val="bg1"/>
                </a:solidFill>
                <a:highlight>
                  <a:srgbClr val="F2F2F2"/>
                </a:highlight>
                <a:latin typeface="Times New Roman"/>
                <a:cs typeface="Times New Roman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>
              <a:solidFill>
                <a:schemeClr val="bg1"/>
              </a:solidFill>
              <a:highlight>
                <a:srgbClr val="F2F2F2"/>
              </a:highlight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500">
              <a:solidFill>
                <a:schemeClr val="bg1"/>
              </a:solidFill>
              <a:highlight>
                <a:srgbClr val="F2F2F2"/>
              </a:highlight>
              <a:latin typeface="Times New Roman"/>
              <a:cs typeface="Times New Roman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1500">
              <a:solidFill>
                <a:schemeClr val="bg1"/>
              </a:solidFill>
              <a:latin typeface="Aptos" panose="020B0004020202020204"/>
              <a:cs typeface="Times New Roman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7" name="Graphic 6" descr="Translate">
            <a:extLst>
              <a:ext uri="{FF2B5EF4-FFF2-40B4-BE49-F238E27FC236}">
                <a16:creationId xmlns:a16="http://schemas.microsoft.com/office/drawing/2014/main" id="{F46935B2-B964-2E8F-DD12-03FCC0E65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9588" y="1246909"/>
            <a:ext cx="3217333" cy="321733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17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C9E00-908E-85A4-DE56-7979CE77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976" y="43980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sz="3700" dirty="0">
                <a:solidFill>
                  <a:srgbClr val="FFFF00"/>
                </a:solidFill>
              </a:rPr>
              <a:t>Vectorization: Creating Numerical Embeddings </a:t>
            </a: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9E61-9E54-8A0B-C49F-55ABA0D6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78" y="1226125"/>
            <a:ext cx="8199746" cy="56386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What is it?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Vectorization turns text into numerical vectors that capture meaning. These vectors help AI understand relationships between words based on context, not just spelling.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In Verba: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Text is split into chunks.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Each chunk is turned into a  list of numbers (called a vector).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Vectors are saved in a special database for fast searching.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Example: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The word "Apple" might look like [0.13, 0.14. -0.22,..] These numbers help the AI link ideas like "Apple" with words like "fruit", "iPhone", and "Banana."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55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" name="Picture 3" descr="A clock with colored lines and dots&#10;&#10;AI-generated content may be incorrect.">
            <a:extLst>
              <a:ext uri="{FF2B5EF4-FFF2-40B4-BE49-F238E27FC236}">
                <a16:creationId xmlns:a16="http://schemas.microsoft.com/office/drawing/2014/main" id="{A85DDBB9-9237-AEF8-1E0A-943E5E4FB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523" y="2241742"/>
            <a:ext cx="3577704" cy="3817696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63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4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558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C852DF-64AD-8ED1-4552-38A61AD1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Indexing: Organizing for Fast Retrieval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1C86-4FBE-0AE7-4199-E8748F99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55" y="212973"/>
            <a:ext cx="7441234" cy="64464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Buffered Indexing </a:t>
            </a:r>
            <a:endParaRPr lang="en-US" dirty="0">
              <a:solidFill>
                <a:srgbClr val="00B0F0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Improves performance by grouping text chunks together before processing them.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Sends the batch to the database all at once, improving speed and reducing extra work.</a:t>
            </a:r>
            <a:endParaRPr lang="en-US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Vector Indexing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Saves pieces of documents as data points called vectors inside </a:t>
            </a:r>
            <a:r>
              <a:rPr lang="en-US" sz="2400" dirty="0" err="1"/>
              <a:t>Weaviate</a:t>
            </a:r>
            <a:r>
              <a:rPr lang="en-US" sz="2400" dirty="0"/>
              <a:t>.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Retrieves results based on meaning and context instead of exact word matches.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Controversial Indexing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Tracks ongoing chat history and conversation flow.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Generates more context and coherent answers during multi-turn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18365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C9E4-25AC-DEB9-4621-65E337BB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692" y="1319"/>
            <a:ext cx="4597747" cy="1035110"/>
          </a:xfrm>
        </p:spPr>
        <p:txBody>
          <a:bodyPr anchor="b">
            <a:no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Modular RAG Architecture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EE6E-96A7-8F9E-F836-D59AF0B6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" y="483204"/>
            <a:ext cx="6401327" cy="62491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Reader Manager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Loads and formats documents for processing.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Prepares content for chunking and embedding.</a:t>
            </a:r>
          </a:p>
          <a:p>
            <a:pPr marL="0" indent="0">
              <a:buNone/>
            </a:pPr>
            <a:r>
              <a:rPr lang="en-US" sz="3000" b="1" err="1">
                <a:solidFill>
                  <a:srgbClr val="00B0F0"/>
                </a:solidFill>
              </a:rPr>
              <a:t>Chunker</a:t>
            </a:r>
            <a:r>
              <a:rPr lang="en-US" sz="3000" b="1" dirty="0">
                <a:solidFill>
                  <a:srgbClr val="00B0F0"/>
                </a:solidFill>
              </a:rPr>
              <a:t> Manager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Splits documents into smaller, manageable pieces.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Helps improve retrieval accuracy by organizing content.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F0"/>
                </a:solidFill>
              </a:rPr>
              <a:t>Embedding Manager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Converts chunks into numerical vectors using models like Mistral or Cohere.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Stores those vectors in a database for semantic search.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140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815B4C-0649-DA05-FD07-DA18867D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995" y="925007"/>
            <a:ext cx="5691838" cy="561815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58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Retrieval Augmented Generation (RAG) A Verba Application</vt:lpstr>
      <vt:lpstr>Presentation Outline</vt:lpstr>
      <vt:lpstr>Retrieval Augmented Generation</vt:lpstr>
      <vt:lpstr>What is Verba?</vt:lpstr>
      <vt:lpstr>Chunking </vt:lpstr>
      <vt:lpstr>Tokenization</vt:lpstr>
      <vt:lpstr>Vectorization: Creating Numerical Embeddings </vt:lpstr>
      <vt:lpstr>Indexing: Organizing for Fast Retrieval </vt:lpstr>
      <vt:lpstr>Modular RAG Architecture Part 1</vt:lpstr>
      <vt:lpstr>Modular RAG Architecture Part 2</vt:lpstr>
      <vt:lpstr>Application Stack: Verba's Technical Components Part 1</vt:lpstr>
      <vt:lpstr>Application Stack: Verba's Technical Components Part 2</vt:lpstr>
      <vt:lpstr>Installation Methods</vt:lpstr>
      <vt:lpstr>Verba Installation Process </vt:lpstr>
      <vt:lpstr>Using Verba: Step by Step</vt:lpstr>
      <vt:lpstr>Configuration Options</vt:lpstr>
      <vt:lpstr>Future of Verba</vt:lpstr>
      <vt:lpstr>Conclusion</vt:lpstr>
      <vt:lpstr> References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867</cp:revision>
  <dcterms:created xsi:type="dcterms:W3CDTF">2025-07-23T05:24:37Z</dcterms:created>
  <dcterms:modified xsi:type="dcterms:W3CDTF">2025-07-23T21:12:10Z</dcterms:modified>
</cp:coreProperties>
</file>