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26A"/>
    <a:srgbClr val="F3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" autoAdjust="0"/>
    <p:restoredTop sz="94660"/>
  </p:normalViewPr>
  <p:slideViewPr>
    <p:cSldViewPr snapToGrid="0">
      <p:cViewPr>
        <p:scale>
          <a:sx n="66" d="100"/>
          <a:sy n="66" d="100"/>
        </p:scale>
        <p:origin x="1634" y="4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8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스마트폰게임프로그래밍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발표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엔터테인먼트컴퓨팅전공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2018184021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이유진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430208" y="1857180"/>
            <a:ext cx="1259892" cy="800508"/>
            <a:chOff x="8430208" y="1857180"/>
            <a:chExt cx="1259892" cy="800508"/>
          </a:xfrm>
        </p:grpSpPr>
        <p:sp>
          <p:nvSpPr>
            <p:cNvPr id="13" name="자유형 12"/>
            <p:cNvSpPr/>
            <p:nvPr/>
          </p:nvSpPr>
          <p:spPr>
            <a:xfrm>
              <a:off x="8430208" y="1857180"/>
              <a:ext cx="1259892" cy="800508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566" h="936272">
                  <a:moveTo>
                    <a:pt x="7509" y="897863"/>
                  </a:moveTo>
                  <a:cubicBezTo>
                    <a:pt x="73391" y="773244"/>
                    <a:pt x="250000" y="302418"/>
                    <a:pt x="426609" y="157294"/>
                  </a:cubicBezTo>
                  <a:cubicBezTo>
                    <a:pt x="603218" y="12170"/>
                    <a:pt x="775991" y="-35851"/>
                    <a:pt x="1067166" y="27119"/>
                  </a:cubicBezTo>
                  <a:cubicBezTo>
                    <a:pt x="1358341" y="90089"/>
                    <a:pt x="1473434" y="341047"/>
                    <a:pt x="1473566" y="492256"/>
                  </a:cubicBezTo>
                  <a:cubicBezTo>
                    <a:pt x="1473698" y="643465"/>
                    <a:pt x="1424617" y="836215"/>
                    <a:pt x="1067959" y="934375"/>
                  </a:cubicBezTo>
                  <a:cubicBezTo>
                    <a:pt x="749401" y="961098"/>
                    <a:pt x="679551" y="696779"/>
                    <a:pt x="502809" y="690694"/>
                  </a:cubicBezTo>
                  <a:cubicBezTo>
                    <a:pt x="326067" y="684609"/>
                    <a:pt x="-58373" y="1022482"/>
                    <a:pt x="7509" y="897863"/>
                  </a:cubicBezTo>
                  <a:close/>
                </a:path>
              </a:pathLst>
            </a:cu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76317" y="1910872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502405" y="1912724"/>
              <a:ext cx="1155759" cy="688833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  <a:gd name="connsiteX0" fmla="*/ 7292 w 1488850"/>
                <a:gd name="connsiteY0" fmla="*/ 810229 h 933990"/>
                <a:gd name="connsiteX1" fmla="*/ 441893 w 1488850"/>
                <a:gd name="connsiteY1" fmla="*/ 154915 h 933990"/>
                <a:gd name="connsiteX2" fmla="*/ 1082450 w 1488850"/>
                <a:gd name="connsiteY2" fmla="*/ 24740 h 933990"/>
                <a:gd name="connsiteX3" fmla="*/ 1488850 w 1488850"/>
                <a:gd name="connsiteY3" fmla="*/ 489877 h 933990"/>
                <a:gd name="connsiteX4" fmla="*/ 1083243 w 1488850"/>
                <a:gd name="connsiteY4" fmla="*/ 931996 h 933990"/>
                <a:gd name="connsiteX5" fmla="*/ 518093 w 1488850"/>
                <a:gd name="connsiteY5" fmla="*/ 688315 h 933990"/>
                <a:gd name="connsiteX6" fmla="*/ 7292 w 1488850"/>
                <a:gd name="connsiteY6" fmla="*/ 810229 h 933990"/>
                <a:gd name="connsiteX0" fmla="*/ 39 w 1481597"/>
                <a:gd name="connsiteY0" fmla="*/ 810227 h 933634"/>
                <a:gd name="connsiteX1" fmla="*/ 434640 w 1481597"/>
                <a:gd name="connsiteY1" fmla="*/ 154913 h 933634"/>
                <a:gd name="connsiteX2" fmla="*/ 1075197 w 1481597"/>
                <a:gd name="connsiteY2" fmla="*/ 24738 h 933634"/>
                <a:gd name="connsiteX3" fmla="*/ 1481597 w 1481597"/>
                <a:gd name="connsiteY3" fmla="*/ 489875 h 933634"/>
                <a:gd name="connsiteX4" fmla="*/ 1075990 w 1481597"/>
                <a:gd name="connsiteY4" fmla="*/ 931994 h 933634"/>
                <a:gd name="connsiteX5" fmla="*/ 456587 w 1481597"/>
                <a:gd name="connsiteY5" fmla="*/ 630184 h 933634"/>
                <a:gd name="connsiteX6" fmla="*/ 39 w 1481597"/>
                <a:gd name="connsiteY6" fmla="*/ 810227 h 933634"/>
                <a:gd name="connsiteX0" fmla="*/ 394 w 1481952"/>
                <a:gd name="connsiteY0" fmla="*/ 810227 h 933579"/>
                <a:gd name="connsiteX1" fmla="*/ 434995 w 1481952"/>
                <a:gd name="connsiteY1" fmla="*/ 154913 h 933579"/>
                <a:gd name="connsiteX2" fmla="*/ 1075552 w 1481952"/>
                <a:gd name="connsiteY2" fmla="*/ 24738 h 933579"/>
                <a:gd name="connsiteX3" fmla="*/ 1481952 w 1481952"/>
                <a:gd name="connsiteY3" fmla="*/ 489875 h 933579"/>
                <a:gd name="connsiteX4" fmla="*/ 1076345 w 1481952"/>
                <a:gd name="connsiteY4" fmla="*/ 931994 h 933579"/>
                <a:gd name="connsiteX5" fmla="*/ 507320 w 1481952"/>
                <a:gd name="connsiteY5" fmla="*/ 618559 h 933579"/>
                <a:gd name="connsiteX6" fmla="*/ 394 w 1481952"/>
                <a:gd name="connsiteY6" fmla="*/ 810227 h 933579"/>
                <a:gd name="connsiteX0" fmla="*/ 394 w 1482284"/>
                <a:gd name="connsiteY0" fmla="*/ 810227 h 887281"/>
                <a:gd name="connsiteX1" fmla="*/ 434995 w 1482284"/>
                <a:gd name="connsiteY1" fmla="*/ 154913 h 887281"/>
                <a:gd name="connsiteX2" fmla="*/ 1075552 w 1482284"/>
                <a:gd name="connsiteY2" fmla="*/ 24738 h 887281"/>
                <a:gd name="connsiteX3" fmla="*/ 1481952 w 1482284"/>
                <a:gd name="connsiteY3" fmla="*/ 489875 h 887281"/>
                <a:gd name="connsiteX4" fmla="*/ 1029842 w 1482284"/>
                <a:gd name="connsiteY4" fmla="*/ 885491 h 887281"/>
                <a:gd name="connsiteX5" fmla="*/ 507320 w 1482284"/>
                <a:gd name="connsiteY5" fmla="*/ 618559 h 887281"/>
                <a:gd name="connsiteX6" fmla="*/ 394 w 1482284"/>
                <a:gd name="connsiteY6" fmla="*/ 810227 h 887281"/>
                <a:gd name="connsiteX0" fmla="*/ 394 w 1482284"/>
                <a:gd name="connsiteY0" fmla="*/ 810227 h 885491"/>
                <a:gd name="connsiteX1" fmla="*/ 434995 w 1482284"/>
                <a:gd name="connsiteY1" fmla="*/ 154913 h 885491"/>
                <a:gd name="connsiteX2" fmla="*/ 1075552 w 1482284"/>
                <a:gd name="connsiteY2" fmla="*/ 24738 h 885491"/>
                <a:gd name="connsiteX3" fmla="*/ 1481952 w 1482284"/>
                <a:gd name="connsiteY3" fmla="*/ 489875 h 885491"/>
                <a:gd name="connsiteX4" fmla="*/ 1029842 w 1482284"/>
                <a:gd name="connsiteY4" fmla="*/ 885491 h 885491"/>
                <a:gd name="connsiteX5" fmla="*/ 507320 w 1482284"/>
                <a:gd name="connsiteY5" fmla="*/ 618559 h 885491"/>
                <a:gd name="connsiteX6" fmla="*/ 394 w 1482284"/>
                <a:gd name="connsiteY6" fmla="*/ 810227 h 885491"/>
                <a:gd name="connsiteX0" fmla="*/ 3829 w 1485719"/>
                <a:gd name="connsiteY0" fmla="*/ 810227 h 885491"/>
                <a:gd name="connsiteX1" fmla="*/ 438430 w 1485719"/>
                <a:gd name="connsiteY1" fmla="*/ 154913 h 885491"/>
                <a:gd name="connsiteX2" fmla="*/ 1078987 w 1485719"/>
                <a:gd name="connsiteY2" fmla="*/ 24738 h 885491"/>
                <a:gd name="connsiteX3" fmla="*/ 1485387 w 1485719"/>
                <a:gd name="connsiteY3" fmla="*/ 489875 h 885491"/>
                <a:gd name="connsiteX4" fmla="*/ 1033277 w 1485719"/>
                <a:gd name="connsiteY4" fmla="*/ 885491 h 885491"/>
                <a:gd name="connsiteX5" fmla="*/ 510755 w 1485719"/>
                <a:gd name="connsiteY5" fmla="*/ 618559 h 885491"/>
                <a:gd name="connsiteX6" fmla="*/ 3829 w 1485719"/>
                <a:gd name="connsiteY6" fmla="*/ 810227 h 8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719" h="885491">
                  <a:moveTo>
                    <a:pt x="3829" y="810227"/>
                  </a:moveTo>
                  <a:cubicBezTo>
                    <a:pt x="49902" y="736828"/>
                    <a:pt x="259237" y="285828"/>
                    <a:pt x="438430" y="154913"/>
                  </a:cubicBezTo>
                  <a:cubicBezTo>
                    <a:pt x="617623" y="23998"/>
                    <a:pt x="787812" y="-38232"/>
                    <a:pt x="1078987" y="24738"/>
                  </a:cubicBezTo>
                  <a:cubicBezTo>
                    <a:pt x="1370162" y="87708"/>
                    <a:pt x="1493005" y="346416"/>
                    <a:pt x="1485387" y="489875"/>
                  </a:cubicBezTo>
                  <a:cubicBezTo>
                    <a:pt x="1477769" y="633334"/>
                    <a:pt x="1389935" y="787331"/>
                    <a:pt x="1033277" y="885491"/>
                  </a:cubicBezTo>
                  <a:cubicBezTo>
                    <a:pt x="726345" y="854085"/>
                    <a:pt x="682330" y="631103"/>
                    <a:pt x="510755" y="618559"/>
                  </a:cubicBezTo>
                  <a:cubicBezTo>
                    <a:pt x="339180" y="606015"/>
                    <a:pt x="-42244" y="883626"/>
                    <a:pt x="3829" y="810227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585361" y="2345852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스마트폰 단색으로 채워진">
            <a:extLst>
              <a:ext uri="{FF2B5EF4-FFF2-40B4-BE49-F238E27FC236}">
                <a16:creationId xmlns:a16="http://schemas.microsoft.com/office/drawing/2014/main" id="{BCFD08B8-5102-4B91-A282-02861DDCD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55" y="2038643"/>
            <a:ext cx="420979" cy="4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 컨셉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 튀기기 게임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장애물을 피해 이동하면서 열쇠를 모아 스테이지를 클리어하는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벡터그래픽, 장난감, 방이(가) 표시된 사진&#10;&#10;자동 생성된 설명">
            <a:extLst>
              <a:ext uri="{FF2B5EF4-FFF2-40B4-BE49-F238E27FC236}">
                <a16:creationId xmlns:a16="http://schemas.microsoft.com/office/drawing/2014/main" id="{B001AC53-BDE5-4322-8B87-65B16806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15" y="2341249"/>
            <a:ext cx="5300561" cy="27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범위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272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플레이어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위아래로 계속 움직임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좌우 터치로 이동 가능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터치하는 길이에 따라 길게 이동 가능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스테이지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구현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 블록 </a:t>
            </a:r>
            <a:r>
              <a:rPr lang="en-US" altLang="ko-KR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종류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3E2570-0600-42B5-93BC-202CD5C8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32377"/>
              </p:ext>
            </p:extLst>
          </p:nvPr>
        </p:nvGraphicFramePr>
        <p:xfrm>
          <a:off x="1505353" y="3860800"/>
          <a:ext cx="6550627" cy="2406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277">
                  <a:extLst>
                    <a:ext uri="{9D8B030D-6E8A-4147-A177-3AD203B41FA5}">
                      <a16:colId xmlns:a16="http://schemas.microsoft.com/office/drawing/2014/main" val="3690923193"/>
                    </a:ext>
                  </a:extLst>
                </a:gridCol>
                <a:gridCol w="4895350">
                  <a:extLst>
                    <a:ext uri="{9D8B030D-6E8A-4147-A177-3AD203B41FA5}">
                      <a16:colId xmlns:a16="http://schemas.microsoft.com/office/drawing/2014/main" val="1761995730"/>
                    </a:ext>
                  </a:extLst>
                </a:gridCol>
              </a:tblGrid>
              <a:tr h="24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종류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91497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밟을 수 있는 기본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3701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부서지는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밟으면 없어지는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35392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밟으면 더 높이 점프할 수 있는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9446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직진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밟으면 앞으로 이동하는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9923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이동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좌우로 움직이는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8512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전기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닿으면 죽는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2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범위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종류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3E2570-0600-42B5-93BC-202CD5C8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66592"/>
              </p:ext>
            </p:extLst>
          </p:nvPr>
        </p:nvGraphicFramePr>
        <p:xfrm>
          <a:off x="1505351" y="3772513"/>
          <a:ext cx="6550627" cy="140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277">
                  <a:extLst>
                    <a:ext uri="{9D8B030D-6E8A-4147-A177-3AD203B41FA5}">
                      <a16:colId xmlns:a16="http://schemas.microsoft.com/office/drawing/2014/main" val="3690923193"/>
                    </a:ext>
                  </a:extLst>
                </a:gridCol>
                <a:gridCol w="4895350">
                  <a:extLst>
                    <a:ext uri="{9D8B030D-6E8A-4147-A177-3AD203B41FA5}">
                      <a16:colId xmlns:a16="http://schemas.microsoft.com/office/drawing/2014/main" val="1761995730"/>
                    </a:ext>
                  </a:extLst>
                </a:gridCol>
              </a:tblGrid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종류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91497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움직이지 않으며 </a:t>
                      </a:r>
                      <a:r>
                        <a:rPr lang="ko-KR" altLang="en-US" sz="1400" dirty="0" err="1"/>
                        <a:t>충돌시</a:t>
                      </a:r>
                      <a:r>
                        <a:rPr lang="ko-KR" altLang="en-US" sz="1400" dirty="0"/>
                        <a:t> 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3701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상하이동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일정 시간마다 위에서 아래로 떨어지며 </a:t>
                      </a:r>
                      <a:r>
                        <a:rPr lang="ko-KR" altLang="en-US" sz="1400" dirty="0" err="1"/>
                        <a:t>충돌시</a:t>
                      </a:r>
                      <a:r>
                        <a:rPr lang="ko-KR" altLang="en-US" sz="1400" dirty="0"/>
                        <a:t> 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35392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좌우이동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좌우로 이동하며 </a:t>
                      </a:r>
                      <a:r>
                        <a:rPr lang="ko-KR" altLang="en-US" sz="1400" dirty="0" err="1"/>
                        <a:t>충돌시</a:t>
                      </a:r>
                      <a:r>
                        <a:rPr lang="ko-KR" altLang="en-US" sz="1400" dirty="0"/>
                        <a:t> 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94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572F10-6217-441B-8CF7-F0EF854135E0}"/>
              </a:ext>
            </a:extLst>
          </p:cNvPr>
          <p:cNvSpPr txBox="1"/>
          <p:nvPr/>
        </p:nvSpPr>
        <p:spPr>
          <a:xfrm>
            <a:off x="1180920" y="3150897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적 </a:t>
            </a:r>
            <a:r>
              <a:rPr lang="en-US" altLang="ko-KR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5AF1CD5-5194-42A2-A82E-508434F5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25877"/>
              </p:ext>
            </p:extLst>
          </p:nvPr>
        </p:nvGraphicFramePr>
        <p:xfrm>
          <a:off x="1505351" y="2034717"/>
          <a:ext cx="6550627" cy="105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277">
                  <a:extLst>
                    <a:ext uri="{9D8B030D-6E8A-4147-A177-3AD203B41FA5}">
                      <a16:colId xmlns:a16="http://schemas.microsoft.com/office/drawing/2014/main" val="3690923193"/>
                    </a:ext>
                  </a:extLst>
                </a:gridCol>
                <a:gridCol w="4895350">
                  <a:extLst>
                    <a:ext uri="{9D8B030D-6E8A-4147-A177-3AD203B41FA5}">
                      <a16:colId xmlns:a16="http://schemas.microsoft.com/office/drawing/2014/main" val="1761995730"/>
                    </a:ext>
                  </a:extLst>
                </a:gridCol>
              </a:tblGrid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종류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91497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 점프 가능하도록 함</a:t>
                      </a: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회만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3701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 점프 가능하도록 함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스테이지 내에서 무제한 사용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3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26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 게임 실행 흐름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0B507-15EC-4CCF-847E-CAE9CECA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6" y="2694190"/>
            <a:ext cx="3208702" cy="18199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E4A82E-D76B-4ED2-9508-04BE4DAA3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4" y="2694190"/>
            <a:ext cx="3199888" cy="18199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9A07B9-FB5F-4F8E-9A17-2288C6688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5" y="2694190"/>
            <a:ext cx="3212095" cy="1819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194D72-BBEC-42AA-8302-14EE486188CC}"/>
              </a:ext>
            </a:extLst>
          </p:cNvPr>
          <p:cNvSpPr txBox="1"/>
          <p:nvPr/>
        </p:nvSpPr>
        <p:spPr>
          <a:xfrm>
            <a:off x="1014049" y="4523674"/>
            <a:ext cx="319988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장애물과 적을 피해 코인 획득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58DD-35BC-4998-A719-D66DE2759A94}"/>
              </a:ext>
            </a:extLst>
          </p:cNvPr>
          <p:cNvSpPr txBox="1"/>
          <p:nvPr/>
        </p:nvSpPr>
        <p:spPr>
          <a:xfrm>
            <a:off x="4553938" y="4522940"/>
            <a:ext cx="319988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열쇠 획득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9D123-752C-4F5E-BF80-5652EDD7204A}"/>
              </a:ext>
            </a:extLst>
          </p:cNvPr>
          <p:cNvSpPr txBox="1"/>
          <p:nvPr/>
        </p:nvSpPr>
        <p:spPr>
          <a:xfrm>
            <a:off x="8116536" y="4522940"/>
            <a:ext cx="319988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클리어 후 다음 스테이지로 이동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1C8985-C5D0-4542-BC18-850910C44D14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189032" y="3604158"/>
            <a:ext cx="358803" cy="0"/>
          </a:xfrm>
          <a:prstGeom prst="straightConnector1">
            <a:avLst/>
          </a:prstGeom>
          <a:ln w="57150">
            <a:solidFill>
              <a:srgbClr val="877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F1AFFD-BBE9-4A22-B249-D0FF83FC9F2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759930" y="3604158"/>
            <a:ext cx="356606" cy="0"/>
          </a:xfrm>
          <a:prstGeom prst="straightConnector1">
            <a:avLst/>
          </a:prstGeom>
          <a:ln w="57150">
            <a:solidFill>
              <a:srgbClr val="877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</a:t>
            </a:r>
            <a:r>
              <a:rPr lang="ko-KR" altLang="en-US" sz="2800" b="1" i="1" kern="0" dirty="0">
                <a:solidFill>
                  <a:srgbClr val="87726A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772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8772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5AF1CD5-5194-42A2-A82E-508434F5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45183"/>
              </p:ext>
            </p:extLst>
          </p:nvPr>
        </p:nvGraphicFramePr>
        <p:xfrm>
          <a:off x="1505351" y="2034717"/>
          <a:ext cx="6579565" cy="350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376">
                  <a:extLst>
                    <a:ext uri="{9D8B030D-6E8A-4147-A177-3AD203B41FA5}">
                      <a16:colId xmlns:a16="http://schemas.microsoft.com/office/drawing/2014/main" val="3690923193"/>
                    </a:ext>
                  </a:extLst>
                </a:gridCol>
                <a:gridCol w="4485189">
                  <a:extLst>
                    <a:ext uri="{9D8B030D-6E8A-4147-A177-3AD203B41FA5}">
                      <a16:colId xmlns:a16="http://schemas.microsoft.com/office/drawing/2014/main" val="1761995730"/>
                    </a:ext>
                  </a:extLst>
                </a:gridCol>
              </a:tblGrid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종류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>
                    <a:solidFill>
                      <a:srgbClr val="F3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91497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(4/04 - 4/10)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3701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(4/11 - 4/17)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기본 틀 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35392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(4/18 - 4/24)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 캐릭터 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14758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(4/25 - 5/01)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블록 구현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22938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(5/02 - 5/08)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블록 구현</a:t>
                      </a:r>
                      <a:r>
                        <a:rPr lang="en-US" altLang="ko-KR" sz="1400" dirty="0"/>
                        <a:t>(2) </a:t>
                      </a:r>
                      <a:r>
                        <a:rPr lang="ko-KR" altLang="en-US" sz="1400" dirty="0"/>
                        <a:t>및 적 구현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191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(5/09 - 5/15)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구현</a:t>
                      </a:r>
                      <a:r>
                        <a:rPr lang="en-US" altLang="ko-KR" sz="1400" dirty="0"/>
                        <a:t>(2) </a:t>
                      </a:r>
                      <a:r>
                        <a:rPr lang="ko-KR" altLang="en-US" sz="1400" dirty="0"/>
                        <a:t>및 아이템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15119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(5/16 - 5/22)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코인 및 열쇠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80364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(5/23 - 5/29)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시작 및 종료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35161"/>
                  </a:ext>
                </a:extLst>
              </a:tr>
              <a:tr h="350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(5/30 - 6/05)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2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01877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282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</dc:creator>
  <cp:lastModifiedBy>유진</cp:lastModifiedBy>
  <cp:revision>2</cp:revision>
  <dcterms:created xsi:type="dcterms:W3CDTF">2022-03-29T06:51:35Z</dcterms:created>
  <dcterms:modified xsi:type="dcterms:W3CDTF">2022-03-29T07:53:00Z</dcterms:modified>
</cp:coreProperties>
</file>