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15"/>
  </p:notesMasterIdLst>
  <p:sldIdLst>
    <p:sldId id="256" r:id="rId2"/>
    <p:sldId id="257" r:id="rId3"/>
    <p:sldId id="269" r:id="rId4"/>
    <p:sldId id="273" r:id="rId5"/>
    <p:sldId id="277" r:id="rId6"/>
    <p:sldId id="270" r:id="rId7"/>
    <p:sldId id="271" r:id="rId8"/>
    <p:sldId id="272" r:id="rId9"/>
    <p:sldId id="266" r:id="rId10"/>
    <p:sldId id="274" r:id="rId11"/>
    <p:sldId id="275" r:id="rId12"/>
    <p:sldId id="276" r:id="rId13"/>
    <p:sldId id="268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66286-4706-4577-9762-C5B3BF9662DA}" type="datetimeFigureOut">
              <a:rPr lang="zh-CN" altLang="en-US" smtClean="0"/>
              <a:t>2014/12/22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EDD3E-D465-4EBA-B147-A35CB217B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206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地区（）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EDD3E-D465-4EBA-B147-A35CB217B75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988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C2808D-5371-40BD-B66D-B0231CD26281}" type="datetimeFigureOut">
              <a:rPr lang="zh-CN" altLang="en-US" smtClean="0"/>
              <a:pPr>
                <a:defRPr/>
              </a:pPr>
              <a:t>2014/12/22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D3289B-E44C-40BE-BEA1-7F4D562E70A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13DD04-74A6-4055-AE3A-E2E1254A4D28}" type="datetimeFigureOut">
              <a:rPr lang="zh-CN" altLang="en-US" smtClean="0"/>
              <a:pPr>
                <a:defRPr/>
              </a:pPr>
              <a:t>2014/12/22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5C19E3-259C-490F-9F26-BDAC05E5167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350922-F649-4C05-AE47-32436BDE59DE}" type="datetimeFigureOut">
              <a:rPr lang="zh-CN" altLang="en-US" smtClean="0"/>
              <a:pPr>
                <a:defRPr/>
              </a:pPr>
              <a:t>2014/12/22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28CCE3-D851-4EF4-8DC8-70F79FABC68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F80D0B-E159-4B17-82DF-04F8A7A0BBBA}" type="datetimeFigureOut">
              <a:rPr lang="zh-CN" altLang="en-US" smtClean="0"/>
              <a:pPr>
                <a:defRPr/>
              </a:pPr>
              <a:t>2014/12/22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8B8C03-9BBF-4319-8C9A-4F078AA6509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09A429-5301-47A1-999B-8DFE59AE099E}" type="datetimeFigureOut">
              <a:rPr lang="zh-CN" altLang="en-US" smtClean="0"/>
              <a:pPr>
                <a:defRPr/>
              </a:pPr>
              <a:t>2014/12/22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7895C-57E2-41AF-88AB-5320C8AB280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98E74F-4DA9-4E4D-933B-8858B323D226}" type="datetimeFigureOut">
              <a:rPr lang="zh-CN" altLang="en-US" smtClean="0"/>
              <a:pPr>
                <a:defRPr/>
              </a:pPr>
              <a:t>2014/12/22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5A477B-E50D-414F-AB48-6D0EBC8167E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C5B5AA-C214-4C01-85F8-2A784529962E}" type="datetimeFigureOut">
              <a:rPr lang="zh-CN" altLang="en-US" smtClean="0"/>
              <a:pPr>
                <a:defRPr/>
              </a:pPr>
              <a:t>2014/12/22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53BC7-FC1E-41BB-8385-4F2F4196963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D71C90-86AD-463A-A717-7A6B182475E9}" type="datetimeFigureOut">
              <a:rPr lang="zh-CN" altLang="en-US" smtClean="0"/>
              <a:pPr>
                <a:defRPr/>
              </a:pPr>
              <a:t>2014/12/22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80B02-92B8-44DC-A6F8-37AAE3DB162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E0FD8B-F2C3-489B-8611-EAE9451AA1F5}" type="datetimeFigureOut">
              <a:rPr lang="zh-CN" altLang="en-US" smtClean="0"/>
              <a:pPr>
                <a:defRPr/>
              </a:pPr>
              <a:t>2014/12/22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9B0FA-7C43-4E4A-B8AD-58822512B1E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49AA46-3A29-4119-8D6D-B53D6C699B86}" type="datetimeFigureOut">
              <a:rPr lang="zh-CN" altLang="en-US" smtClean="0"/>
              <a:pPr>
                <a:defRPr/>
              </a:pPr>
              <a:t>2014/12/22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E50EA-08A9-4F5E-92AF-213B9982C5D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pPr>
              <a:defRPr/>
            </a:pPr>
            <a:fld id="{7B48CA00-5E21-4520-84B5-9BF6C59F9F4C}" type="datetimeFigureOut">
              <a:rPr lang="zh-CN" altLang="en-US" smtClean="0"/>
              <a:pPr>
                <a:defRPr/>
              </a:pPr>
              <a:t>2014/12/22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fld id="{4D599BD8-2047-4D18-85EB-1423BFF843F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0AF6410-793B-4338-A929-D1F198F0C657}" type="datetimeFigureOut">
              <a:rPr lang="zh-CN" altLang="en-US" smtClean="0"/>
              <a:pPr>
                <a:defRPr/>
              </a:pPr>
              <a:t>2014/12/22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CB926D2-3D2B-4646-9A70-BBF198634B5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satMod val="200000"/>
                  </a:schemeClr>
                </a:solidFill>
              </a:rPr>
              <a:t>数据</a:t>
            </a:r>
            <a:r>
              <a:rPr lang="zh-CN" altLang="en-US" dirty="0" smtClean="0">
                <a:solidFill>
                  <a:schemeClr val="tx2">
                    <a:satMod val="200000"/>
                  </a:schemeClr>
                </a:solidFill>
              </a:rPr>
              <a:t>挖掘</a:t>
            </a: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</a:rPr>
              <a:t>                </a:t>
            </a:r>
            <a:endParaRPr lang="zh-CN" altLang="en-US" sz="31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2120" y="3284984"/>
            <a:ext cx="22381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>
                    <a:satMod val="200000"/>
                  </a:schemeClr>
                </a:solidFill>
                <a:latin typeface="+mj-ea"/>
                <a:ea typeface="+mj-ea"/>
              </a:rPr>
              <a:t>成员：</a:t>
            </a:r>
            <a:r>
              <a:rPr lang="en-US" altLang="zh-CN" sz="2400" dirty="0">
                <a:solidFill>
                  <a:schemeClr val="tx2">
                    <a:satMod val="20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zh-CN" sz="2400" dirty="0">
                <a:solidFill>
                  <a:schemeClr val="tx2">
                    <a:satMod val="200000"/>
                  </a:schemeClr>
                </a:solidFill>
                <a:latin typeface="+mj-ea"/>
                <a:ea typeface="+mj-ea"/>
              </a:rPr>
            </a:br>
            <a:r>
              <a:rPr lang="en-US" altLang="zh-CN" sz="2400" dirty="0">
                <a:solidFill>
                  <a:schemeClr val="tx2">
                    <a:satMod val="200000"/>
                  </a:schemeClr>
                </a:solidFill>
                <a:latin typeface="+mj-ea"/>
                <a:ea typeface="+mj-ea"/>
              </a:rPr>
              <a:t>               </a:t>
            </a:r>
            <a:r>
              <a:rPr lang="zh-CN" altLang="en-US" sz="2400" dirty="0" smtClean="0">
                <a:solidFill>
                  <a:schemeClr val="tx2">
                    <a:satMod val="200000"/>
                  </a:schemeClr>
                </a:solidFill>
                <a:latin typeface="+mj-ea"/>
                <a:ea typeface="+mj-ea"/>
              </a:rPr>
              <a:t>宋</a:t>
            </a:r>
            <a:r>
              <a:rPr lang="zh-CN" altLang="en-US" sz="2400" dirty="0">
                <a:solidFill>
                  <a:schemeClr val="tx2">
                    <a:satMod val="200000"/>
                  </a:schemeClr>
                </a:solidFill>
                <a:latin typeface="+mj-ea"/>
                <a:ea typeface="+mj-ea"/>
              </a:rPr>
              <a:t>自立</a:t>
            </a:r>
            <a:r>
              <a:rPr lang="en-US" altLang="zh-CN" sz="2400" dirty="0">
                <a:solidFill>
                  <a:schemeClr val="tx2">
                    <a:satMod val="20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zh-CN" sz="2400" dirty="0">
                <a:solidFill>
                  <a:schemeClr val="tx2">
                    <a:satMod val="200000"/>
                  </a:schemeClr>
                </a:solidFill>
                <a:latin typeface="+mj-ea"/>
                <a:ea typeface="+mj-ea"/>
              </a:rPr>
            </a:br>
            <a:r>
              <a:rPr lang="en-US" altLang="zh-CN" sz="2400" dirty="0">
                <a:solidFill>
                  <a:schemeClr val="tx2">
                    <a:satMod val="200000"/>
                  </a:schemeClr>
                </a:solidFill>
                <a:latin typeface="+mj-ea"/>
                <a:ea typeface="+mj-ea"/>
              </a:rPr>
              <a:t>           </a:t>
            </a:r>
            <a:r>
              <a:rPr lang="en-US" altLang="zh-CN" sz="2400" dirty="0" smtClean="0">
                <a:solidFill>
                  <a:schemeClr val="tx2">
                    <a:satMod val="200000"/>
                  </a:schemeClr>
                </a:solidFill>
                <a:latin typeface="+mj-ea"/>
                <a:ea typeface="+mj-ea"/>
              </a:rPr>
              <a:t>    </a:t>
            </a:r>
            <a:r>
              <a:rPr lang="zh-CN" altLang="en-US" sz="2400" dirty="0">
                <a:solidFill>
                  <a:schemeClr val="tx2">
                    <a:satMod val="200000"/>
                  </a:schemeClr>
                </a:solidFill>
                <a:latin typeface="+mj-ea"/>
                <a:ea typeface="+mj-ea"/>
              </a:rPr>
              <a:t>严鲲</a:t>
            </a:r>
            <a:r>
              <a:rPr lang="en-US" altLang="zh-CN" sz="2400" dirty="0">
                <a:solidFill>
                  <a:schemeClr val="tx2">
                    <a:satMod val="20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zh-CN" sz="2400" dirty="0">
                <a:solidFill>
                  <a:schemeClr val="tx2">
                    <a:satMod val="200000"/>
                  </a:schemeClr>
                </a:solidFill>
                <a:latin typeface="+mj-ea"/>
                <a:ea typeface="+mj-ea"/>
              </a:rPr>
            </a:br>
            <a:r>
              <a:rPr lang="en-US" altLang="zh-CN" sz="2400" dirty="0">
                <a:solidFill>
                  <a:schemeClr val="tx2">
                    <a:satMod val="200000"/>
                  </a:schemeClr>
                </a:solidFill>
                <a:latin typeface="+mj-ea"/>
                <a:ea typeface="+mj-ea"/>
              </a:rPr>
              <a:t>    </a:t>
            </a:r>
            <a:r>
              <a:rPr lang="en-US" altLang="zh-CN" sz="2400" dirty="0" smtClean="0">
                <a:solidFill>
                  <a:schemeClr val="tx2">
                    <a:satMod val="200000"/>
                  </a:schemeClr>
                </a:solidFill>
                <a:latin typeface="+mj-ea"/>
                <a:ea typeface="+mj-ea"/>
              </a:rPr>
              <a:t>           </a:t>
            </a:r>
            <a:r>
              <a:rPr lang="zh-CN" altLang="en-US" sz="2400" dirty="0">
                <a:solidFill>
                  <a:schemeClr val="tx2">
                    <a:satMod val="200000"/>
                  </a:schemeClr>
                </a:solidFill>
                <a:latin typeface="+mj-ea"/>
                <a:ea typeface="+mj-ea"/>
              </a:rPr>
              <a:t>冉义鹏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satMod val="200000"/>
                  </a:schemeClr>
                </a:solidFill>
              </a:rPr>
              <a:t>分类算法</a:t>
            </a:r>
            <a:endParaRPr lang="zh-CN" alt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638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2">
                    <a:satMod val="200000"/>
                  </a:schemeClr>
                </a:solidFill>
              </a:rPr>
              <a:t>问题与改进（</a:t>
            </a:r>
            <a:r>
              <a:rPr lang="en-US" altLang="zh-CN" b="1" dirty="0" smtClean="0">
                <a:solidFill>
                  <a:schemeClr val="tx2">
                    <a:satMod val="200000"/>
                  </a:schemeClr>
                </a:solidFill>
              </a:rPr>
              <a:t>elm</a:t>
            </a:r>
            <a:r>
              <a:rPr lang="zh-CN" altLang="en-US" b="1" dirty="0" smtClean="0">
                <a:solidFill>
                  <a:schemeClr val="tx2">
                    <a:satMod val="200000"/>
                  </a:schemeClr>
                </a:solidFill>
              </a:rPr>
              <a:t>）</a:t>
            </a:r>
            <a:endParaRPr lang="en-US" altLang="zh-CN" b="1" dirty="0" smtClean="0">
              <a:solidFill>
                <a:schemeClr val="tx2">
                  <a:satMod val="200000"/>
                </a:schemeClr>
              </a:solidFill>
            </a:endParaRPr>
          </a:p>
          <a:p>
            <a:pPr marL="0" indent="0">
              <a:buNone/>
            </a:pPr>
            <a:r>
              <a:rPr lang="zh-CN" altLang="zh-CN" sz="2400" dirty="0"/>
              <a:t>将原始数据分为训练集和测试集，但是由于训练集读取时总是报错，调整多次，无果，随后想换个分类方法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b="1" dirty="0" smtClean="0">
              <a:solidFill>
                <a:schemeClr val="tx2">
                  <a:satMod val="200000"/>
                </a:schemeClr>
              </a:solidFill>
            </a:endParaRPr>
          </a:p>
          <a:p>
            <a:r>
              <a:rPr lang="en-US" altLang="zh-CN" b="1" dirty="0" err="1"/>
              <a:t>Weka</a:t>
            </a:r>
            <a:r>
              <a:rPr lang="zh-CN" altLang="zh-CN" b="1" dirty="0"/>
              <a:t>上的决策</a:t>
            </a:r>
            <a:r>
              <a:rPr lang="zh-CN" altLang="zh-CN" b="1" dirty="0" smtClean="0"/>
              <a:t>树</a:t>
            </a:r>
            <a:r>
              <a:rPr lang="zh-CN" altLang="en-US" b="1" dirty="0" smtClean="0"/>
              <a:t>算法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sz="2400" dirty="0" smtClean="0"/>
              <a:t>代码在附件里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/>
              <a:t>结果在下页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dirty="0">
              <a:solidFill>
                <a:schemeClr val="tx2">
                  <a:satMod val="200000"/>
                </a:schemeClr>
              </a:solidFill>
            </a:endParaRPr>
          </a:p>
          <a:p>
            <a:endParaRPr lang="en-US" altLang="zh-CN" b="1" dirty="0" smtClean="0">
              <a:solidFill>
                <a:schemeClr val="tx2">
                  <a:satMod val="200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2">
                  <a:satMod val="20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87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satMod val="200000"/>
                  </a:schemeClr>
                </a:solidFill>
              </a:rPr>
              <a:t>分类</a:t>
            </a:r>
            <a:r>
              <a:rPr lang="zh-CN" altLang="en-US" dirty="0" smtClean="0">
                <a:solidFill>
                  <a:schemeClr val="tx2">
                    <a:satMod val="200000"/>
                  </a:schemeClr>
                </a:solidFill>
              </a:rPr>
              <a:t>算法结果及分析</a:t>
            </a:r>
            <a:endParaRPr lang="zh-CN" alt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638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 smtClean="0"/>
              <a:t>以</a:t>
            </a:r>
            <a:r>
              <a:rPr lang="zh-CN" altLang="zh-CN" b="1" dirty="0"/>
              <a:t>销售渠道（零销、批发售给餐饮业）为目标类，其余</a:t>
            </a:r>
            <a:r>
              <a:rPr lang="en-US" altLang="zh-CN" b="1" dirty="0"/>
              <a:t>7</a:t>
            </a:r>
            <a:r>
              <a:rPr lang="zh-CN" altLang="zh-CN" b="1" dirty="0"/>
              <a:t>个属性做决策树</a:t>
            </a:r>
            <a:r>
              <a:rPr lang="zh-CN" altLang="zh-CN" b="1" dirty="0" smtClean="0"/>
              <a:t>分层</a:t>
            </a:r>
            <a:endParaRPr lang="en-US" altLang="zh-CN" dirty="0">
              <a:solidFill>
                <a:schemeClr val="tx2">
                  <a:satMod val="200000"/>
                </a:schemeClr>
              </a:solidFill>
            </a:endParaRPr>
          </a:p>
          <a:p>
            <a:endParaRPr lang="en-US" altLang="zh-CN" b="1" dirty="0" smtClean="0">
              <a:solidFill>
                <a:schemeClr val="tx2">
                  <a:satMod val="200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2">
                  <a:satMod val="200000"/>
                </a:schemeClr>
              </a:solidFill>
            </a:endParaRP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2" y="2759968"/>
            <a:ext cx="6480720" cy="409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2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satMod val="200000"/>
                  </a:schemeClr>
                </a:solidFill>
              </a:rPr>
              <a:t>分类</a:t>
            </a:r>
            <a:r>
              <a:rPr lang="zh-CN" altLang="en-US" dirty="0" smtClean="0">
                <a:solidFill>
                  <a:schemeClr val="tx2">
                    <a:satMod val="200000"/>
                  </a:schemeClr>
                </a:solidFill>
              </a:rPr>
              <a:t>算法结果及分析</a:t>
            </a:r>
            <a:endParaRPr lang="zh-CN" alt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6387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zh-CN" sz="2400" b="1" dirty="0"/>
              <a:t>目标类有两个，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b="1" dirty="0"/>
              <a:t>当</a:t>
            </a:r>
            <a:r>
              <a:rPr lang="en-US" altLang="zh-CN" sz="2400" b="1" dirty="0" err="1"/>
              <a:t>Detergents_paper</a:t>
            </a:r>
            <a:r>
              <a:rPr lang="en-US" altLang="zh-CN" sz="2400" b="1" dirty="0"/>
              <a:t>&lt;1746.5</a:t>
            </a:r>
            <a:r>
              <a:rPr lang="zh-CN" altLang="zh-CN" sz="2400" b="1" dirty="0"/>
              <a:t>时，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b="1" dirty="0"/>
              <a:t>当</a:t>
            </a:r>
            <a:r>
              <a:rPr lang="en-US" altLang="zh-CN" sz="2400" b="1" dirty="0" err="1"/>
              <a:t>Detergents_paper</a:t>
            </a:r>
            <a:r>
              <a:rPr lang="en-US" altLang="zh-CN" sz="2400" b="1" dirty="0"/>
              <a:t>&gt;=1746.5</a:t>
            </a:r>
            <a:r>
              <a:rPr lang="zh-CN" altLang="zh-CN" sz="2400" b="1" dirty="0"/>
              <a:t>，</a:t>
            </a:r>
            <a:r>
              <a:rPr lang="en-US" altLang="zh-CN" sz="2400" b="1" dirty="0"/>
              <a:t>milk&lt;2609</a:t>
            </a:r>
            <a:r>
              <a:rPr lang="zh-CN" altLang="zh-CN" sz="2400" b="1" dirty="0"/>
              <a:t>时，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b="1" dirty="0"/>
              <a:t>当</a:t>
            </a:r>
            <a:r>
              <a:rPr lang="en-US" altLang="zh-CN" sz="2400" b="1" dirty="0" err="1"/>
              <a:t>Detergents_paper</a:t>
            </a:r>
            <a:r>
              <a:rPr lang="en-US" altLang="zh-CN" sz="2400" b="1" dirty="0"/>
              <a:t>&gt;1746.5</a:t>
            </a:r>
            <a:r>
              <a:rPr lang="zh-CN" altLang="zh-CN" sz="2400" b="1" dirty="0"/>
              <a:t>，</a:t>
            </a:r>
            <a:r>
              <a:rPr lang="en-US" altLang="zh-CN" sz="2400" b="1" dirty="0"/>
              <a:t>milk&lt;8199.5,fresh&lt;3500.5</a:t>
            </a:r>
            <a:r>
              <a:rPr lang="zh-CN" altLang="zh-CN" sz="2400" b="1" dirty="0"/>
              <a:t>时，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b="1" dirty="0"/>
              <a:t>目标类为零售渠道；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b="1" dirty="0"/>
              <a:t>其余情况时，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b="1" dirty="0"/>
              <a:t>目标类为批发售给餐饮业。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b="1" dirty="0"/>
              <a:t>分类器参数如下：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b="1" dirty="0"/>
              <a:t>相关系数</a:t>
            </a:r>
            <a:r>
              <a:rPr lang="en-US" altLang="zh-CN" sz="2400" b="1" dirty="0"/>
              <a:t>0.8849 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b="1" dirty="0"/>
              <a:t>平均绝对误差</a:t>
            </a:r>
            <a:r>
              <a:rPr lang="en-US" altLang="zh-CN" sz="2400" b="1" dirty="0"/>
              <a:t>0.0948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b="1" dirty="0"/>
              <a:t>均方根误差</a:t>
            </a:r>
            <a:r>
              <a:rPr lang="en-US" altLang="zh-CN" sz="2400" b="1" dirty="0"/>
              <a:t>0.2177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b="1" dirty="0"/>
              <a:t>相对绝对误差</a:t>
            </a:r>
            <a:r>
              <a:rPr lang="en-US" altLang="zh-CN" sz="2400" b="1" dirty="0"/>
              <a:t>21.6923</a:t>
            </a:r>
            <a:r>
              <a:rPr lang="zh-CN" altLang="zh-CN" sz="2400" b="1" dirty="0"/>
              <a:t>％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b="1" dirty="0"/>
              <a:t>根相对误差平方和</a:t>
            </a:r>
            <a:r>
              <a:rPr lang="en-US" altLang="zh-CN" sz="2400" b="1" dirty="0"/>
              <a:t>46.575</a:t>
            </a:r>
            <a:r>
              <a:rPr lang="zh-CN" altLang="zh-CN" sz="2400" b="1" dirty="0" smtClean="0"/>
              <a:t>％</a:t>
            </a:r>
            <a:r>
              <a:rPr lang="en-US" altLang="zh-CN" sz="2400" b="1" dirty="0"/>
              <a:t> </a:t>
            </a:r>
            <a:endParaRPr lang="zh-CN" altLang="zh-CN" sz="2400" dirty="0"/>
          </a:p>
          <a:p>
            <a:pPr marL="0" indent="0">
              <a:buNone/>
            </a:pPr>
            <a:endParaRPr lang="en-US" altLang="zh-CN" sz="2400" dirty="0">
              <a:solidFill>
                <a:schemeClr val="tx2">
                  <a:satMod val="20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457200" y="765175"/>
            <a:ext cx="8229600" cy="5808663"/>
          </a:xfrm>
        </p:spPr>
        <p:txBody>
          <a:bodyPr anchor="ctr"/>
          <a:lstStyle/>
          <a:p>
            <a:pPr marL="109538" indent="0" algn="ctr">
              <a:buFont typeface="Wingdings" pitchFamily="2" charset="2"/>
              <a:buNone/>
            </a:pPr>
            <a:r>
              <a:rPr lang="en-US" altLang="zh-CN" sz="4800" dirty="0" smtClean="0"/>
              <a:t>Thank   you~</a:t>
            </a:r>
            <a:endParaRPr lang="zh-CN" altLang="en-US" sz="4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satMod val="200000"/>
                  </a:schemeClr>
                </a:solidFill>
              </a:rPr>
              <a:t>数据介绍</a:t>
            </a:r>
          </a:p>
        </p:txBody>
      </p:sp>
      <p:sp>
        <p:nvSpPr>
          <p:cNvPr id="9219" name="内容占位符 1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UCI</a:t>
            </a:r>
            <a:r>
              <a:rPr lang="zh-CN" altLang="en-US" dirty="0" smtClean="0"/>
              <a:t>上</a:t>
            </a:r>
            <a:r>
              <a:rPr lang="en-US" altLang="zh-CN" dirty="0" smtClean="0"/>
              <a:t>《</a:t>
            </a:r>
            <a:r>
              <a:rPr lang="en-US" altLang="zh-CN" b="1" dirty="0" err="1" smtClean="0"/>
              <a:t>Wholesalecustomersdata</a:t>
            </a:r>
            <a:r>
              <a:rPr lang="en-US" altLang="zh-CN" b="1" dirty="0" smtClean="0"/>
              <a:t>》</a:t>
            </a:r>
          </a:p>
          <a:p>
            <a:pPr marL="0" indent="0">
              <a:buNone/>
            </a:pPr>
            <a:endParaRPr lang="en-US" altLang="zh-CN" b="1" dirty="0" smtClean="0"/>
          </a:p>
          <a:p>
            <a:r>
              <a:rPr lang="en-US" altLang="zh-CN" dirty="0"/>
              <a:t>440</a:t>
            </a:r>
            <a:r>
              <a:rPr lang="zh-CN" altLang="en-US" dirty="0"/>
              <a:t>个样本 、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861048"/>
            <a:ext cx="8420100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satMod val="200000"/>
                  </a:schemeClr>
                </a:solidFill>
              </a:rPr>
              <a:t>数据介绍</a:t>
            </a:r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7544" y="1196752"/>
            <a:ext cx="8280920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9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2">
                    <a:satMod val="200000"/>
                  </a:schemeClr>
                </a:solidFill>
              </a:rPr>
              <a:t>数据介绍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7344816" cy="2160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9592" y="4005064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新鲜产品、奶制品、杂货产品、冷冻产品、清洁纸制产品、熟食产品</a:t>
            </a:r>
            <a:endParaRPr lang="en-US" altLang="zh-CN" dirty="0" smtClean="0"/>
          </a:p>
          <a:p>
            <a:r>
              <a:rPr lang="zh-CN" altLang="en-US" dirty="0" smtClean="0"/>
              <a:t>销售渠道（零售、批发售给餐饮业）、地区（三个地区）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066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satMod val="200000"/>
                  </a:schemeClr>
                </a:solidFill>
              </a:rPr>
              <a:t>研究方向和意义</a:t>
            </a:r>
            <a:endParaRPr lang="zh-CN" alt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研究方向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dirty="0"/>
              <a:t>聚类和</a:t>
            </a:r>
            <a:r>
              <a:rPr lang="zh-CN" altLang="en-US" sz="2400" dirty="0" smtClean="0"/>
              <a:t>分类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dirty="0" smtClean="0"/>
              <a:t>研究意义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dirty="0" smtClean="0"/>
              <a:t>通过聚类找到不同属性数据之间的关系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然后通过分类发现产品年费用及地区的数据对销售渠道影响</a:t>
            </a:r>
            <a:endParaRPr lang="en-US" altLang="zh-CN" sz="2400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853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satMod val="200000"/>
                  </a:schemeClr>
                </a:solidFill>
              </a:rPr>
              <a:t>聚类算法</a:t>
            </a:r>
            <a:endParaRPr lang="zh-CN" alt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772816"/>
            <a:ext cx="8208912" cy="40767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40152" y="191683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失败的算法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4499992" y="2286164"/>
            <a:ext cx="1296144" cy="5667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43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satMod val="200000"/>
                  </a:schemeClr>
                </a:solidFill>
              </a:rPr>
              <a:t>聚类算法</a:t>
            </a:r>
            <a:endParaRPr lang="zh-CN" alt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问题与改进 </a:t>
            </a:r>
            <a:r>
              <a:rPr lang="en-US" altLang="zh-CN" dirty="0" smtClean="0"/>
              <a:t>(MATLAB</a:t>
            </a:r>
            <a:r>
              <a:rPr lang="zh-CN" altLang="en-US" dirty="0" smtClean="0"/>
              <a:t>上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MATLAB</a:t>
            </a:r>
            <a:r>
              <a:rPr lang="zh-CN" altLang="en-US" sz="2400" dirty="0"/>
              <a:t>数据差别太大，对数据归一化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图示</a:t>
            </a:r>
            <a:r>
              <a:rPr lang="zh-CN" altLang="en-US" sz="2400" dirty="0"/>
              <a:t>不明显，不易分析</a:t>
            </a:r>
            <a:endParaRPr lang="en-US" altLang="zh-CN" sz="2400" dirty="0"/>
          </a:p>
          <a:p>
            <a:r>
              <a:rPr lang="en-US" altLang="zh-CN" dirty="0" smtClean="0"/>
              <a:t>Java</a:t>
            </a:r>
            <a:r>
              <a:rPr lang="zh-CN" altLang="zh-CN" dirty="0"/>
              <a:t>运行</a:t>
            </a:r>
            <a:r>
              <a:rPr lang="zh-CN" altLang="zh-CN" dirty="0" smtClean="0"/>
              <a:t>环境</a:t>
            </a:r>
            <a:r>
              <a:rPr lang="zh-CN" altLang="en-US" dirty="0"/>
              <a:t>下</a:t>
            </a:r>
            <a:r>
              <a:rPr lang="zh-CN" altLang="zh-CN" dirty="0" smtClean="0"/>
              <a:t>运行</a:t>
            </a:r>
            <a:r>
              <a:rPr lang="en-US" altLang="zh-CN" dirty="0" err="1" smtClean="0"/>
              <a:t>Weka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dirty="0" smtClean="0"/>
              <a:t>代码在附件里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/>
              <a:t>结果在下页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892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satMod val="200000"/>
                  </a:schemeClr>
                </a:solidFill>
              </a:rPr>
              <a:t>聚类</a:t>
            </a:r>
            <a:r>
              <a:rPr lang="zh-CN" altLang="en-US" dirty="0" smtClean="0">
                <a:solidFill>
                  <a:schemeClr val="tx2">
                    <a:satMod val="200000"/>
                  </a:schemeClr>
                </a:solidFill>
              </a:rPr>
              <a:t>算法</a:t>
            </a:r>
            <a:r>
              <a:rPr lang="zh-CN" altLang="en-US" dirty="0" smtClean="0">
                <a:solidFill>
                  <a:schemeClr val="tx2">
                    <a:satMod val="200000"/>
                  </a:schemeClr>
                </a:solidFill>
              </a:rPr>
              <a:t>结果及分析</a:t>
            </a:r>
            <a:endParaRPr lang="zh-CN" alt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Cluster </a:t>
            </a:r>
            <a:r>
              <a:rPr lang="en-US" altLang="zh-CN" dirty="0" smtClean="0"/>
              <a:t>centroids</a:t>
            </a:r>
            <a:r>
              <a:rPr lang="zh-CN" altLang="en-US" dirty="0" smtClean="0"/>
              <a:t>（聚类中心）</a:t>
            </a:r>
            <a:r>
              <a:rPr lang="en-US" altLang="zh-CN" dirty="0" smtClean="0"/>
              <a:t>: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</a:t>
            </a:r>
            <a:r>
              <a:rPr lang="en-US" altLang="zh-CN" dirty="0" smtClean="0"/>
              <a:t>                                     Cluster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Attribute         </a:t>
            </a:r>
            <a:r>
              <a:rPr lang="en-US" altLang="zh-CN" dirty="0" smtClean="0"/>
              <a:t>          </a:t>
            </a:r>
            <a:r>
              <a:rPr lang="en-US" altLang="zh-CN" dirty="0"/>
              <a:t>Full Data     </a:t>
            </a:r>
            <a:r>
              <a:rPr lang="en-US" altLang="zh-CN" dirty="0" smtClean="0"/>
              <a:t>                </a:t>
            </a:r>
            <a:r>
              <a:rPr lang="en-US" altLang="zh-CN" dirty="0"/>
              <a:t>0      </a:t>
            </a:r>
            <a:r>
              <a:rPr lang="en-US" altLang="zh-CN" dirty="0" smtClean="0"/>
              <a:t>       </a:t>
            </a:r>
            <a:r>
              <a:rPr lang="en-US" altLang="zh-CN" dirty="0"/>
              <a:t>1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       </a:t>
            </a:r>
            <a:r>
              <a:rPr lang="en-US" altLang="zh-CN" dirty="0" smtClean="0"/>
              <a:t>              </a:t>
            </a:r>
            <a:r>
              <a:rPr lang="en-US" altLang="zh-CN" dirty="0"/>
              <a:t>(440)   </a:t>
            </a:r>
            <a:r>
              <a:rPr lang="en-US" altLang="zh-CN" dirty="0" smtClean="0"/>
              <a:t>                 </a:t>
            </a:r>
            <a:r>
              <a:rPr lang="en-US" altLang="zh-CN" dirty="0"/>
              <a:t>(298)   </a:t>
            </a:r>
            <a:r>
              <a:rPr lang="en-US" altLang="zh-CN" dirty="0" smtClean="0"/>
              <a:t>     </a:t>
            </a:r>
            <a:r>
              <a:rPr lang="en-US" altLang="zh-CN" dirty="0"/>
              <a:t>(142)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===================================================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Channel                      1.3227                      1              2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smtClean="0"/>
              <a:t>Region                         2.5432                </a:t>
            </a:r>
            <a:r>
              <a:rPr lang="en-US" altLang="zh-CN" dirty="0"/>
              <a:t>2.5101   </a:t>
            </a:r>
            <a:r>
              <a:rPr lang="en-US" altLang="zh-CN" dirty="0" smtClean="0"/>
              <a:t>    </a:t>
            </a:r>
            <a:r>
              <a:rPr lang="en-US" altLang="zh-CN" dirty="0"/>
              <a:t>2.6127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Fresh             </a:t>
            </a:r>
            <a:r>
              <a:rPr lang="en-US" altLang="zh-CN" dirty="0" smtClean="0"/>
              <a:t>          </a:t>
            </a:r>
            <a:r>
              <a:rPr lang="en-US" altLang="zh-CN" dirty="0"/>
              <a:t>12000.2977 </a:t>
            </a:r>
            <a:r>
              <a:rPr lang="en-US" altLang="zh-CN" dirty="0" smtClean="0"/>
              <a:t>       13475.5604    </a:t>
            </a:r>
            <a:r>
              <a:rPr lang="en-US" altLang="zh-CN" dirty="0"/>
              <a:t>8904.3239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Milk              </a:t>
            </a:r>
            <a:r>
              <a:rPr lang="en-US" altLang="zh-CN" dirty="0" smtClean="0"/>
              <a:t>            </a:t>
            </a:r>
            <a:r>
              <a:rPr lang="en-US" altLang="zh-CN" dirty="0"/>
              <a:t>5796.2659 </a:t>
            </a:r>
            <a:r>
              <a:rPr lang="en-US" altLang="zh-CN" dirty="0" smtClean="0"/>
              <a:t>        </a:t>
            </a:r>
            <a:r>
              <a:rPr lang="en-US" altLang="zh-CN" dirty="0"/>
              <a:t>3451.7248   </a:t>
            </a:r>
            <a:r>
              <a:rPr lang="en-US" altLang="zh-CN" dirty="0" smtClean="0"/>
              <a:t>   </a:t>
            </a:r>
            <a:r>
              <a:rPr lang="en-US" altLang="zh-CN" dirty="0"/>
              <a:t>10716.5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Grocery            </a:t>
            </a:r>
            <a:r>
              <a:rPr lang="en-US" altLang="zh-CN" dirty="0" smtClean="0"/>
              <a:t>         7951.2773         </a:t>
            </a:r>
            <a:r>
              <a:rPr lang="en-US" altLang="zh-CN" dirty="0"/>
              <a:t>3962.1376 </a:t>
            </a:r>
            <a:r>
              <a:rPr lang="en-US" altLang="zh-CN" dirty="0" smtClean="0"/>
              <a:t>     16322.8521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Frozen             </a:t>
            </a:r>
            <a:r>
              <a:rPr lang="en-US" altLang="zh-CN" dirty="0" smtClean="0"/>
              <a:t>         3071.9318          </a:t>
            </a:r>
            <a:r>
              <a:rPr lang="en-US" altLang="zh-CN" dirty="0"/>
              <a:t>3748.2517  </a:t>
            </a:r>
            <a:r>
              <a:rPr lang="en-US" altLang="zh-CN" dirty="0" smtClean="0"/>
              <a:t>      1652.6127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Detergents_Paper</a:t>
            </a:r>
            <a:r>
              <a:rPr lang="en-US" altLang="zh-CN" dirty="0"/>
              <a:t>    </a:t>
            </a:r>
            <a:r>
              <a:rPr lang="en-US" altLang="zh-CN" dirty="0" smtClean="0"/>
              <a:t> 2881.4932           790.5604      </a:t>
            </a:r>
            <a:r>
              <a:rPr lang="en-US" altLang="zh-CN" dirty="0"/>
              <a:t>7269.507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Delicassen</a:t>
            </a:r>
            <a:r>
              <a:rPr lang="en-US" altLang="zh-CN" dirty="0"/>
              <a:t>         </a:t>
            </a:r>
            <a:r>
              <a:rPr lang="en-US" altLang="zh-CN" dirty="0" smtClean="0"/>
              <a:t>        </a:t>
            </a:r>
            <a:r>
              <a:rPr lang="en-US" altLang="zh-CN" dirty="0"/>
              <a:t>1524.8705 </a:t>
            </a:r>
            <a:r>
              <a:rPr lang="en-US" altLang="zh-CN" dirty="0" smtClean="0"/>
              <a:t>        </a:t>
            </a:r>
            <a:r>
              <a:rPr lang="en-US" altLang="zh-CN" dirty="0"/>
              <a:t>1415.9564  </a:t>
            </a:r>
            <a:r>
              <a:rPr lang="en-US" altLang="zh-CN" dirty="0" smtClean="0"/>
              <a:t>   1753.4366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892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satMod val="200000"/>
                  </a:schemeClr>
                </a:solidFill>
              </a:rPr>
              <a:t>分类算法</a:t>
            </a:r>
            <a:endParaRPr lang="zh-CN" alt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638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极限学习机（神经网络）</a:t>
            </a:r>
            <a:r>
              <a:rPr lang="zh-CN" altLang="zh-CN" b="1" dirty="0" smtClean="0"/>
              <a:t>分类器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elm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sz="2400" b="1" dirty="0" smtClean="0">
                <a:solidFill>
                  <a:schemeClr val="tx2">
                    <a:satMod val="200000"/>
                  </a:schemeClr>
                </a:solidFill>
              </a:rPr>
              <a:t>代码、数据（分为训练集和</a:t>
            </a:r>
            <a:r>
              <a:rPr lang="zh-CN" altLang="en-US" sz="2400" b="1" dirty="0">
                <a:solidFill>
                  <a:schemeClr val="tx2">
                    <a:satMod val="200000"/>
                  </a:schemeClr>
                </a:solidFill>
              </a:rPr>
              <a:t>测试</a:t>
            </a:r>
            <a:r>
              <a:rPr lang="zh-CN" altLang="en-US" sz="2400" b="1" dirty="0" smtClean="0">
                <a:solidFill>
                  <a:schemeClr val="tx2">
                    <a:satMod val="200000"/>
                  </a:schemeClr>
                </a:solidFill>
              </a:rPr>
              <a:t>集）都在附件</a:t>
            </a:r>
            <a:r>
              <a:rPr lang="zh-CN" altLang="en-US" sz="2400" b="1" dirty="0">
                <a:solidFill>
                  <a:schemeClr val="tx2">
                    <a:satMod val="200000"/>
                  </a:schemeClr>
                </a:solidFill>
              </a:rPr>
              <a:t>里</a:t>
            </a:r>
            <a:endParaRPr lang="en-US" altLang="zh-CN" sz="2400" dirty="0" smtClean="0">
              <a:solidFill>
                <a:schemeClr val="tx2">
                  <a:satMod val="200000"/>
                </a:schemeClr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7504" y="2708920"/>
            <a:ext cx="8856984" cy="3888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203</TotalTime>
  <Words>374</Words>
  <Application>Microsoft Office PowerPoint</Application>
  <PresentationFormat>全屏显示(4:3)</PresentationFormat>
  <Paragraphs>72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凤舞九天</vt:lpstr>
      <vt:lpstr>数据挖掘                </vt:lpstr>
      <vt:lpstr>数据介绍</vt:lpstr>
      <vt:lpstr>数据介绍</vt:lpstr>
      <vt:lpstr>数据介绍</vt:lpstr>
      <vt:lpstr>研究方向和意义</vt:lpstr>
      <vt:lpstr>聚类算法</vt:lpstr>
      <vt:lpstr>聚类算法</vt:lpstr>
      <vt:lpstr>聚类算法结果及分析</vt:lpstr>
      <vt:lpstr>分类算法</vt:lpstr>
      <vt:lpstr>分类算法</vt:lpstr>
      <vt:lpstr>分类算法结果及分析</vt:lpstr>
      <vt:lpstr>分类算法结果及分析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数据挖掘</dc:title>
  <dc:creator>Sean</dc:creator>
  <cp:lastModifiedBy>Sean</cp:lastModifiedBy>
  <cp:revision>14</cp:revision>
  <dcterms:created xsi:type="dcterms:W3CDTF">2014-11-24T04:45:50Z</dcterms:created>
  <dcterms:modified xsi:type="dcterms:W3CDTF">2014-12-22T01:36:44Z</dcterms:modified>
</cp:coreProperties>
</file>