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4" r:id="rId3"/>
    <p:sldId id="265" r:id="rId4"/>
    <p:sldId id="258" r:id="rId5"/>
    <p:sldId id="260" r:id="rId6"/>
    <p:sldId id="261" r:id="rId7"/>
    <p:sldId id="262" r:id="rId8"/>
    <p:sldId id="263" r:id="rId9"/>
    <p:sldId id="266" r:id="rId10"/>
    <p:sldId id="267" r:id="rId11"/>
    <p:sldId id="268" r:id="rId12"/>
    <p:sldId id="270" r:id="rId1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73" autoAdjust="0"/>
  </p:normalViewPr>
  <p:slideViewPr>
    <p:cSldViewPr>
      <p:cViewPr varScale="1">
        <p:scale>
          <a:sx n="62" d="100"/>
          <a:sy n="62" d="100"/>
        </p:scale>
        <p:origin x="-101" y="-22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E7EB09-4DE3-4F6C-B620-B7E1D71192F2}" type="datetimeFigureOut">
              <a:rPr lang="ko-KR" altLang="en-US" smtClean="0"/>
              <a:pPr/>
              <a:t>2016-06-29</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78D6B-BBED-4F6D-B899-0A55CCE09A32}"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http://www.analyticsvidhya.com/blog/2014/10/introduction-k-neighbours-algorithm-clustering/</a:t>
            </a:r>
            <a:endParaRPr lang="ko-KR" altLang="en-US" dirty="0"/>
          </a:p>
        </p:txBody>
      </p:sp>
      <p:sp>
        <p:nvSpPr>
          <p:cNvPr id="4" name="슬라이드 번호 개체 틀 3"/>
          <p:cNvSpPr>
            <a:spLocks noGrp="1"/>
          </p:cNvSpPr>
          <p:nvPr>
            <p:ph type="sldNum" sz="quarter" idx="10"/>
          </p:nvPr>
        </p:nvSpPr>
        <p:spPr/>
        <p:txBody>
          <a:bodyPr/>
          <a:lstStyle/>
          <a:p>
            <a:fld id="{9CA78D6B-BBED-4F6D-B899-0A55CCE09A32}" type="slidenum">
              <a:rPr lang="ko-KR" altLang="en-US" smtClean="0"/>
              <a:pPr/>
              <a:t>6</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9CA78D6B-BBED-4F6D-B899-0A55CCE09A32}" type="slidenum">
              <a:rPr lang="ko-KR" altLang="en-US" smtClean="0"/>
              <a:pPr/>
              <a:t>7</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Ref idx="1002">
        <a:schemeClr val="bg2"/>
      </p:bgRef>
    </p:bg>
    <p:spTree>
      <p:nvGrpSpPr>
        <p:cNvPr id="1" name=""/>
        <p:cNvGrpSpPr/>
        <p:nvPr/>
      </p:nvGrpSpPr>
      <p:grpSpPr>
        <a:xfrm>
          <a:off x="0" y="0"/>
          <a:ext cx="0" cy="0"/>
          <a:chOff x="0" y="0"/>
          <a:chExt cx="0" cy="0"/>
        </a:xfrm>
      </p:grpSpPr>
      <p:sp>
        <p:nvSpPr>
          <p:cNvPr id="7" name="자유형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자유형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제목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ko-KR" altLang="en-US" smtClean="0"/>
              <a:t>마스터 제목 스타일 편집</a:t>
            </a:r>
            <a:endParaRPr kumimoji="0" lang="en-US"/>
          </a:p>
        </p:txBody>
      </p:sp>
      <p:sp>
        <p:nvSpPr>
          <p:cNvPr id="17" name="부제목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ko-KR" altLang="en-US" smtClean="0"/>
              <a:t>마스터 부제목 스타일 편집</a:t>
            </a:r>
            <a:endParaRPr kumimoji="0" lang="en-US"/>
          </a:p>
        </p:txBody>
      </p:sp>
      <p:sp>
        <p:nvSpPr>
          <p:cNvPr id="30" name="날짜 개체 틀 29"/>
          <p:cNvSpPr>
            <a:spLocks noGrp="1"/>
          </p:cNvSpPr>
          <p:nvPr>
            <p:ph type="dt" sz="half" idx="10"/>
          </p:nvPr>
        </p:nvSpPr>
        <p:spPr/>
        <p:txBody>
          <a:bodyPr/>
          <a:lstStyle/>
          <a:p>
            <a:fld id="{1214A667-E072-4793-AB13-EB68E51CCC82}" type="datetimeFigureOut">
              <a:rPr lang="ko-KR" altLang="en-US" smtClean="0"/>
              <a:pPr/>
              <a:t>2016-06-29</a:t>
            </a:fld>
            <a:endParaRPr lang="ko-KR" altLang="en-US"/>
          </a:p>
        </p:txBody>
      </p:sp>
      <p:sp>
        <p:nvSpPr>
          <p:cNvPr id="19" name="바닥글 개체 틀 18"/>
          <p:cNvSpPr>
            <a:spLocks noGrp="1"/>
          </p:cNvSpPr>
          <p:nvPr>
            <p:ph type="ftr" sz="quarter" idx="11"/>
          </p:nvPr>
        </p:nvSpPr>
        <p:spPr/>
        <p:txBody>
          <a:bodyPr/>
          <a:lstStyle/>
          <a:p>
            <a:endParaRPr lang="ko-KR" altLang="en-US"/>
          </a:p>
        </p:txBody>
      </p:sp>
      <p:sp>
        <p:nvSpPr>
          <p:cNvPr id="27" name="슬라이드 번호 개체 틀 26"/>
          <p:cNvSpPr>
            <a:spLocks noGrp="1"/>
          </p:cNvSpPr>
          <p:nvPr>
            <p:ph type="sldNum" sz="quarter" idx="12"/>
          </p:nvPr>
        </p:nvSpPr>
        <p:spPr/>
        <p:txBody>
          <a:bodyPr/>
          <a:lstStyle/>
          <a:p>
            <a:fld id="{12F86B1D-94ED-4B58-8DED-B5B815EA2D81}" type="slidenum">
              <a:rPr lang="ko-KR" altLang="en-US" smtClean="0"/>
              <a:pPr/>
              <a:t>‹#›</a:t>
            </a:fld>
            <a:endParaRPr lang="ko-KR"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p>
            <a:fld id="{1214A667-E072-4793-AB13-EB68E51CCC82}" type="datetimeFigureOut">
              <a:rPr lang="ko-KR" altLang="en-US" smtClean="0"/>
              <a:pPr/>
              <a:t>2016-06-29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2F86B1D-94ED-4B58-8DED-B5B815EA2D8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p>
            <a:fld id="{1214A667-E072-4793-AB13-EB68E51CCC82}" type="datetimeFigureOut">
              <a:rPr lang="ko-KR" altLang="en-US" smtClean="0"/>
              <a:pPr/>
              <a:t>2016-06-29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2F86B1D-94ED-4B58-8DED-B5B815EA2D8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lgn="l">
              <a:defRPr/>
            </a:lvl1pPr>
          </a:lstStyle>
          <a:p>
            <a:r>
              <a:rPr kumimoji="0" lang="ko-KR" altLang="en-US" smtClean="0"/>
              <a:t>마스터 제목 스타일 편집</a:t>
            </a:r>
            <a:endParaRPr kumimoji="0" lang="en-US"/>
          </a:p>
        </p:txBody>
      </p:sp>
      <p:sp>
        <p:nvSpPr>
          <p:cNvPr id="3" name="내용 개체 틀 2"/>
          <p:cNvSpPr>
            <a:spLocks noGrp="1"/>
          </p:cNvSpPr>
          <p:nvPr>
            <p:ph idx="1"/>
          </p:nvPr>
        </p:nvSpPr>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p>
            <a:fld id="{1214A667-E072-4793-AB13-EB68E51CCC82}" type="datetimeFigureOut">
              <a:rPr lang="ko-KR" altLang="en-US" smtClean="0"/>
              <a:pPr/>
              <a:t>2016-06-29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2F86B1D-94ED-4B58-8DED-B5B815EA2D81}"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2">
        <a:schemeClr val="bg2"/>
      </p:bgRef>
    </p:bg>
    <p:spTree>
      <p:nvGrpSpPr>
        <p:cNvPr id="1" name=""/>
        <p:cNvGrpSpPr/>
        <p:nvPr/>
      </p:nvGrpSpPr>
      <p:grpSpPr>
        <a:xfrm>
          <a:off x="0" y="0"/>
          <a:ext cx="0" cy="0"/>
          <a:chOff x="0" y="0"/>
          <a:chExt cx="0" cy="0"/>
        </a:xfrm>
      </p:grpSpPr>
      <p:sp>
        <p:nvSpPr>
          <p:cNvPr id="7" name="자유형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자유형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제목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ko-KR" altLang="en-US" smtClean="0"/>
              <a:t>마스터 텍스트 스타일을 편집합니다</a:t>
            </a:r>
          </a:p>
        </p:txBody>
      </p:sp>
      <p:sp>
        <p:nvSpPr>
          <p:cNvPr id="4" name="날짜 개체 틀 3"/>
          <p:cNvSpPr>
            <a:spLocks noGrp="1"/>
          </p:cNvSpPr>
          <p:nvPr>
            <p:ph type="dt" sz="half" idx="10"/>
          </p:nvPr>
        </p:nvSpPr>
        <p:spPr/>
        <p:txBody>
          <a:bodyPr/>
          <a:lstStyle/>
          <a:p>
            <a:fld id="{1214A667-E072-4793-AB13-EB68E51CCC82}" type="datetimeFigureOut">
              <a:rPr lang="ko-KR" altLang="en-US" smtClean="0"/>
              <a:pPr/>
              <a:t>2016-06-29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2F86B1D-94ED-4B58-8DED-B5B815EA2D81}" type="slidenum">
              <a:rPr lang="ko-KR" altLang="en-US" smtClean="0"/>
              <a:pPr/>
              <a:t>‹#›</a:t>
            </a:fld>
            <a:endParaRPr lang="ko-KR"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7467600" cy="1143000"/>
          </a:xfrm>
        </p:spPr>
        <p:txBody>
          <a:bodyPr/>
          <a:lstStyle/>
          <a:p>
            <a:r>
              <a:rPr kumimoji="0" lang="ko-KR" altLang="en-US" smtClean="0"/>
              <a:t>마스터 제목 스타일 편집</a:t>
            </a:r>
            <a:endParaRPr kumimoji="0" lang="en-US"/>
          </a:p>
        </p:txBody>
      </p:sp>
      <p:sp>
        <p:nvSpPr>
          <p:cNvPr id="3" name="내용 개체 틀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내용 개체 틀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p:txBody>
          <a:bodyPr/>
          <a:lstStyle/>
          <a:p>
            <a:fld id="{1214A667-E072-4793-AB13-EB68E51CCC82}" type="datetimeFigureOut">
              <a:rPr lang="ko-KR" altLang="en-US" smtClean="0"/>
              <a:pPr/>
              <a:t>2016-06-29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2F86B1D-94ED-4B58-8DED-B5B815EA2D8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8229600" cy="1143000"/>
          </a:xfrm>
        </p:spPr>
        <p:txBody>
          <a:bodyPr anchor="ctr"/>
          <a:lstStyle>
            <a:lvl1pPr>
              <a:defRPr/>
            </a:lvl1pPr>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ko-KR" altLang="en-US" smtClean="0"/>
              <a:t>마스터 텍스트 스타일을 편집합니다</a:t>
            </a:r>
          </a:p>
        </p:txBody>
      </p:sp>
      <p:sp>
        <p:nvSpPr>
          <p:cNvPr id="4" name="텍스트 개체 틀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ko-KR" altLang="en-US" smtClean="0"/>
              <a:t>마스터 텍스트 스타일을 편집합니다</a:t>
            </a:r>
          </a:p>
        </p:txBody>
      </p:sp>
      <p:sp>
        <p:nvSpPr>
          <p:cNvPr id="5" name="내용 개체 틀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6" name="내용 개체 틀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7" name="날짜 개체 틀 6"/>
          <p:cNvSpPr>
            <a:spLocks noGrp="1"/>
          </p:cNvSpPr>
          <p:nvPr>
            <p:ph type="dt" sz="half" idx="10"/>
          </p:nvPr>
        </p:nvSpPr>
        <p:spPr/>
        <p:txBody>
          <a:bodyPr/>
          <a:lstStyle/>
          <a:p>
            <a:fld id="{1214A667-E072-4793-AB13-EB68E51CCC82}" type="datetimeFigureOut">
              <a:rPr lang="ko-KR" altLang="en-US" smtClean="0"/>
              <a:pPr/>
              <a:t>2016-06-29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2F86B1D-94ED-4B58-8DED-B5B815EA2D8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320"/>
            <a:ext cx="7470648" cy="1143000"/>
          </a:xfrm>
        </p:spPr>
        <p:txBody>
          <a:bodyPr anchor="ctr"/>
          <a:lstStyle>
            <a:lvl1pPr algn="l">
              <a:defRPr sz="4600"/>
            </a:lvl1pPr>
          </a:lstStyle>
          <a:p>
            <a:r>
              <a:rPr kumimoji="0" lang="ko-KR" altLang="en-US" smtClean="0"/>
              <a:t>마스터 제목 스타일 편집</a:t>
            </a:r>
            <a:endParaRPr kumimoji="0" lang="en-US"/>
          </a:p>
        </p:txBody>
      </p:sp>
      <p:sp>
        <p:nvSpPr>
          <p:cNvPr id="7" name="날짜 개체 틀 6"/>
          <p:cNvSpPr>
            <a:spLocks noGrp="1"/>
          </p:cNvSpPr>
          <p:nvPr>
            <p:ph type="dt" sz="half" idx="10"/>
          </p:nvPr>
        </p:nvSpPr>
        <p:spPr/>
        <p:txBody>
          <a:bodyPr/>
          <a:lstStyle/>
          <a:p>
            <a:fld id="{1214A667-E072-4793-AB13-EB68E51CCC82}" type="datetimeFigureOut">
              <a:rPr lang="ko-KR" altLang="en-US" smtClean="0"/>
              <a:pPr/>
              <a:t>2016-06-29</a:t>
            </a:fld>
            <a:endParaRPr lang="ko-KR" altLang="en-US"/>
          </a:p>
        </p:txBody>
      </p:sp>
      <p:sp>
        <p:nvSpPr>
          <p:cNvPr id="8" name="슬라이드 번호 개체 틀 7"/>
          <p:cNvSpPr>
            <a:spLocks noGrp="1"/>
          </p:cNvSpPr>
          <p:nvPr>
            <p:ph type="sldNum" sz="quarter" idx="11"/>
          </p:nvPr>
        </p:nvSpPr>
        <p:spPr/>
        <p:txBody>
          <a:bodyPr/>
          <a:lstStyle/>
          <a:p>
            <a:fld id="{12F86B1D-94ED-4B58-8DED-B5B815EA2D81}" type="slidenum">
              <a:rPr lang="ko-KR" altLang="en-US" smtClean="0"/>
              <a:pPr/>
              <a:t>‹#›</a:t>
            </a:fld>
            <a:endParaRPr lang="ko-KR" altLang="en-US"/>
          </a:p>
        </p:txBody>
      </p:sp>
      <p:sp>
        <p:nvSpPr>
          <p:cNvPr id="9" name="바닥글 개체 틀 8"/>
          <p:cNvSpPr>
            <a:spLocks noGrp="1"/>
          </p:cNvSpPr>
          <p:nvPr>
            <p:ph type="ftr" sz="quarter" idx="12"/>
          </p:nvPr>
        </p:nvSpPr>
        <p:spPr/>
        <p:txBody>
          <a:bodyPr/>
          <a:lstStyle/>
          <a:p>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214A667-E072-4793-AB13-EB68E51CCC82}" type="datetimeFigureOut">
              <a:rPr lang="ko-KR" altLang="en-US" smtClean="0"/>
              <a:pPr/>
              <a:t>2016-06-29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2F86B1D-94ED-4B58-8DED-B5B815EA2D8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ko-KR" altLang="en-US" smtClean="0"/>
              <a:t>마스터 제목 스타일 편집</a:t>
            </a:r>
            <a:endParaRPr kumimoji="0" lang="en-US"/>
          </a:p>
        </p:txBody>
      </p:sp>
      <p:sp>
        <p:nvSpPr>
          <p:cNvPr id="3" name="텍스트 개체 틀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ko-KR" altLang="en-US" smtClean="0"/>
              <a:t>마스터 텍스트 스타일을 편집합니다</a:t>
            </a:r>
          </a:p>
        </p:txBody>
      </p:sp>
      <p:sp>
        <p:nvSpPr>
          <p:cNvPr id="4" name="내용 개체 틀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p:txBody>
          <a:bodyPr/>
          <a:lstStyle/>
          <a:p>
            <a:fld id="{1214A667-E072-4793-AB13-EB68E51CCC82}" type="datetimeFigureOut">
              <a:rPr lang="ko-KR" altLang="en-US" smtClean="0"/>
              <a:pPr/>
              <a:t>2016-06-29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a:xfrm>
            <a:off x="8156448" y="6422064"/>
            <a:ext cx="762000" cy="365125"/>
          </a:xfrm>
        </p:spPr>
        <p:txBody>
          <a:bodyPr/>
          <a:lstStyle/>
          <a:p>
            <a:fld id="{12F86B1D-94ED-4B58-8DED-B5B815EA2D8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ko-KR" altLang="en-US" smtClean="0"/>
              <a:t>마스터 제목 스타일 편집</a:t>
            </a:r>
            <a:endParaRPr kumimoji="0" lang="en-US"/>
          </a:p>
        </p:txBody>
      </p:sp>
      <p:sp>
        <p:nvSpPr>
          <p:cNvPr id="3" name="그림 개체 틀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ko-KR" altLang="en-US" smtClean="0"/>
              <a:t>그림을 추가하려면 아이콘을 클릭하십시오</a:t>
            </a:r>
            <a:endParaRPr kumimoji="0" lang="en-US" dirty="0"/>
          </a:p>
        </p:txBody>
      </p:sp>
      <p:sp>
        <p:nvSpPr>
          <p:cNvPr id="4" name="텍스트 개체 틀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ko-KR" altLang="en-US" smtClean="0"/>
              <a:t>마스터 텍스트 스타일을 편집합니다</a:t>
            </a:r>
          </a:p>
        </p:txBody>
      </p:sp>
      <p:sp>
        <p:nvSpPr>
          <p:cNvPr id="5" name="날짜 개체 틀 4"/>
          <p:cNvSpPr>
            <a:spLocks noGrp="1"/>
          </p:cNvSpPr>
          <p:nvPr>
            <p:ph type="dt" sz="half" idx="10"/>
          </p:nvPr>
        </p:nvSpPr>
        <p:spPr>
          <a:xfrm>
            <a:off x="457200" y="6422064"/>
            <a:ext cx="2133600" cy="365125"/>
          </a:xfrm>
        </p:spPr>
        <p:txBody>
          <a:bodyPr/>
          <a:lstStyle/>
          <a:p>
            <a:fld id="{1214A667-E072-4793-AB13-EB68E51CCC82}" type="datetimeFigureOut">
              <a:rPr lang="ko-KR" altLang="en-US" smtClean="0"/>
              <a:pPr/>
              <a:t>2016-06-29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2F86B1D-94ED-4B58-8DED-B5B815EA2D8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자유형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자유형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제목 개체 틀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ko-KR" altLang="en-US" smtClean="0"/>
              <a:t>마스터 제목 스타일 편집</a:t>
            </a:r>
            <a:endParaRPr kumimoji="0" lang="en-US"/>
          </a:p>
        </p:txBody>
      </p:sp>
      <p:sp>
        <p:nvSpPr>
          <p:cNvPr id="30" name="텍스트 개체 틀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10" name="날짜 개체 틀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214A667-E072-4793-AB13-EB68E51CCC82}" type="datetimeFigureOut">
              <a:rPr lang="ko-KR" altLang="en-US" smtClean="0"/>
              <a:pPr/>
              <a:t>2016-06-29</a:t>
            </a:fld>
            <a:endParaRPr lang="ko-KR" altLang="en-US"/>
          </a:p>
        </p:txBody>
      </p:sp>
      <p:sp>
        <p:nvSpPr>
          <p:cNvPr id="22" name="바닥글 개체 틀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ko-KR" altLang="en-US"/>
          </a:p>
        </p:txBody>
      </p:sp>
      <p:sp>
        <p:nvSpPr>
          <p:cNvPr id="18" name="슬라이드 번호 개체 틀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2F86B1D-94ED-4B58-8DED-B5B815EA2D81}" type="slidenum">
              <a:rPr lang="ko-KR" altLang="en-US" smtClean="0"/>
              <a:pPr/>
              <a:t>‹#›</a:t>
            </a:fld>
            <a:endParaRPr lang="ko-KR"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1"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1"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1"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1"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1"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1"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1"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1"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1"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1"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CA" altLang="ko-KR" dirty="0" smtClean="0"/>
              <a:t>K Nearest Neighbors</a:t>
            </a:r>
            <a:endParaRPr lang="ko-KR" altLang="en-US" dirty="0"/>
          </a:p>
        </p:txBody>
      </p:sp>
      <p:sp>
        <p:nvSpPr>
          <p:cNvPr id="3" name="부제목 2"/>
          <p:cNvSpPr>
            <a:spLocks noGrp="1"/>
          </p:cNvSpPr>
          <p:nvPr>
            <p:ph type="subTitle" idx="1"/>
          </p:nvPr>
        </p:nvSpPr>
        <p:spPr/>
        <p:txBody>
          <a:bodyPr/>
          <a:lstStyle/>
          <a:p>
            <a:endParaRPr lang="en-US" altLang="zh-CN" dirty="0" smtClean="0"/>
          </a:p>
          <a:p>
            <a:r>
              <a:rPr lang="zh-CN" altLang="en-US" dirty="0" smtClean="0"/>
              <a:t>李受珍</a:t>
            </a:r>
            <a:r>
              <a:rPr lang="en-US" altLang="zh-CN" dirty="0" smtClean="0"/>
              <a:t>LEESUJIN</a:t>
            </a:r>
          </a:p>
          <a:p>
            <a:r>
              <a:rPr lang="en-US" altLang="zh-CN" dirty="0" smtClean="0"/>
              <a:t>2820150081</a:t>
            </a:r>
            <a:endParaRPr lang="ko-KR"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179512" y="1484784"/>
            <a:ext cx="8784976" cy="5184576"/>
          </a:xfrm>
        </p:spPr>
        <p:txBody>
          <a:bodyPr>
            <a:normAutofit/>
          </a:bodyPr>
          <a:lstStyle/>
          <a:p>
            <a:pPr algn="ctr">
              <a:buNone/>
            </a:pPr>
            <a:r>
              <a:rPr lang="en-US" altLang="ko-KR" sz="2400" dirty="0" smtClean="0"/>
              <a:t>Because the distance between two scenarios is dependant of the intervals, it is recommended that resulting distances be scaled such that the arithmetic mean across the dataset is 0 and the standard deviation 1. This can be accomplished by replacing the scalars with according to the following function</a:t>
            </a:r>
            <a:r>
              <a:rPr lang="en-US" altLang="ko-KR" sz="2400" dirty="0" smtClean="0"/>
              <a:t>:</a:t>
            </a:r>
          </a:p>
          <a:p>
            <a:pPr algn="ctr">
              <a:buNone/>
            </a:pPr>
            <a:endParaRPr lang="en-US" altLang="ko-KR" sz="2400" dirty="0" smtClean="0"/>
          </a:p>
          <a:p>
            <a:pPr algn="ctr">
              <a:buNone/>
            </a:pPr>
            <a:endParaRPr lang="en-US" altLang="ko-KR" sz="2400" dirty="0" smtClean="0"/>
          </a:p>
          <a:p>
            <a:pPr algn="ctr">
              <a:buNone/>
            </a:pPr>
            <a:r>
              <a:rPr lang="en-US" altLang="ko-KR" sz="2400" dirty="0" smtClean="0">
                <a:ea typeface="굴림" pitchFamily="50" charset="-127"/>
              </a:rPr>
              <a:t>Where is the </a:t>
            </a:r>
            <a:r>
              <a:rPr lang="en-US" altLang="ko-KR" sz="2400" dirty="0" err="1" smtClean="0">
                <a:ea typeface="굴림" pitchFamily="50" charset="-127"/>
              </a:rPr>
              <a:t>unscaled</a:t>
            </a:r>
            <a:r>
              <a:rPr lang="en-US" altLang="ko-KR" sz="2400" dirty="0" smtClean="0">
                <a:ea typeface="굴림" pitchFamily="50" charset="-127"/>
              </a:rPr>
              <a:t> value, is the arithmetic mean of feature across the data set (see Equation 4), is its standard deviation (see Equation 5), and is the resulting scaled value. The arithmetic mean is defined as: </a:t>
            </a:r>
            <a:endParaRPr lang="ko-KR" altLang="en-US" sz="2400" dirty="0">
              <a:ea typeface="굴림" pitchFamily="50" charset="-127"/>
            </a:endParaRPr>
          </a:p>
        </p:txBody>
      </p:sp>
      <p:sp>
        <p:nvSpPr>
          <p:cNvPr id="4" name="제목 1"/>
          <p:cNvSpPr>
            <a:spLocks noGrp="1"/>
          </p:cNvSpPr>
          <p:nvPr>
            <p:ph type="title"/>
          </p:nvPr>
        </p:nvSpPr>
        <p:spPr>
          <a:xfrm>
            <a:off x="457200" y="274638"/>
            <a:ext cx="7467600" cy="994122"/>
          </a:xfrm>
        </p:spPr>
        <p:txBody>
          <a:bodyPr/>
          <a:lstStyle/>
          <a:p>
            <a:r>
              <a:rPr lang="en-US" altLang="ko-KR" dirty="0" smtClean="0"/>
              <a:t>K-</a:t>
            </a:r>
            <a:r>
              <a:rPr lang="en-US" altLang="ko-KR" dirty="0" err="1" smtClean="0"/>
              <a:t>nn</a:t>
            </a:r>
            <a:r>
              <a:rPr lang="en-US" altLang="ko-KR" dirty="0" smtClean="0"/>
              <a:t> Distances</a:t>
            </a:r>
            <a:endParaRPr lang="ko-KR" altLang="en-US" dirty="0"/>
          </a:p>
        </p:txBody>
      </p:sp>
      <p:pic>
        <p:nvPicPr>
          <p:cNvPr id="5" name="그림 4" descr="1.PNG"/>
          <p:cNvPicPr>
            <a:picLocks noChangeAspect="1"/>
          </p:cNvPicPr>
          <p:nvPr/>
        </p:nvPicPr>
        <p:blipFill>
          <a:blip r:embed="rId2" cstate="print"/>
          <a:stretch>
            <a:fillRect/>
          </a:stretch>
        </p:blipFill>
        <p:spPr>
          <a:xfrm>
            <a:off x="3635896" y="3501008"/>
            <a:ext cx="1656184" cy="576064"/>
          </a:xfrm>
          <a:prstGeom prst="rect">
            <a:avLst/>
          </a:prstGeom>
        </p:spPr>
      </p:pic>
      <p:pic>
        <p:nvPicPr>
          <p:cNvPr id="6" name="그림 5" descr="2.PNG"/>
          <p:cNvPicPr>
            <a:picLocks noChangeAspect="1"/>
          </p:cNvPicPr>
          <p:nvPr/>
        </p:nvPicPr>
        <p:blipFill>
          <a:blip r:embed="rId3" cstate="print"/>
          <a:stretch>
            <a:fillRect/>
          </a:stretch>
        </p:blipFill>
        <p:spPr>
          <a:xfrm>
            <a:off x="3779912" y="6021288"/>
            <a:ext cx="1584176" cy="6480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251520" y="1340768"/>
            <a:ext cx="8640960" cy="5328592"/>
          </a:xfrm>
        </p:spPr>
        <p:txBody>
          <a:bodyPr>
            <a:normAutofit/>
          </a:bodyPr>
          <a:lstStyle/>
          <a:p>
            <a:pPr algn="ctr">
              <a:buNone/>
            </a:pPr>
            <a:endParaRPr lang="en-US" altLang="ko-KR" sz="2400" dirty="0" smtClean="0"/>
          </a:p>
          <a:p>
            <a:pPr algn="ctr">
              <a:buNone/>
            </a:pPr>
            <a:r>
              <a:rPr lang="en-US" altLang="ko-KR" sz="2400" dirty="0" smtClean="0"/>
              <a:t>Where </a:t>
            </a:r>
            <a:r>
              <a:rPr lang="en-US" altLang="ko-KR" sz="2400" dirty="0" smtClean="0"/>
              <a:t>is the </a:t>
            </a:r>
            <a:r>
              <a:rPr lang="en-US" altLang="ko-KR" sz="2400" dirty="0" err="1" smtClean="0"/>
              <a:t>unscaled</a:t>
            </a:r>
            <a:r>
              <a:rPr lang="en-US" altLang="ko-KR" sz="2400" dirty="0" smtClean="0"/>
              <a:t> value, is the arithmetic mean of feature across the data set (see Equation 4), </a:t>
            </a:r>
            <a:r>
              <a:rPr lang="en-US" altLang="ko-KR" sz="2400" dirty="0" smtClean="0"/>
              <a:t>      Is </a:t>
            </a:r>
            <a:r>
              <a:rPr lang="en-US" altLang="ko-KR" sz="2400" dirty="0" smtClean="0"/>
              <a:t>its standard deviation (see Equation 5), and is the resulting scaled value. The arithmetic mean is defined as: </a:t>
            </a:r>
            <a:endParaRPr lang="en-US" altLang="ko-KR" sz="2400" dirty="0" smtClean="0"/>
          </a:p>
          <a:p>
            <a:pPr algn="ctr">
              <a:buNone/>
            </a:pPr>
            <a:endParaRPr lang="en-US" altLang="ko-KR" sz="2400" dirty="0" smtClean="0"/>
          </a:p>
          <a:p>
            <a:pPr algn="ctr">
              <a:buNone/>
            </a:pPr>
            <a:endParaRPr lang="en-US" altLang="ko-KR" sz="2400" dirty="0" smtClean="0"/>
          </a:p>
          <a:p>
            <a:pPr algn="ctr">
              <a:buNone/>
            </a:pPr>
            <a:r>
              <a:rPr lang="en-US" altLang="ko-KR" sz="2400" dirty="0" smtClean="0"/>
              <a:t>We can then compute the standard deviation as follows</a:t>
            </a:r>
            <a:r>
              <a:rPr lang="en-US" altLang="ko-KR" sz="2400" dirty="0" smtClean="0"/>
              <a:t>:</a:t>
            </a:r>
          </a:p>
          <a:p>
            <a:pPr algn="ctr">
              <a:buNone/>
            </a:pPr>
            <a:endParaRPr lang="ko-KR" altLang="en-US" sz="2400" dirty="0"/>
          </a:p>
        </p:txBody>
      </p:sp>
      <p:sp>
        <p:nvSpPr>
          <p:cNvPr id="5" name="제목 1"/>
          <p:cNvSpPr txBox="1">
            <a:spLocks/>
          </p:cNvSpPr>
          <p:nvPr/>
        </p:nvSpPr>
        <p:spPr>
          <a:xfrm>
            <a:off x="467544" y="332656"/>
            <a:ext cx="7467600" cy="994122"/>
          </a:xfrm>
          <a:prstGeom prst="rect">
            <a:avLst/>
          </a:prstGeom>
        </p:spPr>
        <p:txBody>
          <a:bodyPr vert="horz" lIns="45720" rIns="45720" anchor="ctr">
            <a:normAutofit/>
          </a:body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US" altLang="ko-KR" sz="4600" b="0" i="0" u="none" strike="noStrike" kern="1200" cap="none" spc="0" normalizeH="0" baseline="0" noProof="0" dirty="0" smtClean="0">
                <a:ln>
                  <a:noFill/>
                </a:ln>
                <a:solidFill>
                  <a:schemeClr val="tx1"/>
                </a:solidFill>
                <a:effectLst/>
                <a:uLnTx/>
                <a:uFillTx/>
                <a:latin typeface="+mj-lt"/>
                <a:ea typeface="+mj-ea"/>
                <a:cs typeface="+mj-cs"/>
              </a:rPr>
              <a:t>K-</a:t>
            </a:r>
            <a:r>
              <a:rPr kumimoji="0" lang="en-US" altLang="ko-KR" sz="4600" b="0" i="0" u="none" strike="noStrike" kern="1200" cap="none" spc="0" normalizeH="0" baseline="0" noProof="0" dirty="0" err="1" smtClean="0">
                <a:ln>
                  <a:noFill/>
                </a:ln>
                <a:solidFill>
                  <a:schemeClr val="tx1"/>
                </a:solidFill>
                <a:effectLst/>
                <a:uLnTx/>
                <a:uFillTx/>
                <a:latin typeface="+mj-lt"/>
                <a:ea typeface="+mj-ea"/>
                <a:cs typeface="+mj-cs"/>
              </a:rPr>
              <a:t>nn</a:t>
            </a:r>
            <a:r>
              <a:rPr kumimoji="0" lang="en-US" altLang="ko-KR" sz="4600" b="0" i="0" u="none" strike="noStrike" kern="1200" cap="none" spc="0" normalizeH="0" baseline="0" noProof="0" dirty="0" smtClean="0">
                <a:ln>
                  <a:noFill/>
                </a:ln>
                <a:solidFill>
                  <a:schemeClr val="tx1"/>
                </a:solidFill>
                <a:effectLst/>
                <a:uLnTx/>
                <a:uFillTx/>
                <a:latin typeface="+mj-lt"/>
                <a:ea typeface="+mj-ea"/>
                <a:cs typeface="+mj-cs"/>
              </a:rPr>
              <a:t> Distances</a:t>
            </a:r>
            <a:endParaRPr kumimoji="0" lang="ko-KR" altLang="en-US" sz="4600"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그림 5" descr="1.PNG"/>
          <p:cNvPicPr>
            <a:picLocks noChangeAspect="1"/>
          </p:cNvPicPr>
          <p:nvPr/>
        </p:nvPicPr>
        <p:blipFill>
          <a:blip r:embed="rId2" cstate="print"/>
          <a:stretch>
            <a:fillRect/>
          </a:stretch>
        </p:blipFill>
        <p:spPr>
          <a:xfrm>
            <a:off x="6012160" y="1844824"/>
            <a:ext cx="554796" cy="292810"/>
          </a:xfrm>
          <a:prstGeom prst="rect">
            <a:avLst/>
          </a:prstGeom>
        </p:spPr>
      </p:pic>
      <p:pic>
        <p:nvPicPr>
          <p:cNvPr id="7" name="그림 6" descr="1.PNG"/>
          <p:cNvPicPr>
            <a:picLocks noChangeAspect="1"/>
          </p:cNvPicPr>
          <p:nvPr/>
        </p:nvPicPr>
        <p:blipFill>
          <a:blip r:embed="rId3" cstate="print"/>
          <a:stretch>
            <a:fillRect/>
          </a:stretch>
        </p:blipFill>
        <p:spPr>
          <a:xfrm>
            <a:off x="3923928" y="3356992"/>
            <a:ext cx="1296144" cy="648072"/>
          </a:xfrm>
          <a:prstGeom prst="rect">
            <a:avLst/>
          </a:prstGeom>
        </p:spPr>
      </p:pic>
      <p:pic>
        <p:nvPicPr>
          <p:cNvPr id="8" name="그림 7" descr="1.PNG"/>
          <p:cNvPicPr>
            <a:picLocks noChangeAspect="1"/>
          </p:cNvPicPr>
          <p:nvPr/>
        </p:nvPicPr>
        <p:blipFill>
          <a:blip r:embed="rId4" cstate="print"/>
          <a:stretch>
            <a:fillRect/>
          </a:stretch>
        </p:blipFill>
        <p:spPr>
          <a:xfrm>
            <a:off x="3851920" y="4725144"/>
            <a:ext cx="1584176" cy="7920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Thank you</a:t>
            </a:r>
            <a:br>
              <a:rPr lang="en-US" altLang="ko-KR" dirty="0" smtClean="0"/>
            </a:br>
            <a:r>
              <a:rPr lang="zh-CN" altLang="en-US" dirty="0" smtClean="0"/>
              <a:t>谢谢</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b="1" dirty="0" smtClean="0"/>
              <a:t>What is </a:t>
            </a:r>
            <a:r>
              <a:rPr lang="en-US" altLang="ko-KR" b="1" dirty="0" err="1" smtClean="0"/>
              <a:t>knn</a:t>
            </a:r>
            <a:r>
              <a:rPr lang="en-US" altLang="ko-KR" b="1" dirty="0" smtClean="0"/>
              <a:t>?</a:t>
            </a:r>
            <a:endParaRPr lang="ko-KR" altLang="en-US" b="1" dirty="0"/>
          </a:p>
        </p:txBody>
      </p:sp>
      <p:sp>
        <p:nvSpPr>
          <p:cNvPr id="3" name="내용 개체 틀 2"/>
          <p:cNvSpPr>
            <a:spLocks noGrp="1"/>
          </p:cNvSpPr>
          <p:nvPr>
            <p:ph idx="1"/>
          </p:nvPr>
        </p:nvSpPr>
        <p:spPr>
          <a:xfrm>
            <a:off x="179512" y="1600200"/>
            <a:ext cx="8784976" cy="5069160"/>
          </a:xfrm>
        </p:spPr>
        <p:txBody>
          <a:bodyPr>
            <a:normAutofit/>
          </a:bodyPr>
          <a:lstStyle/>
          <a:p>
            <a:pPr>
              <a:buNone/>
            </a:pPr>
            <a:r>
              <a:rPr lang="en-US" altLang="ko-KR" sz="2400" b="1" dirty="0" err="1" smtClean="0"/>
              <a:t>knn</a:t>
            </a:r>
            <a:r>
              <a:rPr lang="en-US" altLang="ko-KR" sz="2400" b="1" dirty="0" smtClean="0"/>
              <a:t> mean is k – Nearest neighbors</a:t>
            </a:r>
          </a:p>
          <a:p>
            <a:pPr>
              <a:buNone/>
            </a:pPr>
            <a:r>
              <a:rPr lang="en-US" altLang="ko-KR" sz="2000" dirty="0" smtClean="0"/>
              <a:t>	</a:t>
            </a:r>
            <a:r>
              <a:rPr lang="en-US" altLang="ko-KR" sz="1800" dirty="0" smtClean="0"/>
              <a:t>- K nearest neighbors is a simple algorithm that stores all available cases and classifies new cases by a majority vote of its k neighbors </a:t>
            </a:r>
          </a:p>
          <a:p>
            <a:pPr>
              <a:buNone/>
            </a:pPr>
            <a:r>
              <a:rPr lang="en-US" altLang="ko-KR" sz="1800" dirty="0" smtClean="0"/>
              <a:t>	- Use Euclidean distance</a:t>
            </a:r>
          </a:p>
          <a:p>
            <a:pPr>
              <a:buNone/>
            </a:pPr>
            <a:r>
              <a:rPr lang="en-US" altLang="ko-KR" sz="1800" dirty="0" smtClean="0"/>
              <a:t>	- This algorithms segregates unlabeled data points into well defined group</a:t>
            </a:r>
          </a:p>
          <a:p>
            <a:pPr>
              <a:buNone/>
            </a:pPr>
            <a:endParaRPr lang="en-US" altLang="ko-KR" sz="1800" dirty="0" smtClean="0"/>
          </a:p>
          <a:p>
            <a:pPr>
              <a:buNone/>
            </a:pPr>
            <a:r>
              <a:rPr lang="en-US" altLang="ko-KR" sz="1800" dirty="0" smtClean="0"/>
              <a:t>					&lt;</a:t>
            </a:r>
            <a:r>
              <a:rPr lang="en-US" altLang="ko-KR" sz="1800" b="1" dirty="0" smtClean="0"/>
              <a:t>The Euclidean distance formula&gt;</a:t>
            </a:r>
          </a:p>
          <a:p>
            <a:pPr>
              <a:buNone/>
            </a:pPr>
            <a:r>
              <a:rPr lang="en-US" altLang="ko-KR" sz="1800" b="1" dirty="0" smtClean="0"/>
              <a:t>				</a:t>
            </a:r>
          </a:p>
          <a:p>
            <a:pPr>
              <a:buNone/>
            </a:pPr>
            <a:r>
              <a:rPr lang="en-US" altLang="ko-KR" sz="1800" b="1" dirty="0" smtClean="0"/>
              <a:t>				- </a:t>
            </a:r>
            <a:r>
              <a:rPr lang="en-US" altLang="ko-KR" sz="1800" dirty="0" smtClean="0"/>
              <a:t>Distance between two instances p and q</a:t>
            </a:r>
            <a:endParaRPr lang="en-US" altLang="ko-KR" sz="2000" dirty="0" smtClean="0"/>
          </a:p>
          <a:p>
            <a:pPr>
              <a:buNone/>
            </a:pPr>
            <a:endParaRPr lang="en-US" altLang="ko-KR" sz="2000" dirty="0" smtClean="0"/>
          </a:p>
          <a:p>
            <a:pPr>
              <a:buNone/>
            </a:pPr>
            <a:r>
              <a:rPr lang="en-US" altLang="ko-KR" sz="2000" dirty="0" smtClean="0"/>
              <a:t>				</a:t>
            </a:r>
            <a:endParaRPr lang="en-US" altLang="ko-KR" sz="1800" dirty="0" smtClean="0"/>
          </a:p>
          <a:p>
            <a:pPr>
              <a:buNone/>
            </a:pPr>
            <a:r>
              <a:rPr lang="en-US" altLang="ko-KR" sz="1800" dirty="0" smtClean="0"/>
              <a:t>				</a:t>
            </a:r>
          </a:p>
          <a:p>
            <a:pPr>
              <a:buNone/>
            </a:pPr>
            <a:r>
              <a:rPr lang="en-US" altLang="ko-KR" sz="2000" dirty="0" smtClean="0"/>
              <a:t>				</a:t>
            </a:r>
          </a:p>
        </p:txBody>
      </p:sp>
      <p:pic>
        <p:nvPicPr>
          <p:cNvPr id="4" name="그림 3" descr="1.PNG"/>
          <p:cNvPicPr>
            <a:picLocks noChangeAspect="1"/>
          </p:cNvPicPr>
          <p:nvPr/>
        </p:nvPicPr>
        <p:blipFill>
          <a:blip r:embed="rId2" cstate="print"/>
          <a:stretch>
            <a:fillRect/>
          </a:stretch>
        </p:blipFill>
        <p:spPr>
          <a:xfrm>
            <a:off x="179512" y="3573016"/>
            <a:ext cx="2664296" cy="2664296"/>
          </a:xfrm>
          <a:prstGeom prst="rect">
            <a:avLst/>
          </a:prstGeom>
        </p:spPr>
      </p:pic>
      <p:sp>
        <p:nvSpPr>
          <p:cNvPr id="5" name="TextBox 4"/>
          <p:cNvSpPr txBox="1"/>
          <p:nvPr/>
        </p:nvSpPr>
        <p:spPr>
          <a:xfrm>
            <a:off x="0" y="6309320"/>
            <a:ext cx="3240360" cy="369332"/>
          </a:xfrm>
          <a:prstGeom prst="rect">
            <a:avLst/>
          </a:prstGeom>
          <a:noFill/>
        </p:spPr>
        <p:txBody>
          <a:bodyPr wrap="square" rtlCol="0">
            <a:spAutoFit/>
          </a:bodyPr>
          <a:lstStyle/>
          <a:p>
            <a:r>
              <a:rPr lang="en-US" altLang="ko-KR" b="1" dirty="0" smtClean="0"/>
              <a:t>Green : Euclidean distance</a:t>
            </a:r>
            <a:endParaRPr lang="ko-KR" altLang="en-US" b="1" dirty="0"/>
          </a:p>
        </p:txBody>
      </p:sp>
      <p:pic>
        <p:nvPicPr>
          <p:cNvPr id="6" name="그림 5" descr="4.PNG"/>
          <p:cNvPicPr>
            <a:picLocks noChangeAspect="1"/>
          </p:cNvPicPr>
          <p:nvPr/>
        </p:nvPicPr>
        <p:blipFill>
          <a:blip r:embed="rId3" cstate="print"/>
          <a:stretch>
            <a:fillRect/>
          </a:stretch>
        </p:blipFill>
        <p:spPr>
          <a:xfrm>
            <a:off x="3059832" y="4725144"/>
            <a:ext cx="5400600" cy="86409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b="1" dirty="0" smtClean="0"/>
              <a:t>What is </a:t>
            </a:r>
            <a:r>
              <a:rPr lang="en-US" altLang="ko-KR" b="1" dirty="0" err="1" smtClean="0"/>
              <a:t>knn</a:t>
            </a:r>
            <a:r>
              <a:rPr lang="en-US" altLang="ko-KR" b="1" dirty="0" smtClean="0"/>
              <a:t>?</a:t>
            </a:r>
            <a:endParaRPr lang="ko-KR" altLang="en-US" b="1" dirty="0"/>
          </a:p>
        </p:txBody>
      </p:sp>
      <p:sp>
        <p:nvSpPr>
          <p:cNvPr id="8" name="내용 개체 틀 7"/>
          <p:cNvSpPr>
            <a:spLocks noGrp="1"/>
          </p:cNvSpPr>
          <p:nvPr>
            <p:ph idx="1"/>
          </p:nvPr>
        </p:nvSpPr>
        <p:spPr/>
        <p:txBody>
          <a:bodyPr/>
          <a:lstStyle/>
          <a:p>
            <a:endParaRPr lang="en-US" altLang="ko-KR" sz="1800" dirty="0" smtClean="0"/>
          </a:p>
          <a:p>
            <a:r>
              <a:rPr lang="en-US" altLang="ko-KR" sz="1800" dirty="0" err="1" smtClean="0"/>
              <a:t>kNN</a:t>
            </a:r>
            <a:r>
              <a:rPr lang="en-US" altLang="ko-KR" sz="1800" dirty="0" smtClean="0"/>
              <a:t> has many useful characteristics, one of which being its insensitivity to outliers that makes it resilient to any errors in the classification data (the supervised learning phase).</a:t>
            </a:r>
            <a:endParaRPr lang="ko-KR" altLang="ko-KR" sz="1800" dirty="0" smtClean="0"/>
          </a:p>
          <a:p>
            <a:endParaRPr lang="en-US" altLang="ko-KR" sz="1800" dirty="0" smtClean="0"/>
          </a:p>
          <a:p>
            <a:r>
              <a:rPr lang="en-US" altLang="ko-KR" sz="1800" dirty="0" smtClean="0"/>
              <a:t>As a downside, the algorithm is noted for its CPU and memory greediness. The R interpreter may also fail to take advantage of the multi-core CPU capabilities of modern computers.</a:t>
            </a:r>
          </a:p>
          <a:p>
            <a:endParaRPr lang="en-US" altLang="ko-KR" sz="1800" dirty="0" smtClean="0"/>
          </a:p>
          <a:p>
            <a:r>
              <a:rPr lang="en-US" altLang="ko-KR" sz="1800" dirty="0" smtClean="0"/>
              <a:t>If and when such constrains hamper your data analytics work, the </a:t>
            </a:r>
            <a:r>
              <a:rPr lang="en-US" altLang="ko-KR" sz="1800" dirty="0" err="1" smtClean="0"/>
              <a:t>kNN</a:t>
            </a:r>
            <a:r>
              <a:rPr lang="en-US" altLang="ko-KR" sz="1800" dirty="0" smtClean="0"/>
              <a:t> algorithm can be implemented in a language that supports the creation of multi-threaded applications (e.g. Java or C#) that would evenly load all the CPU cores of your computer and improve the computational throughput of the application. </a:t>
            </a:r>
            <a:endParaRPr lang="ko-KR" altLang="ko-KR" sz="1800" dirty="0" smtClean="0"/>
          </a:p>
          <a:p>
            <a:endParaRPr lang="en-US" altLang="ko-KR" sz="1800" dirty="0" smtClean="0"/>
          </a:p>
          <a:p>
            <a:endParaRPr lang="ko-KR" alt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260648"/>
            <a:ext cx="7467600" cy="1143000"/>
          </a:xfrm>
        </p:spPr>
        <p:txBody>
          <a:bodyPr/>
          <a:lstStyle/>
          <a:p>
            <a:r>
              <a:rPr lang="en-US" altLang="ko-KR" b="1" dirty="0" smtClean="0"/>
              <a:t>KNN simple history</a:t>
            </a:r>
            <a:endParaRPr lang="ko-KR" altLang="en-US" b="1" dirty="0"/>
          </a:p>
        </p:txBody>
      </p:sp>
      <p:sp>
        <p:nvSpPr>
          <p:cNvPr id="3" name="내용 개체 틀 2"/>
          <p:cNvSpPr>
            <a:spLocks noGrp="1"/>
          </p:cNvSpPr>
          <p:nvPr>
            <p:ph idx="1"/>
          </p:nvPr>
        </p:nvSpPr>
        <p:spPr>
          <a:xfrm>
            <a:off x="467544" y="1772816"/>
            <a:ext cx="7467600" cy="4525963"/>
          </a:xfrm>
        </p:spPr>
        <p:txBody>
          <a:bodyPr/>
          <a:lstStyle/>
          <a:p>
            <a:pPr>
              <a:lnSpc>
                <a:spcPct val="90000"/>
              </a:lnSpc>
            </a:pPr>
            <a:r>
              <a:rPr lang="en-CA" altLang="ko-KR" sz="2700" dirty="0" smtClean="0"/>
              <a:t>Nearest Neighbors have been used in statistical estimation and pattern recognition already in the beginning of 1970’s (non-parametric techniques).</a:t>
            </a:r>
          </a:p>
          <a:p>
            <a:pPr>
              <a:lnSpc>
                <a:spcPct val="90000"/>
              </a:lnSpc>
            </a:pPr>
            <a:endParaRPr lang="en-CA" altLang="ko-KR" sz="2700" dirty="0" smtClean="0"/>
          </a:p>
          <a:p>
            <a:pPr>
              <a:lnSpc>
                <a:spcPct val="90000"/>
              </a:lnSpc>
            </a:pPr>
            <a:r>
              <a:rPr lang="en-CA" altLang="ko-KR" sz="2700" dirty="0" smtClean="0"/>
              <a:t>Dynamic Memory:  A theory of Reminding and Learning in Computer and People (</a:t>
            </a:r>
            <a:r>
              <a:rPr lang="en-CA" altLang="ko-KR" sz="2700" dirty="0" err="1" smtClean="0"/>
              <a:t>Schank</a:t>
            </a:r>
            <a:r>
              <a:rPr lang="en-CA" altLang="ko-KR" sz="2700" dirty="0" smtClean="0"/>
              <a:t>, 1982).</a:t>
            </a:r>
          </a:p>
          <a:p>
            <a:pPr>
              <a:lnSpc>
                <a:spcPct val="90000"/>
              </a:lnSpc>
            </a:pPr>
            <a:endParaRPr lang="en-CA" altLang="ko-KR" sz="2700" dirty="0" smtClean="0"/>
          </a:p>
          <a:p>
            <a:pPr>
              <a:lnSpc>
                <a:spcPct val="90000"/>
              </a:lnSpc>
            </a:pPr>
            <a:r>
              <a:rPr lang="en-CA" altLang="ko-KR" sz="2700" dirty="0" smtClean="0"/>
              <a:t>People reason by remembering and learn by doing.  </a:t>
            </a:r>
          </a:p>
          <a:p>
            <a:endParaRPr lang="ko-KR"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How does the KNN work?</a:t>
            </a:r>
            <a:endParaRPr lang="ko-KR" altLang="en-US" dirty="0"/>
          </a:p>
        </p:txBody>
      </p:sp>
      <p:grpSp>
        <p:nvGrpSpPr>
          <p:cNvPr id="23" name="그룹 22"/>
          <p:cNvGrpSpPr/>
          <p:nvPr/>
        </p:nvGrpSpPr>
        <p:grpSpPr>
          <a:xfrm>
            <a:off x="395536" y="1916832"/>
            <a:ext cx="6120680" cy="2664296"/>
            <a:chOff x="1331640" y="2420888"/>
            <a:chExt cx="4896544" cy="3240360"/>
          </a:xfrm>
        </p:grpSpPr>
        <p:cxnSp>
          <p:nvCxnSpPr>
            <p:cNvPr id="7" name="직선 연결선 6"/>
            <p:cNvCxnSpPr/>
            <p:nvPr/>
          </p:nvCxnSpPr>
          <p:spPr>
            <a:xfrm>
              <a:off x="1331640" y="4941168"/>
              <a:ext cx="48965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1979712" y="2420888"/>
              <a:ext cx="0" cy="32403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3923928" y="4005064"/>
              <a:ext cx="216024"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4283968" y="2924944"/>
              <a:ext cx="216024"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5220072" y="3501008"/>
              <a:ext cx="216024"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p:cNvSpPr/>
            <p:nvPr/>
          </p:nvSpPr>
          <p:spPr>
            <a:xfrm>
              <a:off x="2339752" y="2708920"/>
              <a:ext cx="144016" cy="14401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p:cNvSpPr/>
            <p:nvPr/>
          </p:nvSpPr>
          <p:spPr>
            <a:xfrm>
              <a:off x="2627784" y="3501008"/>
              <a:ext cx="144016" cy="14401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p:cNvSpPr/>
            <p:nvPr/>
          </p:nvSpPr>
          <p:spPr>
            <a:xfrm>
              <a:off x="2987824" y="2420888"/>
              <a:ext cx="144016" cy="14401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포인트가 5개인 별 16"/>
            <p:cNvSpPr/>
            <p:nvPr/>
          </p:nvSpPr>
          <p:spPr>
            <a:xfrm>
              <a:off x="2699792" y="2924944"/>
              <a:ext cx="288032" cy="216024"/>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4" name="TextBox 23"/>
          <p:cNvSpPr txBox="1"/>
          <p:nvPr/>
        </p:nvSpPr>
        <p:spPr>
          <a:xfrm>
            <a:off x="539552" y="5229200"/>
            <a:ext cx="7704856" cy="369332"/>
          </a:xfrm>
          <a:prstGeom prst="rect">
            <a:avLst/>
          </a:prstGeom>
          <a:noFill/>
        </p:spPr>
        <p:txBody>
          <a:bodyPr wrap="square" rtlCol="0">
            <a:spAutoFit/>
          </a:bodyPr>
          <a:lstStyle/>
          <a:p>
            <a:r>
              <a:rPr lang="en-US" altLang="ko-KR" dirty="0" smtClean="0"/>
              <a:t>Following </a:t>
            </a:r>
            <a:r>
              <a:rPr lang="en-US" altLang="ko-KR" dirty="0"/>
              <a:t>is a spread of red circles (RC) and </a:t>
            </a:r>
            <a:r>
              <a:rPr lang="en-US" altLang="ko-KR" dirty="0" smtClean="0"/>
              <a:t>green squares </a:t>
            </a:r>
            <a:r>
              <a:rPr lang="en-US" altLang="ko-KR" dirty="0"/>
              <a:t>(GS) </a:t>
            </a:r>
            <a:endParaRPr lang="ko-KR"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How does the KNN work?</a:t>
            </a:r>
            <a:endParaRPr lang="ko-KR" altLang="en-US" dirty="0"/>
          </a:p>
        </p:txBody>
      </p:sp>
      <p:sp>
        <p:nvSpPr>
          <p:cNvPr id="3" name="내용 개체 틀 2"/>
          <p:cNvSpPr>
            <a:spLocks noGrp="1"/>
          </p:cNvSpPr>
          <p:nvPr>
            <p:ph idx="1"/>
          </p:nvPr>
        </p:nvSpPr>
        <p:spPr>
          <a:xfrm>
            <a:off x="457200" y="1600200"/>
            <a:ext cx="8435280" cy="4525963"/>
          </a:xfrm>
        </p:spPr>
        <p:txBody>
          <a:bodyPr>
            <a:normAutofit/>
          </a:bodyPr>
          <a:lstStyle/>
          <a:p>
            <a:pPr>
              <a:buNone/>
            </a:pPr>
            <a:r>
              <a:rPr lang="en-US" altLang="ko-KR" sz="2800" dirty="0" smtClean="0"/>
              <a:t>	</a:t>
            </a:r>
          </a:p>
          <a:p>
            <a:pPr>
              <a:buNone/>
            </a:pPr>
            <a:r>
              <a:rPr lang="en-US" altLang="ko-KR" sz="2800" dirty="0" smtClean="0"/>
              <a:t>	We intend to find out the class of the Yellow star (YS) . YS can either be RC or GS and nothing else. The “K” is KNN algorithm is the nearest neighbors we wish to take vote from. Let’s say K = 3. Hence, we will now make a circle with YS as center just as big as to enclose only three </a:t>
            </a:r>
            <a:r>
              <a:rPr lang="en-US" altLang="ko-KR" sz="2800" dirty="0" err="1" smtClean="0"/>
              <a:t>datapoints</a:t>
            </a:r>
            <a:r>
              <a:rPr lang="en-US" altLang="ko-KR" sz="2800" dirty="0" smtClean="0"/>
              <a:t> on the plane. Refer to following diagram for more details</a:t>
            </a:r>
            <a:endParaRPr lang="ko-KR"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How does the KNN work? </a:t>
            </a:r>
            <a:endParaRPr lang="ko-KR" altLang="en-US" dirty="0"/>
          </a:p>
        </p:txBody>
      </p:sp>
      <p:grpSp>
        <p:nvGrpSpPr>
          <p:cNvPr id="4" name="내용 개체 틀 3"/>
          <p:cNvGrpSpPr>
            <a:grpSpLocks noGrp="1"/>
          </p:cNvGrpSpPr>
          <p:nvPr>
            <p:ph idx="1"/>
          </p:nvPr>
        </p:nvGrpSpPr>
        <p:grpSpPr>
          <a:xfrm>
            <a:off x="467544" y="1844824"/>
            <a:ext cx="7571184" cy="4061048"/>
            <a:chOff x="1331640" y="2420888"/>
            <a:chExt cx="4896544" cy="3240360"/>
          </a:xfrm>
        </p:grpSpPr>
        <p:cxnSp>
          <p:nvCxnSpPr>
            <p:cNvPr id="5" name="직선 연결선 4"/>
            <p:cNvCxnSpPr/>
            <p:nvPr/>
          </p:nvCxnSpPr>
          <p:spPr>
            <a:xfrm>
              <a:off x="1331640" y="4941168"/>
              <a:ext cx="48965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직선 연결선 5"/>
            <p:cNvCxnSpPr/>
            <p:nvPr/>
          </p:nvCxnSpPr>
          <p:spPr>
            <a:xfrm>
              <a:off x="1979712" y="2420888"/>
              <a:ext cx="0" cy="3240360"/>
            </a:xfrm>
            <a:prstGeom prst="line">
              <a:avLst/>
            </a:prstGeom>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3923928" y="4005064"/>
              <a:ext cx="216024"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4283968" y="2924944"/>
              <a:ext cx="216024"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5220072" y="3501008"/>
              <a:ext cx="216024"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p:cNvSpPr/>
            <p:nvPr/>
          </p:nvSpPr>
          <p:spPr>
            <a:xfrm>
              <a:off x="2339752" y="2708920"/>
              <a:ext cx="144016" cy="14401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p:cNvSpPr/>
            <p:nvPr/>
          </p:nvSpPr>
          <p:spPr>
            <a:xfrm>
              <a:off x="2627784" y="3501008"/>
              <a:ext cx="144016" cy="14401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p:cNvSpPr/>
            <p:nvPr/>
          </p:nvSpPr>
          <p:spPr>
            <a:xfrm>
              <a:off x="2987824" y="2420888"/>
              <a:ext cx="144016" cy="14401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포인트가 5개인 별 12"/>
            <p:cNvSpPr/>
            <p:nvPr/>
          </p:nvSpPr>
          <p:spPr>
            <a:xfrm>
              <a:off x="2699792" y="2924944"/>
              <a:ext cx="288032" cy="216024"/>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p:cNvSpPr/>
          <p:nvPr/>
        </p:nvSpPr>
        <p:spPr>
          <a:xfrm>
            <a:off x="1619672" y="1484784"/>
            <a:ext cx="2448272" cy="223224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42"/>
          <p:cNvGrpSpPr/>
          <p:nvPr/>
        </p:nvGrpSpPr>
        <p:grpSpPr>
          <a:xfrm>
            <a:off x="5436096" y="5085184"/>
            <a:ext cx="1296144" cy="801380"/>
            <a:chOff x="5436096" y="4869160"/>
            <a:chExt cx="1296144" cy="801380"/>
          </a:xfrm>
        </p:grpSpPr>
        <p:sp>
          <p:nvSpPr>
            <p:cNvPr id="14" name="타원 13"/>
            <p:cNvSpPr/>
            <p:nvPr/>
          </p:nvSpPr>
          <p:spPr>
            <a:xfrm>
              <a:off x="5508104" y="5013176"/>
              <a:ext cx="222682" cy="180491"/>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5436096" y="5373216"/>
              <a:ext cx="334023" cy="18049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5796136" y="4941168"/>
              <a:ext cx="648072" cy="369332"/>
            </a:xfrm>
            <a:prstGeom prst="rect">
              <a:avLst/>
            </a:prstGeom>
            <a:noFill/>
          </p:spPr>
          <p:txBody>
            <a:bodyPr wrap="square" rtlCol="0">
              <a:spAutoFit/>
            </a:bodyPr>
            <a:lstStyle/>
            <a:p>
              <a:r>
                <a:rPr lang="en-US" altLang="ko-KR" dirty="0" smtClean="0"/>
                <a:t>3/3</a:t>
              </a:r>
              <a:endParaRPr lang="ko-KR" altLang="en-US" dirty="0"/>
            </a:p>
          </p:txBody>
        </p:sp>
        <p:sp>
          <p:nvSpPr>
            <p:cNvPr id="19" name="TextBox 18"/>
            <p:cNvSpPr txBox="1"/>
            <p:nvPr/>
          </p:nvSpPr>
          <p:spPr>
            <a:xfrm>
              <a:off x="5796136" y="5301208"/>
              <a:ext cx="648072" cy="369332"/>
            </a:xfrm>
            <a:prstGeom prst="rect">
              <a:avLst/>
            </a:prstGeom>
            <a:noFill/>
          </p:spPr>
          <p:txBody>
            <a:bodyPr wrap="square" rtlCol="0">
              <a:spAutoFit/>
            </a:bodyPr>
            <a:lstStyle/>
            <a:p>
              <a:r>
                <a:rPr lang="en-US" altLang="ko-KR" dirty="0"/>
                <a:t>0</a:t>
              </a:r>
              <a:r>
                <a:rPr lang="en-US" altLang="ko-KR" dirty="0" smtClean="0"/>
                <a:t>/3</a:t>
              </a:r>
              <a:endParaRPr lang="ko-KR" altLang="en-US" dirty="0"/>
            </a:p>
          </p:txBody>
        </p:sp>
        <p:grpSp>
          <p:nvGrpSpPr>
            <p:cNvPr id="28" name="그룹 27"/>
            <p:cNvGrpSpPr/>
            <p:nvPr/>
          </p:nvGrpSpPr>
          <p:grpSpPr>
            <a:xfrm>
              <a:off x="6444208" y="5373216"/>
              <a:ext cx="216024" cy="216024"/>
              <a:chOff x="7164288" y="3717032"/>
              <a:chExt cx="216024" cy="216024"/>
            </a:xfrm>
          </p:grpSpPr>
          <p:cxnSp>
            <p:nvCxnSpPr>
              <p:cNvPr id="21" name="직선 연결선 20"/>
              <p:cNvCxnSpPr/>
              <p:nvPr/>
            </p:nvCxnSpPr>
            <p:spPr>
              <a:xfrm>
                <a:off x="7164288" y="3717032"/>
                <a:ext cx="216024" cy="21602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직선 연결선 23"/>
              <p:cNvCxnSpPr/>
              <p:nvPr/>
            </p:nvCxnSpPr>
            <p:spPr>
              <a:xfrm flipH="1">
                <a:off x="7164288" y="3717032"/>
                <a:ext cx="216024" cy="21602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3" name="그룹 32"/>
            <p:cNvGrpSpPr/>
            <p:nvPr/>
          </p:nvGrpSpPr>
          <p:grpSpPr>
            <a:xfrm>
              <a:off x="6372200" y="4869160"/>
              <a:ext cx="360040" cy="288032"/>
              <a:chOff x="7380312" y="3212976"/>
              <a:chExt cx="504056" cy="360040"/>
            </a:xfrm>
          </p:grpSpPr>
          <p:cxnSp>
            <p:nvCxnSpPr>
              <p:cNvPr id="30" name="직선 연결선 29"/>
              <p:cNvCxnSpPr/>
              <p:nvPr/>
            </p:nvCxnSpPr>
            <p:spPr>
              <a:xfrm>
                <a:off x="7380312" y="3429000"/>
                <a:ext cx="216024"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flipV="1">
                <a:off x="7596336" y="3212976"/>
                <a:ext cx="288032" cy="360040"/>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755576" y="1844824"/>
            <a:ext cx="7467600" cy="3877891"/>
          </a:xfrm>
        </p:spPr>
        <p:txBody>
          <a:bodyPr>
            <a:normAutofit lnSpcReduction="10000"/>
          </a:bodyPr>
          <a:lstStyle/>
          <a:p>
            <a:pPr algn="ctr">
              <a:buNone/>
            </a:pPr>
            <a:endParaRPr lang="en-US" altLang="ko-KR" sz="2600" dirty="0" smtClean="0"/>
          </a:p>
          <a:p>
            <a:pPr algn="ctr">
              <a:buNone/>
            </a:pPr>
            <a:r>
              <a:rPr lang="en-US" altLang="ko-KR" sz="2600" dirty="0" smtClean="0"/>
              <a:t>The three closest points to BS is all RC.</a:t>
            </a:r>
          </a:p>
          <a:p>
            <a:pPr algn="ctr">
              <a:buNone/>
            </a:pPr>
            <a:r>
              <a:rPr lang="en-US" altLang="ko-KR" sz="2600" dirty="0" smtClean="0"/>
              <a:t> Hence, with good confidence level we can say that the BS should belong to the class RC. Here, the choice became very obvious as all three votes from the closest neighbor went to RC. The choice of the parameter K is very crucial in this algorithm. Next we will understand what are the factors to be considered to conclude the best K.</a:t>
            </a:r>
            <a:endParaRPr lang="ko-KR" altLang="en-US" sz="2600" dirty="0" smtClean="0"/>
          </a:p>
          <a:p>
            <a:pPr>
              <a:buNone/>
            </a:pPr>
            <a:endParaRPr lang="ko-KR" altLang="en-US" dirty="0"/>
          </a:p>
        </p:txBody>
      </p:sp>
      <p:sp>
        <p:nvSpPr>
          <p:cNvPr id="4" name="제목 1"/>
          <p:cNvSpPr>
            <a:spLocks noGrp="1"/>
          </p:cNvSpPr>
          <p:nvPr>
            <p:ph type="title"/>
          </p:nvPr>
        </p:nvSpPr>
        <p:spPr>
          <a:xfrm>
            <a:off x="457200" y="274638"/>
            <a:ext cx="7467600" cy="1143000"/>
          </a:xfrm>
        </p:spPr>
        <p:txBody>
          <a:bodyPr/>
          <a:lstStyle/>
          <a:p>
            <a:r>
              <a:rPr lang="en-US" altLang="ko-KR" dirty="0" smtClean="0"/>
              <a:t>How does the KNN work? </a:t>
            </a:r>
            <a:endParaRPr lang="ko-KR"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7467600" cy="850106"/>
          </a:xfrm>
        </p:spPr>
        <p:txBody>
          <a:bodyPr/>
          <a:lstStyle/>
          <a:p>
            <a:r>
              <a:rPr lang="en-US" altLang="ko-KR" dirty="0" smtClean="0"/>
              <a:t>K-</a:t>
            </a:r>
            <a:r>
              <a:rPr lang="en-US" altLang="ko-KR" dirty="0" err="1" smtClean="0"/>
              <a:t>nn</a:t>
            </a:r>
            <a:r>
              <a:rPr lang="en-US" altLang="ko-KR" dirty="0" smtClean="0"/>
              <a:t> Distances</a:t>
            </a:r>
            <a:endParaRPr lang="ko-KR" altLang="en-US" dirty="0"/>
          </a:p>
        </p:txBody>
      </p:sp>
      <p:sp>
        <p:nvSpPr>
          <p:cNvPr id="3" name="내용 개체 틀 2"/>
          <p:cNvSpPr>
            <a:spLocks noGrp="1"/>
          </p:cNvSpPr>
          <p:nvPr>
            <p:ph idx="1"/>
          </p:nvPr>
        </p:nvSpPr>
        <p:spPr>
          <a:xfrm>
            <a:off x="179512" y="1268760"/>
            <a:ext cx="8784976" cy="5256584"/>
          </a:xfrm>
        </p:spPr>
        <p:txBody>
          <a:bodyPr/>
          <a:lstStyle/>
          <a:p>
            <a:pPr algn="ctr">
              <a:buNone/>
            </a:pPr>
            <a:r>
              <a:rPr lang="en-US" altLang="ko-KR" sz="2400" dirty="0" smtClean="0"/>
              <a:t>We can compute the distance between two scenarios using some distance function d(</a:t>
            </a:r>
            <a:r>
              <a:rPr lang="en-US" altLang="ko-KR" sz="2400" dirty="0" err="1" smtClean="0"/>
              <a:t>x,y</a:t>
            </a:r>
            <a:r>
              <a:rPr lang="en-US" altLang="ko-KR" sz="2400" dirty="0" smtClean="0"/>
              <a:t>), where </a:t>
            </a:r>
            <a:r>
              <a:rPr lang="en-US" altLang="ko-KR" sz="2400" dirty="0" err="1" smtClean="0"/>
              <a:t>x,y</a:t>
            </a:r>
            <a:r>
              <a:rPr lang="en-US" altLang="ko-KR" sz="2400" dirty="0" smtClean="0"/>
              <a:t> are scenarios composed of N features, such that x</a:t>
            </a:r>
            <a:r>
              <a:rPr lang="en-US" altLang="zh-CN" sz="2400" dirty="0" smtClean="0"/>
              <a:t>={x1…,</a:t>
            </a:r>
            <a:r>
              <a:rPr lang="en-US" altLang="zh-CN" sz="2400" dirty="0" err="1" smtClean="0"/>
              <a:t>xn</a:t>
            </a:r>
            <a:r>
              <a:rPr lang="en-US" altLang="zh-CN" sz="2400" dirty="0" smtClean="0"/>
              <a:t>},y</a:t>
            </a:r>
            <a:r>
              <a:rPr lang="ko-KR" altLang="en-US" sz="2400" dirty="0" smtClean="0"/>
              <a:t>｛</a:t>
            </a:r>
            <a:r>
              <a:rPr lang="en-US" altLang="ko-KR" sz="2400" dirty="0" smtClean="0"/>
              <a:t>y1,…</a:t>
            </a:r>
            <a:r>
              <a:rPr lang="en-US" altLang="ko-KR" sz="2400" dirty="0" err="1" smtClean="0"/>
              <a:t>yn</a:t>
            </a:r>
            <a:r>
              <a:rPr lang="ko-KR" altLang="en-US" sz="2400" dirty="0" smtClean="0"/>
              <a:t>｝</a:t>
            </a:r>
            <a:endParaRPr lang="en-US" altLang="ko-KR" sz="2400" dirty="0" smtClean="0"/>
          </a:p>
          <a:p>
            <a:pPr>
              <a:buNone/>
            </a:pPr>
            <a:endParaRPr lang="en-US" altLang="ko-KR" sz="2400" dirty="0" smtClean="0"/>
          </a:p>
          <a:p>
            <a:pPr>
              <a:buNone/>
            </a:pPr>
            <a:r>
              <a:rPr lang="en-US" altLang="ko-KR" sz="2400" dirty="0" smtClean="0"/>
              <a:t>Two distance functions are discussed in this summary:</a:t>
            </a:r>
          </a:p>
          <a:p>
            <a:pPr>
              <a:buFont typeface="Arial" pitchFamily="34" charset="0"/>
              <a:buChar char="•"/>
            </a:pPr>
            <a:endParaRPr lang="en-US" altLang="ko-KR" sz="2400" dirty="0" smtClean="0"/>
          </a:p>
          <a:p>
            <a:pPr>
              <a:buFont typeface="Arial" pitchFamily="34" charset="0"/>
              <a:buChar char="•"/>
            </a:pPr>
            <a:r>
              <a:rPr lang="en-US" altLang="ko-KR" sz="2400" dirty="0" smtClean="0"/>
              <a:t>Absolute distance measuring:</a:t>
            </a:r>
          </a:p>
          <a:p>
            <a:pPr>
              <a:buFont typeface="Arial" pitchFamily="34" charset="0"/>
              <a:buChar char="•"/>
            </a:pPr>
            <a:endParaRPr lang="en-US" altLang="ko-KR" sz="2400" dirty="0" smtClean="0"/>
          </a:p>
          <a:p>
            <a:pPr>
              <a:buFont typeface="Arial" pitchFamily="34" charset="0"/>
              <a:buChar char="•"/>
            </a:pPr>
            <a:endParaRPr lang="en-US" altLang="ko-KR" sz="2400" dirty="0" smtClean="0"/>
          </a:p>
          <a:p>
            <a:pPr>
              <a:buFont typeface="Arial" pitchFamily="34" charset="0"/>
              <a:buChar char="•"/>
            </a:pPr>
            <a:r>
              <a:rPr lang="en-US" altLang="ko-KR" sz="2400" dirty="0" err="1" smtClean="0"/>
              <a:t>Eculidean</a:t>
            </a:r>
            <a:r>
              <a:rPr lang="en-US" altLang="ko-KR" sz="2400" dirty="0" smtClean="0"/>
              <a:t> distance measuring:</a:t>
            </a:r>
          </a:p>
          <a:p>
            <a:pPr>
              <a:buNone/>
            </a:pPr>
            <a:endParaRPr lang="en-US" altLang="ko-KR" sz="2400" dirty="0" smtClean="0"/>
          </a:p>
        </p:txBody>
      </p:sp>
      <p:pic>
        <p:nvPicPr>
          <p:cNvPr id="4" name="그림 3" descr="2.PNG"/>
          <p:cNvPicPr>
            <a:picLocks noChangeAspect="1"/>
          </p:cNvPicPr>
          <p:nvPr/>
        </p:nvPicPr>
        <p:blipFill>
          <a:blip r:embed="rId2" cstate="print"/>
          <a:stretch>
            <a:fillRect/>
          </a:stretch>
        </p:blipFill>
        <p:spPr>
          <a:xfrm>
            <a:off x="3347864" y="4293096"/>
            <a:ext cx="2016224" cy="616497"/>
          </a:xfrm>
          <a:prstGeom prst="rect">
            <a:avLst/>
          </a:prstGeom>
        </p:spPr>
      </p:pic>
      <p:pic>
        <p:nvPicPr>
          <p:cNvPr id="5" name="그림 4" descr="3.PNG"/>
          <p:cNvPicPr>
            <a:picLocks noChangeAspect="1"/>
          </p:cNvPicPr>
          <p:nvPr/>
        </p:nvPicPr>
        <p:blipFill>
          <a:blip r:embed="rId3" cstate="print"/>
          <a:stretch>
            <a:fillRect/>
          </a:stretch>
        </p:blipFill>
        <p:spPr>
          <a:xfrm>
            <a:off x="3347864" y="5733256"/>
            <a:ext cx="2088232" cy="648072"/>
          </a:xfrm>
          <a:prstGeom prst="rect">
            <a:avLst/>
          </a:prstGeom>
        </p:spPr>
      </p:pic>
    </p:spTree>
  </p:cSld>
  <p:clrMapOvr>
    <a:masterClrMapping/>
  </p:clrMapOvr>
</p:sld>
</file>

<file path=ppt/theme/theme1.xml><?xml version="1.0" encoding="utf-8"?>
<a:theme xmlns:a="http://schemas.openxmlformats.org/drawingml/2006/main" name="테크닉">
  <a:themeElements>
    <a:clrScheme name="테크닉">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테크닉">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테크닉">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173</TotalTime>
  <Words>534</Words>
  <Application>Microsoft Office PowerPoint</Application>
  <PresentationFormat>화면 슬라이드 쇼(4:3)</PresentationFormat>
  <Paragraphs>67</Paragraphs>
  <Slides>12</Slides>
  <Notes>2</Notes>
  <HiddenSlides>0</HiddenSlides>
  <MMClips>0</MMClips>
  <ScaleCrop>false</ScaleCrop>
  <HeadingPairs>
    <vt:vector size="4" baseType="variant">
      <vt:variant>
        <vt:lpstr>테마</vt:lpstr>
      </vt:variant>
      <vt:variant>
        <vt:i4>1</vt:i4>
      </vt:variant>
      <vt:variant>
        <vt:lpstr>슬라이드 제목</vt:lpstr>
      </vt:variant>
      <vt:variant>
        <vt:i4>12</vt:i4>
      </vt:variant>
    </vt:vector>
  </HeadingPairs>
  <TitlesOfParts>
    <vt:vector size="13" baseType="lpstr">
      <vt:lpstr>테크닉</vt:lpstr>
      <vt:lpstr>K Nearest Neighbors</vt:lpstr>
      <vt:lpstr>What is knn?</vt:lpstr>
      <vt:lpstr>What is knn?</vt:lpstr>
      <vt:lpstr>KNN simple history</vt:lpstr>
      <vt:lpstr>How does the KNN work?</vt:lpstr>
      <vt:lpstr>How does the KNN work?</vt:lpstr>
      <vt:lpstr>How does the KNN work? </vt:lpstr>
      <vt:lpstr>How does the KNN work? </vt:lpstr>
      <vt:lpstr>K-nn Distances</vt:lpstr>
      <vt:lpstr>K-nn Distances</vt:lpstr>
      <vt:lpstr>슬라이드 11</vt:lpstr>
      <vt:lpstr>Thank you 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Nearest Neighbors</dc:title>
  <dc:creator>dbsgh_000</dc:creator>
  <cp:lastModifiedBy>dbsgh_000</cp:lastModifiedBy>
  <cp:revision>3</cp:revision>
  <dcterms:created xsi:type="dcterms:W3CDTF">2016-06-07T17:07:34Z</dcterms:created>
  <dcterms:modified xsi:type="dcterms:W3CDTF">2016-06-29T13:54:14Z</dcterms:modified>
</cp:coreProperties>
</file>