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32" r:id="rId4"/>
  </p:sldMasterIdLst>
  <p:notesMasterIdLst>
    <p:notesMasterId r:id="rId36"/>
  </p:notesMasterIdLst>
  <p:sldIdLst>
    <p:sldId id="256" r:id="rId5"/>
    <p:sldId id="270" r:id="rId6"/>
    <p:sldId id="260" r:id="rId7"/>
    <p:sldId id="261" r:id="rId8"/>
    <p:sldId id="262" r:id="rId9"/>
    <p:sldId id="263" r:id="rId10"/>
    <p:sldId id="264" r:id="rId11"/>
    <p:sldId id="266" r:id="rId12"/>
    <p:sldId id="271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1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LearnINBIT\0920-0925\Book1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ll\Desktop\&#39044;&#27979;&#32467;&#26524;&#32479;&#35745;%20-%20&#21103;&#26412;%20(2)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chemeClr val="tx2"/>
              </a:solidFill>
            </a:ln>
          </c:spPr>
          <c:marker>
            <c:symbol val="none"/>
          </c:marker>
          <c:val>
            <c:numRef>
              <c:f>Sheet2!$J$1:$J$10</c:f>
              <c:numCache>
                <c:formatCode>General</c:formatCode>
                <c:ptCount val="10"/>
                <c:pt idx="0">
                  <c:v>5.8357637259903318E-5</c:v>
                </c:pt>
                <c:pt idx="1">
                  <c:v>5.4752916915426096E-4</c:v>
                </c:pt>
                <c:pt idx="2">
                  <c:v>3.0809366663178857E-3</c:v>
                </c:pt>
                <c:pt idx="3">
                  <c:v>1.0397387503194102E-2</c:v>
                </c:pt>
                <c:pt idx="4">
                  <c:v>2.1044162118531995E-2</c:v>
                </c:pt>
                <c:pt idx="5">
                  <c:v>2.5544946467162516E-2</c:v>
                </c:pt>
                <c:pt idx="6">
                  <c:v>1.8597060517698317E-2</c:v>
                </c:pt>
                <c:pt idx="7">
                  <c:v>8.1198790668195672E-3</c:v>
                </c:pt>
                <c:pt idx="8">
                  <c:v>2.1262815329974876E-3</c:v>
                </c:pt>
                <c:pt idx="9">
                  <c:v>3.3393191101009271E-4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6100224"/>
        <c:axId val="446102144"/>
      </c:lineChart>
      <c:catAx>
        <c:axId val="446100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订单数分组区间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446102144"/>
        <c:crosses val="autoZero"/>
        <c:auto val="1"/>
        <c:lblAlgn val="ctr"/>
        <c:lblOffset val="100"/>
        <c:noMultiLvlLbl val="0"/>
      </c:catAx>
      <c:valAx>
        <c:axId val="44610214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/>
                  <a:t>每个订单数区间的正态分布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61002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时域上的一阶算法!$B$1:$B$2</c:f>
              <c:strCache>
                <c:ptCount val="1"/>
                <c:pt idx="0">
                  <c:v>误差 round(B2,2)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时域上的一阶算法!$B$3:$B$48</c:f>
            </c:numRef>
          </c:val>
          <c:smooth val="0"/>
        </c:ser>
        <c:ser>
          <c:idx val="1"/>
          <c:order val="1"/>
          <c:tx>
            <c:strRef>
              <c:f>时域上的一阶算法!$C$1:$C$2</c:f>
              <c:strCache>
                <c:ptCount val="1"/>
                <c:pt idx="0">
                  <c:v>误差 E-时域</c:v>
                </c:pt>
              </c:strCache>
            </c:strRef>
          </c:tx>
          <c:marker>
            <c:symbol val="none"/>
          </c:marker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时域上的一阶算法!$C$3:$C$48</c:f>
              <c:numCache>
                <c:formatCode>0.00_ </c:formatCode>
                <c:ptCount val="46"/>
                <c:pt idx="0">
                  <c:v>2.29</c:v>
                </c:pt>
                <c:pt idx="1">
                  <c:v>2.2599999999999998</c:v>
                </c:pt>
                <c:pt idx="2">
                  <c:v>2.2999999999999998</c:v>
                </c:pt>
                <c:pt idx="3">
                  <c:v>2.76</c:v>
                </c:pt>
                <c:pt idx="4">
                  <c:v>2.31</c:v>
                </c:pt>
                <c:pt idx="5">
                  <c:v>4.37</c:v>
                </c:pt>
                <c:pt idx="6">
                  <c:v>2.4700000000000002</c:v>
                </c:pt>
                <c:pt idx="7">
                  <c:v>3.78</c:v>
                </c:pt>
                <c:pt idx="8">
                  <c:v>2.44</c:v>
                </c:pt>
                <c:pt idx="9">
                  <c:v>3.4</c:v>
                </c:pt>
                <c:pt idx="10">
                  <c:v>3.23</c:v>
                </c:pt>
                <c:pt idx="11">
                  <c:v>3.54</c:v>
                </c:pt>
                <c:pt idx="12">
                  <c:v>2.09</c:v>
                </c:pt>
                <c:pt idx="13">
                  <c:v>2.41</c:v>
                </c:pt>
                <c:pt idx="14">
                  <c:v>4.4800000000000004</c:v>
                </c:pt>
                <c:pt idx="15">
                  <c:v>2.61</c:v>
                </c:pt>
                <c:pt idx="16">
                  <c:v>5.21</c:v>
                </c:pt>
                <c:pt idx="17">
                  <c:v>2.75</c:v>
                </c:pt>
                <c:pt idx="18">
                  <c:v>3.77</c:v>
                </c:pt>
                <c:pt idx="19">
                  <c:v>5.17</c:v>
                </c:pt>
                <c:pt idx="20">
                  <c:v>4.01</c:v>
                </c:pt>
                <c:pt idx="21">
                  <c:v>2.5499999999999998</c:v>
                </c:pt>
                <c:pt idx="22">
                  <c:v>2.4700000000000002</c:v>
                </c:pt>
                <c:pt idx="23">
                  <c:v>3.59</c:v>
                </c:pt>
                <c:pt idx="24">
                  <c:v>4.4400000000000004</c:v>
                </c:pt>
                <c:pt idx="25">
                  <c:v>3.72</c:v>
                </c:pt>
                <c:pt idx="26">
                  <c:v>2.83</c:v>
                </c:pt>
                <c:pt idx="27">
                  <c:v>4.72</c:v>
                </c:pt>
                <c:pt idx="28">
                  <c:v>5.59</c:v>
                </c:pt>
                <c:pt idx="29">
                  <c:v>3.61</c:v>
                </c:pt>
                <c:pt idx="30">
                  <c:v>2.8</c:v>
                </c:pt>
                <c:pt idx="31">
                  <c:v>4.38</c:v>
                </c:pt>
                <c:pt idx="32">
                  <c:v>4.3600000000000003</c:v>
                </c:pt>
                <c:pt idx="33">
                  <c:v>3.54</c:v>
                </c:pt>
                <c:pt idx="34">
                  <c:v>4.03</c:v>
                </c:pt>
                <c:pt idx="35">
                  <c:v>3.99</c:v>
                </c:pt>
                <c:pt idx="36">
                  <c:v>3.97</c:v>
                </c:pt>
                <c:pt idx="37">
                  <c:v>3.32</c:v>
                </c:pt>
                <c:pt idx="38">
                  <c:v>2.06</c:v>
                </c:pt>
                <c:pt idx="39">
                  <c:v>2.67</c:v>
                </c:pt>
                <c:pt idx="40">
                  <c:v>3.15</c:v>
                </c:pt>
                <c:pt idx="41">
                  <c:v>3.26</c:v>
                </c:pt>
                <c:pt idx="42">
                  <c:v>5.15</c:v>
                </c:pt>
                <c:pt idx="43">
                  <c:v>2.83</c:v>
                </c:pt>
                <c:pt idx="44">
                  <c:v>3.59</c:v>
                </c:pt>
                <c:pt idx="45" formatCode="General">
                  <c:v>3.4282222222222223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时域上的一阶算法!$D$1:$D$2</c:f>
              <c:strCache>
                <c:ptCount val="1"/>
                <c:pt idx="0">
                  <c:v>误差 avg(t_mean_error)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时域上的一阶算法!$D$3:$D$48</c:f>
            </c:numRef>
          </c:val>
          <c:smooth val="0"/>
        </c:ser>
        <c:ser>
          <c:idx val="3"/>
          <c:order val="3"/>
          <c:tx>
            <c:strRef>
              <c:f>时域上的一阶算法!$E$1:$E$2</c:f>
              <c:strCache>
                <c:ptCount val="1"/>
                <c:pt idx="0">
                  <c:v>误差 avg(t_fore_comerror)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时域上的一阶算法!$E$3:$E$48</c:f>
            </c:numRef>
          </c:val>
          <c:smooth val="0"/>
        </c:ser>
        <c:ser>
          <c:idx val="5"/>
          <c:order val="4"/>
          <c:tx>
            <c:strRef>
              <c:f>时域上的一阶算法!$G$1:$G$2</c:f>
              <c:strCache>
                <c:ptCount val="1"/>
                <c:pt idx="0">
                  <c:v>误差 round(B2,2)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时域上的一阶算法!$G$3:$G$48</c:f>
            </c:numRef>
          </c:val>
          <c:smooth val="0"/>
        </c:ser>
        <c:ser>
          <c:idx val="7"/>
          <c:order val="5"/>
          <c:tx>
            <c:strRef>
              <c:f>时域上的一阶算法!$I$1:$I$2</c:f>
              <c:strCache>
                <c:ptCount val="1"/>
                <c:pt idx="0">
                  <c:v>误差 avg(t_fore_comerror)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时域上的一阶算法!$I$3:$I$48</c:f>
            </c:numRef>
          </c:val>
          <c:smooth val="0"/>
        </c:ser>
        <c:ser>
          <c:idx val="9"/>
          <c:order val="6"/>
          <c:tx>
            <c:strRef>
              <c:f>时域上的一阶算法!$K$1:$K$2</c:f>
              <c:strCache>
                <c:ptCount val="1"/>
                <c:pt idx="0">
                  <c:v>误差 avg(t_mean_error)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时域上的一阶算法!$K$3:$K$48</c:f>
            </c:numRef>
          </c:val>
          <c:smooth val="0"/>
        </c:ser>
        <c:ser>
          <c:idx val="10"/>
          <c:order val="7"/>
          <c:tx>
            <c:strRef>
              <c:f>时域上的一阶算法!$L$1:$L$2</c:f>
              <c:strCache>
                <c:ptCount val="1"/>
                <c:pt idx="0">
                  <c:v>误差 E-时地结合</c:v>
                </c:pt>
              </c:strCache>
            </c:strRef>
          </c:tx>
          <c:marker>
            <c:symbol val="none"/>
          </c:marker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时域上的一阶算法!$L$3:$L$48</c:f>
              <c:numCache>
                <c:formatCode>General</c:formatCode>
                <c:ptCount val="46"/>
                <c:pt idx="0">
                  <c:v>1.57</c:v>
                </c:pt>
                <c:pt idx="1">
                  <c:v>1.58</c:v>
                </c:pt>
                <c:pt idx="2">
                  <c:v>1.6</c:v>
                </c:pt>
                <c:pt idx="3">
                  <c:v>2.14</c:v>
                </c:pt>
                <c:pt idx="4">
                  <c:v>2.0499999999999998</c:v>
                </c:pt>
                <c:pt idx="5">
                  <c:v>2.96</c:v>
                </c:pt>
                <c:pt idx="6">
                  <c:v>1.8599999999999999</c:v>
                </c:pt>
                <c:pt idx="7">
                  <c:v>2.5099999999999998</c:v>
                </c:pt>
                <c:pt idx="8">
                  <c:v>1.98</c:v>
                </c:pt>
                <c:pt idx="9">
                  <c:v>2.5099999999999998</c:v>
                </c:pt>
                <c:pt idx="10">
                  <c:v>2.41</c:v>
                </c:pt>
                <c:pt idx="11">
                  <c:v>2.77</c:v>
                </c:pt>
                <c:pt idx="12">
                  <c:v>1.73</c:v>
                </c:pt>
                <c:pt idx="13">
                  <c:v>1.9900000000000002</c:v>
                </c:pt>
                <c:pt idx="14">
                  <c:v>3.49</c:v>
                </c:pt>
                <c:pt idx="15">
                  <c:v>2.0299999999999998</c:v>
                </c:pt>
                <c:pt idx="16">
                  <c:v>4.03</c:v>
                </c:pt>
                <c:pt idx="17">
                  <c:v>2.29</c:v>
                </c:pt>
                <c:pt idx="18">
                  <c:v>3.19</c:v>
                </c:pt>
                <c:pt idx="19">
                  <c:v>3.69</c:v>
                </c:pt>
                <c:pt idx="20">
                  <c:v>3.3</c:v>
                </c:pt>
                <c:pt idx="21">
                  <c:v>2.2999999999999998</c:v>
                </c:pt>
                <c:pt idx="22">
                  <c:v>1.85</c:v>
                </c:pt>
                <c:pt idx="23">
                  <c:v>2.77</c:v>
                </c:pt>
                <c:pt idx="24">
                  <c:v>3.24</c:v>
                </c:pt>
                <c:pt idx="25">
                  <c:v>2.78</c:v>
                </c:pt>
                <c:pt idx="26">
                  <c:v>2.35</c:v>
                </c:pt>
                <c:pt idx="27">
                  <c:v>3.8</c:v>
                </c:pt>
                <c:pt idx="28">
                  <c:v>5.12</c:v>
                </c:pt>
                <c:pt idx="29">
                  <c:v>2.9</c:v>
                </c:pt>
                <c:pt idx="30">
                  <c:v>2.37</c:v>
                </c:pt>
                <c:pt idx="31">
                  <c:v>3.35</c:v>
                </c:pt>
                <c:pt idx="32">
                  <c:v>3.8200000000000003</c:v>
                </c:pt>
                <c:pt idx="33">
                  <c:v>2.72</c:v>
                </c:pt>
                <c:pt idx="34">
                  <c:v>2.96</c:v>
                </c:pt>
                <c:pt idx="35">
                  <c:v>3.08</c:v>
                </c:pt>
                <c:pt idx="36">
                  <c:v>3.45</c:v>
                </c:pt>
                <c:pt idx="37">
                  <c:v>2.2799999999999998</c:v>
                </c:pt>
                <c:pt idx="38">
                  <c:v>1.74</c:v>
                </c:pt>
                <c:pt idx="39">
                  <c:v>2.2000000000000002</c:v>
                </c:pt>
                <c:pt idx="40">
                  <c:v>2.2599999999999998</c:v>
                </c:pt>
                <c:pt idx="41">
                  <c:v>2.58</c:v>
                </c:pt>
                <c:pt idx="42">
                  <c:v>4.3099999999999996</c:v>
                </c:pt>
                <c:pt idx="43">
                  <c:v>2.2400000000000002</c:v>
                </c:pt>
                <c:pt idx="44">
                  <c:v>2.57</c:v>
                </c:pt>
                <c:pt idx="45">
                  <c:v>2.6826666666666665</c:v>
                </c:pt>
              </c:numCache>
            </c:numRef>
          </c:val>
          <c:smooth val="0"/>
        </c:ser>
        <c:ser>
          <c:idx val="11"/>
          <c:order val="8"/>
          <c:tx>
            <c:strRef>
              <c:f>时域上的一阶算法!$M$1:$M$2</c:f>
              <c:strCache>
                <c:ptCount val="1"/>
                <c:pt idx="0">
                  <c:v>误差 avg(t_fore_comerror)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时域上的一阶算法!$M$3:$M$48</c:f>
            </c:numRef>
          </c:val>
          <c:smooth val="0"/>
        </c:ser>
        <c:ser>
          <c:idx val="13"/>
          <c:order val="9"/>
          <c:tx>
            <c:strRef>
              <c:f>时域上的一阶算法!$O$1:$O$2</c:f>
              <c:strCache>
                <c:ptCount val="1"/>
                <c:pt idx="0">
                  <c:v>误差 avg(t_fore_error)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时域上的一阶算法!$O$3:$O$48</c:f>
            </c:numRef>
          </c:val>
          <c:smooth val="0"/>
        </c:ser>
        <c:ser>
          <c:idx val="15"/>
          <c:order val="10"/>
          <c:tx>
            <c:strRef>
              <c:f>时域上的一阶算法!$Q$1:$Q$2</c:f>
              <c:strCache>
                <c:ptCount val="1"/>
                <c:pt idx="0">
                  <c:v>误差 avg(t_fore_comerror)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时域上的一阶算法!$Q$3:$Q$48</c:f>
            </c:numRef>
          </c:val>
          <c:smooth val="0"/>
        </c:ser>
        <c:ser>
          <c:idx val="17"/>
          <c:order val="11"/>
          <c:tx>
            <c:strRef>
              <c:f>时域上的一阶算法!$S$1:$S$2</c:f>
              <c:strCache>
                <c:ptCount val="1"/>
                <c:pt idx="0">
                  <c:v>误差 E-平均值</c:v>
                </c:pt>
              </c:strCache>
            </c:strRef>
          </c:tx>
          <c:marker>
            <c:symbol val="none"/>
          </c:marker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时域上的一阶算法!$S$3:$S$48</c:f>
              <c:numCache>
                <c:formatCode>0.00_ </c:formatCode>
                <c:ptCount val="46"/>
                <c:pt idx="0">
                  <c:v>2.81</c:v>
                </c:pt>
                <c:pt idx="1">
                  <c:v>3.01</c:v>
                </c:pt>
                <c:pt idx="2">
                  <c:v>2.79</c:v>
                </c:pt>
                <c:pt idx="3">
                  <c:v>3.43</c:v>
                </c:pt>
                <c:pt idx="4">
                  <c:v>2.82</c:v>
                </c:pt>
                <c:pt idx="5">
                  <c:v>4.7</c:v>
                </c:pt>
                <c:pt idx="6">
                  <c:v>2.98</c:v>
                </c:pt>
                <c:pt idx="7">
                  <c:v>4.25</c:v>
                </c:pt>
                <c:pt idx="8">
                  <c:v>2.93</c:v>
                </c:pt>
                <c:pt idx="9">
                  <c:v>4.12</c:v>
                </c:pt>
                <c:pt idx="10">
                  <c:v>3.66</c:v>
                </c:pt>
                <c:pt idx="11">
                  <c:v>4.24</c:v>
                </c:pt>
                <c:pt idx="12">
                  <c:v>2.65</c:v>
                </c:pt>
                <c:pt idx="13">
                  <c:v>3.32</c:v>
                </c:pt>
                <c:pt idx="14">
                  <c:v>5.32</c:v>
                </c:pt>
                <c:pt idx="15">
                  <c:v>3.44</c:v>
                </c:pt>
                <c:pt idx="16">
                  <c:v>7.56</c:v>
                </c:pt>
                <c:pt idx="17">
                  <c:v>3.86</c:v>
                </c:pt>
                <c:pt idx="18">
                  <c:v>5.5</c:v>
                </c:pt>
                <c:pt idx="19">
                  <c:v>6.86</c:v>
                </c:pt>
                <c:pt idx="20">
                  <c:v>5.44</c:v>
                </c:pt>
                <c:pt idx="21">
                  <c:v>3.05</c:v>
                </c:pt>
                <c:pt idx="22">
                  <c:v>2.93</c:v>
                </c:pt>
                <c:pt idx="23">
                  <c:v>4.67</c:v>
                </c:pt>
                <c:pt idx="24">
                  <c:v>5.51</c:v>
                </c:pt>
                <c:pt idx="25">
                  <c:v>4.8600000000000003</c:v>
                </c:pt>
                <c:pt idx="26">
                  <c:v>3.81</c:v>
                </c:pt>
                <c:pt idx="27">
                  <c:v>6.75</c:v>
                </c:pt>
                <c:pt idx="28">
                  <c:v>8.5</c:v>
                </c:pt>
                <c:pt idx="29">
                  <c:v>5.05</c:v>
                </c:pt>
                <c:pt idx="30">
                  <c:v>3.43</c:v>
                </c:pt>
                <c:pt idx="31">
                  <c:v>5.48</c:v>
                </c:pt>
                <c:pt idx="32">
                  <c:v>5.81</c:v>
                </c:pt>
                <c:pt idx="33">
                  <c:v>4.37</c:v>
                </c:pt>
                <c:pt idx="34">
                  <c:v>5.0599999999999996</c:v>
                </c:pt>
                <c:pt idx="35">
                  <c:v>5.41</c:v>
                </c:pt>
                <c:pt idx="36">
                  <c:v>5.76</c:v>
                </c:pt>
                <c:pt idx="37">
                  <c:v>4.5599999999999996</c:v>
                </c:pt>
                <c:pt idx="38">
                  <c:v>2.66</c:v>
                </c:pt>
                <c:pt idx="39">
                  <c:v>3.94</c:v>
                </c:pt>
                <c:pt idx="40">
                  <c:v>3.82</c:v>
                </c:pt>
                <c:pt idx="41">
                  <c:v>4.04</c:v>
                </c:pt>
                <c:pt idx="42">
                  <c:v>6.89</c:v>
                </c:pt>
                <c:pt idx="43">
                  <c:v>3.61</c:v>
                </c:pt>
                <c:pt idx="44">
                  <c:v>4.9400000000000004</c:v>
                </c:pt>
                <c:pt idx="45" formatCode="General">
                  <c:v>4.4577777777777774</c:v>
                </c:pt>
              </c:numCache>
            </c:numRef>
          </c:val>
          <c:smooth val="0"/>
        </c:ser>
        <c:ser>
          <c:idx val="18"/>
          <c:order val="12"/>
          <c:tx>
            <c:strRef>
              <c:f>时域上的一阶算法!$T$1:$T$2</c:f>
              <c:strCache>
                <c:ptCount val="1"/>
                <c:pt idx="0">
                  <c:v>误差 avg(t_prior_error)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时域上的一阶算法!$T$3:$T$48</c:f>
            </c:numRef>
          </c:val>
          <c:smooth val="0"/>
        </c:ser>
        <c:ser>
          <c:idx val="19"/>
          <c:order val="13"/>
          <c:tx>
            <c:strRef>
              <c:f>时域上的一阶算法!$U$1:$U$2</c:f>
              <c:strCache>
                <c:ptCount val="1"/>
                <c:pt idx="0">
                  <c:v>误差 avg(t_mean_comerror)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时域上的一阶算法!$U$3:$U$48</c:f>
            </c:numRef>
          </c:val>
          <c:smooth val="0"/>
        </c:ser>
        <c:ser>
          <c:idx val="21"/>
          <c:order val="14"/>
          <c:tx>
            <c:strRef>
              <c:f>时域上的一阶算法!$W$1:$W$2</c:f>
              <c:strCache>
                <c:ptCount val="1"/>
                <c:pt idx="0">
                  <c:v>误差 E-前一个时间段</c:v>
                </c:pt>
              </c:strCache>
            </c:strRef>
          </c:tx>
          <c:marker>
            <c:symbol val="none"/>
          </c:marker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时域上的一阶算法!$W$3:$W$48</c:f>
              <c:numCache>
                <c:formatCode>0.00_ </c:formatCode>
                <c:ptCount val="46"/>
                <c:pt idx="0">
                  <c:v>3.67</c:v>
                </c:pt>
                <c:pt idx="1">
                  <c:v>3.7</c:v>
                </c:pt>
                <c:pt idx="2">
                  <c:v>4.37</c:v>
                </c:pt>
                <c:pt idx="3">
                  <c:v>4.7799999999999994</c:v>
                </c:pt>
                <c:pt idx="4">
                  <c:v>3.91</c:v>
                </c:pt>
                <c:pt idx="5">
                  <c:v>6.2</c:v>
                </c:pt>
                <c:pt idx="6">
                  <c:v>4.43</c:v>
                </c:pt>
                <c:pt idx="7">
                  <c:v>5.53</c:v>
                </c:pt>
                <c:pt idx="8">
                  <c:v>4</c:v>
                </c:pt>
                <c:pt idx="9">
                  <c:v>4.84</c:v>
                </c:pt>
                <c:pt idx="10">
                  <c:v>5.36</c:v>
                </c:pt>
                <c:pt idx="11">
                  <c:v>5.32</c:v>
                </c:pt>
                <c:pt idx="12">
                  <c:v>3.95</c:v>
                </c:pt>
                <c:pt idx="13">
                  <c:v>4.4399999999999995</c:v>
                </c:pt>
                <c:pt idx="14">
                  <c:v>6.22</c:v>
                </c:pt>
                <c:pt idx="15">
                  <c:v>4.91</c:v>
                </c:pt>
                <c:pt idx="16">
                  <c:v>7.09</c:v>
                </c:pt>
                <c:pt idx="17">
                  <c:v>4.41</c:v>
                </c:pt>
                <c:pt idx="18">
                  <c:v>6.47</c:v>
                </c:pt>
                <c:pt idx="19">
                  <c:v>7.26</c:v>
                </c:pt>
                <c:pt idx="20">
                  <c:v>6.23</c:v>
                </c:pt>
                <c:pt idx="21">
                  <c:v>4.37</c:v>
                </c:pt>
                <c:pt idx="22">
                  <c:v>3.91</c:v>
                </c:pt>
                <c:pt idx="23">
                  <c:v>5.37</c:v>
                </c:pt>
                <c:pt idx="24">
                  <c:v>6.72</c:v>
                </c:pt>
                <c:pt idx="25">
                  <c:v>5.38</c:v>
                </c:pt>
                <c:pt idx="26">
                  <c:v>4.41</c:v>
                </c:pt>
                <c:pt idx="27">
                  <c:v>6.62</c:v>
                </c:pt>
                <c:pt idx="28">
                  <c:v>7.83</c:v>
                </c:pt>
                <c:pt idx="29">
                  <c:v>5.34</c:v>
                </c:pt>
                <c:pt idx="30">
                  <c:v>4.54</c:v>
                </c:pt>
                <c:pt idx="31">
                  <c:v>6.28</c:v>
                </c:pt>
                <c:pt idx="32">
                  <c:v>6.15</c:v>
                </c:pt>
                <c:pt idx="33">
                  <c:v>5.39</c:v>
                </c:pt>
                <c:pt idx="34">
                  <c:v>6.16</c:v>
                </c:pt>
                <c:pt idx="35">
                  <c:v>5.92</c:v>
                </c:pt>
                <c:pt idx="36">
                  <c:v>5.85</c:v>
                </c:pt>
                <c:pt idx="37">
                  <c:v>5.23</c:v>
                </c:pt>
                <c:pt idx="38">
                  <c:v>3.72</c:v>
                </c:pt>
                <c:pt idx="39">
                  <c:v>4.41</c:v>
                </c:pt>
                <c:pt idx="40">
                  <c:v>5.05</c:v>
                </c:pt>
                <c:pt idx="41">
                  <c:v>5.09</c:v>
                </c:pt>
                <c:pt idx="42">
                  <c:v>6.98</c:v>
                </c:pt>
                <c:pt idx="43">
                  <c:v>4.2300000000000004</c:v>
                </c:pt>
                <c:pt idx="44">
                  <c:v>5.71</c:v>
                </c:pt>
                <c:pt idx="45" formatCode="General">
                  <c:v>5.2833333333333323</c:v>
                </c:pt>
              </c:numCache>
            </c:numRef>
          </c:val>
          <c:smooth val="0"/>
        </c:ser>
        <c:ser>
          <c:idx val="22"/>
          <c:order val="15"/>
          <c:tx>
            <c:strRef>
              <c:f>时域上的一阶算法!$X$1:$X$2</c:f>
              <c:strCache>
                <c:ptCount val="1"/>
                <c:pt idx="0">
                  <c:v>误差 avg(t_prior_comerror)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时域上的一阶算法!$X$3:$X$48</c:f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081472"/>
        <c:axId val="401083008"/>
      </c:lineChart>
      <c:catAx>
        <c:axId val="401081472"/>
        <c:scaling>
          <c:orientation val="minMax"/>
        </c:scaling>
        <c:delete val="0"/>
        <c:axPos val="b"/>
        <c:majorTickMark val="out"/>
        <c:minorTickMark val="none"/>
        <c:tickLblPos val="nextTo"/>
        <c:crossAx val="401083008"/>
        <c:crosses val="autoZero"/>
        <c:auto val="1"/>
        <c:lblAlgn val="ctr"/>
        <c:lblOffset val="100"/>
        <c:noMultiLvlLbl val="0"/>
      </c:catAx>
      <c:valAx>
        <c:axId val="401083008"/>
        <c:scaling>
          <c:orientation val="minMax"/>
        </c:scaling>
        <c:delete val="0"/>
        <c:axPos val="l"/>
        <c:majorGridlines/>
        <c:numFmt formatCode="0.00_ " sourceLinked="1"/>
        <c:majorTickMark val="out"/>
        <c:minorTickMark val="none"/>
        <c:tickLblPos val="nextTo"/>
        <c:crossAx val="401081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时域上的一阶算法!$B$1:$B$2</c:f>
              <c:strCache>
                <c:ptCount val="1"/>
                <c:pt idx="0">
                  <c:v>误差 round(B2,2)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时域上的一阶算法!$B$3:$B$48</c:f>
            </c:numRef>
          </c:val>
          <c:smooth val="0"/>
        </c:ser>
        <c:ser>
          <c:idx val="2"/>
          <c:order val="1"/>
          <c:tx>
            <c:strRef>
              <c:f>时域上的一阶算法!$D$1:$D$2</c:f>
              <c:strCache>
                <c:ptCount val="1"/>
                <c:pt idx="0">
                  <c:v>误差 avg(t_mean_error)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时域上的一阶算法!$D$3:$D$48</c:f>
            </c:numRef>
          </c:val>
          <c:smooth val="0"/>
        </c:ser>
        <c:ser>
          <c:idx val="3"/>
          <c:order val="2"/>
          <c:tx>
            <c:strRef>
              <c:f>时域上的一阶算法!$E$1:$E$2</c:f>
              <c:strCache>
                <c:ptCount val="1"/>
                <c:pt idx="0">
                  <c:v>误差 avg(t_fore_comerror)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时域上的一阶算法!$E$3:$E$48</c:f>
            </c:numRef>
          </c:val>
          <c:smooth val="0"/>
        </c:ser>
        <c:ser>
          <c:idx val="4"/>
          <c:order val="3"/>
          <c:tx>
            <c:strRef>
              <c:f>时域上的一阶算法!$F$1:$F$2</c:f>
              <c:strCache>
                <c:ptCount val="1"/>
                <c:pt idx="0">
                  <c:v>误差 CE-时域</c:v>
                </c:pt>
              </c:strCache>
            </c:strRef>
          </c:tx>
          <c:marker>
            <c:symbol val="none"/>
          </c:marker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时域上的一阶算法!$F$3:$F$48</c:f>
              <c:numCache>
                <c:formatCode>General</c:formatCode>
                <c:ptCount val="46"/>
                <c:pt idx="0">
                  <c:v>0.69000000000000006</c:v>
                </c:pt>
                <c:pt idx="1">
                  <c:v>0.54</c:v>
                </c:pt>
                <c:pt idx="2">
                  <c:v>0.44000000000000006</c:v>
                </c:pt>
                <c:pt idx="3">
                  <c:v>0.38</c:v>
                </c:pt>
                <c:pt idx="4">
                  <c:v>0.52</c:v>
                </c:pt>
                <c:pt idx="5">
                  <c:v>0.44000000000000006</c:v>
                </c:pt>
                <c:pt idx="6">
                  <c:v>0.47</c:v>
                </c:pt>
                <c:pt idx="7">
                  <c:v>0.58000000000000007</c:v>
                </c:pt>
                <c:pt idx="8">
                  <c:v>0.36</c:v>
                </c:pt>
                <c:pt idx="9">
                  <c:v>0.42000000000000004</c:v>
                </c:pt>
                <c:pt idx="10">
                  <c:v>0.23</c:v>
                </c:pt>
                <c:pt idx="11">
                  <c:v>0.4</c:v>
                </c:pt>
                <c:pt idx="12">
                  <c:v>0.49</c:v>
                </c:pt>
                <c:pt idx="13">
                  <c:v>0.39</c:v>
                </c:pt>
                <c:pt idx="14">
                  <c:v>0.33999999999999997</c:v>
                </c:pt>
                <c:pt idx="15">
                  <c:v>0.30999999999999994</c:v>
                </c:pt>
                <c:pt idx="16">
                  <c:v>0.38</c:v>
                </c:pt>
                <c:pt idx="17">
                  <c:v>0.45000000000000007</c:v>
                </c:pt>
                <c:pt idx="18">
                  <c:v>0.27</c:v>
                </c:pt>
                <c:pt idx="19">
                  <c:v>0.37</c:v>
                </c:pt>
                <c:pt idx="20">
                  <c:v>0.26</c:v>
                </c:pt>
                <c:pt idx="21">
                  <c:v>0.51</c:v>
                </c:pt>
                <c:pt idx="22">
                  <c:v>0.48</c:v>
                </c:pt>
                <c:pt idx="23">
                  <c:v>0.49</c:v>
                </c:pt>
                <c:pt idx="24">
                  <c:v>0.52</c:v>
                </c:pt>
                <c:pt idx="25">
                  <c:v>0.39</c:v>
                </c:pt>
                <c:pt idx="26">
                  <c:v>0.30999999999999994</c:v>
                </c:pt>
                <c:pt idx="27">
                  <c:v>0.23</c:v>
                </c:pt>
                <c:pt idx="28">
                  <c:v>0.44000000000000006</c:v>
                </c:pt>
                <c:pt idx="29">
                  <c:v>0.52</c:v>
                </c:pt>
                <c:pt idx="30">
                  <c:v>0.54</c:v>
                </c:pt>
                <c:pt idx="31">
                  <c:v>0.41000000000000003</c:v>
                </c:pt>
                <c:pt idx="32">
                  <c:v>0.37</c:v>
                </c:pt>
                <c:pt idx="33">
                  <c:v>0.35</c:v>
                </c:pt>
                <c:pt idx="34">
                  <c:v>0.37</c:v>
                </c:pt>
                <c:pt idx="35">
                  <c:v>0.55000000000000004</c:v>
                </c:pt>
                <c:pt idx="36">
                  <c:v>0.18000000000000002</c:v>
                </c:pt>
                <c:pt idx="37">
                  <c:v>0.30000000000000004</c:v>
                </c:pt>
                <c:pt idx="38">
                  <c:v>0.57000000000000006</c:v>
                </c:pt>
                <c:pt idx="39">
                  <c:v>0.57000000000000006</c:v>
                </c:pt>
                <c:pt idx="40">
                  <c:v>0.52</c:v>
                </c:pt>
                <c:pt idx="41">
                  <c:v>0.36</c:v>
                </c:pt>
                <c:pt idx="42">
                  <c:v>0.23</c:v>
                </c:pt>
                <c:pt idx="43">
                  <c:v>0.36</c:v>
                </c:pt>
                <c:pt idx="44">
                  <c:v>0.30999999999999994</c:v>
                </c:pt>
                <c:pt idx="45">
                  <c:v>0.41355555555555545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时域上的一阶算法!$G$1:$G$2</c:f>
              <c:strCache>
                <c:ptCount val="1"/>
                <c:pt idx="0">
                  <c:v>误差 round(B2,2)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时域上的一阶算法!$G$3:$G$48</c:f>
            </c:numRef>
          </c:val>
          <c:smooth val="0"/>
        </c:ser>
        <c:ser>
          <c:idx val="7"/>
          <c:order val="5"/>
          <c:tx>
            <c:strRef>
              <c:f>时域上的一阶算法!$I$1:$I$2</c:f>
              <c:strCache>
                <c:ptCount val="1"/>
                <c:pt idx="0">
                  <c:v>误差 avg(t_fore_comerror)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时域上的一阶算法!$I$3:$I$48</c:f>
            </c:numRef>
          </c:val>
          <c:smooth val="0"/>
        </c:ser>
        <c:ser>
          <c:idx val="9"/>
          <c:order val="6"/>
          <c:tx>
            <c:strRef>
              <c:f>时域上的一阶算法!$K$1:$K$2</c:f>
              <c:strCache>
                <c:ptCount val="1"/>
                <c:pt idx="0">
                  <c:v>误差 avg(t_mean_error)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时域上的一阶算法!$K$3:$K$48</c:f>
            </c:numRef>
          </c:val>
          <c:smooth val="0"/>
        </c:ser>
        <c:ser>
          <c:idx val="11"/>
          <c:order val="7"/>
          <c:tx>
            <c:strRef>
              <c:f>时域上的一阶算法!$M$1:$M$2</c:f>
              <c:strCache>
                <c:ptCount val="1"/>
                <c:pt idx="0">
                  <c:v>误差 avg(t_fore_comerror)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时域上的一阶算法!$M$3:$M$48</c:f>
            </c:numRef>
          </c:val>
          <c:smooth val="0"/>
        </c:ser>
        <c:ser>
          <c:idx val="12"/>
          <c:order val="8"/>
          <c:tx>
            <c:strRef>
              <c:f>时域上的一阶算法!$N$1:$N$2</c:f>
              <c:strCache>
                <c:ptCount val="1"/>
                <c:pt idx="0">
                  <c:v>误差 CE-时地结合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时域上的一阶算法!$N$3:$N$48</c:f>
              <c:numCache>
                <c:formatCode>General</c:formatCode>
                <c:ptCount val="46"/>
                <c:pt idx="0">
                  <c:v>0.47</c:v>
                </c:pt>
                <c:pt idx="1">
                  <c:v>0.41000000000000003</c:v>
                </c:pt>
                <c:pt idx="2">
                  <c:v>0.31999999999999995</c:v>
                </c:pt>
                <c:pt idx="3">
                  <c:v>0.28000000000000003</c:v>
                </c:pt>
                <c:pt idx="4">
                  <c:v>0.48</c:v>
                </c:pt>
                <c:pt idx="5">
                  <c:v>0.31999999999999995</c:v>
                </c:pt>
                <c:pt idx="6">
                  <c:v>0.35</c:v>
                </c:pt>
                <c:pt idx="7">
                  <c:v>0.41000000000000003</c:v>
                </c:pt>
                <c:pt idx="8">
                  <c:v>0.26</c:v>
                </c:pt>
                <c:pt idx="9">
                  <c:v>0.29000000000000004</c:v>
                </c:pt>
                <c:pt idx="10">
                  <c:v>0.12000000000000002</c:v>
                </c:pt>
                <c:pt idx="11">
                  <c:v>0.28000000000000003</c:v>
                </c:pt>
                <c:pt idx="12">
                  <c:v>0.42999999999999994</c:v>
                </c:pt>
                <c:pt idx="13">
                  <c:v>0.35</c:v>
                </c:pt>
                <c:pt idx="14">
                  <c:v>0.25</c:v>
                </c:pt>
                <c:pt idx="15">
                  <c:v>0.27</c:v>
                </c:pt>
                <c:pt idx="16">
                  <c:v>0.30000000000000004</c:v>
                </c:pt>
                <c:pt idx="17">
                  <c:v>0.41000000000000003</c:v>
                </c:pt>
                <c:pt idx="18">
                  <c:v>0.19000000000000003</c:v>
                </c:pt>
                <c:pt idx="19">
                  <c:v>0.29000000000000004</c:v>
                </c:pt>
                <c:pt idx="20">
                  <c:v>0.19999999999999998</c:v>
                </c:pt>
                <c:pt idx="21">
                  <c:v>0.45999999999999996</c:v>
                </c:pt>
                <c:pt idx="22">
                  <c:v>0.35</c:v>
                </c:pt>
                <c:pt idx="23">
                  <c:v>0.42999999999999994</c:v>
                </c:pt>
                <c:pt idx="24">
                  <c:v>0.41000000000000003</c:v>
                </c:pt>
                <c:pt idx="25">
                  <c:v>0.30000000000000004</c:v>
                </c:pt>
                <c:pt idx="26">
                  <c:v>0.26</c:v>
                </c:pt>
                <c:pt idx="27">
                  <c:v>0.15</c:v>
                </c:pt>
                <c:pt idx="28">
                  <c:v>0.38</c:v>
                </c:pt>
                <c:pt idx="29">
                  <c:v>0.41000000000000003</c:v>
                </c:pt>
                <c:pt idx="30">
                  <c:v>0.42999999999999994</c:v>
                </c:pt>
                <c:pt idx="31">
                  <c:v>0.32999999999999996</c:v>
                </c:pt>
                <c:pt idx="32">
                  <c:v>0.32999999999999996</c:v>
                </c:pt>
                <c:pt idx="33">
                  <c:v>0.27</c:v>
                </c:pt>
                <c:pt idx="34">
                  <c:v>0.27</c:v>
                </c:pt>
                <c:pt idx="35">
                  <c:v>0.49</c:v>
                </c:pt>
                <c:pt idx="36">
                  <c:v>0.11000000000000001</c:v>
                </c:pt>
                <c:pt idx="37">
                  <c:v>0.17</c:v>
                </c:pt>
                <c:pt idx="38">
                  <c:v>0.53</c:v>
                </c:pt>
                <c:pt idx="39">
                  <c:v>0.55999999999999994</c:v>
                </c:pt>
                <c:pt idx="40">
                  <c:v>0.42999999999999994</c:v>
                </c:pt>
                <c:pt idx="41">
                  <c:v>0.27</c:v>
                </c:pt>
                <c:pt idx="42">
                  <c:v>0.16</c:v>
                </c:pt>
                <c:pt idx="43">
                  <c:v>0.25</c:v>
                </c:pt>
                <c:pt idx="44">
                  <c:v>0.19000000000000003</c:v>
                </c:pt>
                <c:pt idx="45">
                  <c:v>0.32488888888888884</c:v>
                </c:pt>
              </c:numCache>
            </c:numRef>
          </c:val>
          <c:smooth val="0"/>
        </c:ser>
        <c:ser>
          <c:idx val="13"/>
          <c:order val="9"/>
          <c:tx>
            <c:strRef>
              <c:f>时域上的一阶算法!$O$1:$O$2</c:f>
              <c:strCache>
                <c:ptCount val="1"/>
                <c:pt idx="0">
                  <c:v>误差 avg(t_fore_error)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时域上的一阶算法!$O$3:$O$48</c:f>
            </c:numRef>
          </c:val>
          <c:smooth val="0"/>
        </c:ser>
        <c:ser>
          <c:idx val="15"/>
          <c:order val="10"/>
          <c:tx>
            <c:strRef>
              <c:f>时域上的一阶算法!$Q$1:$Q$2</c:f>
              <c:strCache>
                <c:ptCount val="1"/>
                <c:pt idx="0">
                  <c:v>误差 avg(t_fore_comerror)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时域上的一阶算法!$Q$3:$Q$48</c:f>
            </c:numRef>
          </c:val>
          <c:smooth val="0"/>
        </c:ser>
        <c:ser>
          <c:idx val="18"/>
          <c:order val="11"/>
          <c:tx>
            <c:strRef>
              <c:f>时域上的一阶算法!$T$1:$T$2</c:f>
              <c:strCache>
                <c:ptCount val="1"/>
                <c:pt idx="0">
                  <c:v>误差 avg(t_prior_error)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时域上的一阶算法!$T$3:$T$48</c:f>
            </c:numRef>
          </c:val>
          <c:smooth val="0"/>
        </c:ser>
        <c:ser>
          <c:idx val="19"/>
          <c:order val="12"/>
          <c:tx>
            <c:strRef>
              <c:f>时域上的一阶算法!$U$1:$U$2</c:f>
              <c:strCache>
                <c:ptCount val="1"/>
                <c:pt idx="0">
                  <c:v>误差 avg(t_mean_comerror)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时域上的一阶算法!$U$3:$U$48</c:f>
            </c:numRef>
          </c:val>
          <c:smooth val="0"/>
        </c:ser>
        <c:ser>
          <c:idx val="20"/>
          <c:order val="13"/>
          <c:tx>
            <c:strRef>
              <c:f>时域上的一阶算法!$V$1:$V$2</c:f>
              <c:strCache>
                <c:ptCount val="1"/>
                <c:pt idx="0">
                  <c:v>误差 CE-平均值</c:v>
                </c:pt>
              </c:strCache>
            </c:strRef>
          </c:tx>
          <c:marker>
            <c:symbol val="none"/>
          </c:marker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时域上的一阶算法!$V$3:$V$48</c:f>
              <c:numCache>
                <c:formatCode>General</c:formatCode>
                <c:ptCount val="46"/>
                <c:pt idx="0">
                  <c:v>0.75</c:v>
                </c:pt>
                <c:pt idx="1">
                  <c:v>0.71</c:v>
                </c:pt>
                <c:pt idx="2">
                  <c:v>0.52</c:v>
                </c:pt>
                <c:pt idx="3">
                  <c:v>0.51</c:v>
                </c:pt>
                <c:pt idx="4">
                  <c:v>0.55000000000000004</c:v>
                </c:pt>
                <c:pt idx="5">
                  <c:v>0.51</c:v>
                </c:pt>
                <c:pt idx="6">
                  <c:v>0.57999999999999996</c:v>
                </c:pt>
                <c:pt idx="7">
                  <c:v>0.67</c:v>
                </c:pt>
                <c:pt idx="8">
                  <c:v>0.45</c:v>
                </c:pt>
                <c:pt idx="9">
                  <c:v>0.56999999999999995</c:v>
                </c:pt>
                <c:pt idx="10">
                  <c:v>0.28999999999999998</c:v>
                </c:pt>
                <c:pt idx="11">
                  <c:v>0.54</c:v>
                </c:pt>
                <c:pt idx="12">
                  <c:v>0.56999999999999995</c:v>
                </c:pt>
                <c:pt idx="13">
                  <c:v>0.55000000000000004</c:v>
                </c:pt>
                <c:pt idx="14">
                  <c:v>0.44</c:v>
                </c:pt>
                <c:pt idx="15">
                  <c:v>0.47</c:v>
                </c:pt>
                <c:pt idx="16">
                  <c:v>0.65</c:v>
                </c:pt>
                <c:pt idx="17">
                  <c:v>0.62</c:v>
                </c:pt>
                <c:pt idx="18">
                  <c:v>0.45</c:v>
                </c:pt>
                <c:pt idx="19">
                  <c:v>0.61</c:v>
                </c:pt>
                <c:pt idx="20">
                  <c:v>0.45</c:v>
                </c:pt>
                <c:pt idx="21">
                  <c:v>0.61</c:v>
                </c:pt>
                <c:pt idx="22">
                  <c:v>0.53</c:v>
                </c:pt>
                <c:pt idx="23">
                  <c:v>0.64</c:v>
                </c:pt>
                <c:pt idx="24">
                  <c:v>0.7</c:v>
                </c:pt>
                <c:pt idx="25">
                  <c:v>0.62</c:v>
                </c:pt>
                <c:pt idx="26">
                  <c:v>0.52</c:v>
                </c:pt>
                <c:pt idx="27">
                  <c:v>0.42</c:v>
                </c:pt>
                <c:pt idx="28">
                  <c:v>0.73</c:v>
                </c:pt>
                <c:pt idx="29">
                  <c:v>0.76</c:v>
                </c:pt>
                <c:pt idx="30">
                  <c:v>0.69</c:v>
                </c:pt>
                <c:pt idx="31">
                  <c:v>0.56999999999999995</c:v>
                </c:pt>
                <c:pt idx="32">
                  <c:v>0.57999999999999996</c:v>
                </c:pt>
                <c:pt idx="33">
                  <c:v>0.51</c:v>
                </c:pt>
                <c:pt idx="34">
                  <c:v>0.53</c:v>
                </c:pt>
                <c:pt idx="35">
                  <c:v>0.88</c:v>
                </c:pt>
                <c:pt idx="36">
                  <c:v>0.39</c:v>
                </c:pt>
                <c:pt idx="37">
                  <c:v>0.49</c:v>
                </c:pt>
                <c:pt idx="38">
                  <c:v>0.7</c:v>
                </c:pt>
                <c:pt idx="39">
                  <c:v>0.79</c:v>
                </c:pt>
                <c:pt idx="40">
                  <c:v>0.65</c:v>
                </c:pt>
                <c:pt idx="41">
                  <c:v>0.49</c:v>
                </c:pt>
                <c:pt idx="42">
                  <c:v>0.39</c:v>
                </c:pt>
                <c:pt idx="43">
                  <c:v>0.51</c:v>
                </c:pt>
                <c:pt idx="44">
                  <c:v>0.52</c:v>
                </c:pt>
                <c:pt idx="45">
                  <c:v>0.57066666666666654</c:v>
                </c:pt>
              </c:numCache>
            </c:numRef>
          </c:val>
          <c:smooth val="0"/>
        </c:ser>
        <c:ser>
          <c:idx val="22"/>
          <c:order val="14"/>
          <c:tx>
            <c:strRef>
              <c:f>时域上的一阶算法!$X$1:$X$2</c:f>
              <c:strCache>
                <c:ptCount val="1"/>
                <c:pt idx="0">
                  <c:v>误差 avg(t_prior_comerror)</c:v>
                </c:pt>
              </c:strCache>
            </c:strRef>
          </c:tx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时域上的一阶算法!$X$3:$X$48</c:f>
            </c:numRef>
          </c:val>
          <c:smooth val="0"/>
        </c:ser>
        <c:ser>
          <c:idx val="23"/>
          <c:order val="15"/>
          <c:tx>
            <c:strRef>
              <c:f>时域上的一阶算法!$Y$1:$Y$2</c:f>
              <c:strCache>
                <c:ptCount val="1"/>
                <c:pt idx="0">
                  <c:v>误差 CE-前一个时间段</c:v>
                </c:pt>
              </c:strCache>
            </c:strRef>
          </c:tx>
          <c:marker>
            <c:symbol val="none"/>
          </c:marker>
          <c:cat>
            <c:strRef>
              <c:f>时域上的一阶算法!$A$3:$A$48</c:f>
              <c:strCache>
                <c:ptCount val="46"/>
                <c:pt idx="0">
                  <c:v>167</c:v>
                </c:pt>
                <c:pt idx="1">
                  <c:v>169</c:v>
                </c:pt>
                <c:pt idx="2">
                  <c:v>170</c:v>
                </c:pt>
                <c:pt idx="3">
                  <c:v>171</c:v>
                </c:pt>
                <c:pt idx="4">
                  <c:v>186</c:v>
                </c:pt>
                <c:pt idx="5">
                  <c:v>187</c:v>
                </c:pt>
                <c:pt idx="6">
                  <c:v>188</c:v>
                </c:pt>
                <c:pt idx="7">
                  <c:v>189</c:v>
                </c:pt>
                <c:pt idx="8">
                  <c:v>190</c:v>
                </c:pt>
                <c:pt idx="9">
                  <c:v>191</c:v>
                </c:pt>
                <c:pt idx="10">
                  <c:v>192</c:v>
                </c:pt>
                <c:pt idx="11">
                  <c:v>193</c:v>
                </c:pt>
                <c:pt idx="12">
                  <c:v>205</c:v>
                </c:pt>
                <c:pt idx="13">
                  <c:v>206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210</c:v>
                </c:pt>
                <c:pt idx="18">
                  <c:v>211</c:v>
                </c:pt>
                <c:pt idx="19">
                  <c:v>212</c:v>
                </c:pt>
                <c:pt idx="20">
                  <c:v>213</c:v>
                </c:pt>
                <c:pt idx="21">
                  <c:v>214</c:v>
                </c:pt>
                <c:pt idx="22">
                  <c:v>226</c:v>
                </c:pt>
                <c:pt idx="23">
                  <c:v>227</c:v>
                </c:pt>
                <c:pt idx="24">
                  <c:v>228</c:v>
                </c:pt>
                <c:pt idx="25">
                  <c:v>229</c:v>
                </c:pt>
                <c:pt idx="26">
                  <c:v>230</c:v>
                </c:pt>
                <c:pt idx="27">
                  <c:v>231</c:v>
                </c:pt>
                <c:pt idx="28">
                  <c:v>232</c:v>
                </c:pt>
                <c:pt idx="29">
                  <c:v>233</c:v>
                </c:pt>
                <c:pt idx="30">
                  <c:v>234</c:v>
                </c:pt>
                <c:pt idx="31">
                  <c:v>247</c:v>
                </c:pt>
                <c:pt idx="32">
                  <c:v>248</c:v>
                </c:pt>
                <c:pt idx="33">
                  <c:v>249</c:v>
                </c:pt>
                <c:pt idx="34">
                  <c:v>250</c:v>
                </c:pt>
                <c:pt idx="35">
                  <c:v>251</c:v>
                </c:pt>
                <c:pt idx="36">
                  <c:v>252</c:v>
                </c:pt>
                <c:pt idx="37">
                  <c:v>253</c:v>
                </c:pt>
                <c:pt idx="38">
                  <c:v>267</c:v>
                </c:pt>
                <c:pt idx="39">
                  <c:v>268</c:v>
                </c:pt>
                <c:pt idx="40">
                  <c:v>269</c:v>
                </c:pt>
                <c:pt idx="41">
                  <c:v>270</c:v>
                </c:pt>
                <c:pt idx="42">
                  <c:v>271</c:v>
                </c:pt>
                <c:pt idx="43">
                  <c:v>272</c:v>
                </c:pt>
                <c:pt idx="44">
                  <c:v>273</c:v>
                </c:pt>
                <c:pt idx="45">
                  <c:v>AVG_ERROR</c:v>
                </c:pt>
              </c:strCache>
            </c:strRef>
          </c:cat>
          <c:val>
            <c:numRef>
              <c:f>时域上的一阶算法!$Y$3:$Y$48</c:f>
              <c:numCache>
                <c:formatCode>General</c:formatCode>
                <c:ptCount val="46"/>
                <c:pt idx="0">
                  <c:v>0.68</c:v>
                </c:pt>
                <c:pt idx="1">
                  <c:v>0.71</c:v>
                </c:pt>
                <c:pt idx="2">
                  <c:v>0.66</c:v>
                </c:pt>
                <c:pt idx="3">
                  <c:v>0.6</c:v>
                </c:pt>
                <c:pt idx="4">
                  <c:v>0.83</c:v>
                </c:pt>
                <c:pt idx="5">
                  <c:v>0.53</c:v>
                </c:pt>
                <c:pt idx="6">
                  <c:v>0.81</c:v>
                </c:pt>
                <c:pt idx="7">
                  <c:v>0.57999999999999996</c:v>
                </c:pt>
                <c:pt idx="8">
                  <c:v>0.54</c:v>
                </c:pt>
                <c:pt idx="9">
                  <c:v>0.54</c:v>
                </c:pt>
                <c:pt idx="10">
                  <c:v>0.43</c:v>
                </c:pt>
                <c:pt idx="11">
                  <c:v>0.56999999999999995</c:v>
                </c:pt>
                <c:pt idx="12">
                  <c:v>0.81</c:v>
                </c:pt>
                <c:pt idx="13">
                  <c:v>0.62</c:v>
                </c:pt>
                <c:pt idx="14">
                  <c:v>0.44</c:v>
                </c:pt>
                <c:pt idx="15">
                  <c:v>0.49</c:v>
                </c:pt>
                <c:pt idx="16">
                  <c:v>0.39</c:v>
                </c:pt>
                <c:pt idx="17">
                  <c:v>0.63</c:v>
                </c:pt>
                <c:pt idx="18">
                  <c:v>0.43</c:v>
                </c:pt>
                <c:pt idx="19">
                  <c:v>0.34</c:v>
                </c:pt>
                <c:pt idx="20">
                  <c:v>0.33</c:v>
                </c:pt>
                <c:pt idx="21">
                  <c:v>0.8</c:v>
                </c:pt>
                <c:pt idx="22">
                  <c:v>0.57999999999999996</c:v>
                </c:pt>
                <c:pt idx="23">
                  <c:v>0.47</c:v>
                </c:pt>
                <c:pt idx="24">
                  <c:v>0.57999999999999996</c:v>
                </c:pt>
                <c:pt idx="25">
                  <c:v>0.4</c:v>
                </c:pt>
                <c:pt idx="26">
                  <c:v>0.42</c:v>
                </c:pt>
                <c:pt idx="27">
                  <c:v>0.36</c:v>
                </c:pt>
                <c:pt idx="28">
                  <c:v>0.25</c:v>
                </c:pt>
                <c:pt idx="29">
                  <c:v>0.52</c:v>
                </c:pt>
                <c:pt idx="30">
                  <c:v>0.66</c:v>
                </c:pt>
                <c:pt idx="31">
                  <c:v>0.45</c:v>
                </c:pt>
                <c:pt idx="32">
                  <c:v>0.46</c:v>
                </c:pt>
                <c:pt idx="33">
                  <c:v>0.47</c:v>
                </c:pt>
                <c:pt idx="34">
                  <c:v>0.49</c:v>
                </c:pt>
                <c:pt idx="35">
                  <c:v>0.59</c:v>
                </c:pt>
                <c:pt idx="36">
                  <c:v>0.3</c:v>
                </c:pt>
                <c:pt idx="37">
                  <c:v>0.36</c:v>
                </c:pt>
                <c:pt idx="38">
                  <c:v>0.83</c:v>
                </c:pt>
                <c:pt idx="39">
                  <c:v>0.67</c:v>
                </c:pt>
                <c:pt idx="40">
                  <c:v>0.54</c:v>
                </c:pt>
                <c:pt idx="41">
                  <c:v>0.46</c:v>
                </c:pt>
                <c:pt idx="42">
                  <c:v>0.33</c:v>
                </c:pt>
                <c:pt idx="43">
                  <c:v>0.48</c:v>
                </c:pt>
                <c:pt idx="44">
                  <c:v>0.34</c:v>
                </c:pt>
                <c:pt idx="45">
                  <c:v>0.52822222222222226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4343424"/>
        <c:axId val="444344960"/>
      </c:lineChart>
      <c:catAx>
        <c:axId val="444343424"/>
        <c:scaling>
          <c:orientation val="minMax"/>
        </c:scaling>
        <c:delete val="0"/>
        <c:axPos val="b"/>
        <c:majorTickMark val="out"/>
        <c:minorTickMark val="none"/>
        <c:tickLblPos val="nextTo"/>
        <c:crossAx val="444344960"/>
        <c:crosses val="autoZero"/>
        <c:auto val="1"/>
        <c:lblAlgn val="ctr"/>
        <c:lblOffset val="100"/>
        <c:noMultiLvlLbl val="0"/>
      </c:catAx>
      <c:valAx>
        <c:axId val="444344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4343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90F90C-C78B-4507-8C6A-A6ED3DB8D2A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59647E-0E73-4CF9-9088-38FB5A08738C}">
      <dgm:prSet phldrT="[文本]"/>
      <dgm:spPr/>
      <dgm:t>
        <a:bodyPr/>
        <a:lstStyle/>
        <a:p>
          <a:r>
            <a:rPr lang="zh-CN" altLang="en-US" dirty="0" smtClean="0"/>
            <a:t>方案一</a:t>
          </a:r>
          <a:endParaRPr lang="zh-CN" altLang="en-US" dirty="0"/>
        </a:p>
      </dgm:t>
    </dgm:pt>
    <dgm:pt modelId="{22D05E3E-503F-45CE-89F6-6C9DF7696F55}" type="parTrans" cxnId="{5CB0A2EE-39A5-4E7B-9B36-737A0E5C3460}">
      <dgm:prSet/>
      <dgm:spPr/>
      <dgm:t>
        <a:bodyPr/>
        <a:lstStyle/>
        <a:p>
          <a:endParaRPr lang="zh-CN" altLang="en-US"/>
        </a:p>
      </dgm:t>
    </dgm:pt>
    <dgm:pt modelId="{A45E86EC-5746-47D2-9FA7-D6F458A222A1}" type="sibTrans" cxnId="{5CB0A2EE-39A5-4E7B-9B36-737A0E5C3460}">
      <dgm:prSet/>
      <dgm:spPr/>
      <dgm:t>
        <a:bodyPr/>
        <a:lstStyle/>
        <a:p>
          <a:endParaRPr lang="zh-CN" altLang="en-US"/>
        </a:p>
      </dgm:t>
    </dgm:pt>
    <dgm:pt modelId="{C47A7EB2-3661-49A5-BE69-0DB85F7E58F6}">
      <dgm:prSet phldrT="[文本]" custT="1"/>
      <dgm:spPr/>
      <dgm:t>
        <a:bodyPr/>
        <a:lstStyle/>
        <a:p>
          <a:r>
            <a:rPr lang="zh-CN" altLang="en-US" sz="2400" dirty="0" smtClean="0"/>
            <a:t>利用前一时间段订单预测</a:t>
          </a:r>
          <a:endParaRPr lang="zh-CN" altLang="en-US" sz="2400" dirty="0"/>
        </a:p>
      </dgm:t>
    </dgm:pt>
    <dgm:pt modelId="{B4597CEF-5B5B-4D46-9553-7C6B3BAF5AFA}" type="parTrans" cxnId="{E13FA6F3-D8FE-4668-8DC1-A9192EA3CC1D}">
      <dgm:prSet/>
      <dgm:spPr/>
      <dgm:t>
        <a:bodyPr/>
        <a:lstStyle/>
        <a:p>
          <a:endParaRPr lang="zh-CN" altLang="en-US"/>
        </a:p>
      </dgm:t>
    </dgm:pt>
    <dgm:pt modelId="{620B171E-D4E6-4305-BFB2-1B24C11B35D5}" type="sibTrans" cxnId="{E13FA6F3-D8FE-4668-8DC1-A9192EA3CC1D}">
      <dgm:prSet/>
      <dgm:spPr/>
      <dgm:t>
        <a:bodyPr/>
        <a:lstStyle/>
        <a:p>
          <a:endParaRPr lang="zh-CN" altLang="en-US"/>
        </a:p>
      </dgm:t>
    </dgm:pt>
    <dgm:pt modelId="{14AB8D6E-0DA4-4950-9E42-BBFF00731710}">
      <dgm:prSet phldrT="[文本]"/>
      <dgm:spPr/>
      <dgm:t>
        <a:bodyPr/>
        <a:lstStyle/>
        <a:p>
          <a:r>
            <a:rPr lang="zh-CN" altLang="en-US" dirty="0" smtClean="0"/>
            <a:t>方案二</a:t>
          </a:r>
          <a:endParaRPr lang="zh-CN" altLang="en-US" dirty="0"/>
        </a:p>
      </dgm:t>
    </dgm:pt>
    <dgm:pt modelId="{2F933662-E1E8-48B4-A328-C2C957344EC3}" type="parTrans" cxnId="{20CA573E-5155-4D1B-B0B3-A1E6CC289EDC}">
      <dgm:prSet/>
      <dgm:spPr/>
      <dgm:t>
        <a:bodyPr/>
        <a:lstStyle/>
        <a:p>
          <a:endParaRPr lang="zh-CN" altLang="en-US"/>
        </a:p>
      </dgm:t>
    </dgm:pt>
    <dgm:pt modelId="{BB207A56-6859-4090-90E3-54C27AFF34B7}" type="sibTrans" cxnId="{20CA573E-5155-4D1B-B0B3-A1E6CC289EDC}">
      <dgm:prSet/>
      <dgm:spPr/>
      <dgm:t>
        <a:bodyPr/>
        <a:lstStyle/>
        <a:p>
          <a:endParaRPr lang="zh-CN" altLang="en-US"/>
        </a:p>
      </dgm:t>
    </dgm:pt>
    <dgm:pt modelId="{4B58139C-E138-4D2B-A0FA-44122D35ECDD}">
      <dgm:prSet phldrT="[文本]" custT="1"/>
      <dgm:spPr/>
      <dgm:t>
        <a:bodyPr/>
        <a:lstStyle/>
        <a:p>
          <a:r>
            <a:rPr lang="zh-CN" altLang="en-US" sz="2400" dirty="0" smtClean="0"/>
            <a:t>利用历史数据的平均值预测</a:t>
          </a:r>
          <a:endParaRPr lang="zh-CN" altLang="en-US" sz="2400" dirty="0"/>
        </a:p>
      </dgm:t>
    </dgm:pt>
    <dgm:pt modelId="{C047F53C-96BB-498B-A5F8-4B13C4D9F898}" type="parTrans" cxnId="{CBAEACFD-FFC9-4E28-A2E8-C3CCBE4D1D9D}">
      <dgm:prSet/>
      <dgm:spPr/>
      <dgm:t>
        <a:bodyPr/>
        <a:lstStyle/>
        <a:p>
          <a:endParaRPr lang="zh-CN" altLang="en-US"/>
        </a:p>
      </dgm:t>
    </dgm:pt>
    <dgm:pt modelId="{972C1A7C-E94A-4A32-A424-961333351DFF}" type="sibTrans" cxnId="{CBAEACFD-FFC9-4E28-A2E8-C3CCBE4D1D9D}">
      <dgm:prSet/>
      <dgm:spPr/>
      <dgm:t>
        <a:bodyPr/>
        <a:lstStyle/>
        <a:p>
          <a:endParaRPr lang="zh-CN" altLang="en-US"/>
        </a:p>
      </dgm:t>
    </dgm:pt>
    <dgm:pt modelId="{9F731D2A-B4D6-433C-9C51-14126526A5EF}">
      <dgm:prSet phldrT="[文本]"/>
      <dgm:spPr/>
      <dgm:t>
        <a:bodyPr/>
        <a:lstStyle/>
        <a:p>
          <a:r>
            <a:rPr lang="zh-CN" altLang="en-US" dirty="0" smtClean="0"/>
            <a:t>方案三</a:t>
          </a:r>
          <a:endParaRPr lang="zh-CN" altLang="en-US" dirty="0"/>
        </a:p>
      </dgm:t>
    </dgm:pt>
    <dgm:pt modelId="{1A0D7E9C-A071-460D-8110-C4C85BF3B573}" type="parTrans" cxnId="{D10C25D5-FCAB-4E05-BDF9-03E7990B7EE3}">
      <dgm:prSet/>
      <dgm:spPr/>
      <dgm:t>
        <a:bodyPr/>
        <a:lstStyle/>
        <a:p>
          <a:endParaRPr lang="zh-CN" altLang="en-US"/>
        </a:p>
      </dgm:t>
    </dgm:pt>
    <dgm:pt modelId="{F7A46DD2-D433-4605-8944-A87623781B94}" type="sibTrans" cxnId="{D10C25D5-FCAB-4E05-BDF9-03E7990B7EE3}">
      <dgm:prSet/>
      <dgm:spPr/>
      <dgm:t>
        <a:bodyPr/>
        <a:lstStyle/>
        <a:p>
          <a:endParaRPr lang="zh-CN" altLang="en-US"/>
        </a:p>
      </dgm:t>
    </dgm:pt>
    <dgm:pt modelId="{DF344801-E140-45BD-AEAA-9FB747CC7D3C}">
      <dgm:prSet phldrT="[文本]" custT="1"/>
      <dgm:spPr/>
      <dgm:t>
        <a:bodyPr/>
        <a:lstStyle/>
        <a:p>
          <a:r>
            <a:rPr lang="zh-CN" altLang="en-US" sz="2400" dirty="0" smtClean="0"/>
            <a:t>利用时域上的马尔可夫性预测</a:t>
          </a:r>
          <a:endParaRPr lang="zh-CN" altLang="en-US" sz="2400" dirty="0"/>
        </a:p>
      </dgm:t>
    </dgm:pt>
    <dgm:pt modelId="{DE3EC646-540E-4007-A155-C2D88BB70051}" type="parTrans" cxnId="{08016CFB-6915-4580-957A-6BDD9E82A03D}">
      <dgm:prSet/>
      <dgm:spPr/>
      <dgm:t>
        <a:bodyPr/>
        <a:lstStyle/>
        <a:p>
          <a:endParaRPr lang="zh-CN" altLang="en-US"/>
        </a:p>
      </dgm:t>
    </dgm:pt>
    <dgm:pt modelId="{FEA3D305-03EA-4B3C-AD37-09E0BC0217DF}" type="sibTrans" cxnId="{08016CFB-6915-4580-957A-6BDD9E82A03D}">
      <dgm:prSet/>
      <dgm:spPr/>
      <dgm:t>
        <a:bodyPr/>
        <a:lstStyle/>
        <a:p>
          <a:endParaRPr lang="zh-CN" altLang="en-US"/>
        </a:p>
      </dgm:t>
    </dgm:pt>
    <dgm:pt modelId="{6BE47D22-A584-4452-AED7-FE9B10D73D36}">
      <dgm:prSet/>
      <dgm:spPr/>
      <dgm:t>
        <a:bodyPr/>
        <a:lstStyle/>
        <a:p>
          <a:r>
            <a:rPr lang="zh-CN" altLang="en-US" dirty="0" smtClean="0"/>
            <a:t>方案四</a:t>
          </a:r>
          <a:endParaRPr lang="zh-CN" altLang="en-US" dirty="0"/>
        </a:p>
      </dgm:t>
    </dgm:pt>
    <dgm:pt modelId="{BF55041F-BF1C-4B09-BFEE-9B4FA8DEE02D}" type="parTrans" cxnId="{C7379B09-C6FC-4A50-B777-439B99BD188A}">
      <dgm:prSet/>
      <dgm:spPr/>
      <dgm:t>
        <a:bodyPr/>
        <a:lstStyle/>
        <a:p>
          <a:endParaRPr lang="zh-CN" altLang="en-US"/>
        </a:p>
      </dgm:t>
    </dgm:pt>
    <dgm:pt modelId="{017F40A7-F6A1-4426-9B3F-206D6322CD7B}" type="sibTrans" cxnId="{C7379B09-C6FC-4A50-B777-439B99BD188A}">
      <dgm:prSet/>
      <dgm:spPr/>
      <dgm:t>
        <a:bodyPr/>
        <a:lstStyle/>
        <a:p>
          <a:endParaRPr lang="zh-CN" altLang="en-US"/>
        </a:p>
      </dgm:t>
    </dgm:pt>
    <dgm:pt modelId="{2FB2090C-7180-4BEA-A8C4-E48F22055466}">
      <dgm:prSet custT="1"/>
      <dgm:spPr/>
      <dgm:t>
        <a:bodyPr/>
        <a:lstStyle/>
        <a:p>
          <a:r>
            <a:rPr lang="zh-CN" altLang="en-US" sz="2400" dirty="0" smtClean="0"/>
            <a:t>结合时域与地域上的马尔可夫性预测</a:t>
          </a:r>
          <a:endParaRPr lang="zh-CN" altLang="en-US" sz="2400" dirty="0"/>
        </a:p>
      </dgm:t>
    </dgm:pt>
    <dgm:pt modelId="{6E9504BB-3962-45E3-AC2B-3593DA0A9194}" type="parTrans" cxnId="{0E5E689E-74CC-4606-B3FC-AEC9D0980766}">
      <dgm:prSet/>
      <dgm:spPr/>
      <dgm:t>
        <a:bodyPr/>
        <a:lstStyle/>
        <a:p>
          <a:endParaRPr lang="zh-CN" altLang="en-US"/>
        </a:p>
      </dgm:t>
    </dgm:pt>
    <dgm:pt modelId="{3B35BFC0-0734-418E-9E55-11E53F650B0C}" type="sibTrans" cxnId="{0E5E689E-74CC-4606-B3FC-AEC9D0980766}">
      <dgm:prSet/>
      <dgm:spPr/>
      <dgm:t>
        <a:bodyPr/>
        <a:lstStyle/>
        <a:p>
          <a:endParaRPr lang="zh-CN" altLang="en-US"/>
        </a:p>
      </dgm:t>
    </dgm:pt>
    <dgm:pt modelId="{D8A85363-539D-412F-949D-A9F933DBA185}" type="pres">
      <dgm:prSet presAssocID="{3890F90C-C78B-4507-8C6A-A6ED3DB8D2A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41A2C9-ABC9-4306-A326-88825D99D7DF}" type="pres">
      <dgm:prSet presAssocID="{DA59647E-0E73-4CF9-9088-38FB5A08738C}" presName="composite" presStyleCnt="0"/>
      <dgm:spPr/>
    </dgm:pt>
    <dgm:pt modelId="{B6B05E92-D6D0-47A5-9A95-E32712CFDC04}" type="pres">
      <dgm:prSet presAssocID="{DA59647E-0E73-4CF9-9088-38FB5A08738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572AFB-1F01-49E6-811E-2D0AF1137D00}" type="pres">
      <dgm:prSet presAssocID="{DA59647E-0E73-4CF9-9088-38FB5A08738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23B359-DD21-42C5-886F-E4C8E484AC6A}" type="pres">
      <dgm:prSet presAssocID="{A45E86EC-5746-47D2-9FA7-D6F458A222A1}" presName="sp" presStyleCnt="0"/>
      <dgm:spPr/>
    </dgm:pt>
    <dgm:pt modelId="{DDC96489-9796-4722-B436-4A78BDF2C3C9}" type="pres">
      <dgm:prSet presAssocID="{14AB8D6E-0DA4-4950-9E42-BBFF00731710}" presName="composite" presStyleCnt="0"/>
      <dgm:spPr/>
    </dgm:pt>
    <dgm:pt modelId="{C2CB9025-0D80-4D75-A2F0-5711DE117B19}" type="pres">
      <dgm:prSet presAssocID="{14AB8D6E-0DA4-4950-9E42-BBFF0073171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A8F68E-2392-4966-8977-22C7F9272C6C}" type="pres">
      <dgm:prSet presAssocID="{14AB8D6E-0DA4-4950-9E42-BBFF0073171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303B5-93F6-4AFF-8371-57AFCB747A26}" type="pres">
      <dgm:prSet presAssocID="{BB207A56-6859-4090-90E3-54C27AFF34B7}" presName="sp" presStyleCnt="0"/>
      <dgm:spPr/>
    </dgm:pt>
    <dgm:pt modelId="{D15B219D-941F-456A-BA86-8E53A96AC1AB}" type="pres">
      <dgm:prSet presAssocID="{9F731D2A-B4D6-433C-9C51-14126526A5EF}" presName="composite" presStyleCnt="0"/>
      <dgm:spPr/>
    </dgm:pt>
    <dgm:pt modelId="{D8ECE64A-4A82-452F-BC23-D4F8EE728788}" type="pres">
      <dgm:prSet presAssocID="{9F731D2A-B4D6-433C-9C51-14126526A5EF}" presName="parentText" presStyleLbl="alignNode1" presStyleIdx="2" presStyleCnt="4" custLinFactNeighborY="20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04FE68-97C5-4DD7-8B72-5F8D70F2E03A}" type="pres">
      <dgm:prSet presAssocID="{9F731D2A-B4D6-433C-9C51-14126526A5EF}" presName="descendantText" presStyleLbl="alignAcc1" presStyleIdx="2" presStyleCnt="4" custLinFactNeighborY="3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B5C90C-0ABB-4FCC-A45B-636E7FF4F6BA}" type="pres">
      <dgm:prSet presAssocID="{F7A46DD2-D433-4605-8944-A87623781B94}" presName="sp" presStyleCnt="0"/>
      <dgm:spPr/>
    </dgm:pt>
    <dgm:pt modelId="{130EB71D-CB37-4741-A8D6-2B43DDC2FB1C}" type="pres">
      <dgm:prSet presAssocID="{6BE47D22-A584-4452-AED7-FE9B10D73D36}" presName="composite" presStyleCnt="0"/>
      <dgm:spPr/>
    </dgm:pt>
    <dgm:pt modelId="{834EB3C8-0BDF-44B1-BF49-6892EAFE4978}" type="pres">
      <dgm:prSet presAssocID="{6BE47D22-A584-4452-AED7-FE9B10D73D36}" presName="parentText" presStyleLbl="alignNode1" presStyleIdx="3" presStyleCnt="4" custLinFactNeighborY="478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57F511-3A13-46EC-B99C-7DCC04F24319}" type="pres">
      <dgm:prSet presAssocID="{6BE47D22-A584-4452-AED7-FE9B10D73D36}" presName="descendantText" presStyleLbl="alignAcc1" presStyleIdx="3" presStyleCnt="4" custLinFactNeighborY="-34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B6E2B4-5772-467F-A15B-3425D0546870}" type="presOf" srcId="{4B58139C-E138-4D2B-A0FA-44122D35ECDD}" destId="{18A8F68E-2392-4966-8977-22C7F9272C6C}" srcOrd="0" destOrd="0" presId="urn:microsoft.com/office/officeart/2005/8/layout/chevron2"/>
    <dgm:cxn modelId="{659243E8-819C-442B-8749-3E37022A883B}" type="presOf" srcId="{9F731D2A-B4D6-433C-9C51-14126526A5EF}" destId="{D8ECE64A-4A82-452F-BC23-D4F8EE728788}" srcOrd="0" destOrd="0" presId="urn:microsoft.com/office/officeart/2005/8/layout/chevron2"/>
    <dgm:cxn modelId="{C7379B09-C6FC-4A50-B777-439B99BD188A}" srcId="{3890F90C-C78B-4507-8C6A-A6ED3DB8D2AF}" destId="{6BE47D22-A584-4452-AED7-FE9B10D73D36}" srcOrd="3" destOrd="0" parTransId="{BF55041F-BF1C-4B09-BFEE-9B4FA8DEE02D}" sibTransId="{017F40A7-F6A1-4426-9B3F-206D6322CD7B}"/>
    <dgm:cxn modelId="{46C1E5D2-464A-4F65-BAC2-F478ADCB0A20}" type="presOf" srcId="{6BE47D22-A584-4452-AED7-FE9B10D73D36}" destId="{834EB3C8-0BDF-44B1-BF49-6892EAFE4978}" srcOrd="0" destOrd="0" presId="urn:microsoft.com/office/officeart/2005/8/layout/chevron2"/>
    <dgm:cxn modelId="{9CEA4A7C-55E8-44BB-BBC8-ABB1D3236387}" type="presOf" srcId="{DA59647E-0E73-4CF9-9088-38FB5A08738C}" destId="{B6B05E92-D6D0-47A5-9A95-E32712CFDC04}" srcOrd="0" destOrd="0" presId="urn:microsoft.com/office/officeart/2005/8/layout/chevron2"/>
    <dgm:cxn modelId="{20CA573E-5155-4D1B-B0B3-A1E6CC289EDC}" srcId="{3890F90C-C78B-4507-8C6A-A6ED3DB8D2AF}" destId="{14AB8D6E-0DA4-4950-9E42-BBFF00731710}" srcOrd="1" destOrd="0" parTransId="{2F933662-E1E8-48B4-A328-C2C957344EC3}" sibTransId="{BB207A56-6859-4090-90E3-54C27AFF34B7}"/>
    <dgm:cxn modelId="{5CB0A2EE-39A5-4E7B-9B36-737A0E5C3460}" srcId="{3890F90C-C78B-4507-8C6A-A6ED3DB8D2AF}" destId="{DA59647E-0E73-4CF9-9088-38FB5A08738C}" srcOrd="0" destOrd="0" parTransId="{22D05E3E-503F-45CE-89F6-6C9DF7696F55}" sibTransId="{A45E86EC-5746-47D2-9FA7-D6F458A222A1}"/>
    <dgm:cxn modelId="{CBAEACFD-FFC9-4E28-A2E8-C3CCBE4D1D9D}" srcId="{14AB8D6E-0DA4-4950-9E42-BBFF00731710}" destId="{4B58139C-E138-4D2B-A0FA-44122D35ECDD}" srcOrd="0" destOrd="0" parTransId="{C047F53C-96BB-498B-A5F8-4B13C4D9F898}" sibTransId="{972C1A7C-E94A-4A32-A424-961333351DFF}"/>
    <dgm:cxn modelId="{B1BA5B5D-CF11-416C-BF12-536429541BE2}" type="presOf" srcId="{14AB8D6E-0DA4-4950-9E42-BBFF00731710}" destId="{C2CB9025-0D80-4D75-A2F0-5711DE117B19}" srcOrd="0" destOrd="0" presId="urn:microsoft.com/office/officeart/2005/8/layout/chevron2"/>
    <dgm:cxn modelId="{08016CFB-6915-4580-957A-6BDD9E82A03D}" srcId="{9F731D2A-B4D6-433C-9C51-14126526A5EF}" destId="{DF344801-E140-45BD-AEAA-9FB747CC7D3C}" srcOrd="0" destOrd="0" parTransId="{DE3EC646-540E-4007-A155-C2D88BB70051}" sibTransId="{FEA3D305-03EA-4B3C-AD37-09E0BC0217DF}"/>
    <dgm:cxn modelId="{D10C25D5-FCAB-4E05-BDF9-03E7990B7EE3}" srcId="{3890F90C-C78B-4507-8C6A-A6ED3DB8D2AF}" destId="{9F731D2A-B4D6-433C-9C51-14126526A5EF}" srcOrd="2" destOrd="0" parTransId="{1A0D7E9C-A071-460D-8110-C4C85BF3B573}" sibTransId="{F7A46DD2-D433-4605-8944-A87623781B94}"/>
    <dgm:cxn modelId="{CAEF7231-C577-4506-B7DF-0F79E03DA862}" type="presOf" srcId="{3890F90C-C78B-4507-8C6A-A6ED3DB8D2AF}" destId="{D8A85363-539D-412F-949D-A9F933DBA185}" srcOrd="0" destOrd="0" presId="urn:microsoft.com/office/officeart/2005/8/layout/chevron2"/>
    <dgm:cxn modelId="{5D70AF9A-C39E-470B-B68A-4481A3CBED73}" type="presOf" srcId="{DF344801-E140-45BD-AEAA-9FB747CC7D3C}" destId="{8C04FE68-97C5-4DD7-8B72-5F8D70F2E03A}" srcOrd="0" destOrd="0" presId="urn:microsoft.com/office/officeart/2005/8/layout/chevron2"/>
    <dgm:cxn modelId="{17275B72-C9F7-4A06-B28B-157814529A4C}" type="presOf" srcId="{C47A7EB2-3661-49A5-BE69-0DB85F7E58F6}" destId="{61572AFB-1F01-49E6-811E-2D0AF1137D00}" srcOrd="0" destOrd="0" presId="urn:microsoft.com/office/officeart/2005/8/layout/chevron2"/>
    <dgm:cxn modelId="{E13FA6F3-D8FE-4668-8DC1-A9192EA3CC1D}" srcId="{DA59647E-0E73-4CF9-9088-38FB5A08738C}" destId="{C47A7EB2-3661-49A5-BE69-0DB85F7E58F6}" srcOrd="0" destOrd="0" parTransId="{B4597CEF-5B5B-4D46-9553-7C6B3BAF5AFA}" sibTransId="{620B171E-D4E6-4305-BFB2-1B24C11B35D5}"/>
    <dgm:cxn modelId="{DA813CB9-58E7-4440-AE72-C1FA9CAA3D13}" type="presOf" srcId="{2FB2090C-7180-4BEA-A8C4-E48F22055466}" destId="{4C57F511-3A13-46EC-B99C-7DCC04F24319}" srcOrd="0" destOrd="0" presId="urn:microsoft.com/office/officeart/2005/8/layout/chevron2"/>
    <dgm:cxn modelId="{0E5E689E-74CC-4606-B3FC-AEC9D0980766}" srcId="{6BE47D22-A584-4452-AED7-FE9B10D73D36}" destId="{2FB2090C-7180-4BEA-A8C4-E48F22055466}" srcOrd="0" destOrd="0" parTransId="{6E9504BB-3962-45E3-AC2B-3593DA0A9194}" sibTransId="{3B35BFC0-0734-418E-9E55-11E53F650B0C}"/>
    <dgm:cxn modelId="{67914ABC-694E-496E-B028-A2C22200FF22}" type="presParOf" srcId="{D8A85363-539D-412F-949D-A9F933DBA185}" destId="{DE41A2C9-ABC9-4306-A326-88825D99D7DF}" srcOrd="0" destOrd="0" presId="urn:microsoft.com/office/officeart/2005/8/layout/chevron2"/>
    <dgm:cxn modelId="{41E6022C-87DF-431D-8FD5-FCBA87A4767F}" type="presParOf" srcId="{DE41A2C9-ABC9-4306-A326-88825D99D7DF}" destId="{B6B05E92-D6D0-47A5-9A95-E32712CFDC04}" srcOrd="0" destOrd="0" presId="urn:microsoft.com/office/officeart/2005/8/layout/chevron2"/>
    <dgm:cxn modelId="{F102A29A-FA57-4ADF-951B-3CBB113594F0}" type="presParOf" srcId="{DE41A2C9-ABC9-4306-A326-88825D99D7DF}" destId="{61572AFB-1F01-49E6-811E-2D0AF1137D00}" srcOrd="1" destOrd="0" presId="urn:microsoft.com/office/officeart/2005/8/layout/chevron2"/>
    <dgm:cxn modelId="{38942D0C-2DF8-40B4-BDF0-5D4C8775B915}" type="presParOf" srcId="{D8A85363-539D-412F-949D-A9F933DBA185}" destId="{1923B359-DD21-42C5-886F-E4C8E484AC6A}" srcOrd="1" destOrd="0" presId="urn:microsoft.com/office/officeart/2005/8/layout/chevron2"/>
    <dgm:cxn modelId="{517F15E9-5BB2-4921-B881-A95731EF3460}" type="presParOf" srcId="{D8A85363-539D-412F-949D-A9F933DBA185}" destId="{DDC96489-9796-4722-B436-4A78BDF2C3C9}" srcOrd="2" destOrd="0" presId="urn:microsoft.com/office/officeart/2005/8/layout/chevron2"/>
    <dgm:cxn modelId="{9E067F17-7D3C-4B96-B25C-AEDE7EA8D173}" type="presParOf" srcId="{DDC96489-9796-4722-B436-4A78BDF2C3C9}" destId="{C2CB9025-0D80-4D75-A2F0-5711DE117B19}" srcOrd="0" destOrd="0" presId="urn:microsoft.com/office/officeart/2005/8/layout/chevron2"/>
    <dgm:cxn modelId="{D01DACF4-454D-40F5-BAA8-279F3318EB3B}" type="presParOf" srcId="{DDC96489-9796-4722-B436-4A78BDF2C3C9}" destId="{18A8F68E-2392-4966-8977-22C7F9272C6C}" srcOrd="1" destOrd="0" presId="urn:microsoft.com/office/officeart/2005/8/layout/chevron2"/>
    <dgm:cxn modelId="{4B8B1596-1233-4BA2-9BD1-D69A84443094}" type="presParOf" srcId="{D8A85363-539D-412F-949D-A9F933DBA185}" destId="{4A7303B5-93F6-4AFF-8371-57AFCB747A26}" srcOrd="3" destOrd="0" presId="urn:microsoft.com/office/officeart/2005/8/layout/chevron2"/>
    <dgm:cxn modelId="{B6BC0F06-BCBA-4F36-A46E-C291EC52BD04}" type="presParOf" srcId="{D8A85363-539D-412F-949D-A9F933DBA185}" destId="{D15B219D-941F-456A-BA86-8E53A96AC1AB}" srcOrd="4" destOrd="0" presId="urn:microsoft.com/office/officeart/2005/8/layout/chevron2"/>
    <dgm:cxn modelId="{3A2F1808-1511-4476-94BB-D502CD3C3792}" type="presParOf" srcId="{D15B219D-941F-456A-BA86-8E53A96AC1AB}" destId="{D8ECE64A-4A82-452F-BC23-D4F8EE728788}" srcOrd="0" destOrd="0" presId="urn:microsoft.com/office/officeart/2005/8/layout/chevron2"/>
    <dgm:cxn modelId="{090F949A-D124-406B-AC9B-639D5FEAAC09}" type="presParOf" srcId="{D15B219D-941F-456A-BA86-8E53A96AC1AB}" destId="{8C04FE68-97C5-4DD7-8B72-5F8D70F2E03A}" srcOrd="1" destOrd="0" presId="urn:microsoft.com/office/officeart/2005/8/layout/chevron2"/>
    <dgm:cxn modelId="{7FAD1588-D14B-41CA-8089-D67A9AD38B92}" type="presParOf" srcId="{D8A85363-539D-412F-949D-A9F933DBA185}" destId="{F3B5C90C-0ABB-4FCC-A45B-636E7FF4F6BA}" srcOrd="5" destOrd="0" presId="urn:microsoft.com/office/officeart/2005/8/layout/chevron2"/>
    <dgm:cxn modelId="{E6E55A5C-D041-4540-9687-4533CEE565D8}" type="presParOf" srcId="{D8A85363-539D-412F-949D-A9F933DBA185}" destId="{130EB71D-CB37-4741-A8D6-2B43DDC2FB1C}" srcOrd="6" destOrd="0" presId="urn:microsoft.com/office/officeart/2005/8/layout/chevron2"/>
    <dgm:cxn modelId="{2BE38403-06BD-446E-9169-6378358A00A3}" type="presParOf" srcId="{130EB71D-CB37-4741-A8D6-2B43DDC2FB1C}" destId="{834EB3C8-0BDF-44B1-BF49-6892EAFE4978}" srcOrd="0" destOrd="0" presId="urn:microsoft.com/office/officeart/2005/8/layout/chevron2"/>
    <dgm:cxn modelId="{8612D08F-4DEF-4D5A-85D4-50FDD9F6716E}" type="presParOf" srcId="{130EB71D-CB37-4741-A8D6-2B43DDC2FB1C}" destId="{4C57F511-3A13-46EC-B99C-7DCC04F243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05E92-D6D0-47A5-9A95-E32712CFDC04}">
      <dsp:nvSpPr>
        <dsp:cNvPr id="0" name=""/>
        <dsp:cNvSpPr/>
      </dsp:nvSpPr>
      <dsp:spPr>
        <a:xfrm rot="5400000">
          <a:off x="-167756" y="170082"/>
          <a:ext cx="1118374" cy="782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方案一</a:t>
          </a:r>
          <a:endParaRPr lang="zh-CN" altLang="en-US" sz="1900" kern="1200" dirty="0"/>
        </a:p>
      </dsp:txBody>
      <dsp:txXfrm rot="-5400000">
        <a:off x="1" y="393757"/>
        <a:ext cx="782861" cy="335513"/>
      </dsp:txXfrm>
    </dsp:sp>
    <dsp:sp modelId="{61572AFB-1F01-49E6-811E-2D0AF1137D00}">
      <dsp:nvSpPr>
        <dsp:cNvPr id="0" name=""/>
        <dsp:cNvSpPr/>
      </dsp:nvSpPr>
      <dsp:spPr>
        <a:xfrm rot="5400000">
          <a:off x="3628359" y="-2843170"/>
          <a:ext cx="726943" cy="64179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利用前一时间段订单预测</a:t>
          </a:r>
          <a:endParaRPr lang="zh-CN" altLang="en-US" sz="2400" kern="1200" dirty="0"/>
        </a:p>
      </dsp:txBody>
      <dsp:txXfrm rot="-5400000">
        <a:off x="782862" y="37813"/>
        <a:ext cx="6382452" cy="655971"/>
      </dsp:txXfrm>
    </dsp:sp>
    <dsp:sp modelId="{C2CB9025-0D80-4D75-A2F0-5711DE117B19}">
      <dsp:nvSpPr>
        <dsp:cNvPr id="0" name=""/>
        <dsp:cNvSpPr/>
      </dsp:nvSpPr>
      <dsp:spPr>
        <a:xfrm rot="5400000">
          <a:off x="-167756" y="1139889"/>
          <a:ext cx="1118374" cy="782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方案二</a:t>
          </a:r>
          <a:endParaRPr lang="zh-CN" altLang="en-US" sz="1900" kern="1200" dirty="0"/>
        </a:p>
      </dsp:txBody>
      <dsp:txXfrm rot="-5400000">
        <a:off x="1" y="1363564"/>
        <a:ext cx="782861" cy="335513"/>
      </dsp:txXfrm>
    </dsp:sp>
    <dsp:sp modelId="{18A8F68E-2392-4966-8977-22C7F9272C6C}">
      <dsp:nvSpPr>
        <dsp:cNvPr id="0" name=""/>
        <dsp:cNvSpPr/>
      </dsp:nvSpPr>
      <dsp:spPr>
        <a:xfrm rot="5400000">
          <a:off x="3628359" y="-1873363"/>
          <a:ext cx="726943" cy="64179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利用历史数据的平均值预测</a:t>
          </a:r>
          <a:endParaRPr lang="zh-CN" altLang="en-US" sz="2400" kern="1200" dirty="0"/>
        </a:p>
      </dsp:txBody>
      <dsp:txXfrm rot="-5400000">
        <a:off x="782862" y="1007620"/>
        <a:ext cx="6382452" cy="655971"/>
      </dsp:txXfrm>
    </dsp:sp>
    <dsp:sp modelId="{D8ECE64A-4A82-452F-BC23-D4F8EE728788}">
      <dsp:nvSpPr>
        <dsp:cNvPr id="0" name=""/>
        <dsp:cNvSpPr/>
      </dsp:nvSpPr>
      <dsp:spPr>
        <a:xfrm rot="5400000">
          <a:off x="-167756" y="2111977"/>
          <a:ext cx="1118374" cy="782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方案三</a:t>
          </a:r>
          <a:endParaRPr lang="zh-CN" altLang="en-US" sz="1900" kern="1200" dirty="0"/>
        </a:p>
      </dsp:txBody>
      <dsp:txXfrm rot="-5400000">
        <a:off x="1" y="2335652"/>
        <a:ext cx="782861" cy="335513"/>
      </dsp:txXfrm>
    </dsp:sp>
    <dsp:sp modelId="{8C04FE68-97C5-4DD7-8B72-5F8D70F2E03A}">
      <dsp:nvSpPr>
        <dsp:cNvPr id="0" name=""/>
        <dsp:cNvSpPr/>
      </dsp:nvSpPr>
      <dsp:spPr>
        <a:xfrm rot="5400000">
          <a:off x="3628359" y="-901281"/>
          <a:ext cx="726943" cy="64179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利用时域上的马尔可夫性预测</a:t>
          </a:r>
          <a:endParaRPr lang="zh-CN" altLang="en-US" sz="2400" kern="1200" dirty="0"/>
        </a:p>
      </dsp:txBody>
      <dsp:txXfrm rot="-5400000">
        <a:off x="782862" y="1979702"/>
        <a:ext cx="6382452" cy="655971"/>
      </dsp:txXfrm>
    </dsp:sp>
    <dsp:sp modelId="{834EB3C8-0BDF-44B1-BF49-6892EAFE4978}">
      <dsp:nvSpPr>
        <dsp:cNvPr id="0" name=""/>
        <dsp:cNvSpPr/>
      </dsp:nvSpPr>
      <dsp:spPr>
        <a:xfrm rot="5400000">
          <a:off x="-167756" y="3081829"/>
          <a:ext cx="1118374" cy="782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方案四</a:t>
          </a:r>
          <a:endParaRPr lang="zh-CN" altLang="en-US" sz="1900" kern="1200" dirty="0"/>
        </a:p>
      </dsp:txBody>
      <dsp:txXfrm rot="-5400000">
        <a:off x="1" y="3305504"/>
        <a:ext cx="782861" cy="335513"/>
      </dsp:txXfrm>
    </dsp:sp>
    <dsp:sp modelId="{4C57F511-3A13-46EC-B99C-7DCC04F24319}">
      <dsp:nvSpPr>
        <dsp:cNvPr id="0" name=""/>
        <dsp:cNvSpPr/>
      </dsp:nvSpPr>
      <dsp:spPr>
        <a:xfrm rot="5400000">
          <a:off x="3628359" y="40864"/>
          <a:ext cx="726943" cy="64179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结合时域与地域上的马尔可夫性预测</a:t>
          </a:r>
          <a:endParaRPr lang="zh-CN" altLang="en-US" sz="2400" kern="1200" dirty="0"/>
        </a:p>
      </dsp:txBody>
      <dsp:txXfrm rot="-5400000">
        <a:off x="782862" y="2921847"/>
        <a:ext cx="6382452" cy="655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063A6-40AC-4CA5-8445-79248607705B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977D9-3B7E-4239-B6E3-70DCE95C5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3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F1139-9DAD-463B-9C0F-AB49F6E5E201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6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F1139-9DAD-463B-9C0F-AB49F6E5E201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F1139-9DAD-463B-9C0F-AB49F6E5E201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8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F1139-9DAD-463B-9C0F-AB49F6E5E201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0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F1139-9DAD-463B-9C0F-AB49F6E5E201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3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C44B522-139E-43F4-9842-65E6C4CB393D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BA9E305-1C54-45A9-B1B8-53BCB417E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B522-139E-43F4-9842-65E6C4CB393D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E305-1C54-45A9-B1B8-53BCB417E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B522-139E-43F4-9842-65E6C4CB393D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E305-1C54-45A9-B1B8-53BCB417E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87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67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FFF39D"/>
                </a:solidFill>
              </a:rPr>
              <a:pPr/>
              <a:t>2016/6/17</a:t>
            </a:fld>
            <a:endParaRPr lang="zh-CN" altLang="en-US">
              <a:solidFill>
                <a:srgbClr val="FFF39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>
              <a:solidFill>
                <a:srgbClr val="FFF39D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0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7903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4645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20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32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79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C44B522-139E-43F4-9842-65E6C4CB393D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A9E305-1C54-45A9-B1B8-53BCB417E43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82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60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95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3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23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FFF39D"/>
                </a:solidFill>
              </a:rPr>
              <a:pPr/>
              <a:t>2016/6/17</a:t>
            </a:fld>
            <a:endParaRPr lang="zh-CN" altLang="en-US">
              <a:solidFill>
                <a:srgbClr val="FFF39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>
              <a:solidFill>
                <a:srgbClr val="FFF39D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9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76994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5509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967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6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C44B522-139E-43F4-9842-65E6C4CB393D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BA9E305-1C54-45A9-B1B8-53BCB417E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82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25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076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122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27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949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FFF39D"/>
                </a:solidFill>
              </a:rPr>
              <a:pPr/>
              <a:t>2016/6/17</a:t>
            </a:fld>
            <a:endParaRPr lang="zh-CN" altLang="en-US">
              <a:solidFill>
                <a:srgbClr val="FFF39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>
              <a:solidFill>
                <a:srgbClr val="FFF39D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99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617519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53044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4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B522-139E-43F4-9842-65E6C4CB393D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E305-1C54-45A9-B1B8-53BCB417E43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319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27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94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32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4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B522-139E-43F4-9842-65E6C4CB393D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E305-1C54-45A9-B1B8-53BCB417E43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44B522-139E-43F4-9842-65E6C4CB393D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A9E305-1C54-45A9-B1B8-53BCB417E43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B522-139E-43F4-9842-65E6C4CB393D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E305-1C54-45A9-B1B8-53BCB417E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C44B522-139E-43F4-9842-65E6C4CB393D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A9E305-1C54-45A9-B1B8-53BCB417E43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44B522-139E-43F4-9842-65E6C4CB393D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A9E305-1C54-45A9-B1B8-53BCB417E43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C44B522-139E-43F4-9842-65E6C4CB393D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A9E305-1C54-45A9-B1B8-53BCB417E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0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3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575F6D"/>
                </a:solidFill>
              </a:rPr>
              <a:pPr/>
              <a:t>2016/6/17</a:t>
            </a:fld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575F6D"/>
              </a:solidFill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79712" y="2564904"/>
            <a:ext cx="7740352" cy="1894362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Forecasting </a:t>
            </a:r>
            <a:r>
              <a:rPr lang="en-US" altLang="zh-CN" sz="2400" smtClean="0"/>
              <a:t>Fine Grained Drive Requests 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       --</a:t>
            </a:r>
            <a:r>
              <a:rPr lang="zh-CN" altLang="en-US" smtClean="0"/>
              <a:t>罗佩，张燕妮</a:t>
            </a:r>
            <a:r>
              <a:rPr lang="zh-CN" altLang="en-US"/>
              <a:t>，韩梦乔</a:t>
            </a:r>
            <a:r>
              <a:rPr lang="zh-CN" altLang="en-US"/>
              <a:t>，</a:t>
            </a:r>
            <a:r>
              <a:rPr lang="zh-CN" altLang="en-US" smtClean="0"/>
              <a:t>刘畅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926806" cy="467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476672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部分订单分析统计图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17878790"/>
              </p:ext>
            </p:extLst>
          </p:nvPr>
        </p:nvGraphicFramePr>
        <p:xfrm>
          <a:off x="827584" y="1916832"/>
          <a:ext cx="7200800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/>
          <p:cNvSpPr/>
          <p:nvPr/>
        </p:nvSpPr>
        <p:spPr>
          <a:xfrm>
            <a:off x="467544" y="620688"/>
            <a:ext cx="5521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三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、</a:t>
            </a:r>
            <a:r>
              <a:rPr lang="zh-CN" altLang="en-US" sz="2800" b="1" smtClean="0">
                <a:solidFill>
                  <a:prstClr val="black"/>
                </a:solidFill>
              </a:rPr>
              <a:t>问题解决</a:t>
            </a:r>
            <a:r>
              <a:rPr lang="zh-CN" altLang="en-US" sz="2800" b="1" smtClean="0">
                <a:solidFill>
                  <a:prstClr val="black"/>
                </a:solidFill>
              </a:rPr>
              <a:t>方案（</a:t>
            </a:r>
            <a:r>
              <a:rPr lang="en-US" altLang="zh-CN" sz="2800" b="1" smtClean="0">
                <a:solidFill>
                  <a:prstClr val="black"/>
                </a:solidFill>
              </a:rPr>
              <a:t>baselines</a:t>
            </a:r>
            <a:r>
              <a:rPr lang="zh-CN" altLang="en-US" sz="2800" b="1" smtClean="0">
                <a:solidFill>
                  <a:prstClr val="black"/>
                </a:solidFill>
              </a:rPr>
              <a:t>）</a:t>
            </a:r>
            <a:endParaRPr lang="en-US" altLang="zh-CN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预测结果评定指标及公式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800" b="1" dirty="0" smtClean="0"/>
                  <a:t>1.</a:t>
                </a:r>
                <a:r>
                  <a:rPr lang="zh-CN" altLang="en-US" sz="1800" b="1" dirty="0" smtClean="0"/>
                  <a:t>单个样本的误差：</a:t>
                </a:r>
                <a:endParaRPr lang="en-US" altLang="zh-CN" sz="1800" b="1" dirty="0" smtClean="0"/>
              </a:p>
              <a:p>
                <a:pPr marL="0" indent="0">
                  <a:buNone/>
                </a:pPr>
                <a:r>
                  <a:rPr lang="en-US" altLang="zh-CN" sz="1800" dirty="0" smtClean="0"/>
                  <a:t>	Error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/>
                          </a:rPr>
                          <m:t>average</m:t>
                        </m:r>
                      </m:e>
                    </m:d>
                    <m:r>
                      <a:rPr lang="en-US" altLang="zh-CN" sz="1800" i="1">
                        <a:latin typeface="Cambria Math"/>
                      </a:rPr>
                      <m:t>=</m:t>
                    </m:r>
                    <m:r>
                      <a:rPr lang="en-US" altLang="zh-CN" sz="1800" b="0" i="1" smtClean="0">
                        <a:latin typeface="Cambria Math"/>
                      </a:rPr>
                      <m:t>|</m:t>
                    </m:r>
                    <m:r>
                      <a:rPr lang="zh-CN" altLang="en-US" sz="1800" i="1">
                        <a:latin typeface="Cambria Math"/>
                      </a:rPr>
                      <m:t>预测</m:t>
                    </m:r>
                    <m:r>
                      <a:rPr lang="zh-CN" altLang="en-US" sz="1800" b="0" i="1" smtClean="0">
                        <a:latin typeface="Cambria Math"/>
                      </a:rPr>
                      <m:t>值</m:t>
                    </m:r>
                    <m:r>
                      <a:rPr lang="en-US" altLang="zh-CN" sz="1800" b="0" i="1" smtClean="0">
                        <a:latin typeface="Cambria Math"/>
                      </a:rPr>
                      <m:t>−</m:t>
                    </m:r>
                    <m:r>
                      <a:rPr lang="zh-CN" altLang="en-US" sz="1800" i="1">
                        <a:latin typeface="Cambria Math"/>
                      </a:rPr>
                      <m:t>实际</m:t>
                    </m:r>
                    <m:r>
                      <a:rPr lang="zh-CN" altLang="en-US" sz="1800" b="0" i="1" smtClean="0">
                        <a:latin typeface="Cambria Math"/>
                      </a:rPr>
                      <m:t>值</m:t>
                    </m:r>
                    <m:r>
                      <a:rPr lang="en-US" altLang="zh-CN" sz="1800" b="0" i="1" smtClean="0">
                        <a:latin typeface="Cambria Math"/>
                      </a:rPr>
                      <m:t>|</m:t>
                    </m:r>
                  </m:oMath>
                </a14:m>
                <a:endParaRPr lang="en-US" altLang="zh-CN" sz="1800" dirty="0" smtClean="0"/>
              </a:p>
              <a:p>
                <a:endParaRPr lang="en-US" altLang="zh-CN" sz="1200" dirty="0" smtClean="0"/>
              </a:p>
              <a:p>
                <a:r>
                  <a:rPr lang="en-US" altLang="zh-CN" sz="1800" dirty="0"/>
                  <a:t>2</a:t>
                </a:r>
                <a:r>
                  <a:rPr lang="en-US" altLang="zh-CN" sz="1800" dirty="0" smtClean="0"/>
                  <a:t>.</a:t>
                </a:r>
                <a:r>
                  <a:rPr lang="zh-CN" altLang="en-US" sz="1800" b="1" dirty="0" smtClean="0"/>
                  <a:t>所有样本的整体平均误差：</a:t>
                </a:r>
                <a:endParaRPr lang="en-US" altLang="zh-CN" sz="1800" b="1" dirty="0" smtClean="0"/>
              </a:p>
              <a:p>
                <a:pPr marL="0" indent="0">
                  <a:buNone/>
                </a:pPr>
                <a:r>
                  <a:rPr lang="en-US" altLang="zh-CN" sz="1800" dirty="0" smtClean="0"/>
                  <a:t>	Error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i="1" smtClean="0">
                            <a:latin typeface="Cambria Math"/>
                          </a:rPr>
                          <m:t>average</m:t>
                        </m:r>
                      </m:e>
                    </m:d>
                    <m:r>
                      <a:rPr lang="en-US" altLang="zh-CN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180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|</m:t>
                            </m:r>
                            <m:r>
                              <a:rPr lang="zh-CN" altLang="en-US" sz="1800" i="1">
                                <a:latin typeface="Cambria Math"/>
                              </a:rPr>
                              <m:t>预测值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zh-CN" altLang="en-US" sz="1800" i="1">
                                <a:latin typeface="Cambria Math"/>
                              </a:rPr>
                              <m:t>实际值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zh-CN" altLang="en-US" sz="1800" i="1">
                            <a:latin typeface="Cambria Math"/>
                          </a:rPr>
                          <m:t>样本</m:t>
                        </m:r>
                        <m:r>
                          <a:rPr lang="zh-CN" altLang="en-US" sz="1800" i="1" smtClean="0">
                            <a:latin typeface="Cambria Math"/>
                          </a:rPr>
                          <m:t>总数</m:t>
                        </m:r>
                      </m:den>
                    </m:f>
                  </m:oMath>
                </a14:m>
                <a:endParaRPr lang="en-US" altLang="zh-CN" sz="1800" dirty="0" smtClean="0"/>
              </a:p>
              <a:p>
                <a:endParaRPr lang="en-US" altLang="zh-CN" sz="1800" dirty="0" smtClean="0"/>
              </a:p>
              <a:p>
                <a:r>
                  <a:rPr lang="en-US" altLang="zh-CN" sz="1800" dirty="0" smtClean="0"/>
                  <a:t>3.</a:t>
                </a:r>
                <a:r>
                  <a:rPr lang="zh-CN" altLang="en-US" sz="1800" b="1" dirty="0" smtClean="0"/>
                  <a:t>单个样本的相对误差：</a:t>
                </a:r>
                <a:endParaRPr lang="en-US" altLang="zh-CN" sz="1800" b="1" dirty="0" smtClean="0"/>
              </a:p>
              <a:p>
                <a:pPr marL="0" indent="0">
                  <a:buNone/>
                </a:pPr>
                <a:r>
                  <a:rPr lang="en-US" altLang="zh-CN" sz="1800" dirty="0" smtClean="0"/>
                  <a:t>	Error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/>
                          </a:rPr>
                          <m:t>𝑐𝑜𝑚𝑝𝑎𝑟𝑒</m:t>
                        </m:r>
                      </m:e>
                    </m:d>
                    <m:r>
                      <a:rPr lang="en-US" altLang="zh-CN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/>
                          </a:rPr>
                          <m:t>|</m:t>
                        </m:r>
                        <m:r>
                          <a:rPr lang="zh-CN" altLang="en-US" sz="1800" i="1">
                            <a:latin typeface="Cambria Math"/>
                          </a:rPr>
                          <m:t>预测值</m:t>
                        </m:r>
                        <m:r>
                          <a:rPr lang="en-US" altLang="zh-CN" sz="1800" i="1">
                            <a:latin typeface="Cambria Math"/>
                          </a:rPr>
                          <m:t>−</m:t>
                        </m:r>
                        <m:r>
                          <a:rPr lang="zh-CN" altLang="en-US" sz="1800" i="1">
                            <a:latin typeface="Cambria Math"/>
                          </a:rPr>
                          <m:t>实际值</m:t>
                        </m:r>
                        <m:r>
                          <a:rPr lang="en-US" altLang="zh-CN" sz="1800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zh-CN" altLang="en-US" sz="1800" i="1">
                            <a:latin typeface="Cambria Math"/>
                          </a:rPr>
                          <m:t>实际值</m:t>
                        </m:r>
                      </m:den>
                    </m:f>
                  </m:oMath>
                </a14:m>
                <a:endParaRPr lang="zh-CN" altLang="en-US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r>
                  <a:rPr lang="en-US" altLang="zh-CN" sz="1800" dirty="0"/>
                  <a:t>4</a:t>
                </a:r>
                <a:r>
                  <a:rPr lang="en-US" altLang="zh-CN" sz="1800" dirty="0" smtClean="0"/>
                  <a:t>.</a:t>
                </a:r>
                <a:r>
                  <a:rPr lang="zh-CN" altLang="en-US" sz="1800" b="1" dirty="0"/>
                  <a:t>所有</a:t>
                </a:r>
                <a:r>
                  <a:rPr lang="zh-CN" altLang="en-US" sz="1800" b="1" dirty="0" smtClean="0"/>
                  <a:t>样本的整体平均相对误差：</a:t>
                </a:r>
                <a:endParaRPr lang="en-US" altLang="zh-CN" sz="1800" b="1" dirty="0" smtClean="0"/>
              </a:p>
              <a:p>
                <a:pPr marL="0" indent="0">
                  <a:buNone/>
                </a:pPr>
                <a:r>
                  <a:rPr lang="en-US" altLang="zh-CN" sz="1800" dirty="0" smtClean="0"/>
                  <a:t>	Error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𝑐𝑜𝑚𝑝𝑎𝑟𝑒</m:t>
                        </m:r>
                      </m:e>
                    </m:d>
                    <m:r>
                      <a:rPr lang="en-US" altLang="zh-CN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预测值</m:t>
                                </m:r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实际值</m:t>
                                </m:r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实际值</m:t>
                                </m:r>
                              </m:den>
                            </m:f>
                          </m:e>
                        </m:nary>
                      </m:num>
                      <m:den>
                        <m:r>
                          <a:rPr lang="zh-CN" altLang="en-US" sz="1800" i="1">
                            <a:latin typeface="Cambria Math"/>
                          </a:rPr>
                          <m:t>样本</m:t>
                        </m:r>
                        <m:r>
                          <a:rPr lang="zh-CN" altLang="en-US" sz="1800" i="1" smtClean="0">
                            <a:latin typeface="Cambria Math"/>
                          </a:rPr>
                          <m:t>总数</m:t>
                        </m:r>
                      </m:den>
                    </m:f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t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8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67544" y="908720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基本思路：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/>
              <a:t>     利用当前时间段的实际订单数，作为未来一个时间段的订单</a:t>
            </a:r>
            <a:r>
              <a:rPr lang="zh-CN" altLang="en-US" sz="1800" dirty="0"/>
              <a:t>预测</a:t>
            </a:r>
            <a:r>
              <a:rPr lang="zh-CN" altLang="en-US" sz="1800" dirty="0" smtClean="0"/>
              <a:t>数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lvl="0">
              <a:buClr>
                <a:srgbClr val="FE8637"/>
              </a:buClr>
            </a:pPr>
            <a:r>
              <a:rPr lang="zh-CN" altLang="en-US" dirty="0"/>
              <a:t>预测误差：</a:t>
            </a:r>
            <a:endParaRPr lang="en-US" altLang="zh-CN" dirty="0"/>
          </a:p>
          <a:p>
            <a:pPr marL="0" lvl="0" indent="0">
              <a:buClr>
                <a:srgbClr val="FE8637"/>
              </a:buClr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	</a:t>
            </a:r>
            <a:r>
              <a:rPr lang="en-US" altLang="zh-CN" sz="1800" dirty="0"/>
              <a:t>1.</a:t>
            </a:r>
            <a:r>
              <a:rPr lang="zh-CN" altLang="en-US" sz="1800" dirty="0"/>
              <a:t>所有样本的整体平均误差：</a:t>
            </a:r>
            <a:r>
              <a:rPr lang="en-US" altLang="zh-CN" sz="1800" dirty="0"/>
              <a:t>5.283(</a:t>
            </a:r>
            <a:r>
              <a:rPr lang="zh-CN" altLang="en-US" sz="1800" dirty="0"/>
              <a:t>个</a:t>
            </a:r>
            <a:r>
              <a:rPr lang="en-US" altLang="zh-CN" sz="1800" dirty="0"/>
              <a:t>)</a:t>
            </a:r>
          </a:p>
          <a:p>
            <a:pPr marL="0" lvl="0" indent="0">
              <a:buClr>
                <a:srgbClr val="FE8637"/>
              </a:buClr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2.</a:t>
            </a:r>
            <a:r>
              <a:rPr lang="zh-CN" altLang="en-US" sz="1800" dirty="0"/>
              <a:t>所有样本的整体平均相对误差：</a:t>
            </a:r>
            <a:r>
              <a:rPr lang="en-US" altLang="zh-CN" sz="1800" dirty="0" smtClean="0"/>
              <a:t>53.4%</a:t>
            </a:r>
            <a:endParaRPr lang="zh-CN" altLang="en-US" sz="1800" dirty="0"/>
          </a:p>
          <a:p>
            <a:pPr marL="0" lvl="0" indent="0">
              <a:buClr>
                <a:srgbClr val="FE8637"/>
              </a:buClr>
              <a:buNone/>
            </a:pPr>
            <a:endParaRPr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FE8637"/>
              </a:buClr>
            </a:pPr>
            <a:endParaRPr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FE8637"/>
              </a:buClr>
            </a:pPr>
            <a:endParaRPr lang="en-US" altLang="zh-CN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FE8637"/>
              </a:buClr>
              <a:buNone/>
            </a:pPr>
            <a:endParaRPr lang="en-US" altLang="zh-CN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7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     </a:t>
            </a:r>
            <a:r>
              <a:rPr lang="zh-CN" altLang="en-US" sz="1800" dirty="0" smtClean="0"/>
              <a:t>计算该时间段历史三个月上的订单平均数，作为预测订单数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lvl="0">
              <a:buClr>
                <a:srgbClr val="FE8637"/>
              </a:buClr>
            </a:pPr>
            <a:r>
              <a:rPr lang="zh-CN" altLang="en-US" dirty="0"/>
              <a:t>预测误差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lvl="0" indent="0">
              <a:buClr>
                <a:srgbClr val="FE8637"/>
              </a:buClr>
              <a:buNone/>
            </a:pPr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sz="1800" dirty="0" smtClean="0">
                <a:solidFill>
                  <a:prstClr val="black"/>
                </a:solidFill>
              </a:rPr>
              <a:t>   </a:t>
            </a:r>
            <a:r>
              <a:rPr lang="en-US" altLang="zh-CN" sz="1800" dirty="0" smtClean="0"/>
              <a:t>1</a:t>
            </a:r>
            <a:r>
              <a:rPr lang="en-US" altLang="zh-CN" sz="1800" dirty="0"/>
              <a:t>.</a:t>
            </a:r>
            <a:r>
              <a:rPr lang="zh-CN" altLang="en-US" sz="1800" dirty="0"/>
              <a:t>所有样本的整体平均误差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4.55(</a:t>
            </a:r>
            <a:r>
              <a:rPr lang="zh-CN" altLang="en-US" sz="1800" dirty="0"/>
              <a:t>个</a:t>
            </a:r>
            <a:r>
              <a:rPr lang="en-US" altLang="zh-CN" sz="1800" dirty="0"/>
              <a:t>)</a:t>
            </a:r>
          </a:p>
          <a:p>
            <a:pPr marL="0" lvl="0" indent="0">
              <a:buClr>
                <a:srgbClr val="FE8637"/>
              </a:buClr>
              <a:buNone/>
            </a:pPr>
            <a:r>
              <a:rPr lang="en-US" altLang="zh-CN" sz="1800" dirty="0"/>
              <a:t>               </a:t>
            </a:r>
            <a:r>
              <a:rPr lang="en-US" altLang="zh-CN" sz="1800" dirty="0" smtClean="0"/>
              <a:t>   2</a:t>
            </a:r>
            <a:r>
              <a:rPr lang="en-US" altLang="zh-CN" sz="1800" dirty="0"/>
              <a:t>.</a:t>
            </a:r>
            <a:r>
              <a:rPr lang="zh-CN" altLang="en-US" sz="1800" dirty="0"/>
              <a:t>所有样本的整体平均相对误差：</a:t>
            </a:r>
            <a:r>
              <a:rPr lang="en-US" altLang="zh-CN" sz="1800" dirty="0" smtClean="0"/>
              <a:t>57.6%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5928" y="908720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575F6D"/>
                </a:solidFill>
              </a:rPr>
              <a:t>方案二</a:t>
            </a:r>
            <a:endParaRPr lang="zh-CN" alt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基本思路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1800" dirty="0" smtClean="0"/>
                  <a:t>          </a:t>
                </a:r>
                <a:r>
                  <a:rPr lang="zh-CN" altLang="en-US" sz="1800" dirty="0" smtClean="0"/>
                  <a:t>利用时域上面的马可夫性，创建马尔可夫模型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lvl="0">
                  <a:buClr>
                    <a:srgbClr val="FE8637"/>
                  </a:buClr>
                </a:pPr>
                <a:r>
                  <a:rPr lang="zh-CN" altLang="en-US" dirty="0" smtClean="0">
                    <a:solidFill>
                      <a:prstClr val="black"/>
                    </a:solidFill>
                  </a:rPr>
                  <a:t>设计方案</a:t>
                </a: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E8637"/>
                  </a:buClr>
                </a:pP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marL="365760" lvl="1" indent="0">
                  <a:buNone/>
                </a:pPr>
                <a:r>
                  <a:rPr lang="en-US" altLang="zh-CN" sz="1800" b="1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1</a:t>
                </a:r>
                <a:r>
                  <a:rPr lang="zh-CN" altLang="en-US" sz="1800" b="1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、时域上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HMM</a:t>
                </a:r>
                <a:r>
                  <a:rPr lang="zh-CN" altLang="en-US" sz="1800" b="1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的模型参数定义为</a:t>
                </a:r>
                <a14:m>
                  <m:oMath xmlns:m="http://schemas.openxmlformats.org/officeDocument/2006/math">
                    <m:r>
                      <a:rPr lang="zh-CN" altLang="en-US" sz="1800" b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𝜆</m:t>
                    </m:r>
                  </m:oMath>
                </a14:m>
                <a:r>
                  <a:rPr lang="zh-CN" altLang="en-US" sz="1800" b="1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sz="1800" b="1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𝜋</m:t>
                    </m:r>
                    <m:r>
                      <a:rPr lang="en-US" altLang="zh-CN" sz="1800" b="1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</m:t>
                    </m:r>
                    <m:r>
                      <a:rPr lang="en-US" altLang="zh-CN" sz="1800" b="1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𝐴</m:t>
                    </m:r>
                    <m:r>
                      <a:rPr lang="en-US" altLang="zh-CN" sz="1800" b="1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</m:t>
                    </m:r>
                    <m:r>
                      <a:rPr lang="en-US" altLang="zh-CN" sz="1800" b="1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𝐵</m:t>
                    </m:r>
                  </m:oMath>
                </a14:m>
                <a:r>
                  <a:rPr lang="zh-CN" altLang="en-US" sz="1800" b="1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）</a:t>
                </a:r>
                <a:endParaRPr lang="en-US" altLang="zh-CN" sz="1800" b="1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r>
                      <a:rPr lang="zh-CN" altLang="en-US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𝜋</m:t>
                    </m:r>
                  </m:oMath>
                </a14:m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:    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初始状态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概率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{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“红”，“绿”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}</a:t>
                </a:r>
              </a:p>
              <a:p>
                <a:pPr marL="365760" lvl="1" indent="0"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A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：状态转移矩阵：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"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红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红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"</m:t>
                              </m:r>
                            </m:e>
                            <m:e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“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红绿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”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“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绿红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”</m:t>
                              </m:r>
                            </m:e>
                            <m:e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“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绿绿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”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365760" lvl="1" indent="0">
                  <a:buNone/>
                </a:pP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365760" lvl="1" indent="0"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B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：观测概率矩阵：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“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红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状态下的平均值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”</m:t>
                              </m:r>
                            </m:e>
                            <m:e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“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红状态下标准差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”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“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绿状态下的平均值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”</m:t>
                              </m:r>
                            </m:e>
                            <m:e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“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绿状态的标准差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”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475928" y="908720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6754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575F6D"/>
                </a:solidFill>
              </a:rPr>
              <a:t>方案三</a:t>
            </a:r>
            <a:endParaRPr lang="zh-CN" alt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2</a:t>
                </a:r>
                <a:r>
                  <a:rPr lang="zh-CN" altLang="en-US" sz="1800" b="1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、</a:t>
                </a:r>
                <a:r>
                  <a:rPr lang="en-US" altLang="zh-CN" sz="1800" b="1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HMM</a:t>
                </a:r>
                <a:r>
                  <a:rPr lang="zh-CN" altLang="en-US" sz="1800" b="1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模型各算法</a:t>
                </a:r>
                <a:endParaRPr lang="en-US" altLang="zh-CN" sz="1800" b="1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（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1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）前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向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算法</a:t>
                </a: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ea typeface="华文中宋"/>
                  </a:rPr>
                  <a:t>初始</a:t>
                </a: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：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𝛼</m:t>
                    </m:r>
                    <m:r>
                      <a:rPr lang="en-US" altLang="zh-CN" sz="1800" i="1" baseline="-2500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1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（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𝑖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）</m:t>
                    </m:r>
                  </m:oMath>
                </a14:m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𝜋</m:t>
                    </m:r>
                    <m:r>
                      <a:rPr lang="en-US" altLang="zh-CN" sz="1800" i="1" baseline="-25000" dirty="0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𝑖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𝑏</m:t>
                    </m:r>
                    <m:r>
                      <a:rPr lang="en-US" altLang="zh-CN" sz="1800" i="1" baseline="-25000" dirty="0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𝑖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(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𝑜</m:t>
                    </m:r>
                    <m:r>
                      <a:rPr lang="en-US" altLang="zh-CN" sz="1800" i="1" baseline="-25000" dirty="0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1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)</m:t>
                    </m:r>
                  </m:oMath>
                </a14:m>
                <a:endParaRPr lang="en-US" altLang="zh-CN" sz="1800" dirty="0" smtClean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 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迭代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+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1</m:t>
                        </m:r>
                      </m:sub>
                    </m:sSub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（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𝑖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）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</m:ctrlPr>
                          </m:sSubPr>
                          <m:e>
                            <m:r>
                              <a:rPr lang="zh-CN" altLang="en-US" sz="1800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k</m:t>
                        </m:r>
                        <m:r>
                          <a:rPr lang="zh-CN" altLang="en-US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）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)</m:t>
                        </m:r>
                      </m:e>
                    </m:nary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]</m:t>
                    </m:r>
                  </m:oMath>
                </a14:m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 b</a:t>
                </a:r>
                <a:r>
                  <a:rPr lang="en-US" altLang="zh-CN" sz="1800" baseline="-250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j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(0</a:t>
                </a:r>
                <a:r>
                  <a:rPr lang="en-US" altLang="zh-CN" sz="1800" baseline="-250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t+1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</a:t>
                </a: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概率计算公式：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P(O|</a:t>
                </a:r>
                <a14:m>
                  <m:oMath xmlns:m="http://schemas.openxmlformats.org/officeDocument/2006/math">
                    <m:r>
                      <a:rPr lang="zh-CN" altLang="en-US" sz="1800" b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𝜆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𝑎</m:t>
                        </m:r>
                        <m:r>
                          <a:rPr lang="en-US" altLang="zh-CN" sz="1800" b="0" i="1" baseline="-25000" dirty="0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𝑇</m:t>
                        </m:r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(</m:t>
                        </m:r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（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2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  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后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向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算法</a:t>
                </a: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ea typeface="华文中宋"/>
                  </a:rPr>
                  <a:t>初始</a:t>
                </a: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：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𝑇</m:t>
                        </m:r>
                      </m:sub>
                    </m:sSub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（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𝑖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）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1</m:t>
                    </m:r>
                  </m:oMath>
                </a14:m>
                <a:endParaRPr lang="en-US" altLang="zh-CN" sz="1800" dirty="0" smtClean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迭代：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</m:sub>
                    </m:sSub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（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𝑖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）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bk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(0</m:t>
                        </m:r>
                        <m:r>
                          <m:rPr>
                            <m:nor/>
                          </m:rPr>
                          <a:rPr lang="en-US" altLang="zh-CN" sz="1800" baseline="-250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1800" baseline="-250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+1)</m:t>
                        </m:r>
                      </m:e>
                    </m:nary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+1</m:t>
                        </m:r>
                      </m:sub>
                    </m:sSub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（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𝑘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）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概率计算公式：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P(O|</a:t>
                </a:r>
                <a14:m>
                  <m:oMath xmlns:m="http://schemas.openxmlformats.org/officeDocument/2006/math">
                    <m:r>
                      <a:rPr lang="zh-CN" altLang="en-US" sz="1800" b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𝜆</m:t>
                    </m:r>
                    <m:r>
                      <a:rPr lang="en-US" altLang="zh-CN" sz="180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</m:sub>
                      <m:sup/>
                      <m:e>
                        <m:r>
                          <a:rPr lang="zh-CN" altLang="en-US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𝜋</m:t>
                        </m:r>
                        <m:r>
                          <m:rPr>
                            <m:sty m:val="p"/>
                          </m:rPr>
                          <a:rPr lang="en-US" altLang="zh-CN" sz="1800" baseline="-250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1800" baseline="-250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altLang="zh-CN" sz="1800" baseline="-250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中宋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1</m:t>
                        </m:r>
                      </m:sub>
                    </m:sSub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（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𝑖</m:t>
                    </m:r>
                  </m:oMath>
                </a14:m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</a:t>
                </a: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endParaRPr lang="en-US" altLang="zh-CN" sz="1800" dirty="0">
                  <a:solidFill>
                    <a:prstClr val="black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653" t="-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4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 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  (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3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预测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算法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(</a:t>
                </a:r>
                <a:r>
                  <a:rPr lang="en-US" altLang="zh-CN" sz="1800" dirty="0" err="1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viterbi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初始</a:t>
                </a:r>
                <a14:m>
                  <m:oMath xmlns:m="http://schemas.openxmlformats.org/officeDocument/2006/math">
                    <m:r>
                      <a:rPr lang="zh-CN" altLang="en-US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：</m:t>
                    </m:r>
                    <m:r>
                      <m:rPr>
                        <m:sty m:val="p"/>
                      </m:rPr>
                      <a:rPr lang="el-GR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δ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i</m:t>
                        </m:r>
                      </m:e>
                    </m:d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=</m:t>
                    </m:r>
                    <m:r>
                      <a:rPr lang="zh-CN" altLang="en-US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𝜋</m:t>
                    </m:r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ib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i(o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1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</a:t>
                </a: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           </a:t>
                </a:r>
                <a14:m>
                  <m:oMath xmlns:m="http://schemas.openxmlformats.org/officeDocument/2006/math">
                    <m:r>
                      <a:rPr lang="zh-CN" altLang="en-US" sz="180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𝜓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1,</m:t>
                        </m:r>
                        <m: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</m:e>
                    </m:d>
                    <m:r>
                      <a:rPr lang="en-US" altLang="zh-CN" sz="180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=0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迭代：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δ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t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=</a:t>
                </a:r>
                <a:r>
                  <a:rPr lang="en-US" altLang="zh-CN" sz="1800" dirty="0" err="1">
                    <a:solidFill>
                      <a:prstClr val="black"/>
                    </a:solidFill>
                    <a:latin typeface="Gill Sans MT"/>
                    <a:ea typeface="华文中宋"/>
                  </a:rPr>
                  <a:t>max</a:t>
                </a:r>
                <a:r>
                  <a:rPr lang="en-US" altLang="zh-CN" sz="1800" baseline="-25000" dirty="0" err="1">
                    <a:solidFill>
                      <a:prstClr val="black"/>
                    </a:solidFill>
                    <a:latin typeface="Gill Sans MT"/>
                    <a:ea typeface="华文中宋"/>
                  </a:rPr>
                  <a:t>k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δ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t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−1,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a</m:t>
                    </m:r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k</m:t>
                    </m:r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i</m:t>
                    </m:r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]*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b</a:t>
                </a:r>
                <a:r>
                  <a:rPr lang="en-US" altLang="zh-CN" sz="1800" baseline="-250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i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(0t+1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            </a:t>
                </a:r>
                <a14:m>
                  <m:oMath xmlns:m="http://schemas.openxmlformats.org/officeDocument/2006/math">
                    <m:r>
                      <a:rPr lang="zh-CN" altLang="en-US" sz="180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𝜓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  <m: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  <m: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</m:e>
                    </m:d>
                    <m:r>
                      <a:rPr lang="en-US" altLang="zh-CN" sz="180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=</m:t>
                    </m:r>
                    <m:func>
                      <m:func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arg</m:t>
                        </m:r>
                      </m:fName>
                      <m:e>
                        <m: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𝑚𝑎𝑥</m:t>
                        </m:r>
                      </m:e>
                    </m:func>
                  </m:oMath>
                </a14:m>
                <a:r>
                  <a:rPr lang="en-US" altLang="zh-CN" sz="1800" baseline="-250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k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δ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t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−1,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a</m:t>
                    </m:r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k</m:t>
                    </m:r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i</m:t>
                    </m:r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P*=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max(i)[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δ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t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q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*</a:t>
                </a:r>
                <a:r>
                  <a:rPr lang="en-US" altLang="zh-CN" sz="1800" baseline="-250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T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=</a:t>
                </a:r>
                <a:r>
                  <a:rPr lang="en-US" altLang="zh-CN" sz="1800" dirty="0" err="1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argmax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 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δ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t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q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*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t-1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= </a:t>
                </a:r>
                <a14:m>
                  <m:oMath xmlns:m="http://schemas.openxmlformats.org/officeDocument/2006/math">
                    <m:r>
                      <a:rPr lang="zh-CN" altLang="en-US" sz="180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𝜓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  <m: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q</m:t>
                        </m:r>
                        <m: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sz="1800" baseline="-250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t</m:t>
                        </m:r>
                        <m:r>
                          <a:rPr lang="en-US" altLang="zh-CN" sz="1800" baseline="-250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 </m:t>
                        </m:r>
                      </m:e>
                    </m:d>
                    <m:r>
                      <a:rPr lang="en-US" altLang="zh-CN" sz="180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 ,</m:t>
                    </m:r>
                    <m:r>
                      <a:rPr lang="en-US" altLang="zh-CN" sz="180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𝑡</m:t>
                    </m:r>
                    <m:r>
                      <a:rPr lang="en-US" altLang="zh-CN" sz="180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=</m:t>
                    </m:r>
                    <m:r>
                      <a:rPr lang="en-US" altLang="zh-CN" sz="180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𝑇</m:t>
                    </m:r>
                    <m:r>
                      <a:rPr lang="en-US" altLang="zh-CN" sz="180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−1,</m:t>
                    </m:r>
                    <m:r>
                      <a:rPr lang="en-US" altLang="zh-CN" sz="180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𝑇</m:t>
                    </m:r>
                    <m:r>
                      <a:rPr lang="en-US" altLang="zh-CN" sz="180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−2,……1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53" t="-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3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（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4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）模型学习算法</a:t>
                </a:r>
                <a:endParaRPr lang="en-US" altLang="zh-CN" sz="1800" dirty="0" smtClean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用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EM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算法迭代求状态转移矩阵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A</a:t>
                </a: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   E-step:    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𝑃</m:t>
                    </m:r>
                    <m:r>
                      <a:rPr lang="en-US" altLang="zh-CN" sz="1800" i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(</m:t>
                    </m:r>
                    <m:r>
                      <a:rPr lang="en-US" altLang="zh-CN" sz="1800" i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𝑂</m:t>
                    </m:r>
                    <m:r>
                      <a:rPr lang="en-US" altLang="zh-CN" sz="1800" i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   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</m:sub>
                    </m:sSub>
                    <m:r>
                      <a:rPr lang="en-US" altLang="zh-CN" sz="1800" i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=</m:t>
                    </m:r>
                    <m:r>
                      <a:rPr lang="en-US" altLang="zh-CN" sz="1800" i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𝑞𝑖</m:t>
                    </m:r>
                    <m:r>
                      <a:rPr lang="en-US" altLang="zh-CN" sz="1800" i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   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+1</m:t>
                        </m:r>
                      </m:sub>
                    </m:sSub>
                    <m:r>
                      <a:rPr lang="en-US" altLang="zh-CN" sz="1800" i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=</m:t>
                    </m:r>
                    <m:r>
                      <a:rPr lang="en-US" altLang="zh-CN" sz="1800" i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𝑞𝑗</m:t>
                    </m:r>
                    <m:r>
                      <a:rPr lang="en-US" altLang="zh-CN" sz="1800" i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 |</m:t>
                    </m:r>
                    <m:r>
                      <a:rPr lang="zh-CN" altLang="en-US" sz="1800" b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𝜆</m:t>
                    </m:r>
                    <m:r>
                      <a:rPr lang="en-US" altLang="zh-CN" sz="1800" i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)</m:t>
                    </m:r>
                  </m:oMath>
                </a14:m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=</a:t>
                </a:r>
                <a:r>
                  <a:rPr lang="en-US" altLang="zh-CN" sz="1800" dirty="0" smtClean="0">
                    <a:solidFill>
                      <a:prstClr val="black"/>
                    </a:solidFill>
                    <a:ea typeface="华文中宋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</m:sub>
                    </m:sSub>
                    <m:d>
                      <m:dPr>
                        <m:begChr m:val="（"/>
                        <m:endChr m:val="）"/>
                        <m:ctrlPr>
                          <a:rPr lang="zh-CN" altLang="en-US" sz="180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𝑗</m:t>
                        </m:r>
                      </m:e>
                    </m:d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𝑎</m:t>
                        </m:r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,</m:t>
                            </m:r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𝑏</m:t>
                        </m:r>
                        <m:r>
                          <a:rPr lang="en-US" altLang="zh-CN" sz="1800" b="0" i="1" baseline="-25000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𝑗</m:t>
                        </m:r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𝑜𝑡</m:t>
                        </m:r>
                        <m:r>
                          <a:rPr lang="en-US" altLang="zh-CN" sz="1800" b="0" i="1" baseline="-25000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+1)</m:t>
                        </m:r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+1</m:t>
                        </m:r>
                      </m:sub>
                    </m:sSub>
                    <m:d>
                      <m:dPr>
                        <m:begChr m:val="（"/>
                        <m:endChr m:val="）"/>
                        <m:ctrlP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中宋"/>
                </a:endParaRPr>
              </a:p>
              <a:p>
                <a:pPr marL="0" indent="0">
                  <a:buClr>
                    <a:srgbClr val="FE8637"/>
                  </a:buClr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中宋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     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𝑃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(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𝑂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   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=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𝑞𝑖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|</m:t>
                    </m:r>
                    <m:r>
                      <a:rPr lang="zh-CN" altLang="en-US" sz="1800" b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𝜆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中宋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</m:sub>
                    </m:sSub>
                    <m:d>
                      <m:dPr>
                        <m:begChr m:val="（"/>
                        <m:endChr m:val="）"/>
                        <m:ctrlP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𝑗</m:t>
                        </m:r>
                      </m:e>
                    </m:d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</m:sub>
                    </m:sSub>
                    <m:d>
                      <m:dPr>
                        <m:begChr m:val="（"/>
                        <m:endChr m:val="）"/>
                        <m:ctrlP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中宋"/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endParaRPr lang="en-US" altLang="zh-CN" sz="1800" dirty="0">
                  <a:solidFill>
                    <a:prstClr val="black"/>
                  </a:solidFill>
                  <a:ea typeface="华文中宋"/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	</a:t>
                </a: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   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M-step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      </a:t>
                </a:r>
                <a:r>
                  <a:rPr lang="en-US" altLang="zh-CN" sz="1800" dirty="0" smtClean="0">
                    <a:solidFill>
                      <a:prstClr val="black"/>
                    </a:solidFill>
                    <a:ea typeface="华文中宋"/>
                  </a:rPr>
                  <a:t>a(</a:t>
                </a:r>
                <a:r>
                  <a:rPr lang="en-US" altLang="zh-CN" sz="1800" dirty="0" err="1" smtClean="0">
                    <a:solidFill>
                      <a:prstClr val="black"/>
                    </a:solidFill>
                    <a:ea typeface="华文中宋"/>
                  </a:rPr>
                  <a:t>i,j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中宋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𝑡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𝑇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𝑃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(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𝑂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,   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=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𝑞𝑖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,   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  <m:t>𝑡</m:t>
                                </m:r>
                                <m: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=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𝑞𝑗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 |</m:t>
                            </m:r>
                            <m:r>
                              <a:rPr lang="zh-CN" altLang="en-US" sz="1800" b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𝜆</m:t>
                            </m:r>
                          </m:e>
                        </m:nary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𝑡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𝑇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𝑃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(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𝑂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,   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=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𝑞𝑖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|</m:t>
                            </m:r>
                            <m:r>
                              <a:rPr lang="zh-CN" altLang="en-US" sz="1800" b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𝜆</m:t>
                            </m:r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53" t="-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rgbClr val="FE8637"/>
              </a:buClr>
            </a:pPr>
            <a:r>
              <a:rPr lang="zh-CN" altLang="en-US" dirty="0">
                <a:solidFill>
                  <a:prstClr val="black"/>
                </a:solidFill>
              </a:rPr>
              <a:t>预测误差：</a:t>
            </a: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buClr>
                <a:srgbClr val="FE8637"/>
              </a:buClr>
              <a:buNone/>
            </a:pPr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sz="1800" dirty="0">
                <a:solidFill>
                  <a:prstClr val="black"/>
                </a:solidFill>
              </a:rPr>
              <a:t>   </a:t>
            </a:r>
            <a:r>
              <a:rPr lang="en-US" altLang="zh-CN" sz="1800" dirty="0" smtClean="0">
                <a:solidFill>
                  <a:prstClr val="black"/>
                </a:solidFill>
              </a:rPr>
              <a:t>1.</a:t>
            </a:r>
            <a:r>
              <a:rPr lang="zh-CN" altLang="en-US" sz="1800" dirty="0" smtClean="0">
                <a:solidFill>
                  <a:prstClr val="black"/>
                </a:solidFill>
              </a:rPr>
              <a:t>训练样本</a:t>
            </a:r>
            <a:r>
              <a:rPr lang="zh-CN" altLang="en-US" sz="1800" dirty="0">
                <a:solidFill>
                  <a:prstClr val="black"/>
                </a:solidFill>
              </a:rPr>
              <a:t>的整体平均误差</a:t>
            </a:r>
            <a:r>
              <a:rPr lang="zh-CN" altLang="en-US" sz="1800" dirty="0" smtClean="0">
                <a:solidFill>
                  <a:prstClr val="black"/>
                </a:solidFill>
              </a:rPr>
              <a:t>：</a:t>
            </a:r>
            <a:r>
              <a:rPr lang="en-US" altLang="zh-CN" sz="1800" dirty="0" smtClean="0">
                <a:solidFill>
                  <a:prstClr val="black"/>
                </a:solidFill>
              </a:rPr>
              <a:t>3.42(</a:t>
            </a:r>
            <a:r>
              <a:rPr lang="zh-CN" altLang="en-US" sz="1800" dirty="0">
                <a:solidFill>
                  <a:prstClr val="black"/>
                </a:solidFill>
              </a:rPr>
              <a:t>个</a:t>
            </a:r>
            <a:r>
              <a:rPr lang="en-US" altLang="zh-CN" sz="18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Clr>
                <a:srgbClr val="FE8637"/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                 </a:t>
            </a:r>
            <a:r>
              <a:rPr lang="en-US" altLang="zh-CN" sz="1800" dirty="0" smtClean="0">
                <a:solidFill>
                  <a:prstClr val="black"/>
                </a:solidFill>
              </a:rPr>
              <a:t> 2.</a:t>
            </a:r>
            <a:r>
              <a:rPr lang="zh-CN" altLang="en-US" sz="1800" dirty="0">
                <a:solidFill>
                  <a:prstClr val="black"/>
                </a:solidFill>
              </a:rPr>
              <a:t>训练</a:t>
            </a:r>
            <a:r>
              <a:rPr lang="zh-CN" altLang="en-US" sz="1800" dirty="0" smtClean="0">
                <a:solidFill>
                  <a:prstClr val="black"/>
                </a:solidFill>
              </a:rPr>
              <a:t>样本</a:t>
            </a:r>
            <a:r>
              <a:rPr lang="zh-CN" altLang="en-US" sz="1800" dirty="0">
                <a:solidFill>
                  <a:prstClr val="black"/>
                </a:solidFill>
              </a:rPr>
              <a:t>的整体平均相对误差</a:t>
            </a:r>
            <a:r>
              <a:rPr lang="zh-CN" altLang="en-US" sz="1800" dirty="0" smtClean="0">
                <a:solidFill>
                  <a:prstClr val="black"/>
                </a:solidFill>
              </a:rPr>
              <a:t>：</a:t>
            </a:r>
            <a:r>
              <a:rPr lang="en-US" altLang="zh-CN" sz="1800" dirty="0">
                <a:solidFill>
                  <a:prstClr val="black"/>
                </a:solidFill>
              </a:rPr>
              <a:t>4</a:t>
            </a:r>
            <a:r>
              <a:rPr lang="en-US" altLang="zh-CN" sz="1800" dirty="0" smtClean="0">
                <a:solidFill>
                  <a:prstClr val="black"/>
                </a:solidFill>
              </a:rPr>
              <a:t>1.2%</a:t>
            </a:r>
          </a:p>
          <a:p>
            <a:pPr marL="0" lvl="0" indent="0">
              <a:buClr>
                <a:srgbClr val="FE8637"/>
              </a:buClr>
              <a:buNone/>
            </a:pPr>
            <a:r>
              <a:rPr lang="en-US" altLang="zh-CN" sz="1800" dirty="0" smtClean="0">
                <a:solidFill>
                  <a:prstClr val="black"/>
                </a:solidFill>
              </a:rPr>
              <a:t>                  3.</a:t>
            </a:r>
            <a:r>
              <a:rPr lang="zh-CN" altLang="en-US" sz="1800" dirty="0" smtClean="0">
                <a:solidFill>
                  <a:prstClr val="black"/>
                </a:solidFill>
              </a:rPr>
              <a:t>测试样本的整体平均误差：</a:t>
            </a:r>
            <a:r>
              <a:rPr lang="en-US" altLang="zh-CN" sz="1800" dirty="0" smtClean="0">
                <a:solidFill>
                  <a:prstClr val="black"/>
                </a:solidFill>
              </a:rPr>
              <a:t>3.21(</a:t>
            </a:r>
            <a:r>
              <a:rPr lang="zh-CN" altLang="en-US" sz="1800" dirty="0" smtClean="0">
                <a:solidFill>
                  <a:prstClr val="black"/>
                </a:solidFill>
              </a:rPr>
              <a:t>个</a:t>
            </a:r>
            <a:r>
              <a:rPr lang="en-US" altLang="zh-CN" sz="1800" dirty="0" smtClean="0">
                <a:solidFill>
                  <a:prstClr val="black"/>
                </a:solidFill>
              </a:rPr>
              <a:t>)</a:t>
            </a:r>
          </a:p>
          <a:p>
            <a:pPr marL="0" lvl="0" indent="0">
              <a:buClr>
                <a:srgbClr val="FE8637"/>
              </a:buClr>
              <a:buNone/>
            </a:pPr>
            <a:r>
              <a:rPr lang="en-US" altLang="zh-CN" sz="1800" dirty="0" smtClean="0">
                <a:solidFill>
                  <a:prstClr val="black"/>
                </a:solidFill>
              </a:rPr>
              <a:t>                  4.</a:t>
            </a:r>
            <a:r>
              <a:rPr lang="zh-CN" altLang="en-US" sz="1800" dirty="0" smtClean="0">
                <a:solidFill>
                  <a:prstClr val="black"/>
                </a:solidFill>
              </a:rPr>
              <a:t>测试样本的整体平均相对误差：</a:t>
            </a:r>
            <a:r>
              <a:rPr lang="en-US" altLang="zh-CN" sz="1800" dirty="0" smtClean="0">
                <a:solidFill>
                  <a:prstClr val="black"/>
                </a:solidFill>
              </a:rPr>
              <a:t>52.7%</a:t>
            </a:r>
            <a:endParaRPr lang="zh-CN" altLang="en-US" sz="1800" dirty="0" smtClean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0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836712"/>
            <a:ext cx="3113514" cy="51956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5720" y="571480"/>
            <a:ext cx="34290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一</a:t>
            </a:r>
            <a:r>
              <a:rPr lang="zh-CN" altLang="en-US" sz="2400" b="1" dirty="0" smtClean="0"/>
              <a:t>、问题描述</a:t>
            </a:r>
            <a:endParaRPr lang="en-US" altLang="zh-CN" sz="2400" b="1" dirty="0" smtClean="0"/>
          </a:p>
          <a:p>
            <a:pPr>
              <a:buNone/>
            </a:pPr>
            <a:endParaRPr lang="en-US" altLang="zh-CN" sz="1400" b="1" dirty="0" smtClean="0"/>
          </a:p>
          <a:p>
            <a:pPr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、问题背景分析</a:t>
            </a:r>
            <a:endParaRPr lang="en-US" altLang="zh-CN" b="1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dirty="0" smtClean="0"/>
              <a:t> 如何根据历史和现在的订单数据，预测下一个时间段的订单数据，使得司机能选择更加合适的区域和时间段去接受用户请求，减少每一个订单的等待时间，提高订单数量和订单成功数？</a:t>
            </a:r>
            <a:endParaRPr lang="en-US" altLang="zh-CN" dirty="0" smtClean="0"/>
          </a:p>
          <a:p>
            <a:pPr>
              <a:buNone/>
            </a:pPr>
            <a:endParaRPr lang="en-US" altLang="zh-CN" b="1" dirty="0"/>
          </a:p>
          <a:p>
            <a:pPr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场景举例：如右图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400" b="1" dirty="0"/>
          </a:p>
          <a:p>
            <a:pPr>
              <a:buNone/>
            </a:pPr>
            <a:endParaRPr lang="en-US" altLang="zh-CN" sz="1400" b="1" dirty="0" smtClean="0"/>
          </a:p>
          <a:p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6357950" y="2500306"/>
            <a:ext cx="2571768" cy="1571636"/>
          </a:xfrm>
          <a:prstGeom prst="cloudCallou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</a:rPr>
              <a:t>预</a:t>
            </a:r>
            <a:r>
              <a:rPr lang="zh-CN" altLang="en-US" dirty="0">
                <a:solidFill>
                  <a:schemeClr val="tx1"/>
                </a:solidFill>
              </a:rPr>
              <a:t>测</a:t>
            </a:r>
            <a:r>
              <a:rPr lang="zh-CN" altLang="en-US" dirty="0" smtClean="0">
                <a:solidFill>
                  <a:schemeClr val="tx1"/>
                </a:solidFill>
              </a:rPr>
              <a:t>今天</a:t>
            </a:r>
            <a:r>
              <a:rPr lang="en-US" altLang="zh-CN" dirty="0" smtClean="0">
                <a:solidFill>
                  <a:schemeClr val="tx1"/>
                </a:solidFill>
              </a:rPr>
              <a:t>21:15-21:30</a:t>
            </a:r>
            <a:r>
              <a:rPr lang="zh-CN" altLang="en-US" dirty="0">
                <a:solidFill>
                  <a:schemeClr val="tx1"/>
                </a:solidFill>
              </a:rPr>
              <a:t>坂</a:t>
            </a:r>
            <a:r>
              <a:rPr lang="zh-CN" altLang="en-US" dirty="0" smtClean="0">
                <a:solidFill>
                  <a:schemeClr val="tx1"/>
                </a:solidFill>
              </a:rPr>
              <a:t>田区域会产生多少订单？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6286512" y="428604"/>
            <a:ext cx="2500330" cy="1571636"/>
          </a:xfrm>
          <a:prstGeom prst="wedgeRectCallout">
            <a:avLst>
              <a:gd name="adj1" fmla="val -61204"/>
              <a:gd name="adj2" fmla="val 68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已知：</a:t>
            </a:r>
            <a:r>
              <a:rPr lang="zh-CN" altLang="en-US" dirty="0">
                <a:solidFill>
                  <a:schemeClr val="tx1"/>
                </a:solidFill>
              </a:rPr>
              <a:t>该</a:t>
            </a:r>
            <a:r>
              <a:rPr lang="zh-CN" altLang="en-US" dirty="0" smtClean="0">
                <a:solidFill>
                  <a:schemeClr val="tx1"/>
                </a:solidFill>
              </a:rPr>
              <a:t>区域晚上</a:t>
            </a:r>
            <a:r>
              <a:rPr lang="en-US" altLang="zh-CN" dirty="0" smtClean="0">
                <a:solidFill>
                  <a:schemeClr val="tx1"/>
                </a:solidFill>
              </a:rPr>
              <a:t>21:00-21:15</a:t>
            </a:r>
            <a:r>
              <a:rPr lang="zh-CN" altLang="en-US" dirty="0" smtClean="0">
                <a:solidFill>
                  <a:schemeClr val="tx1"/>
                </a:solidFill>
              </a:rPr>
              <a:t>的历史订单数平均</a:t>
            </a:r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</a:rPr>
              <a:t>单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天，今天的订单数为</a:t>
            </a:r>
            <a:r>
              <a:rPr lang="en-US" altLang="zh-CN" dirty="0" smtClean="0">
                <a:solidFill>
                  <a:schemeClr val="tx1"/>
                </a:solidFill>
              </a:rPr>
              <a:t>25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</a:p>
          <a:p>
            <a:pPr algn="ctr"/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2339752" y="3789040"/>
            <a:ext cx="14287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7544" y="908720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0">
                  <a:buClr>
                    <a:srgbClr val="FE8637"/>
                  </a:buClr>
                </a:pPr>
                <a:r>
                  <a:rPr lang="zh-CN" altLang="en-US" sz="1800" dirty="0">
                    <a:solidFill>
                      <a:prstClr val="black"/>
                    </a:solidFill>
                  </a:rPr>
                  <a:t>基本思路</a:t>
                </a:r>
                <a:r>
                  <a:rPr lang="zh-CN" altLang="en-US" sz="1800" dirty="0" smtClean="0">
                    <a:solidFill>
                      <a:prstClr val="black"/>
                    </a:solidFill>
                  </a:rPr>
                  <a:t>：</a:t>
                </a:r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E8637"/>
                  </a:buClr>
                </a:pPr>
                <a:endParaRPr lang="en-US" altLang="zh-CN" sz="1800" dirty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en-US" altLang="zh-CN" sz="1800" dirty="0" smtClean="0">
                    <a:solidFill>
                      <a:prstClr val="black"/>
                    </a:solidFill>
                  </a:rPr>
                  <a:t>	</a:t>
                </a:r>
                <a:r>
                  <a:rPr lang="zh-CN" altLang="en-US" sz="1800" dirty="0" smtClean="0">
                    <a:solidFill>
                      <a:prstClr val="black"/>
                    </a:solidFill>
                  </a:rPr>
                  <a:t>结合时域和地域上面的马尔可夫性做预测</a:t>
                </a:r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E8637"/>
                  </a:buClr>
                </a:pPr>
                <a:r>
                  <a:rPr lang="zh-CN" altLang="en-US" sz="1800" dirty="0" smtClean="0">
                    <a:solidFill>
                      <a:prstClr val="black"/>
                    </a:solidFill>
                  </a:rPr>
                  <a:t>设计方案</a:t>
                </a:r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E8637"/>
                  </a:buClr>
                </a:pPr>
                <a:endParaRPr lang="en-US" altLang="zh-CN" sz="1800" dirty="0" smtClean="0">
                  <a:solidFill>
                    <a:prstClr val="black"/>
                  </a:solidFill>
                </a:endParaRPr>
              </a:p>
              <a:p>
                <a:pPr marL="365760" lvl="1" indent="0">
                  <a:buNone/>
                </a:pPr>
                <a:r>
                  <a:rPr lang="en-US" altLang="zh-CN" sz="1800" b="1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1</a:t>
                </a:r>
                <a:r>
                  <a:rPr lang="zh-CN" altLang="en-US" sz="1800" b="1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、</a:t>
                </a:r>
                <a:r>
                  <a:rPr lang="en-US" altLang="zh-CN" sz="1800" b="1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H</a:t>
                </a:r>
                <a:r>
                  <a:rPr lang="en-US" altLang="zh-CN" sz="1800" b="1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MM</a:t>
                </a:r>
                <a:r>
                  <a:rPr lang="zh-CN" altLang="en-US" sz="1800" b="1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的模型参数定义为</a:t>
                </a:r>
                <a14:m>
                  <m:oMath xmlns:m="http://schemas.openxmlformats.org/officeDocument/2006/math">
                    <m:r>
                      <a:rPr lang="zh-CN" altLang="en-US" sz="1800" b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𝜆</m:t>
                    </m:r>
                  </m:oMath>
                </a14:m>
                <a:r>
                  <a:rPr lang="zh-CN" altLang="en-US" sz="1800" b="1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sz="1800" b="1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𝜋</m:t>
                    </m:r>
                    <m:r>
                      <a:rPr lang="zh-CN" altLang="en-US" sz="1800" b="1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，</m:t>
                    </m:r>
                    <m:r>
                      <a:rPr lang="en-US" altLang="zh-CN" sz="1800" b="1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𝐶</m:t>
                    </m:r>
                    <m:r>
                      <a:rPr lang="en-US" altLang="zh-CN" sz="1800" b="1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</m:t>
                    </m:r>
                    <m:r>
                      <a:rPr lang="en-US" altLang="zh-CN" sz="1800" b="1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𝐴</m:t>
                    </m:r>
                    <m:r>
                      <a:rPr lang="en-US" altLang="zh-CN" sz="1800" b="1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</m:t>
                    </m:r>
                    <m:r>
                      <a:rPr lang="en-US" altLang="zh-CN" sz="1800" b="1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𝐵</m:t>
                    </m:r>
                  </m:oMath>
                </a14:m>
                <a:r>
                  <a:rPr lang="zh-CN" altLang="en-US" sz="1800" b="1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）</a:t>
                </a:r>
                <a:endParaRPr lang="en-US" altLang="zh-CN" sz="1800" b="1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r>
                      <a:rPr lang="zh-CN" altLang="en-US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𝜋</m:t>
                    </m:r>
                  </m:oMath>
                </a14:m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:   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初始状态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概率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{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“红”，“绿”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}</a:t>
                </a:r>
              </a:p>
              <a:p>
                <a:pPr marL="365760" lvl="1" indent="0"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C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：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单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状态转移矩阵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"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红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红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"</m:t>
                              </m:r>
                            </m:e>
                            <m:e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“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红绿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”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“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绿红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”</m:t>
                              </m:r>
                            </m:e>
                            <m:e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“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绿绿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”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365760" lvl="1" indent="0"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A: 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   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组合状态转移矩阵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“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红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红红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”</m:t>
                                  </m:r>
                                </m:e>
                                <m:e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“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红红绿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”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“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红绿红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”</m:t>
                                  </m:r>
                                </m:e>
                                <m:e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“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红绿绿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”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“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绿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红红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”</m:t>
                                  </m:r>
                                </m:e>
                                <m:e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“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绿红绿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”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“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绿绿红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”</m:t>
                                  </m:r>
                                </m:e>
                                <m:e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“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绿绿绿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”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365760" lvl="1" indent="0"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B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：观测概率矩阵：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“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红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状态下的平均值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”</m:t>
                              </m:r>
                            </m:e>
                            <m:e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“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红状态下标准差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”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“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绿状态下的平均值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”</m:t>
                              </m:r>
                            </m:e>
                            <m:e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“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绿状态的标准差</m:t>
                              </m:r>
                              <m:r>
                                <a:rPr lang="zh-CN" altLang="en-US" sz="18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华文中宋"/>
                                </a:rPr>
                                <m:t>”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lvl="0">
                  <a:buClr>
                    <a:srgbClr val="FE8637"/>
                  </a:buClr>
                </a:pPr>
                <a:endParaRPr lang="en-US" altLang="zh-CN" dirty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9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2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、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HMM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模型各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算法</a:t>
                </a: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（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1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）前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向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算法</a:t>
                </a: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ea typeface="华文中宋"/>
                  </a:rPr>
                  <a:t>初始</a:t>
                </a: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：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𝛼</m:t>
                    </m:r>
                    <m:r>
                      <a:rPr lang="en-US" altLang="zh-CN" sz="1800" i="1" baseline="-2500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1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（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𝑖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𝑗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）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𝜋</m:t>
                    </m:r>
                    <m:r>
                      <m:rPr>
                        <m:sty m:val="p"/>
                      </m:rPr>
                      <a:rPr lang="en-US" altLang="zh-CN" sz="1800" baseline="-250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b</m:t>
                    </m:r>
                  </m:oMath>
                </a14:m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i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(o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1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)c(i,j)b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j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(0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2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</a:t>
                </a: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迭代：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−1</m:t>
                        </m:r>
                      </m:sub>
                    </m:sSub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（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𝑖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𝑗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）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</m:ctrlPr>
                          </m:sSubPr>
                          <m:e>
                            <m:r>
                              <a:rPr lang="zh-CN" altLang="en-US" sz="1800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𝑡</m:t>
                            </m:r>
                            <m:r>
                              <a:rPr lang="en-US" altLang="zh-CN" sz="1800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−2</m:t>
                            </m:r>
                          </m:sub>
                        </m:sSub>
                        <m:r>
                          <a:rPr lang="zh-CN" altLang="en-US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（</m:t>
                        </m:r>
                        <m: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  <m: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𝑗</m:t>
                        </m:r>
                        <m:r>
                          <a:rPr lang="zh-CN" altLang="en-US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）</m:t>
                        </m:r>
                      </m:e>
                    </m:nary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]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a(</a:t>
                </a:r>
                <a:r>
                  <a:rPr lang="en-US" altLang="zh-CN" sz="1800" dirty="0" err="1">
                    <a:solidFill>
                      <a:prstClr val="black"/>
                    </a:solidFill>
                    <a:latin typeface="Gill Sans MT"/>
                    <a:ea typeface="华文中宋"/>
                  </a:rPr>
                  <a:t>k,i,j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</a:t>
                </a:r>
                <a:r>
                  <a:rPr lang="en-US" altLang="zh-CN" sz="1800" dirty="0" err="1">
                    <a:solidFill>
                      <a:prstClr val="black"/>
                    </a:solidFill>
                    <a:latin typeface="Gill Sans MT"/>
                    <a:ea typeface="华文中宋"/>
                  </a:rPr>
                  <a:t>b</a:t>
                </a:r>
                <a:r>
                  <a:rPr lang="en-US" altLang="zh-CN" sz="1800" baseline="-25000" dirty="0" err="1">
                    <a:solidFill>
                      <a:prstClr val="black"/>
                    </a:solidFill>
                    <a:latin typeface="Gill Sans MT"/>
                    <a:ea typeface="华文中宋"/>
                  </a:rPr>
                  <a:t>j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(0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t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</a:t>
                </a: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概率计算公式：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P(O|</a:t>
                </a:r>
                <a14:m>
                  <m:oMath xmlns:m="http://schemas.openxmlformats.org/officeDocument/2006/math">
                    <m:r>
                      <a:rPr lang="zh-CN" altLang="en-US" sz="1800" b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𝜆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  <m:t>𝑇</m:t>
                                </m:r>
                                <m: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（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𝑖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,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𝑗</m:t>
                            </m:r>
                            <m:r>
                              <a:rPr lang="zh-CN" altLang="en-US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  <m:t>）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1800" dirty="0" smtClean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endParaRPr lang="en-US" altLang="zh-CN" sz="1800" dirty="0" smtClean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（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2)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后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向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算法</a:t>
                </a: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ea typeface="华文中宋"/>
                  </a:rPr>
                  <a:t>初始</a:t>
                </a: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：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𝑇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−1</m:t>
                        </m:r>
                      </m:sub>
                    </m:sSub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（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𝑖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𝑗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）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1</m:t>
                    </m:r>
                  </m:oMath>
                </a14:m>
                <a:endParaRPr lang="en-US" altLang="zh-CN" sz="1800" dirty="0" smtClean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迭代：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−1</m:t>
                        </m:r>
                      </m:sub>
                    </m:sSub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（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𝑖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𝑗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）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bk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(0</m:t>
                        </m:r>
                        <m:r>
                          <m:rPr>
                            <m:nor/>
                          </m:rPr>
                          <a:rPr lang="en-US" altLang="zh-CN" sz="1800" baseline="-250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1800" baseline="-250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+1)</m:t>
                        </m:r>
                      </m:e>
                    </m:nary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𝛽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</m:sub>
                    </m:sSub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（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𝑗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𝑘</m:t>
                    </m:r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）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概率计算公式：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P(O|</a:t>
                </a:r>
                <a14:m>
                  <m:oMath xmlns:m="http://schemas.openxmlformats.org/officeDocument/2006/math">
                    <m:r>
                      <a:rPr lang="zh-CN" altLang="en-US" sz="1800" b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𝜆</m:t>
                    </m:r>
                    <m:r>
                      <a:rPr lang="en-US" altLang="zh-CN" sz="180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)=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80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800" b="0" i="1" baseline="-25000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80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800" b="0" i="1" baseline="-25000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𝑗</m:t>
                        </m:r>
                      </m:e>
                    </m:nary>
                    <m:r>
                      <a:rPr lang="zh-CN" altLang="en-US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𝜋</m:t>
                    </m:r>
                    <m:r>
                      <m:rPr>
                        <m:sty m:val="p"/>
                      </m:rPr>
                      <a:rPr lang="en-US" altLang="zh-CN" sz="1800" baseline="-250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b</m:t>
                    </m:r>
                  </m:oMath>
                </a14:m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i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(o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1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)c(i,j)b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j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(0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2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中宋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𝛽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1</m:t>
                        </m:r>
                      </m:sub>
                    </m:sSub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（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𝑖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𝑗</m:t>
                    </m:r>
                  </m:oMath>
                </a14:m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）</a:t>
                </a:r>
                <a:endParaRPr lang="en-US" altLang="zh-CN" sz="1800" dirty="0" smtClean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None/>
                </a:pP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53" t="-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3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（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3)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预测算法（</a:t>
                </a:r>
                <a:r>
                  <a:rPr lang="en-US" altLang="zh-CN" sz="1800" dirty="0" err="1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viterbi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）</a:t>
                </a: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ea typeface="华文中宋"/>
                  </a:rPr>
                  <a:t>初始</a:t>
                </a:r>
                <a14:m>
                  <m:oMath xmlns:m="http://schemas.openxmlformats.org/officeDocument/2006/math">
                    <m:r>
                      <a:rPr lang="zh-CN" altLang="en-US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：</m:t>
                    </m:r>
                    <m:r>
                      <m:rPr>
                        <m:sty m:val="p"/>
                      </m:rPr>
                      <a:rPr lang="el-GR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δ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i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j</m:t>
                        </m:r>
                      </m:e>
                    </m:d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=</m:t>
                    </m:r>
                    <m:r>
                      <a:rPr lang="zh-CN" altLang="en-US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𝜋</m:t>
                    </m:r>
                    <m:r>
                      <m:rPr>
                        <m:sty m:val="p"/>
                      </m:rPr>
                      <a:rPr lang="en-US" altLang="zh-CN" sz="1800" baseline="-250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b</m:t>
                    </m:r>
                  </m:oMath>
                </a14:m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i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(o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1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)c(i,j)b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j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(0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2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</a:t>
                </a: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          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𝜓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1,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𝑗</m:t>
                        </m:r>
                      </m:e>
                    </m:d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=0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迭代：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δ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t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i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j</m:t>
                        </m:r>
                      </m:e>
                    </m:d>
                  </m:oMath>
                </a14:m>
                <a:r>
                  <a:rPr lang="en-US" altLang="zh-CN" sz="1800" b="1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=</a:t>
                </a:r>
                <a:r>
                  <a:rPr lang="en-US" altLang="zh-CN" sz="1800" dirty="0" err="1">
                    <a:solidFill>
                      <a:prstClr val="black"/>
                    </a:solidFill>
                    <a:latin typeface="Cambria Math"/>
                    <a:ea typeface="华文中宋"/>
                  </a:rPr>
                  <a:t>max</a:t>
                </a:r>
                <a:r>
                  <a:rPr lang="en-US" altLang="zh-CN" sz="1800" baseline="-25000" dirty="0" err="1">
                    <a:solidFill>
                      <a:prstClr val="black"/>
                    </a:solidFill>
                    <a:latin typeface="Cambria Math"/>
                    <a:ea typeface="华文中宋"/>
                  </a:rPr>
                  <a:t>k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Cambria Math"/>
                    <a:ea typeface="华文中宋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δ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t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−1,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k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a</m:t>
                    </m:r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k</m:t>
                    </m:r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i</m:t>
                    </m:r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j</m:t>
                    </m:r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Cambria Math"/>
                    <a:ea typeface="华文中宋"/>
                  </a:rPr>
                  <a:t>]*</a:t>
                </a:r>
                <a:r>
                  <a:rPr lang="en-US" altLang="zh-CN" sz="1800" dirty="0" err="1">
                    <a:solidFill>
                      <a:prstClr val="black"/>
                    </a:solidFill>
                    <a:latin typeface="Gill Sans MT"/>
                    <a:ea typeface="华文中宋"/>
                  </a:rPr>
                  <a:t>b</a:t>
                </a:r>
                <a:r>
                  <a:rPr lang="en-US" altLang="zh-CN" sz="1800" baseline="-25000" dirty="0" err="1">
                    <a:solidFill>
                      <a:prstClr val="black"/>
                    </a:solidFill>
                    <a:latin typeface="Gill Sans MT"/>
                    <a:ea typeface="华文中宋"/>
                  </a:rPr>
                  <a:t>j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(0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t+1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</a:t>
                </a: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           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𝜓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𝑗</m:t>
                        </m:r>
                      </m:e>
                    </m:d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=</m:t>
                    </m:r>
                    <m:func>
                      <m:func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arg</m:t>
                        </m:r>
                      </m:fName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𝑚𝑎𝑥</m:t>
                        </m:r>
                      </m:e>
                    </m:func>
                  </m:oMath>
                </a14:m>
                <a:r>
                  <a:rPr lang="en-US" altLang="zh-CN" sz="1800" baseline="-25000" dirty="0">
                    <a:solidFill>
                      <a:prstClr val="black"/>
                    </a:solidFill>
                    <a:latin typeface="Cambria Math"/>
                    <a:ea typeface="华文中宋"/>
                  </a:rPr>
                  <a:t>k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Cambria Math"/>
                    <a:ea typeface="华文中宋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δ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t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−1,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k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a</m:t>
                    </m:r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k</m:t>
                    </m:r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i</m:t>
                    </m:r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j</m:t>
                    </m:r>
                    <m:r>
                      <a:rPr lang="en-US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Cambria Math"/>
                    <a:ea typeface="华文中宋"/>
                  </a:rPr>
                  <a:t>]</a:t>
                </a: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P*=max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(</a:t>
                </a:r>
                <a:r>
                  <a:rPr lang="en-US" altLang="zh-CN" sz="1800" baseline="-25000" dirty="0" err="1">
                    <a:solidFill>
                      <a:prstClr val="black"/>
                    </a:solidFill>
                    <a:latin typeface="Gill Sans MT"/>
                    <a:ea typeface="华文中宋"/>
                  </a:rPr>
                  <a:t>i,j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)[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δ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t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−1,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i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j</m:t>
                        </m:r>
                      </m:e>
                    </m:d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]</a:t>
                </a: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q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*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T-1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，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q*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T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=</a:t>
                </a:r>
                <a:r>
                  <a:rPr lang="en-US" altLang="zh-CN" sz="1800" dirty="0" err="1">
                    <a:solidFill>
                      <a:prstClr val="black"/>
                    </a:solidFill>
                    <a:latin typeface="Gill Sans MT"/>
                    <a:ea typeface="华文中宋"/>
                  </a:rPr>
                  <a:t>argmax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dirty="0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δ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t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−1,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i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j</m:t>
                        </m:r>
                      </m:e>
                    </m:d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]</a:t>
                </a: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q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*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t-1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=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𝜓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𝑡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q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t</m:t>
                        </m:r>
                        <m: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    </m:t>
                        </m:r>
                        <m:r>
                          <a:rPr lang="en-US" altLang="zh-CN" sz="18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,</m:t>
                        </m:r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  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𝑞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altLang="zh-CN" sz="1800" baseline="-250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t</m:t>
                        </m:r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1800" baseline="-25000" dirty="0">
                            <a:solidFill>
                              <a:prstClr val="black"/>
                            </a:solidFill>
                            <a:latin typeface="Gill Sans MT"/>
                            <a:ea typeface="华文中宋"/>
                          </a:rPr>
                          <m:t>1</m:t>
                        </m:r>
                      </m:e>
                    </m:d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 ,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𝑡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=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𝑇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−1,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𝑇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/>
                        <a:ea typeface="华文中宋"/>
                      </a:rPr>
                      <m:t>−2,……1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53" t="-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3131840" y="3645024"/>
            <a:ext cx="360040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（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4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）模型学习算法</a:t>
                </a:r>
                <a:endParaRPr lang="en-US" altLang="zh-CN" sz="1800" dirty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1.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将以该小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block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为中心的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9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个小的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block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组成一个大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block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，学习大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block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上面的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HMM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模型，并标记每一个大样本的状态</a:t>
                </a:r>
                <a:endParaRPr lang="en-US" altLang="zh-CN" sz="1800" dirty="0" smtClean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zh-CN" altLang="en-US" sz="1800" i="1" dirty="0" smtClean="0">
                    <a:solidFill>
                      <a:prstClr val="black"/>
                    </a:solidFill>
                    <a:latin typeface="+mj-ea"/>
                    <a:ea typeface="+mj-ea"/>
                  </a:rPr>
                  <a:t>（注：大样本即为组成大</a:t>
                </a:r>
                <a:r>
                  <a:rPr lang="en-US" altLang="zh-CN" sz="1800" i="1" dirty="0" smtClean="0">
                    <a:solidFill>
                      <a:prstClr val="black"/>
                    </a:solidFill>
                    <a:latin typeface="+mj-ea"/>
                    <a:ea typeface="+mj-ea"/>
                  </a:rPr>
                  <a:t>block</a:t>
                </a:r>
                <a:r>
                  <a:rPr lang="zh-CN" altLang="en-US" sz="1800" i="1" dirty="0" smtClean="0">
                    <a:solidFill>
                      <a:prstClr val="black"/>
                    </a:solidFill>
                    <a:latin typeface="+mj-ea"/>
                    <a:ea typeface="+mj-ea"/>
                  </a:rPr>
                  <a:t>的每个小</a:t>
                </a:r>
                <a:r>
                  <a:rPr lang="en-US" altLang="zh-CN" sz="1800" i="1" dirty="0" smtClean="0">
                    <a:solidFill>
                      <a:prstClr val="black"/>
                    </a:solidFill>
                    <a:latin typeface="+mj-ea"/>
                    <a:ea typeface="+mj-ea"/>
                  </a:rPr>
                  <a:t>block</a:t>
                </a:r>
                <a:r>
                  <a:rPr lang="zh-CN" altLang="en-US" sz="1800" i="1" dirty="0" smtClean="0">
                    <a:solidFill>
                      <a:prstClr val="black"/>
                    </a:solidFill>
                    <a:latin typeface="+mj-ea"/>
                    <a:ea typeface="+mj-ea"/>
                  </a:rPr>
                  <a:t>的样本之和）</a:t>
                </a:r>
                <a:endParaRPr lang="en-US" altLang="zh-CN" sz="1800" i="1" dirty="0" smtClean="0">
                  <a:solidFill>
                    <a:prstClr val="black"/>
                  </a:solidFill>
                  <a:latin typeface="+mj-ea"/>
                  <a:ea typeface="+mj-ea"/>
                </a:endParaRPr>
              </a:p>
              <a:p>
                <a:pPr marL="0" lvl="0" indent="0">
                  <a:buClr>
                    <a:srgbClr val="FE8637"/>
                  </a:buClr>
                  <a:buNone/>
                </a:pP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2.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对该小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block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的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每个样本初始化一个状态</a:t>
                </a:r>
                <a:endParaRPr lang="en-US" altLang="zh-CN" sz="1800" dirty="0" smtClean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Clr>
                    <a:srgbClr val="FE8637"/>
                  </a:buClr>
                  <a:buNone/>
                </a:pP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3.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根据大小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block</a:t>
                </a:r>
                <a:r>
                  <a:rPr lang="zh-CN" altLang="en-US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的状态标记，统计得到</a:t>
                </a: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A</a:t>
                </a:r>
              </a:p>
              <a:p>
                <a:pPr marL="0" indent="0">
                  <a:buClr>
                    <a:srgbClr val="FE8637"/>
                  </a:buClr>
                  <a:buNone/>
                </a:pPr>
                <a:r>
                  <a:rPr lang="en-US" altLang="zh-CN" sz="18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A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:    </a:t>
                </a:r>
                <a:r>
                  <a:rPr lang="zh-CN" altLang="en-US" sz="1800" dirty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组合状态转移矩阵：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/>
                            <a:ea typeface="华文中宋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/>
                                <a:ea typeface="华文中宋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“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红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红红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”</m:t>
                                  </m:r>
                                </m:e>
                                <m:e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“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红红绿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”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“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红绿红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”</m:t>
                                  </m:r>
                                </m:e>
                                <m:e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“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红绿绿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”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华文中宋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“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绿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红红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”</m:t>
                                  </m:r>
                                </m:e>
                                <m:e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“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绿红绿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”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“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绿绿红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”</m:t>
                                  </m:r>
                                </m:e>
                                <m:e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“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绿绿绿</m:t>
                                  </m:r>
                                  <m:r>
                                    <a:rPr lang="zh-CN" altLang="en-US" sz="18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华文中宋"/>
                                    </a:rPr>
                                    <m:t>”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altLang="zh-CN" sz="1800" dirty="0" smtClean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  <a:p>
                <a:pPr marL="0" indent="0">
                  <a:buClr>
                    <a:srgbClr val="FE8637"/>
                  </a:buClr>
                  <a:buNone/>
                </a:pPr>
                <a:r>
                  <a:rPr lang="zh-CN" altLang="en-US" sz="14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大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block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的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t-1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Gill Sans MT"/>
                    <a:ea typeface="华文中宋"/>
                  </a:rPr>
                  <a:t>时刻的状态</a:t>
                </a:r>
                <a:endParaRPr lang="en-US" altLang="zh-CN" sz="1800" dirty="0" smtClean="0">
                  <a:solidFill>
                    <a:prstClr val="black"/>
                  </a:solidFill>
                  <a:latin typeface="Gill Sans MT"/>
                  <a:ea typeface="华文中宋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653" t="-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H="1">
            <a:off x="2267744" y="3933056"/>
            <a:ext cx="86409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491880" y="393305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635896" y="3933056"/>
            <a:ext cx="792088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0592" y="5013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9912" y="5517232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E8637"/>
              </a:buClr>
            </a:pPr>
            <a:r>
              <a:rPr lang="zh-CN" altLang="en-US" sz="1400" dirty="0" smtClean="0">
                <a:solidFill>
                  <a:prstClr val="black"/>
                </a:solidFill>
                <a:latin typeface="Gill Sans MT"/>
                <a:ea typeface="华文中宋"/>
              </a:rPr>
              <a:t>小</a:t>
            </a:r>
            <a:r>
              <a:rPr lang="en-US" altLang="zh-CN" sz="1400" dirty="0" smtClean="0">
                <a:solidFill>
                  <a:prstClr val="black"/>
                </a:solidFill>
                <a:latin typeface="Gill Sans MT"/>
                <a:ea typeface="华文中宋"/>
              </a:rPr>
              <a:t>block</a:t>
            </a:r>
            <a:r>
              <a:rPr lang="zh-CN" altLang="en-US" sz="1400" dirty="0">
                <a:solidFill>
                  <a:prstClr val="black"/>
                </a:solidFill>
                <a:latin typeface="Gill Sans MT"/>
                <a:ea typeface="华文中宋"/>
              </a:rPr>
              <a:t>的</a:t>
            </a:r>
            <a:r>
              <a:rPr lang="en-US" altLang="zh-CN" sz="1400" dirty="0">
                <a:solidFill>
                  <a:prstClr val="black"/>
                </a:solidFill>
                <a:latin typeface="Gill Sans MT"/>
                <a:ea typeface="华文中宋"/>
              </a:rPr>
              <a:t>t-1</a:t>
            </a:r>
            <a:r>
              <a:rPr lang="zh-CN" altLang="en-US" sz="1400" dirty="0">
                <a:solidFill>
                  <a:prstClr val="black"/>
                </a:solidFill>
                <a:latin typeface="Gill Sans MT"/>
                <a:ea typeface="华文中宋"/>
              </a:rPr>
              <a:t>时刻的状态</a:t>
            </a:r>
            <a:endParaRPr lang="en-US" altLang="zh-CN" sz="1400" dirty="0">
              <a:solidFill>
                <a:prstClr val="black"/>
              </a:solidFill>
              <a:latin typeface="Gill Sans MT"/>
              <a:ea typeface="华文中宋"/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707904" y="3933056"/>
            <a:ext cx="2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68198" y="3789040"/>
            <a:ext cx="176419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20072" y="4755976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E8637"/>
              </a:buClr>
            </a:pPr>
            <a:r>
              <a:rPr lang="zh-CN" altLang="en-US" sz="1400" dirty="0" smtClean="0">
                <a:solidFill>
                  <a:prstClr val="black"/>
                </a:solidFill>
                <a:latin typeface="Gill Sans MT"/>
                <a:ea typeface="华文中宋"/>
              </a:rPr>
              <a:t>小</a:t>
            </a:r>
            <a:r>
              <a:rPr lang="en-US" altLang="zh-CN" sz="1400" dirty="0" smtClean="0">
                <a:solidFill>
                  <a:prstClr val="black"/>
                </a:solidFill>
                <a:latin typeface="Gill Sans MT"/>
                <a:ea typeface="华文中宋"/>
              </a:rPr>
              <a:t>block</a:t>
            </a:r>
            <a:r>
              <a:rPr lang="zh-CN" altLang="en-US" sz="1400" dirty="0">
                <a:solidFill>
                  <a:prstClr val="black"/>
                </a:solidFill>
                <a:latin typeface="Gill Sans MT"/>
                <a:ea typeface="华文中宋"/>
              </a:rPr>
              <a:t>的</a:t>
            </a:r>
            <a:r>
              <a:rPr lang="en-US" altLang="zh-CN" sz="1400" dirty="0" smtClean="0">
                <a:solidFill>
                  <a:prstClr val="black"/>
                </a:solidFill>
                <a:latin typeface="Gill Sans MT"/>
                <a:ea typeface="华文中宋"/>
              </a:rPr>
              <a:t>t</a:t>
            </a:r>
            <a:r>
              <a:rPr lang="zh-CN" altLang="en-US" sz="1400" dirty="0" smtClean="0">
                <a:solidFill>
                  <a:prstClr val="black"/>
                </a:solidFill>
                <a:latin typeface="Gill Sans MT"/>
                <a:ea typeface="华文中宋"/>
              </a:rPr>
              <a:t>时刻</a:t>
            </a:r>
            <a:r>
              <a:rPr lang="zh-CN" altLang="en-US" sz="1400" dirty="0">
                <a:solidFill>
                  <a:prstClr val="black"/>
                </a:solidFill>
                <a:latin typeface="Gill Sans MT"/>
                <a:ea typeface="华文中宋"/>
              </a:rPr>
              <a:t>的状态</a:t>
            </a:r>
            <a:endParaRPr lang="en-US" altLang="zh-CN" sz="1400" dirty="0">
              <a:solidFill>
                <a:prstClr val="black"/>
              </a:solidFill>
              <a:latin typeface="Gill Sans MT"/>
              <a:ea typeface="华文中宋"/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080275" cy="313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2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rgbClr val="FE8637"/>
              </a:buClr>
            </a:pPr>
            <a:r>
              <a:rPr lang="zh-CN" altLang="en-US" dirty="0">
                <a:solidFill>
                  <a:prstClr val="black"/>
                </a:solidFill>
              </a:rPr>
              <a:t>预测误差：</a:t>
            </a: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buClr>
                <a:srgbClr val="FE8637"/>
              </a:buClr>
              <a:buNone/>
            </a:pPr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sz="1800" dirty="0">
                <a:solidFill>
                  <a:prstClr val="black"/>
                </a:solidFill>
              </a:rPr>
              <a:t>   1.</a:t>
            </a:r>
            <a:r>
              <a:rPr lang="zh-CN" altLang="en-US" sz="1800" dirty="0">
                <a:solidFill>
                  <a:prstClr val="black"/>
                </a:solidFill>
              </a:rPr>
              <a:t>训练样本的整体平均误差</a:t>
            </a:r>
            <a:r>
              <a:rPr lang="zh-CN" altLang="en-US" sz="1800" dirty="0" smtClean="0">
                <a:solidFill>
                  <a:prstClr val="black"/>
                </a:solidFill>
              </a:rPr>
              <a:t>：</a:t>
            </a:r>
            <a:r>
              <a:rPr lang="en-US" altLang="zh-CN" sz="1800" dirty="0" smtClean="0">
                <a:solidFill>
                  <a:prstClr val="black"/>
                </a:solidFill>
              </a:rPr>
              <a:t>2.68(</a:t>
            </a:r>
            <a:r>
              <a:rPr lang="zh-CN" altLang="en-US" sz="1800" dirty="0">
                <a:solidFill>
                  <a:prstClr val="black"/>
                </a:solidFill>
              </a:rPr>
              <a:t>个</a:t>
            </a:r>
            <a:r>
              <a:rPr lang="en-US" altLang="zh-CN" sz="18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Clr>
                <a:srgbClr val="FE8637"/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                  2.</a:t>
            </a:r>
            <a:r>
              <a:rPr lang="zh-CN" altLang="en-US" sz="1800" dirty="0">
                <a:solidFill>
                  <a:prstClr val="black"/>
                </a:solidFill>
              </a:rPr>
              <a:t>训练样本的整体平均相对误差</a:t>
            </a:r>
            <a:r>
              <a:rPr lang="zh-CN" altLang="en-US" sz="1800" dirty="0" smtClean="0">
                <a:solidFill>
                  <a:prstClr val="black"/>
                </a:solidFill>
              </a:rPr>
              <a:t>：</a:t>
            </a:r>
            <a:r>
              <a:rPr lang="en-US" altLang="zh-CN" sz="1800" dirty="0" smtClean="0">
                <a:solidFill>
                  <a:prstClr val="black"/>
                </a:solidFill>
              </a:rPr>
              <a:t>32.5%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0" lvl="0" indent="0">
              <a:buClr>
                <a:srgbClr val="FE8637"/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                  3.</a:t>
            </a:r>
            <a:r>
              <a:rPr lang="zh-CN" altLang="en-US" sz="1800" dirty="0">
                <a:solidFill>
                  <a:prstClr val="black"/>
                </a:solidFill>
              </a:rPr>
              <a:t>测试样本的整体平均误差</a:t>
            </a:r>
            <a:r>
              <a:rPr lang="zh-CN" altLang="en-US" sz="1800" dirty="0" smtClean="0">
                <a:solidFill>
                  <a:prstClr val="black"/>
                </a:solidFill>
              </a:rPr>
              <a:t>：</a:t>
            </a:r>
            <a:r>
              <a:rPr lang="en-US" altLang="zh-CN" sz="1800" dirty="0" smtClean="0">
                <a:solidFill>
                  <a:prstClr val="black"/>
                </a:solidFill>
              </a:rPr>
              <a:t>2.8(</a:t>
            </a:r>
            <a:r>
              <a:rPr lang="zh-CN" altLang="en-US" sz="1800" dirty="0">
                <a:solidFill>
                  <a:prstClr val="black"/>
                </a:solidFill>
              </a:rPr>
              <a:t>个</a:t>
            </a:r>
            <a:r>
              <a:rPr lang="en-US" altLang="zh-CN" sz="18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Clr>
                <a:srgbClr val="FE8637"/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                  4.</a:t>
            </a:r>
            <a:r>
              <a:rPr lang="zh-CN" altLang="en-US" sz="1800" dirty="0">
                <a:solidFill>
                  <a:prstClr val="black"/>
                </a:solidFill>
              </a:rPr>
              <a:t>测试样本的整体平均相对误差</a:t>
            </a:r>
            <a:r>
              <a:rPr lang="zh-CN" altLang="en-US" sz="1800" dirty="0" smtClean="0">
                <a:solidFill>
                  <a:prstClr val="black"/>
                </a:solidFill>
              </a:rPr>
              <a:t>：</a:t>
            </a:r>
            <a:r>
              <a:rPr lang="en-US" altLang="zh-CN" sz="1800" dirty="0" smtClean="0">
                <a:solidFill>
                  <a:prstClr val="black"/>
                </a:solidFill>
              </a:rPr>
              <a:t>33.8%</a:t>
            </a:r>
            <a:endParaRPr lang="zh-CN" altLang="en-US" sz="1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9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08460"/>
            <a:ext cx="6116340" cy="5141168"/>
          </a:xfrm>
        </p:spPr>
      </p:pic>
      <p:sp>
        <p:nvSpPr>
          <p:cNvPr id="4" name="矩形 3"/>
          <p:cNvSpPr/>
          <p:nvPr/>
        </p:nvSpPr>
        <p:spPr>
          <a:xfrm>
            <a:off x="467544" y="620688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</a:rPr>
              <a:t>四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、分块情况图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12776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平均订单</a:t>
            </a:r>
            <a:r>
              <a:rPr lang="en-US" altLang="zh-CN" dirty="0" smtClean="0">
                <a:solidFill>
                  <a:prstClr val="black"/>
                </a:solidFill>
              </a:rPr>
              <a:t>&gt;=5</a:t>
            </a:r>
            <a:r>
              <a:rPr lang="zh-CN" altLang="en-US" dirty="0" smtClean="0">
                <a:solidFill>
                  <a:prstClr val="black"/>
                </a:solidFill>
              </a:rPr>
              <a:t>的</a:t>
            </a:r>
            <a:r>
              <a:rPr lang="en-US" altLang="zh-CN" dirty="0" smtClean="0">
                <a:solidFill>
                  <a:prstClr val="black"/>
                </a:solidFill>
              </a:rPr>
              <a:t>block</a:t>
            </a:r>
            <a:r>
              <a:rPr lang="zh-CN" altLang="en-US" dirty="0" smtClean="0">
                <a:solidFill>
                  <a:prstClr val="black"/>
                </a:solidFill>
              </a:rPr>
              <a:t>全部集中在四环以内，这些</a:t>
            </a:r>
            <a:r>
              <a:rPr lang="en-US" altLang="zh-CN" dirty="0" smtClean="0">
                <a:solidFill>
                  <a:prstClr val="black"/>
                </a:solidFill>
              </a:rPr>
              <a:t>block</a:t>
            </a:r>
            <a:r>
              <a:rPr lang="zh-CN" altLang="en-US" dirty="0" smtClean="0">
                <a:solidFill>
                  <a:prstClr val="black"/>
                </a:solidFill>
              </a:rPr>
              <a:t>的分块情况大致如右边：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619672" y="2924944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4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8" y="1628800"/>
            <a:ext cx="5798050" cy="4873625"/>
          </a:xfrm>
        </p:spPr>
      </p:pic>
      <p:sp>
        <p:nvSpPr>
          <p:cNvPr id="4" name="矩形 3"/>
          <p:cNvSpPr/>
          <p:nvPr/>
        </p:nvSpPr>
        <p:spPr>
          <a:xfrm>
            <a:off x="467544" y="620688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</a:rPr>
              <a:t>五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、方案四上各分块的绝对误差分布图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36912"/>
            <a:ext cx="32385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36296" y="25332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&lt;2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1" y="3056635"/>
            <a:ext cx="323850" cy="15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36296" y="292494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2~3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430" y="3991373"/>
            <a:ext cx="323850" cy="15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16824" y="335873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3~4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006" y="3498974"/>
            <a:ext cx="354693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293024" y="386278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&gt;4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88224" y="19261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绝对</a:t>
            </a:r>
            <a:r>
              <a:rPr lang="zh-CN" altLang="en-US" dirty="0" smtClean="0">
                <a:solidFill>
                  <a:prstClr val="black"/>
                </a:solidFill>
              </a:rPr>
              <a:t>误差图例：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620688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</a:rPr>
              <a:t>五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、方案四上各分块的相对误差分布图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36912"/>
            <a:ext cx="32385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36296" y="25332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&lt;0.2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1" y="3056635"/>
            <a:ext cx="323850" cy="15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36296" y="292494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0.2~0.3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1" y="3501008"/>
            <a:ext cx="323850" cy="15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216824" y="335873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0.3~0.4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354693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216824" y="378904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0.4~0.5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15" y="4363933"/>
            <a:ext cx="3429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236296" y="422282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  &gt;0.5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19261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相对误差图例：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6243"/>
            <a:ext cx="5897350" cy="4957093"/>
          </a:xfrm>
        </p:spPr>
      </p:pic>
    </p:spTree>
    <p:extLst>
      <p:ext uri="{BB962C8B-B14F-4D97-AF65-F5344CB8AC3E}">
        <p14:creationId xmlns:p14="http://schemas.microsoft.com/office/powerpoint/2010/main" val="7962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620688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</a:rPr>
              <a:t>六、四个方案的误差对比分析表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400" y="170080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以下是四个方案的整体样本上的绝对误差与相对误差统计结果，以及各个方案的比较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32438181"/>
              </p:ext>
            </p:extLst>
          </p:nvPr>
        </p:nvGraphicFramePr>
        <p:xfrm>
          <a:off x="395536" y="2799726"/>
          <a:ext cx="8187507" cy="1709394"/>
        </p:xfrm>
        <a:graphic>
          <a:graphicData uri="http://schemas.openxmlformats.org/drawingml/2006/table">
            <a:tbl>
              <a:tblPr/>
              <a:tblGrid>
                <a:gridCol w="1122537"/>
                <a:gridCol w="1094474"/>
                <a:gridCol w="1083950"/>
                <a:gridCol w="999760"/>
                <a:gridCol w="1066411"/>
                <a:gridCol w="1010283"/>
                <a:gridCol w="883998"/>
                <a:gridCol w="926094"/>
              </a:tblGrid>
              <a:tr h="5697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历史值（方案一）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平均值（方案二）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时域（方案三）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时地结合（方案四）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方案二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VS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方案一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方案三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VS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方案二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方案四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VS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方案三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5697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整体样本的绝对误差（个）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0.733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7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整体样本的相对误差（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%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53.40%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57.60%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42.30%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32.60%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-4.20%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9.70%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642918"/>
            <a:ext cx="82868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2. </a:t>
            </a:r>
            <a:r>
              <a:rPr lang="zh-CN" altLang="en-US" sz="1400" b="1" dirty="0" smtClean="0"/>
              <a:t>问题描述：</a:t>
            </a:r>
            <a:endParaRPr lang="en-US" altLang="zh-CN" sz="1400" b="1" dirty="0" smtClean="0"/>
          </a:p>
          <a:p>
            <a:endParaRPr lang="en-US" altLang="zh-CN" sz="1400" b="1" dirty="0"/>
          </a:p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数据准备：采集订单数据，将区域（如北京）分成适当的</a:t>
            </a:r>
            <a:r>
              <a:rPr lang="en-US" altLang="zh-CN" sz="1400" dirty="0" smtClean="0"/>
              <a:t>n x n(</a:t>
            </a:r>
            <a:r>
              <a:rPr lang="zh-CN" altLang="en-US" sz="1400" dirty="0" smtClean="0"/>
              <a:t>如</a:t>
            </a:r>
            <a:r>
              <a:rPr lang="en-US" altLang="zh-CN" sz="1400" dirty="0" smtClean="0"/>
              <a:t>4x4)</a:t>
            </a:r>
            <a:r>
              <a:rPr lang="zh-CN" altLang="en-US" sz="1400" dirty="0" smtClean="0"/>
              <a:t>的数量级的小区域集，如下图，然</a:t>
            </a:r>
            <a:r>
              <a:rPr lang="zh-CN" altLang="en-US" sz="1400" dirty="0"/>
              <a:t>后</a:t>
            </a:r>
            <a:r>
              <a:rPr lang="zh-CN" altLang="en-US" sz="1400" dirty="0" smtClean="0"/>
              <a:t>在每个小区域集上又根据时间统计各个时间段的订单数据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最后可以得到根据时间段和区域统计的数据统计，完成初步的数据准备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/>
              <a:t>2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模型建立，参数训练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得到订单数据规律，估算选定区域的下一个时间段的订单数据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sz="1200" dirty="0"/>
          </a:p>
        </p:txBody>
      </p:sp>
      <p:pic>
        <p:nvPicPr>
          <p:cNvPr id="4" name="图片 3" descr="beijingsanhu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1" y="2357430"/>
            <a:ext cx="4365165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620688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</a:rPr>
              <a:t>七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、每个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block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的四种方案的 预测误差折线图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184244"/>
              </p:ext>
            </p:extLst>
          </p:nvPr>
        </p:nvGraphicFramePr>
        <p:xfrm>
          <a:off x="271462" y="1350168"/>
          <a:ext cx="8872538" cy="4455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4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62068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</a:rPr>
              <a:t>八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、每个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block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的四种方案的 预测相对误差折线图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/>
        </p:nvGraphicFramePr>
        <p:xfrm>
          <a:off x="-23812" y="1516856"/>
          <a:ext cx="9191625" cy="3824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66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500042"/>
            <a:ext cx="4500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已知各区域在各个时间段上的订单分布：</a:t>
            </a:r>
            <a:endParaRPr lang="zh-CN" altLang="en-US" sz="1400" b="1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14282" y="1428736"/>
          <a:ext cx="2000264" cy="1571637"/>
        </p:xfrm>
        <a:graphic>
          <a:graphicData uri="http://schemas.openxmlformats.org/drawingml/2006/table">
            <a:tbl>
              <a:tblPr/>
              <a:tblGrid>
                <a:gridCol w="520099"/>
                <a:gridCol w="546298"/>
                <a:gridCol w="439195"/>
                <a:gridCol w="494672"/>
              </a:tblGrid>
              <a:tr h="377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Calibri"/>
                          <a:ea typeface="宋体"/>
                          <a:cs typeface="Times New Roman"/>
                        </a:rPr>
                        <a:t>36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Calibri"/>
                          <a:ea typeface="宋体"/>
                          <a:cs typeface="Times New Roman"/>
                        </a:rPr>
                        <a:t>122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Calibri"/>
                          <a:ea typeface="宋体"/>
                          <a:cs typeface="Times New Roman"/>
                        </a:rPr>
                        <a:t>222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Calibri"/>
                          <a:ea typeface="宋体"/>
                          <a:cs typeface="Times New Roman"/>
                        </a:rPr>
                        <a:t>444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0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Calibri"/>
                          <a:ea typeface="宋体"/>
                          <a:cs typeface="Times New Roman"/>
                        </a:rPr>
                        <a:t>45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Calibri"/>
                          <a:ea typeface="宋体"/>
                          <a:cs typeface="Times New Roman"/>
                        </a:rPr>
                        <a:t>678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Calibri"/>
                          <a:ea typeface="宋体"/>
                          <a:cs typeface="Times New Roman"/>
                        </a:rPr>
                        <a:t>567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Calibri"/>
                          <a:ea typeface="宋体"/>
                          <a:cs typeface="Times New Roman"/>
                        </a:rPr>
                        <a:t>345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Calibri"/>
                          <a:ea typeface="宋体"/>
                          <a:cs typeface="Times New Roman"/>
                        </a:rPr>
                        <a:t>222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Calibri"/>
                          <a:ea typeface="宋体"/>
                          <a:cs typeface="Times New Roman"/>
                        </a:rPr>
                        <a:t>33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Calibri"/>
                          <a:ea typeface="宋体"/>
                          <a:cs typeface="Times New Roman"/>
                        </a:rPr>
                        <a:t>445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Calibri"/>
                          <a:ea typeface="宋体"/>
                          <a:cs typeface="Times New Roman"/>
                        </a:rPr>
                        <a:t>78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Calibri"/>
                          <a:ea typeface="宋体"/>
                          <a:cs typeface="Times New Roman"/>
                        </a:rPr>
                        <a:t>457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Calibri"/>
                          <a:ea typeface="宋体"/>
                          <a:cs typeface="Times New Roman"/>
                        </a:rPr>
                        <a:t>678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Calibri"/>
                          <a:ea typeface="宋体"/>
                          <a:cs typeface="Times New Roman"/>
                        </a:rPr>
                        <a:t>123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Calibri"/>
                          <a:ea typeface="宋体"/>
                          <a:cs typeface="Times New Roman"/>
                        </a:rPr>
                        <a:t>344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5720" y="928670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时间</a:t>
            </a:r>
            <a:r>
              <a:rPr lang="en-US" altLang="zh-CN" sz="1400" dirty="0" smtClean="0"/>
              <a:t>(t1)</a:t>
            </a:r>
            <a:r>
              <a:rPr lang="zh-CN" altLang="en-US" sz="1400" dirty="0" smtClean="0"/>
              <a:t>：</a:t>
            </a:r>
            <a:endParaRPr lang="zh-CN" altLang="en-US" sz="14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00364" y="1428736"/>
          <a:ext cx="2000264" cy="1571637"/>
        </p:xfrm>
        <a:graphic>
          <a:graphicData uri="http://schemas.openxmlformats.org/drawingml/2006/table">
            <a:tbl>
              <a:tblPr/>
              <a:tblGrid>
                <a:gridCol w="520099"/>
                <a:gridCol w="546298"/>
                <a:gridCol w="439195"/>
                <a:gridCol w="494672"/>
              </a:tblGrid>
              <a:tr h="377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34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234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212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321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0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342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36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123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234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234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121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111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234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123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715008" y="1428736"/>
          <a:ext cx="2000264" cy="1571637"/>
        </p:xfrm>
        <a:graphic>
          <a:graphicData uri="http://schemas.openxmlformats.org/drawingml/2006/table">
            <a:tbl>
              <a:tblPr/>
              <a:tblGrid>
                <a:gridCol w="520099"/>
                <a:gridCol w="546298"/>
                <a:gridCol w="439195"/>
                <a:gridCol w="494672"/>
              </a:tblGrid>
              <a:tr h="377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100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122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22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44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0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41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600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527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321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231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221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432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latin typeface="Calibri"/>
                          <a:ea typeface="宋体"/>
                          <a:cs typeface="Times New Roman"/>
                        </a:rPr>
                        <a:t>69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234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333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44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Calibri"/>
                          <a:ea typeface="宋体"/>
                          <a:cs typeface="Times New Roman"/>
                        </a:rPr>
                        <a:t>44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071802" y="928670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时间</a:t>
            </a:r>
            <a:r>
              <a:rPr lang="en-US" altLang="zh-CN" sz="1400" dirty="0" smtClean="0"/>
              <a:t>(t2)</a:t>
            </a:r>
            <a:r>
              <a:rPr lang="zh-CN" altLang="en-US" sz="1400" dirty="0" smtClean="0"/>
              <a:t>：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8" y="92867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时间段</a:t>
            </a:r>
            <a:r>
              <a:rPr lang="en-US" altLang="zh-CN" sz="1400" dirty="0" smtClean="0"/>
              <a:t>(t3):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2844" y="3500438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预计下一个时间段各区域上的订单数量：</a:t>
            </a:r>
            <a:endParaRPr lang="zh-CN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4282" y="4131238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预计第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时间段</a:t>
            </a:r>
            <a:r>
              <a:rPr lang="en-US" altLang="zh-CN" sz="1400" dirty="0" smtClean="0"/>
              <a:t>(t4)</a:t>
            </a:r>
            <a:r>
              <a:rPr lang="zh-CN" altLang="en-US" sz="1400" dirty="0" smtClean="0"/>
              <a:t>：</a:t>
            </a:r>
            <a:endParaRPr lang="zh-CN" altLang="en-US" sz="1400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85720" y="4643446"/>
          <a:ext cx="2000264" cy="1571637"/>
        </p:xfrm>
        <a:graphic>
          <a:graphicData uri="http://schemas.openxmlformats.org/drawingml/2006/table">
            <a:tbl>
              <a:tblPr/>
              <a:tblGrid>
                <a:gridCol w="520099"/>
                <a:gridCol w="546298"/>
                <a:gridCol w="439195"/>
                <a:gridCol w="494672"/>
              </a:tblGrid>
              <a:tr h="377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0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12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椭圆形标注 23"/>
          <p:cNvSpPr/>
          <p:nvPr/>
        </p:nvSpPr>
        <p:spPr>
          <a:xfrm>
            <a:off x="2643174" y="3929066"/>
            <a:ext cx="2786082" cy="1143008"/>
          </a:xfrm>
          <a:prstGeom prst="wedgeEllipseCallout">
            <a:avLst>
              <a:gd name="adj1" fmla="val -53324"/>
              <a:gd name="adj2" fmla="val 63539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表中的“</a:t>
            </a:r>
            <a:r>
              <a:rPr lang="en-US" altLang="zh-CN" sz="1400" dirty="0" smtClean="0">
                <a:solidFill>
                  <a:schemeClr val="tx1"/>
                </a:solidFill>
              </a:rPr>
              <a:t>?</a:t>
            </a:r>
            <a:r>
              <a:rPr lang="zh-CN" altLang="en-US" sz="1400" dirty="0" smtClean="0">
                <a:solidFill>
                  <a:schemeClr val="tx1"/>
                </a:solidFill>
              </a:rPr>
              <a:t>”是即是需要我们估算的数据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14348" y="785794"/>
            <a:ext cx="7643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各时间段上各区域的订单分布图：</a:t>
            </a:r>
            <a:endParaRPr lang="en-US" altLang="zh-CN" sz="1400" b="1" dirty="0" smtClean="0"/>
          </a:p>
          <a:p>
            <a:endParaRPr lang="en-US" altLang="zh-CN" dirty="0" smtClean="0"/>
          </a:p>
          <a:p>
            <a:r>
              <a:rPr lang="zh-CN" altLang="en-US" sz="1400" dirty="0" smtClean="0"/>
              <a:t>其中标有颜色的代表已知的订单数据分布，未标颜色的是我们需要预计的未来时间段的订单分布</a:t>
            </a:r>
            <a:endParaRPr lang="en-US" altLang="zh-CN" sz="1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7072330" y="3798065"/>
            <a:ext cx="1571636" cy="631067"/>
            <a:chOff x="7072330" y="3798065"/>
            <a:chExt cx="1571636" cy="631067"/>
          </a:xfrm>
        </p:grpSpPr>
        <p:sp>
          <p:nvSpPr>
            <p:cNvPr id="18" name="矩形 17"/>
            <p:cNvSpPr/>
            <p:nvPr/>
          </p:nvSpPr>
          <p:spPr>
            <a:xfrm>
              <a:off x="7072330" y="3869503"/>
              <a:ext cx="214314" cy="14287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9520" y="3798065"/>
              <a:ext cx="12144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订单数量较多</a:t>
              </a:r>
              <a:endParaRPr lang="zh-CN" altLang="en-US" sz="11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072330" y="4238960"/>
              <a:ext cx="214314" cy="1428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29520" y="4167522"/>
              <a:ext cx="1143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订单数量较少</a:t>
              </a:r>
              <a:endParaRPr lang="zh-CN" altLang="en-US" sz="11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643306" y="2059536"/>
            <a:ext cx="785818" cy="595788"/>
            <a:chOff x="3643306" y="2059536"/>
            <a:chExt cx="785818" cy="595788"/>
          </a:xfrm>
        </p:grpSpPr>
        <p:sp>
          <p:nvSpPr>
            <p:cNvPr id="23" name="TextBox 22"/>
            <p:cNvSpPr txBox="1"/>
            <p:nvPr/>
          </p:nvSpPr>
          <p:spPr>
            <a:xfrm>
              <a:off x="3786182" y="228599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？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3306" y="2059536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？</a:t>
              </a:r>
              <a:endParaRPr lang="zh-CN" altLang="en-US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03" y="2059536"/>
            <a:ext cx="6916440" cy="330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642919"/>
            <a:ext cx="82868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3. </a:t>
            </a:r>
            <a:r>
              <a:rPr lang="zh-CN" altLang="en-US" sz="1400" b="1" dirty="0" smtClean="0"/>
              <a:t>解决问题的依据：</a:t>
            </a:r>
            <a:endParaRPr lang="en-US" altLang="zh-CN" sz="1400" b="1" dirty="0" smtClean="0"/>
          </a:p>
          <a:p>
            <a:endParaRPr lang="en-US" altLang="zh-CN" sz="1400" b="1" dirty="0"/>
          </a:p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历史记录：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zh-CN" altLang="en-US" sz="1400" dirty="0" smtClean="0"/>
              <a:t>譬如：根据历史的订单数据可以得到订单数据在某个时间段上的正态分布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  </a:t>
            </a: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实时规律：时域的马尔可夫性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 </a:t>
            </a:r>
            <a:r>
              <a:rPr lang="zh-CN" altLang="en-US" sz="1400" dirty="0" smtClean="0"/>
              <a:t>地域的马尔可夫性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时域的马尔可夫性：根据</a:t>
            </a:r>
            <a:r>
              <a:rPr lang="en-US" altLang="zh-CN" sz="1400" dirty="0" smtClean="0"/>
              <a:t>t-n,t-n-1,...t-3,t-2,t-1 </a:t>
            </a:r>
            <a:r>
              <a:rPr lang="zh-CN" altLang="en-US" sz="1400" dirty="0" smtClean="0"/>
              <a:t>各时间段预测</a:t>
            </a:r>
            <a:r>
              <a:rPr lang="en-US" altLang="zh-CN" sz="1400" dirty="0" smtClean="0"/>
              <a:t>t</a:t>
            </a:r>
            <a:r>
              <a:rPr lang="zh-CN" altLang="en-US" sz="1400" dirty="0" smtClean="0"/>
              <a:t>时间段的订单分布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472" y="5857892"/>
          <a:ext cx="6715168" cy="357190"/>
        </p:xfrm>
        <a:graphic>
          <a:graphicData uri="http://schemas.openxmlformats.org/drawingml/2006/table">
            <a:tbl>
              <a:tblPr/>
              <a:tblGrid>
                <a:gridCol w="959181"/>
                <a:gridCol w="959181"/>
                <a:gridCol w="959181"/>
                <a:gridCol w="959181"/>
                <a:gridCol w="959181"/>
                <a:gridCol w="959181"/>
                <a:gridCol w="960082"/>
              </a:tblGrid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/>
                          <a:ea typeface="宋体"/>
                          <a:cs typeface="Times New Roman"/>
                        </a:rPr>
                        <a:t>t-n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/>
                          <a:ea typeface="宋体"/>
                          <a:cs typeface="Times New Roman"/>
                        </a:rPr>
                        <a:t>t-n-1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/>
                          <a:ea typeface="宋体"/>
                          <a:cs typeface="Times New Roman"/>
                        </a:rPr>
                        <a:t>....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/>
                          <a:ea typeface="宋体"/>
                          <a:cs typeface="Times New Roman"/>
                        </a:rPr>
                        <a:t>t-3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/>
                          <a:ea typeface="宋体"/>
                          <a:cs typeface="Times New Roman"/>
                        </a:rPr>
                        <a:t>t-2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/>
                          <a:ea typeface="宋体"/>
                          <a:cs typeface="Times New Roman"/>
                        </a:rPr>
                        <a:t>t-1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标注 8"/>
          <p:cNvSpPr/>
          <p:nvPr/>
        </p:nvSpPr>
        <p:spPr>
          <a:xfrm>
            <a:off x="6715140" y="5214950"/>
            <a:ext cx="1785950" cy="571504"/>
          </a:xfrm>
          <a:prstGeom prst="wedgeRectCallout">
            <a:avLst>
              <a:gd name="adj1" fmla="val -40116"/>
              <a:gd name="adj2" fmla="val 91591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预测</a:t>
            </a:r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</a:rPr>
              <a:t>时间段的订单分布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图表 13"/>
          <p:cNvGraphicFramePr/>
          <p:nvPr/>
        </p:nvGraphicFramePr>
        <p:xfrm>
          <a:off x="2071670" y="1714488"/>
          <a:ext cx="4357718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714356"/>
            <a:ext cx="828680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区域的马尔科夫性：根据周边区域的历史订单数据，预测该区域未来几个时间段的订单分布</a:t>
            </a:r>
            <a:endParaRPr lang="en-US" altLang="zh-CN" sz="1400" dirty="0" smtClean="0"/>
          </a:p>
          <a:p>
            <a:endParaRPr lang="en-US" altLang="zh-CN" sz="1400" b="1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综合其他平台数据源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譬如，当</a:t>
            </a:r>
            <a:r>
              <a:rPr lang="en-US" altLang="zh-CN" sz="1400" dirty="0" smtClean="0"/>
              <a:t>Uber</a:t>
            </a:r>
            <a:r>
              <a:rPr lang="zh-CN" altLang="en-US" sz="1400" dirty="0" smtClean="0"/>
              <a:t>在某区域某时间段的订单数据量太少，不足以预测未来客户需求的时候，可以借助其他</a:t>
            </a:r>
            <a:r>
              <a:rPr lang="en-US" altLang="zh-CN" sz="1400" dirty="0" smtClean="0"/>
              <a:t>020</a:t>
            </a:r>
            <a:r>
              <a:rPr lang="zh-CN" altLang="en-US" sz="1400" dirty="0" smtClean="0"/>
              <a:t>平台的数据源，如，滴滴专车，神州专车等数据源，通过结合其他平台的数据，得出潜在的客户需求量。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sz="1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2910" y="1357298"/>
          <a:ext cx="2643206" cy="1571636"/>
        </p:xfrm>
        <a:graphic>
          <a:graphicData uri="http://schemas.openxmlformats.org/drawingml/2006/table">
            <a:tbl>
              <a:tblPr/>
              <a:tblGrid>
                <a:gridCol w="913083"/>
                <a:gridCol w="959075"/>
                <a:gridCol w="771048"/>
              </a:tblGrid>
              <a:tr h="51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367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345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222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36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234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Calibri"/>
                          <a:ea typeface="宋体"/>
                          <a:cs typeface="Times New Roman"/>
                        </a:rPr>
                        <a:t>？</a:t>
                      </a:r>
                      <a:endParaRPr lang="en-US" sz="18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450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25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360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380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400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6" name="矩形标注 5"/>
          <p:cNvSpPr/>
          <p:nvPr/>
        </p:nvSpPr>
        <p:spPr>
          <a:xfrm>
            <a:off x="3428992" y="1142984"/>
            <a:ext cx="1785950" cy="642942"/>
          </a:xfrm>
          <a:prstGeom prst="wedgeRectCallout">
            <a:avLst>
              <a:gd name="adj1" fmla="val -122567"/>
              <a:gd name="adj2" fmla="val 96254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预测该区域在下一个时间段的订单分布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472" y="5072074"/>
          <a:ext cx="1785950" cy="1571636"/>
        </p:xfrm>
        <a:graphic>
          <a:graphicData uri="http://schemas.openxmlformats.org/drawingml/2006/table">
            <a:tbl>
              <a:tblPr/>
              <a:tblGrid>
                <a:gridCol w="616948"/>
                <a:gridCol w="648024"/>
                <a:gridCol w="520978"/>
              </a:tblGrid>
              <a:tr h="51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45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55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36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66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Calibri"/>
                          <a:ea typeface="宋体"/>
                          <a:cs typeface="Times New Roman"/>
                        </a:rPr>
                        <a:t>？</a:t>
                      </a:r>
                      <a:endParaRPr lang="en-US" sz="18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25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32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55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00364" y="5072074"/>
          <a:ext cx="1785950" cy="1571636"/>
        </p:xfrm>
        <a:graphic>
          <a:graphicData uri="http://schemas.openxmlformats.org/drawingml/2006/table">
            <a:tbl>
              <a:tblPr/>
              <a:tblGrid>
                <a:gridCol w="616948"/>
                <a:gridCol w="648024"/>
                <a:gridCol w="520978"/>
              </a:tblGrid>
              <a:tr h="51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30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65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36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50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Calibri"/>
                          <a:ea typeface="宋体"/>
                          <a:cs typeface="Times New Roman"/>
                        </a:rPr>
                        <a:t>？</a:t>
                      </a:r>
                      <a:endParaRPr lang="en-US" sz="18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25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45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33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40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2976" y="45598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Uber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7554" y="455986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滴滴专车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0298" y="5500702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+</a:t>
            </a:r>
            <a:endParaRPr lang="zh-CN" altLang="en-US" sz="2000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429256" y="5072074"/>
          <a:ext cx="1785950" cy="1571636"/>
        </p:xfrm>
        <a:graphic>
          <a:graphicData uri="http://schemas.openxmlformats.org/drawingml/2006/table">
            <a:tbl>
              <a:tblPr/>
              <a:tblGrid>
                <a:gridCol w="616948"/>
                <a:gridCol w="648024"/>
                <a:gridCol w="520978"/>
              </a:tblGrid>
              <a:tr h="510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6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116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Calibri"/>
                          <a:ea typeface="宋体"/>
                          <a:cs typeface="Times New Roman"/>
                        </a:rPr>
                        <a:t>？</a:t>
                      </a:r>
                      <a:endParaRPr lang="en-US" sz="18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25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43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矩形标注 14"/>
          <p:cNvSpPr/>
          <p:nvPr/>
        </p:nvSpPr>
        <p:spPr>
          <a:xfrm>
            <a:off x="5500694" y="4357694"/>
            <a:ext cx="3071834" cy="571504"/>
          </a:xfrm>
          <a:prstGeom prst="wedgeRectCallout">
            <a:avLst>
              <a:gd name="adj1" fmla="val -22129"/>
              <a:gd name="adj2" fmla="val 193270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结合多平台数据预测该区域在下一个时   间段潜在的订单分布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620688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prstClr val="black"/>
                </a:solidFill>
              </a:rPr>
              <a:t>二、数据预处理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457256" cy="5205192"/>
          </a:xfrm>
        </p:spPr>
        <p:txBody>
          <a:bodyPr>
            <a:normAutofit/>
          </a:bodyPr>
          <a:lstStyle/>
          <a:p>
            <a:r>
              <a:rPr lang="zh-CN" altLang="en-US" sz="1400" smtClean="0"/>
              <a:t>以</a:t>
            </a:r>
            <a:r>
              <a:rPr lang="en-US" altLang="zh-CN" sz="1400" smtClean="0"/>
              <a:t>15</a:t>
            </a:r>
            <a:r>
              <a:rPr lang="zh-CN" altLang="en-US" sz="1400" smtClean="0"/>
              <a:t>分钟为单位，把</a:t>
            </a:r>
            <a:r>
              <a:rPr lang="en-US" altLang="zh-CN" sz="1400"/>
              <a:t>21:00-22:00 </a:t>
            </a:r>
            <a:r>
              <a:rPr lang="zh-CN" altLang="en-US" sz="1400"/>
              <a:t>分成四个时间间隔，统计订单数据，得到每个</a:t>
            </a:r>
            <a:r>
              <a:rPr lang="en-US" altLang="zh-CN" sz="1400"/>
              <a:t>block</a:t>
            </a:r>
            <a:r>
              <a:rPr lang="zh-CN" altLang="en-US" sz="1400"/>
              <a:t>前这四个间隔的订单数</a:t>
            </a:r>
            <a:endParaRPr lang="en-US" altLang="zh-CN" sz="1400"/>
          </a:p>
          <a:p>
            <a:r>
              <a:rPr lang="en-US" altLang="zh-CN" sz="1400"/>
              <a:t>2. </a:t>
            </a:r>
            <a:r>
              <a:rPr lang="zh-CN" altLang="en-US" sz="1400"/>
              <a:t>由于很多</a:t>
            </a:r>
            <a:r>
              <a:rPr lang="en-US" altLang="zh-CN" sz="1400"/>
              <a:t>block</a:t>
            </a:r>
            <a:r>
              <a:rPr lang="zh-CN" altLang="en-US" sz="1400"/>
              <a:t>数据为</a:t>
            </a:r>
            <a:r>
              <a:rPr lang="en-US" altLang="zh-CN" sz="1400"/>
              <a:t>0</a:t>
            </a:r>
            <a:r>
              <a:rPr lang="zh-CN" altLang="en-US" sz="1400"/>
              <a:t>，所以刷选平均每个时间间隔得订单数</a:t>
            </a:r>
            <a:r>
              <a:rPr lang="en-US" altLang="zh-CN" sz="1400"/>
              <a:t>&gt;=5</a:t>
            </a:r>
            <a:r>
              <a:rPr lang="zh-CN" altLang="en-US" sz="1400"/>
              <a:t>的</a:t>
            </a:r>
            <a:r>
              <a:rPr lang="en-US" altLang="zh-CN" sz="1400"/>
              <a:t>block</a:t>
            </a:r>
            <a:r>
              <a:rPr lang="zh-CN" altLang="en-US" sz="1400"/>
              <a:t>进行预测活动，刷选出来的</a:t>
            </a:r>
            <a:r>
              <a:rPr lang="en-US" altLang="zh-CN" sz="1400"/>
              <a:t>block</a:t>
            </a:r>
            <a:r>
              <a:rPr lang="zh-CN" altLang="en-US" sz="1400"/>
              <a:t>，如下页地图所示</a:t>
            </a:r>
            <a:endParaRPr lang="zh-CN" alt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8" y="2492896"/>
            <a:ext cx="4000128" cy="423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292" y="2528939"/>
            <a:ext cx="22479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13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596"/>
            <a:ext cx="9144000" cy="61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760</TotalTime>
  <Words>1828</Words>
  <Application>Microsoft Office PowerPoint</Application>
  <PresentationFormat>全屏显示(4:3)</PresentationFormat>
  <Paragraphs>370</Paragraphs>
  <Slides>31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凸显</vt:lpstr>
      <vt:lpstr>1_凸显</vt:lpstr>
      <vt:lpstr>2_凸显</vt:lpstr>
      <vt:lpstr>3_凸显</vt:lpstr>
      <vt:lpstr>Forecasting Fine Grained Drive Requests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预测结果评定指标及公式</vt:lpstr>
      <vt:lpstr>方案一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方案四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LuoPei</cp:lastModifiedBy>
  <cp:revision>12</cp:revision>
  <dcterms:created xsi:type="dcterms:W3CDTF">2015-09-24T09:59:23Z</dcterms:created>
  <dcterms:modified xsi:type="dcterms:W3CDTF">2016-06-17T01:45:07Z</dcterms:modified>
</cp:coreProperties>
</file>