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6" r:id="rId2"/>
    <p:sldId id="267" r:id="rId3"/>
    <p:sldId id="256" r:id="rId4"/>
    <p:sldId id="266" r:id="rId5"/>
    <p:sldId id="262" r:id="rId6"/>
    <p:sldId id="269" r:id="rId7"/>
    <p:sldId id="277" r:id="rId8"/>
    <p:sldId id="268" r:id="rId9"/>
  </p:sldIdLst>
  <p:sldSz cx="9144000" cy="6858000" type="screen4x3"/>
  <p:notesSz cx="10223500" cy="70993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57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0183" cy="354965"/>
          </a:xfrm>
          <a:prstGeom prst="rect">
            <a:avLst/>
          </a:prstGeom>
        </p:spPr>
        <p:txBody>
          <a:bodyPr vert="horz" lIns="98984" tIns="49492" rIns="98984" bIns="49492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790951" y="0"/>
            <a:ext cx="4430183" cy="354965"/>
          </a:xfrm>
          <a:prstGeom prst="rect">
            <a:avLst/>
          </a:prstGeom>
        </p:spPr>
        <p:txBody>
          <a:bodyPr vert="horz" lIns="98984" tIns="49492" rIns="98984" bIns="49492" rtlCol="0"/>
          <a:lstStyle>
            <a:lvl1pPr algn="r">
              <a:defRPr sz="1300"/>
            </a:lvl1pPr>
          </a:lstStyle>
          <a:p>
            <a:fld id="{AC5F06C3-E7C8-498A-89C5-9286ECE71576}" type="datetimeFigureOut">
              <a:rPr kumimoji="1" lang="ja-JP" altLang="en-US" smtClean="0"/>
              <a:t>2015/9/20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743103"/>
            <a:ext cx="4430183" cy="354965"/>
          </a:xfrm>
          <a:prstGeom prst="rect">
            <a:avLst/>
          </a:prstGeom>
        </p:spPr>
        <p:txBody>
          <a:bodyPr vert="horz" lIns="98984" tIns="49492" rIns="98984" bIns="49492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790951" y="6743103"/>
            <a:ext cx="4430183" cy="354965"/>
          </a:xfrm>
          <a:prstGeom prst="rect">
            <a:avLst/>
          </a:prstGeom>
        </p:spPr>
        <p:txBody>
          <a:bodyPr vert="horz" lIns="98984" tIns="49492" rIns="98984" bIns="49492" rtlCol="0" anchor="b"/>
          <a:lstStyle>
            <a:lvl1pPr algn="r">
              <a:defRPr sz="1300"/>
            </a:lvl1pPr>
          </a:lstStyle>
          <a:p>
            <a:fld id="{69F163F6-59B7-4DE3-9DF3-DCD858728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013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0713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791200" y="0"/>
            <a:ext cx="4430713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16F19-1A46-4340-B083-8AF4EF5495E7}" type="datetimeFigureOut">
              <a:rPr kumimoji="1" lang="ja-JP" altLang="en-US" smtClean="0"/>
              <a:t>2015/9/20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514725" y="887413"/>
            <a:ext cx="3194050" cy="2395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22350" y="3416300"/>
            <a:ext cx="8178800" cy="27955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743700"/>
            <a:ext cx="4430713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791200" y="6743700"/>
            <a:ext cx="4430713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1293A-A299-4139-8348-49D731D6E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6589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1293A-A299-4139-8348-49D731D6EB2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594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D242-CFB1-4629-B9D4-B1D5F0A2C874}" type="datetime1">
              <a:rPr kumimoji="1" lang="ja-JP" altLang="en-US" smtClean="0"/>
              <a:t>2015/9/20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9AEA-9DE5-45B7-A05A-02E1D3BB30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27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0587-1CDB-434F-A518-69CA14698D6E}" type="datetime1">
              <a:rPr kumimoji="1" lang="ja-JP" altLang="en-US" smtClean="0"/>
              <a:t>2015/9/20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9AEA-9DE5-45B7-A05A-02E1D3BB30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24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D5AF-0AB6-4983-876B-A0E2883B11D7}" type="datetime1">
              <a:rPr kumimoji="1" lang="ja-JP" altLang="en-US" smtClean="0"/>
              <a:t>2015/9/20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9AEA-9DE5-45B7-A05A-02E1D3BB30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31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8F46-7472-485B-9FFA-896ED9C32220}" type="datetime1">
              <a:rPr kumimoji="1" lang="ja-JP" altLang="en-US" smtClean="0"/>
              <a:t>2015/9/20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9AEA-9DE5-45B7-A05A-02E1D3BB30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74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4A66-1CF7-4931-8F8A-F64D57C5E2D9}" type="datetime1">
              <a:rPr kumimoji="1" lang="ja-JP" altLang="en-US" smtClean="0"/>
              <a:t>2015/9/20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9AEA-9DE5-45B7-A05A-02E1D3BB30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79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ABBD-5062-4ED0-87AA-AEE314191599}" type="datetime1">
              <a:rPr kumimoji="1" lang="ja-JP" altLang="en-US" smtClean="0"/>
              <a:t>2015/9/20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9AEA-9DE5-45B7-A05A-02E1D3BB30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10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F651-9F18-4AAC-BB45-A1AFA9113C49}" type="datetime1">
              <a:rPr kumimoji="1" lang="ja-JP" altLang="en-US" smtClean="0"/>
              <a:t>2015/9/20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9AEA-9DE5-45B7-A05A-02E1D3BB30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B2A7-AB68-44E8-8CC5-A551756D15C2}" type="datetime1">
              <a:rPr kumimoji="1" lang="ja-JP" altLang="en-US" smtClean="0"/>
              <a:t>2015/9/20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9AEA-9DE5-45B7-A05A-02E1D3BB30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13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157B-B84C-4B89-811F-19CA9337B545}" type="datetime1">
              <a:rPr kumimoji="1" lang="ja-JP" altLang="en-US" smtClean="0"/>
              <a:t>2015/9/20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9AEA-9DE5-45B7-A05A-02E1D3BB30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59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3962-1690-4FC6-9F13-F2032AFE5182}" type="datetime1">
              <a:rPr kumimoji="1" lang="ja-JP" altLang="en-US" smtClean="0"/>
              <a:t>2015/9/20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9AEA-9DE5-45B7-A05A-02E1D3BB30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37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F463-B68D-4782-89EE-48EC02F4C751}" type="datetime1">
              <a:rPr kumimoji="1" lang="ja-JP" altLang="en-US" smtClean="0"/>
              <a:t>2015/9/20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9AEA-9DE5-45B7-A05A-02E1D3BB30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98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89E23-3D70-4500-A37C-0F65BBE2652B}" type="datetime1">
              <a:rPr kumimoji="1" lang="ja-JP" altLang="en-US" smtClean="0"/>
              <a:t>2015/9/20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59AEA-9DE5-45B7-A05A-02E1D3BB30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2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プログラミング言語</a:t>
            </a:r>
            <a:r>
              <a:rPr kumimoji="1" lang="en-US" altLang="ja-JP" dirty="0" smtClean="0"/>
              <a:t>II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前の方から着席してください。</a:t>
            </a:r>
            <a:endParaRPr kumimoji="1" lang="en-US" altLang="ja-JP" dirty="0" smtClean="0"/>
          </a:p>
          <a:p>
            <a:r>
              <a:rPr lang="ja-JP" altLang="en-US" dirty="0" smtClean="0"/>
              <a:t>机の中の</a:t>
            </a:r>
            <a:r>
              <a:rPr lang="en-US" altLang="ja-JP" dirty="0" smtClean="0"/>
              <a:t>PC</a:t>
            </a:r>
            <a:r>
              <a:rPr lang="ja-JP" altLang="en-US" dirty="0" smtClean="0"/>
              <a:t>を起動してください。</a:t>
            </a:r>
            <a:endParaRPr lang="en-US" altLang="ja-JP" dirty="0" smtClean="0"/>
          </a:p>
          <a:p>
            <a:r>
              <a:rPr lang="ja-JP" altLang="en-US" dirty="0" smtClean="0"/>
              <a:t>以下</a:t>
            </a:r>
            <a:r>
              <a:rPr lang="ja-JP" altLang="en-US" dirty="0" smtClean="0"/>
              <a:t>のページを開いてください。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sz="4950" dirty="0"/>
              <a:t>http://edu.amdv.net/java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9AEA-9DE5-45B7-A05A-02E1D3BB303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537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この講義の狙い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 dirty="0" smtClean="0"/>
              <a:t>現代では、高性能なフレームワークを活用するのが主流。しかし・・・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今</a:t>
            </a:r>
            <a:r>
              <a:rPr lang="ja-JP" altLang="en-US" dirty="0"/>
              <a:t>、</a:t>
            </a:r>
            <a:r>
              <a:rPr lang="ja-JP" altLang="en-US" dirty="0" smtClean="0"/>
              <a:t>流行っているものが、卒業</a:t>
            </a:r>
            <a:r>
              <a:rPr lang="ja-JP" altLang="en-US" dirty="0"/>
              <a:t>時</a:t>
            </a:r>
            <a:r>
              <a:rPr lang="ja-JP" altLang="en-US" dirty="0" smtClean="0"/>
              <a:t>にあるとは限らない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最先端の機能があっても、それを利用して独自のサービスを開発するには基礎力が必要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激しい変化についていくためには、本質が必要</a:t>
            </a:r>
            <a:endParaRPr lang="en-US" altLang="ja-JP" dirty="0" smtClean="0"/>
          </a:p>
          <a:p>
            <a:r>
              <a:rPr lang="ja-JP" altLang="en-US" dirty="0" smtClean="0"/>
              <a:t>本講義では、プログラミング力の土台となる基本的な考え方を学ぶ。</a:t>
            </a:r>
            <a:endParaRPr lang="en-US" altLang="ja-JP" dirty="0" smtClean="0"/>
          </a:p>
          <a:p>
            <a:r>
              <a:rPr lang="ja-JP" altLang="en-US" dirty="0" smtClean="0"/>
              <a:t>基本的なアルゴリズムについて自分たちで調べて、ウンチクを語れるように</a:t>
            </a:r>
            <a:r>
              <a:rPr lang="ja-JP" altLang="en-US" dirty="0"/>
              <a:t>したい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流行り</a:t>
            </a:r>
            <a:r>
              <a:rPr lang="ja-JP" altLang="en-US" dirty="0"/>
              <a:t>もの</a:t>
            </a:r>
            <a:r>
              <a:rPr lang="ja-JP" altLang="en-US" dirty="0" smtClean="0"/>
              <a:t>を学ばなくてよい、ということではない。それは他の講義や、独習で。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9AEA-9DE5-45B7-A05A-02E1D3BB303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277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後期</a:t>
            </a:r>
            <a:r>
              <a:rPr lang="ja-JP" altLang="en-US" dirty="0" smtClean="0"/>
              <a:t>の流れ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9AEA-9DE5-45B7-A05A-02E1D3BB303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26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後期予定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開発環境</a:t>
            </a:r>
            <a:r>
              <a:rPr kumimoji="1" lang="ja-JP" altLang="en-US" dirty="0" smtClean="0"/>
              <a:t>の準備</a:t>
            </a:r>
            <a:endParaRPr lang="en-US" altLang="ja-JP" dirty="0"/>
          </a:p>
          <a:p>
            <a:r>
              <a:rPr lang="ja-JP" altLang="en-US" dirty="0" smtClean="0"/>
              <a:t>前期の復習</a:t>
            </a:r>
            <a:endParaRPr lang="en-US" altLang="ja-JP" dirty="0" smtClean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dirty="0"/>
              <a:t>入出力</a:t>
            </a:r>
            <a:endParaRPr lang="en-US" altLang="ja-JP" dirty="0" smtClean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dirty="0" smtClean="0"/>
              <a:t>計算</a:t>
            </a:r>
            <a:endParaRPr lang="en-US" altLang="ja-JP" dirty="0" smtClean="0"/>
          </a:p>
          <a:p>
            <a:pPr marL="914400" lvl="1" indent="-514350">
              <a:buFont typeface="+mj-lt"/>
              <a:buAutoNum type="arabicPeriod"/>
            </a:pPr>
            <a:r>
              <a:rPr kumimoji="1" lang="ja-JP" altLang="en-US" dirty="0" smtClean="0"/>
              <a:t>分岐</a:t>
            </a:r>
            <a:endParaRPr kumimoji="1" lang="en-US" altLang="ja-JP" dirty="0" smtClean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dirty="0" smtClean="0"/>
              <a:t>繰り返し</a:t>
            </a:r>
            <a:endParaRPr lang="en-US" altLang="ja-JP" dirty="0" smtClean="0"/>
          </a:p>
          <a:p>
            <a:pPr marL="914400" lvl="1" indent="-514350">
              <a:buFont typeface="+mj-lt"/>
              <a:buAutoNum type="arabicPeriod"/>
            </a:pPr>
            <a:r>
              <a:rPr kumimoji="1" lang="ja-JP" altLang="en-US" dirty="0" smtClean="0"/>
              <a:t>ファイル操作</a:t>
            </a:r>
            <a:endParaRPr lang="en-US" altLang="ja-JP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>
            <a:normAutofit/>
          </a:bodyPr>
          <a:lstStyle/>
          <a:p>
            <a:r>
              <a:rPr lang="ja-JP" altLang="en-US" dirty="0"/>
              <a:t>並び替えと</a:t>
            </a:r>
            <a:r>
              <a:rPr lang="ja-JP" altLang="en-US" dirty="0" smtClean="0"/>
              <a:t>検索</a:t>
            </a:r>
            <a:endParaRPr lang="en-US" altLang="ja-JP" dirty="0" smtClean="0"/>
          </a:p>
          <a:p>
            <a:r>
              <a:rPr lang="ja-JP" altLang="en-US" dirty="0" smtClean="0"/>
              <a:t>知らないことを調べて、プログラム化する</a:t>
            </a:r>
            <a:endParaRPr lang="en-US" altLang="ja-JP" dirty="0"/>
          </a:p>
          <a:p>
            <a:r>
              <a:rPr lang="ja-JP" altLang="en-US" dirty="0" smtClean="0"/>
              <a:t>復習と練習問題</a:t>
            </a:r>
            <a:endParaRPr lang="en-US" altLang="ja-JP" dirty="0"/>
          </a:p>
          <a:p>
            <a:r>
              <a:rPr lang="ja-JP" altLang="en-US" dirty="0" smtClean="0"/>
              <a:t>期末試験</a:t>
            </a:r>
            <a:endParaRPr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49327" y="5877272"/>
            <a:ext cx="5245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＊状況に応じて、変更あり</a:t>
            </a:r>
            <a:endParaRPr kumimoji="1" lang="ja-JP" altLang="en-US" sz="360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9AEA-9DE5-45B7-A05A-02E1D3BB303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82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作り手への道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9AEA-9DE5-45B7-A05A-02E1D3BB303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13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作り手</a:t>
            </a:r>
            <a:r>
              <a:rPr lang="ja-JP" altLang="en-US" dirty="0" smtClean="0"/>
              <a:t>への道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52736"/>
            <a:ext cx="8363272" cy="5073427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ja-JP" altLang="en-US" dirty="0" smtClean="0"/>
              <a:t>世の中を</a:t>
            </a:r>
            <a:r>
              <a:rPr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観察</a:t>
            </a:r>
            <a:endParaRPr lang="en-US" altLang="ja-JP" dirty="0" smtClean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目的</a:t>
            </a:r>
            <a:r>
              <a:rPr lang="ja-JP" altLang="en-US" dirty="0" smtClean="0"/>
              <a:t>の設定</a:t>
            </a:r>
            <a:endParaRPr lang="en-US" altLang="ja-JP" dirty="0" smtClean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ja-JP" altLang="en-US" u="sng" dirty="0" smtClean="0"/>
              <a:t>良質</a:t>
            </a:r>
            <a:r>
              <a:rPr lang="ja-JP" altLang="en-US" dirty="0" smtClean="0"/>
              <a:t>な情報の</a:t>
            </a:r>
            <a:r>
              <a:rPr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検索</a:t>
            </a:r>
            <a:r>
              <a:rPr lang="en-US" altLang="ja-JP" dirty="0" smtClean="0"/>
              <a:t>(</a:t>
            </a:r>
            <a:r>
              <a:rPr lang="ja-JP" altLang="en-US" dirty="0" smtClean="0"/>
              <a:t>ネット、論文、新聞、文献</a:t>
            </a:r>
            <a:r>
              <a:rPr lang="en-US" altLang="ja-JP" dirty="0" smtClean="0"/>
              <a:t>)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情報通り</a:t>
            </a:r>
            <a:r>
              <a:rPr lang="ja-JP" altLang="en-US" dirty="0" smtClean="0"/>
              <a:t>にやる</a:t>
            </a:r>
            <a:endParaRPr lang="en-US" altLang="ja-JP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ja-JP" altLang="en-US" dirty="0" smtClean="0"/>
              <a:t>パターンを</a:t>
            </a:r>
            <a:r>
              <a:rPr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見つける</a:t>
            </a:r>
            <a:endParaRPr lang="en-US" altLang="ja-JP" dirty="0" smtClean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仮説</a:t>
            </a:r>
            <a:r>
              <a:rPr lang="ja-JP" altLang="en-US" dirty="0" smtClean="0"/>
              <a:t>を立てる</a:t>
            </a:r>
            <a:endParaRPr lang="en-US" altLang="ja-JP" dirty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ja-JP" altLang="en-US" dirty="0"/>
              <a:t>仮説</a:t>
            </a:r>
            <a:r>
              <a:rPr lang="ja-JP" altLang="en-US" dirty="0" smtClean="0"/>
              <a:t>を</a:t>
            </a:r>
            <a:r>
              <a:rPr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検証・立証</a:t>
            </a:r>
            <a:endParaRPr lang="en-US" altLang="ja-JP" dirty="0" smtClean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応用</a:t>
            </a:r>
            <a:r>
              <a:rPr lang="ja-JP" altLang="en-US" dirty="0" smtClean="0"/>
              <a:t>して、</a:t>
            </a:r>
            <a:r>
              <a:rPr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オリジナルのものを開発</a:t>
            </a:r>
            <a:endParaRPr lang="en-US" altLang="ja-JP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539552" y="3356992"/>
            <a:ext cx="7848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486958" y="1628800"/>
            <a:ext cx="7848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486958" y="5157192"/>
            <a:ext cx="7848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吹き出し 9"/>
          <p:cNvSpPr/>
          <p:nvPr/>
        </p:nvSpPr>
        <p:spPr>
          <a:xfrm>
            <a:off x="6084168" y="994970"/>
            <a:ext cx="2304256" cy="489814"/>
          </a:xfrm>
          <a:prstGeom prst="wedgeRoundRectCallout">
            <a:avLst>
              <a:gd name="adj1" fmla="val -131465"/>
              <a:gd name="adj2" fmla="val 2856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2</a:t>
            </a:r>
            <a:r>
              <a:rPr kumimoji="1" lang="ja-JP" altLang="en-US" sz="2400" dirty="0" err="1" smtClean="0"/>
              <a:t>ちゃんねら</a:t>
            </a:r>
            <a:r>
              <a:rPr kumimoji="1" lang="ja-JP" altLang="en-US" sz="2400" dirty="0" smtClean="0"/>
              <a:t>ー</a:t>
            </a:r>
            <a:endParaRPr kumimoji="1" lang="ja-JP" altLang="en-US" sz="2400" dirty="0"/>
          </a:p>
        </p:txBody>
      </p:sp>
      <p:sp>
        <p:nvSpPr>
          <p:cNvPr id="11" name="角丸四角形吹き出し 10"/>
          <p:cNvSpPr/>
          <p:nvPr/>
        </p:nvSpPr>
        <p:spPr>
          <a:xfrm>
            <a:off x="6091661" y="2780928"/>
            <a:ext cx="2304256" cy="489814"/>
          </a:xfrm>
          <a:prstGeom prst="wedgeRoundRectCallout">
            <a:avLst>
              <a:gd name="adj1" fmla="val -119440"/>
              <a:gd name="adj2" fmla="val -820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社会人</a:t>
            </a:r>
            <a:endParaRPr kumimoji="1" lang="ja-JP" altLang="en-US" sz="2400" dirty="0"/>
          </a:p>
        </p:txBody>
      </p:sp>
      <p:sp>
        <p:nvSpPr>
          <p:cNvPr id="12" name="角丸四角形吹き出し 11"/>
          <p:cNvSpPr/>
          <p:nvPr/>
        </p:nvSpPr>
        <p:spPr>
          <a:xfrm>
            <a:off x="6084168" y="4005064"/>
            <a:ext cx="2304256" cy="489814"/>
          </a:xfrm>
          <a:prstGeom prst="wedgeRoundRectCallout">
            <a:avLst>
              <a:gd name="adj1" fmla="val -138680"/>
              <a:gd name="adj2" fmla="val 2007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大学生</a:t>
            </a:r>
            <a:endParaRPr kumimoji="1" lang="ja-JP" altLang="en-US" sz="2400" dirty="0"/>
          </a:p>
        </p:txBody>
      </p:sp>
      <p:sp>
        <p:nvSpPr>
          <p:cNvPr id="13" name="角丸四角形吹き出し 12"/>
          <p:cNvSpPr/>
          <p:nvPr/>
        </p:nvSpPr>
        <p:spPr>
          <a:xfrm>
            <a:off x="6027591" y="5805264"/>
            <a:ext cx="2304256" cy="489814"/>
          </a:xfrm>
          <a:prstGeom prst="wedgeRoundRectCallout">
            <a:avLst>
              <a:gd name="adj1" fmla="val -77351"/>
              <a:gd name="adj2" fmla="val -6195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クリエイター</a:t>
            </a:r>
            <a:endParaRPr kumimoji="1" lang="en-US" altLang="ja-JP" sz="24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9AEA-9DE5-45B7-A05A-02E1D3BB303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34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開発環境の構築</a:t>
            </a:r>
            <a:endParaRPr lang="en-US" altLang="ja-JP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9AEA-9DE5-45B7-A05A-02E1D3BB303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8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前期</a:t>
            </a:r>
            <a:r>
              <a:rPr lang="ja-JP" altLang="en-US" dirty="0" smtClean="0"/>
              <a:t>の復習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開発環境の確認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9AEA-9DE5-45B7-A05A-02E1D3BB303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77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275</Words>
  <Application>Microsoft Office PowerPoint</Application>
  <PresentationFormat>画面に合わせる (4:3)</PresentationFormat>
  <Paragraphs>54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ＭＳ Ｐゴシック</vt:lpstr>
      <vt:lpstr>Arial</vt:lpstr>
      <vt:lpstr>Calibri</vt:lpstr>
      <vt:lpstr>Office ​​テーマ</vt:lpstr>
      <vt:lpstr>プログラミング言語II</vt:lpstr>
      <vt:lpstr>この講義の狙い</vt:lpstr>
      <vt:lpstr>後期の流れ</vt:lpstr>
      <vt:lpstr>後期予定</vt:lpstr>
      <vt:lpstr>作り手への道</vt:lpstr>
      <vt:lpstr>作り手への道</vt:lpstr>
      <vt:lpstr>開発環境の構築</vt:lpstr>
      <vt:lpstr>前期の復習</vt:lpstr>
    </vt:vector>
  </TitlesOfParts>
  <Company>TamaUniv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プログラミング言語II Javaプログラミング-その１-</dc:title>
  <dc:creator>Media&amp;InformationCenter</dc:creator>
  <cp:lastModifiedBy>YuTanka</cp:lastModifiedBy>
  <cp:revision>58</cp:revision>
  <cp:lastPrinted>2014-09-20T08:16:04Z</cp:lastPrinted>
  <dcterms:created xsi:type="dcterms:W3CDTF">2013-09-21T05:10:49Z</dcterms:created>
  <dcterms:modified xsi:type="dcterms:W3CDTF">2015-09-20T05:31:36Z</dcterms:modified>
</cp:coreProperties>
</file>