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3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272EB-DA53-41ED-AD25-FED7F1B4E6DE}" v="1" dt="2024-07-08T12:32:58.5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3" autoAdjust="0"/>
    <p:restoredTop sz="48450" autoAdjust="0"/>
  </p:normalViewPr>
  <p:slideViewPr>
    <p:cSldViewPr snapToGrid="0">
      <p:cViewPr varScale="1">
        <p:scale>
          <a:sx n="10" d="100"/>
          <a:sy n="10" d="100"/>
        </p:scale>
        <p:origin x="3034"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8C139-5389-4CD9-8573-1C04C334285D}" type="datetimeFigureOut">
              <a:rPr kumimoji="1" lang="ja-JP" altLang="en-US" smtClean="0"/>
              <a:t>2024/8/8</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ECD18-7DDE-4DF4-B87E-9E139B034166}" type="slidenum">
              <a:rPr kumimoji="1" lang="ja-JP" altLang="en-US" smtClean="0"/>
              <a:t>‹#›</a:t>
            </a:fld>
            <a:endParaRPr kumimoji="1" lang="ja-JP" altLang="en-US"/>
          </a:p>
        </p:txBody>
      </p:sp>
    </p:spTree>
    <p:extLst>
      <p:ext uri="{BB962C8B-B14F-4D97-AF65-F5344CB8AC3E}">
        <p14:creationId xmlns:p14="http://schemas.microsoft.com/office/powerpoint/2010/main" val="33425792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&lt;&lt;&lt;</a:t>
            </a:r>
            <a:r>
              <a:rPr kumimoji="1" lang="ja-JP" altLang="en-US" dirty="0"/>
              <a:t>鷹野研究室</a:t>
            </a:r>
            <a:r>
              <a:rPr kumimoji="1" lang="en-US" altLang="ja-JP" dirty="0"/>
              <a:t>2024</a:t>
            </a:r>
            <a:r>
              <a:rPr kumimoji="1" lang="ja-JP" altLang="en-US" dirty="0"/>
              <a:t>年度中間発表テンプレート統一箇所</a:t>
            </a:r>
            <a:r>
              <a:rPr kumimoji="1" lang="en-US" altLang="ja-JP" dirty="0"/>
              <a:t>&gt;&gt;&gt;</a:t>
            </a:r>
          </a:p>
          <a:p>
            <a:r>
              <a:rPr kumimoji="1" lang="ja-JP" altLang="en-US" dirty="0"/>
              <a:t>①カラー</a:t>
            </a:r>
            <a:endParaRPr kumimoji="1" lang="en-US" altLang="ja-JP" dirty="0"/>
          </a:p>
          <a:p>
            <a:r>
              <a:rPr kumimoji="1" lang="ja-JP" altLang="en-US" dirty="0"/>
              <a:t>②タイトルデザイン</a:t>
            </a:r>
            <a:endParaRPr kumimoji="1" lang="en-US" altLang="ja-JP" dirty="0"/>
          </a:p>
          <a:p>
            <a:r>
              <a:rPr kumimoji="1" lang="ja-JP" altLang="en-US" dirty="0"/>
              <a:t>③氏名等の書き方</a:t>
            </a:r>
            <a:endParaRPr kumimoji="1" lang="en-US" altLang="ja-JP" dirty="0"/>
          </a:p>
          <a:p>
            <a:r>
              <a:rPr kumimoji="1" lang="ja-JP" altLang="en-US" dirty="0"/>
              <a:t>④各項目の流れ</a:t>
            </a:r>
            <a:r>
              <a:rPr kumimoji="1" lang="en-US" altLang="ja-JP" dirty="0"/>
              <a:t>(</a:t>
            </a:r>
            <a:r>
              <a:rPr lang="ja-JP" altLang="en-US" b="0" i="0" dirty="0">
                <a:solidFill>
                  <a:srgbClr val="D1D2D3"/>
                </a:solidFill>
                <a:effectLst/>
                <a:highlight>
                  <a:srgbClr val="222529"/>
                </a:highlight>
                <a:latin typeface="NotoSansJP"/>
              </a:rPr>
              <a:t>項目は個人個人で異なると思うので順番が前後しないようにだけ決めておきたいです</a:t>
            </a:r>
            <a:r>
              <a:rPr kumimoji="1" lang="en-US" altLang="ja-JP" dirty="0"/>
              <a:t>)</a:t>
            </a:r>
          </a:p>
          <a:p>
            <a:r>
              <a:rPr kumimoji="1" lang="ja-JP" altLang="en-US" dirty="0"/>
              <a:t>⑤フォントデザイン</a:t>
            </a:r>
            <a:r>
              <a:rPr kumimoji="1" lang="en-US" altLang="ja-JP" dirty="0"/>
              <a:t>(</a:t>
            </a:r>
            <a:r>
              <a:rPr kumimoji="1" lang="ja-JP" altLang="en-US" dirty="0"/>
              <a:t>本文</a:t>
            </a:r>
            <a:r>
              <a:rPr kumimoji="1" lang="en-US" altLang="ja-JP" dirty="0"/>
              <a:t>:</a:t>
            </a:r>
            <a:r>
              <a:rPr kumimoji="1" lang="ja-JP" altLang="en-US" dirty="0"/>
              <a:t>游ゴシック 本文</a:t>
            </a:r>
            <a:r>
              <a:rPr kumimoji="1" lang="en-US" altLang="ja-JP" dirty="0"/>
              <a:t>, </a:t>
            </a:r>
            <a:r>
              <a:rPr kumimoji="1" lang="ja-JP" altLang="en-US" dirty="0"/>
              <a:t>図</a:t>
            </a:r>
            <a:r>
              <a:rPr kumimoji="1" lang="en-US" altLang="ja-JP" dirty="0"/>
              <a:t>:</a:t>
            </a:r>
            <a:r>
              <a:rPr kumimoji="1" lang="en-US" altLang="ja-JP" dirty="0">
                <a:latin typeface="ＭＳ ゴシック" panose="020B0609070205080204" pitchFamily="49" charset="-128"/>
                <a:ea typeface="ＭＳ ゴシック" panose="020B0609070205080204" pitchFamily="49" charset="-128"/>
              </a:rPr>
              <a:t>MS </a:t>
            </a:r>
            <a:r>
              <a:rPr kumimoji="1" lang="ja-JP" altLang="en-US" dirty="0">
                <a:latin typeface="ＭＳ ゴシック" panose="020B0609070205080204" pitchFamily="49" charset="-128"/>
                <a:ea typeface="ＭＳ ゴシック" panose="020B0609070205080204" pitchFamily="49" charset="-128"/>
              </a:rPr>
              <a:t>ゴシック</a:t>
            </a:r>
            <a:r>
              <a:rPr kumimoji="1" lang="en-US" altLang="ja-JP" dirty="0"/>
              <a:t>)</a:t>
            </a:r>
          </a:p>
          <a:p>
            <a:r>
              <a:rPr kumimoji="1" lang="ja-JP" altLang="en-US" dirty="0"/>
              <a:t>⑥フォントサイズ</a:t>
            </a:r>
            <a:r>
              <a:rPr kumimoji="1" lang="en-US" altLang="ja-JP" dirty="0"/>
              <a:t>(</a:t>
            </a:r>
            <a:r>
              <a:rPr kumimoji="1" lang="ja-JP" altLang="en-US" dirty="0"/>
              <a:t>本文</a:t>
            </a:r>
            <a:r>
              <a:rPr kumimoji="1" lang="en-US" altLang="ja-JP" dirty="0"/>
              <a:t>:24</a:t>
            </a:r>
            <a:r>
              <a:rPr kumimoji="1" lang="ja-JP" altLang="en-US" dirty="0"/>
              <a:t>～</a:t>
            </a:r>
            <a:r>
              <a:rPr kumimoji="1" lang="en-US" altLang="ja-JP" dirty="0"/>
              <a:t>36)</a:t>
            </a:r>
          </a:p>
          <a:p>
            <a:endParaRPr kumimoji="1" lang="en-US" altLang="ja-JP" dirty="0"/>
          </a:p>
          <a:p>
            <a:endParaRPr kumimoji="1" lang="en-US" altLang="ja-JP" dirty="0"/>
          </a:p>
          <a:p>
            <a:r>
              <a:rPr kumimoji="1" lang="en-US" altLang="ja-JP" dirty="0"/>
              <a:t>1</a:t>
            </a:r>
            <a:r>
              <a:rPr kumimoji="1" lang="ja-JP" altLang="en-US" dirty="0"/>
              <a:t>小節か</a:t>
            </a:r>
            <a:r>
              <a:rPr kumimoji="1" lang="en-US" altLang="ja-JP" dirty="0"/>
              <a:t>2</a:t>
            </a:r>
            <a:r>
              <a:rPr kumimoji="1" lang="ja-JP" altLang="en-US" dirty="0"/>
              <a:t>小節</a:t>
            </a:r>
            <a:endParaRPr kumimoji="1" lang="en-US" altLang="ja-JP" dirty="0"/>
          </a:p>
          <a:p>
            <a:r>
              <a:rPr kumimoji="1" lang="ja-JP" altLang="en-US" dirty="0"/>
              <a:t>いくつか区切って学習させてみる予定</a:t>
            </a:r>
            <a:endParaRPr kumimoji="1" lang="en-US" altLang="ja-JP" dirty="0"/>
          </a:p>
          <a:p>
            <a:endParaRPr kumimoji="1" lang="en-US" altLang="ja-JP" dirty="0"/>
          </a:p>
          <a:p>
            <a:r>
              <a:rPr kumimoji="1" lang="ja-JP" altLang="en-US"/>
              <a:t>データ成形の時にカポタストの変換をする必要がある？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・データ収集プログラム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　　　</a:t>
            </a:r>
            <a:r>
              <a:rPr kumimoji="1" lang="en-US" altLang="ja-JP" dirty="0"/>
              <a:t>URL</a:t>
            </a:r>
            <a:r>
              <a:rPr kumimoji="1" lang="ja-JP" altLang="en-US" dirty="0"/>
              <a:t>を集めて</a:t>
            </a:r>
            <a:r>
              <a:rPr kumimoji="1" lang="en-US" altLang="ja-JP" dirty="0"/>
              <a:t>(txt</a:t>
            </a:r>
            <a:r>
              <a:rPr kumimoji="1" lang="ja-JP" altLang="en-US" dirty="0"/>
              <a:t>に全部まとめる？</a:t>
            </a:r>
            <a:r>
              <a:rPr kumimoji="1" lang="en-US" altLang="ja-JP" dirty="0"/>
              <a:t>)</a:t>
            </a:r>
            <a:r>
              <a:rPr kumimoji="1" lang="ja-JP" altLang="en-US" dirty="0"/>
              <a:t>それを</a:t>
            </a:r>
            <a:r>
              <a:rPr kumimoji="1" lang="en-US" altLang="ja-JP" dirty="0"/>
              <a:t>1</a:t>
            </a:r>
            <a:r>
              <a:rPr kumimoji="1" lang="ja-JP" altLang="en-US" dirty="0"/>
              <a:t>行</a:t>
            </a:r>
            <a:r>
              <a:rPr kumimoji="1" lang="en-US" altLang="ja-JP" dirty="0"/>
              <a:t>Ⅰ</a:t>
            </a:r>
            <a:r>
              <a:rPr kumimoji="1" lang="ja-JP" altLang="en-US" dirty="0"/>
              <a:t>行クローリングする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・データ成形プログラム</a:t>
            </a:r>
            <a:r>
              <a:rPr kumimoji="1" lang="en-US" altLang="ja-JP" dirty="0"/>
              <a:t>(transformer</a:t>
            </a:r>
            <a:r>
              <a:rPr kumimoji="1" lang="ja-JP" altLang="en-US" dirty="0"/>
              <a:t>に入れれる形にする</a:t>
            </a:r>
            <a:r>
              <a:rPr kumimoji="1" lang="en-US" altLang="ja-JP" dirty="0"/>
              <a:t>) </a:t>
            </a:r>
            <a:r>
              <a:rPr kumimoji="1" lang="ja-JP" altLang="en-US" dirty="0"/>
              <a:t>　</a:t>
            </a:r>
            <a:endParaRPr kumimoji="1" lang="en-US" altLang="ja-JP" dirty="0"/>
          </a:p>
          <a:p>
            <a:r>
              <a:rPr kumimoji="1" lang="ja-JP" altLang="en-US" dirty="0"/>
              <a:t>・</a:t>
            </a:r>
            <a:r>
              <a:rPr kumimoji="1" lang="en-US" altLang="ja-JP" dirty="0"/>
              <a:t>Transformer</a:t>
            </a:r>
            <a:r>
              <a:rPr kumimoji="1" lang="ja-JP" altLang="en-US" dirty="0"/>
              <a:t>モデルの構築</a:t>
            </a:r>
            <a:endParaRPr kumimoji="1" lang="en-US" altLang="ja-JP" dirty="0"/>
          </a:p>
          <a:p>
            <a:r>
              <a:rPr kumimoji="1" lang="ja-JP" altLang="en-US" dirty="0"/>
              <a:t>　　　入力部</a:t>
            </a:r>
            <a:r>
              <a:rPr kumimoji="1" lang="en-US" altLang="ja-JP" dirty="0"/>
              <a:t>(</a:t>
            </a:r>
            <a:r>
              <a:rPr kumimoji="1" lang="ja-JP" altLang="en-US" dirty="0"/>
              <a:t>歌詞</a:t>
            </a:r>
            <a:r>
              <a:rPr kumimoji="1" lang="en-US" altLang="ja-JP" dirty="0"/>
              <a:t>)</a:t>
            </a:r>
            <a:r>
              <a:rPr kumimoji="1" lang="ja-JP" altLang="en-US" dirty="0"/>
              <a:t>の設計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出力部</a:t>
            </a:r>
            <a:r>
              <a:rPr kumimoji="1" lang="en-US" altLang="ja-JP" dirty="0"/>
              <a:t>(</a:t>
            </a:r>
            <a:r>
              <a:rPr kumimoji="1" lang="ja-JP" altLang="en-US" dirty="0"/>
              <a:t>コード</a:t>
            </a:r>
            <a:r>
              <a:rPr kumimoji="1" lang="en-US" altLang="ja-JP" dirty="0"/>
              <a:t>)</a:t>
            </a:r>
            <a:r>
              <a:rPr kumimoji="1" lang="ja-JP" altLang="en-US" dirty="0"/>
              <a:t>の設計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コードの符号化、自然言語みたい</a:t>
            </a:r>
            <a:r>
              <a:rPr kumimoji="1" lang="en-US" altLang="ja-JP" dirty="0"/>
              <a:t>(one-hot</a:t>
            </a:r>
            <a:r>
              <a:rPr kumimoji="1" lang="ja-JP" altLang="en-US" dirty="0"/>
              <a:t>みたい</a:t>
            </a:r>
            <a:r>
              <a:rPr kumimoji="1" lang="en-US" altLang="ja-JP" dirty="0"/>
              <a:t>)</a:t>
            </a:r>
            <a:r>
              <a:rPr kumimoji="1" lang="ja-JP" altLang="en-US" dirty="0"/>
              <a:t>な感じでできるの？</a:t>
            </a:r>
            <a:r>
              <a:rPr kumimoji="1" lang="en-US" altLang="ja-JP" dirty="0"/>
              <a:t>(</a:t>
            </a:r>
            <a:r>
              <a:rPr kumimoji="1" lang="ja-JP" altLang="en-US" dirty="0"/>
              <a:t>例：</a:t>
            </a:r>
            <a:r>
              <a:rPr kumimoji="1" lang="en-US" altLang="ja-JP" dirty="0"/>
              <a:t>n</a:t>
            </a:r>
            <a:r>
              <a:rPr kumimoji="1" lang="ja-JP" altLang="en-US" dirty="0"/>
              <a:t>次元のベクトルにする？</a:t>
            </a:r>
            <a:r>
              <a:rPr kumimoji="1" lang="en-US" altLang="ja-JP" dirty="0"/>
              <a:t>n:</a:t>
            </a:r>
            <a:r>
              <a:rPr kumimoji="1" lang="ja-JP" altLang="en-US" dirty="0"/>
              <a:t>コードの種類</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データ</a:t>
            </a:r>
            <a:r>
              <a:rPr kumimoji="1" lang="en-US" altLang="ja-JP" dirty="0"/>
              <a:t>(</a:t>
            </a:r>
            <a:r>
              <a:rPr kumimoji="1" lang="ja-JP" altLang="en-US" dirty="0"/>
              <a:t>歌詞とコードデータ</a:t>
            </a:r>
            <a:r>
              <a:rPr kumimoji="1" lang="en-US" altLang="ja-JP" dirty="0"/>
              <a:t>)</a:t>
            </a:r>
            <a:r>
              <a:rPr kumimoji="1" lang="ja-JP" altLang="en-US" dirty="0"/>
              <a:t>は</a:t>
            </a:r>
            <a:r>
              <a:rPr kumimoji="1" lang="en-US" altLang="ja-JP" dirty="0"/>
              <a:t>1</a:t>
            </a:r>
            <a:r>
              <a:rPr kumimoji="1" lang="ja-JP" altLang="en-US" dirty="0"/>
              <a:t>行ずつかコーラス</a:t>
            </a:r>
            <a:r>
              <a:rPr kumimoji="1" lang="en-US" altLang="ja-JP" dirty="0"/>
              <a:t>1</a:t>
            </a:r>
            <a:r>
              <a:rPr kumimoji="1" lang="ja-JP" altLang="en-US" dirty="0"/>
              <a:t>とかのまとまりで学習するのか</a:t>
            </a:r>
            <a:endParaRPr kumimoji="1" lang="en-US" altLang="ja-JP" dirty="0"/>
          </a:p>
        </p:txBody>
      </p:sp>
      <p:sp>
        <p:nvSpPr>
          <p:cNvPr id="4" name="スライド番号プレースホルダー 3"/>
          <p:cNvSpPr>
            <a:spLocks noGrp="1"/>
          </p:cNvSpPr>
          <p:nvPr>
            <p:ph type="sldNum" sz="quarter" idx="5"/>
          </p:nvPr>
        </p:nvSpPr>
        <p:spPr/>
        <p:txBody>
          <a:bodyPr/>
          <a:lstStyle/>
          <a:p>
            <a:fld id="{54DECD18-7DDE-4DF4-B87E-9E139B034166}" type="slidenum">
              <a:rPr kumimoji="1" lang="ja-JP" altLang="en-US" smtClean="0"/>
              <a:t>1</a:t>
            </a:fld>
            <a:endParaRPr kumimoji="1" lang="ja-JP" altLang="en-US"/>
          </a:p>
        </p:txBody>
      </p:sp>
    </p:spTree>
    <p:extLst>
      <p:ext uri="{BB962C8B-B14F-4D97-AF65-F5344CB8AC3E}">
        <p14:creationId xmlns:p14="http://schemas.microsoft.com/office/powerpoint/2010/main" val="340473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a:t>マスター タイトルの書式設定</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317227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219544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151954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419703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50289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411687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13829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350733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32338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141263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2EA1A04-B40E-4648-8B12-52515F498253}" type="datetimeFigureOut">
              <a:rPr kumimoji="1" lang="ja-JP" altLang="en-US" smtClean="0"/>
              <a:t>2024/8/8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293328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C2EA1A04-B40E-4648-8B12-52515F498253}" type="datetimeFigureOut">
              <a:rPr kumimoji="1" lang="ja-JP" altLang="en-US" smtClean="0"/>
              <a:t>2024/8/8</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58501916-B5B1-47E7-A929-B0DB3A75A322}" type="slidenum">
              <a:rPr kumimoji="1" lang="ja-JP" altLang="en-US" smtClean="0"/>
              <a:t>‹#›</a:t>
            </a:fld>
            <a:endParaRPr kumimoji="1" lang="ja-JP" altLang="en-US"/>
          </a:p>
        </p:txBody>
      </p:sp>
    </p:spTree>
    <p:extLst>
      <p:ext uri="{BB962C8B-B14F-4D97-AF65-F5344CB8AC3E}">
        <p14:creationId xmlns:p14="http://schemas.microsoft.com/office/powerpoint/2010/main" val="4289337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E3927C4A-906B-58CE-864B-9B2E8635E4B4}"/>
              </a:ext>
            </a:extLst>
          </p:cNvPr>
          <p:cNvSpPr/>
          <p:nvPr/>
        </p:nvSpPr>
        <p:spPr>
          <a:xfrm>
            <a:off x="619877" y="17496784"/>
            <a:ext cx="9708017" cy="12059306"/>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7B1AE35-15FF-5F55-F20A-6DE5995DED2D}"/>
              </a:ext>
            </a:extLst>
          </p:cNvPr>
          <p:cNvSpPr txBox="1"/>
          <p:nvPr/>
        </p:nvSpPr>
        <p:spPr>
          <a:xfrm>
            <a:off x="655183" y="1275300"/>
            <a:ext cx="20073257" cy="2446824"/>
          </a:xfrm>
          <a:prstGeom prst="rect">
            <a:avLst/>
          </a:prstGeom>
          <a:solidFill>
            <a:schemeClr val="accent6">
              <a:lumMod val="40000"/>
              <a:lumOff val="60000"/>
            </a:schemeClr>
          </a:solidFill>
        </p:spPr>
        <p:txBody>
          <a:bodyPr wrap="square" rtlCol="0">
            <a:spAutoFit/>
          </a:bodyPr>
          <a:lstStyle/>
          <a:p>
            <a:pPr algn="ctr"/>
            <a:r>
              <a:rPr kumimoji="1" lang="ja-JP" altLang="en-US" sz="5400" b="1" dirty="0">
                <a:latin typeface="ＭＳ ゴシック" panose="020B0609070205080204" pitchFamily="49" charset="-128"/>
                <a:ea typeface="ＭＳ ゴシック" panose="020B0609070205080204" pitchFamily="49" charset="-128"/>
              </a:rPr>
              <a:t>英語音読教育における英文歌生成のための英文内容に沿ったコード生成手法</a:t>
            </a:r>
            <a:endParaRPr kumimoji="1" lang="en-US" altLang="ja-JP" sz="5400" b="1" dirty="0">
              <a:latin typeface="ＭＳ ゴシック" panose="020B0609070205080204" pitchFamily="49" charset="-128"/>
              <a:ea typeface="ＭＳ ゴシック" panose="020B0609070205080204" pitchFamily="49" charset="-128"/>
            </a:endParaRPr>
          </a:p>
          <a:p>
            <a:pPr algn="ctr"/>
            <a:r>
              <a:rPr kumimoji="1" lang="ja-JP" altLang="en-US" sz="4500" dirty="0">
                <a:latin typeface="ＭＳ ゴシック" panose="020B0609070205080204" pitchFamily="49" charset="-128"/>
                <a:ea typeface="ＭＳ ゴシック" panose="020B0609070205080204" pitchFamily="49" charset="-128"/>
              </a:rPr>
              <a:t>学籍番号：</a:t>
            </a:r>
            <a:r>
              <a:rPr kumimoji="1" lang="en-US" altLang="ja-JP" sz="4500" dirty="0">
                <a:latin typeface="ＭＳ ゴシック" panose="020B0609070205080204" pitchFamily="49" charset="-128"/>
                <a:ea typeface="ＭＳ ゴシック" panose="020B0609070205080204" pitchFamily="49" charset="-128"/>
              </a:rPr>
              <a:t>2121124</a:t>
            </a:r>
            <a:r>
              <a:rPr kumimoji="1" lang="ja-JP" altLang="en-US" sz="4500" dirty="0">
                <a:latin typeface="ＭＳ ゴシック" panose="020B0609070205080204" pitchFamily="49" charset="-128"/>
                <a:ea typeface="ＭＳ ゴシック" panose="020B0609070205080204" pitchFamily="49" charset="-128"/>
              </a:rPr>
              <a:t>　氏名：御木 流星　　　　　指導教員：鷹野 孝典</a:t>
            </a:r>
          </a:p>
        </p:txBody>
      </p:sp>
      <p:sp>
        <p:nvSpPr>
          <p:cNvPr id="3" name="テキスト ボックス 2">
            <a:extLst>
              <a:ext uri="{FF2B5EF4-FFF2-40B4-BE49-F238E27FC236}">
                <a16:creationId xmlns:a16="http://schemas.microsoft.com/office/drawing/2014/main" id="{4DA7B668-FD6C-05B8-00F8-4B1D8C20A8F2}"/>
              </a:ext>
            </a:extLst>
          </p:cNvPr>
          <p:cNvSpPr txBox="1"/>
          <p:nvPr/>
        </p:nvSpPr>
        <p:spPr>
          <a:xfrm>
            <a:off x="655183" y="352237"/>
            <a:ext cx="14770347" cy="769441"/>
          </a:xfrm>
          <a:prstGeom prst="rect">
            <a:avLst/>
          </a:prstGeom>
          <a:noFill/>
        </p:spPr>
        <p:txBody>
          <a:bodyPr wrap="square" rtlCol="0">
            <a:spAutoFit/>
          </a:bodyPr>
          <a:lstStyle/>
          <a:p>
            <a:r>
              <a:rPr kumimoji="1" lang="ja-JP" altLang="en-US" sz="4400" dirty="0">
                <a:latin typeface="ＭＳ ゴシック" panose="020B0609070205080204" pitchFamily="49" charset="-128"/>
                <a:ea typeface="ＭＳ ゴシック" panose="020B0609070205080204" pitchFamily="49" charset="-128"/>
              </a:rPr>
              <a:t>神奈川工科大学 情報学部 情報工学科 </a:t>
            </a:r>
            <a:r>
              <a:rPr kumimoji="1" lang="en-US" altLang="ja-JP" sz="4400" dirty="0">
                <a:latin typeface="ＭＳ ゴシック" panose="020B0609070205080204" pitchFamily="49" charset="-128"/>
                <a:ea typeface="ＭＳ ゴシック" panose="020B0609070205080204" pitchFamily="49" charset="-128"/>
              </a:rPr>
              <a:t>2024</a:t>
            </a:r>
            <a:r>
              <a:rPr kumimoji="1" lang="ja-JP" altLang="en-US" sz="4400" dirty="0">
                <a:latin typeface="ＭＳ ゴシック" panose="020B0609070205080204" pitchFamily="49" charset="-128"/>
                <a:ea typeface="ＭＳ ゴシック" panose="020B0609070205080204" pitchFamily="49" charset="-128"/>
              </a:rPr>
              <a:t>年度 中間発表</a:t>
            </a:r>
          </a:p>
        </p:txBody>
      </p:sp>
      <p:sp>
        <p:nvSpPr>
          <p:cNvPr id="6" name="正方形/長方形 5">
            <a:extLst>
              <a:ext uri="{FF2B5EF4-FFF2-40B4-BE49-F238E27FC236}">
                <a16:creationId xmlns:a16="http://schemas.microsoft.com/office/drawing/2014/main" id="{D60840FD-D2CD-BAAD-978A-6D20ABFA9DA0}"/>
              </a:ext>
            </a:extLst>
          </p:cNvPr>
          <p:cNvSpPr/>
          <p:nvPr/>
        </p:nvSpPr>
        <p:spPr>
          <a:xfrm>
            <a:off x="655183" y="4262791"/>
            <a:ext cx="20073257" cy="3087896"/>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D0631FC8-0EF8-E609-2B19-6B75591EBAAE}"/>
              </a:ext>
            </a:extLst>
          </p:cNvPr>
          <p:cNvSpPr/>
          <p:nvPr/>
        </p:nvSpPr>
        <p:spPr>
          <a:xfrm>
            <a:off x="876275" y="3843867"/>
            <a:ext cx="3657600" cy="1084521"/>
          </a:xfrm>
          <a:prstGeom prst="roundRect">
            <a:avLst/>
          </a:prstGeom>
          <a:solidFill>
            <a:schemeClr val="accent6">
              <a:lumMod val="20000"/>
              <a:lumOff val="8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latin typeface="ＭＳ Ｐゴシック" panose="020B0600070205080204" pitchFamily="50" charset="-128"/>
                <a:ea typeface="ＭＳ Ｐゴシック" panose="020B0600070205080204" pitchFamily="50" charset="-128"/>
              </a:rPr>
              <a:t>1.</a:t>
            </a:r>
            <a:r>
              <a:rPr kumimoji="1" lang="ja-JP" altLang="en-US" sz="4000" b="1" dirty="0">
                <a:solidFill>
                  <a:schemeClr val="tx1"/>
                </a:solidFill>
                <a:latin typeface="ＭＳ Ｐゴシック" panose="020B0600070205080204" pitchFamily="50" charset="-128"/>
                <a:ea typeface="ＭＳ Ｐゴシック" panose="020B0600070205080204" pitchFamily="50" charset="-128"/>
              </a:rPr>
              <a:t>研究背景</a:t>
            </a:r>
          </a:p>
        </p:txBody>
      </p:sp>
      <p:sp>
        <p:nvSpPr>
          <p:cNvPr id="9" name="正方形/長方形 8">
            <a:extLst>
              <a:ext uri="{FF2B5EF4-FFF2-40B4-BE49-F238E27FC236}">
                <a16:creationId xmlns:a16="http://schemas.microsoft.com/office/drawing/2014/main" id="{7385F2A5-78AA-2971-04E9-D3ACF71CD544}"/>
              </a:ext>
            </a:extLst>
          </p:cNvPr>
          <p:cNvSpPr/>
          <p:nvPr/>
        </p:nvSpPr>
        <p:spPr>
          <a:xfrm>
            <a:off x="655183" y="8069879"/>
            <a:ext cx="20073257" cy="4523550"/>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AEBD8EA-3E7A-1652-26FF-1D2643EF48AD}"/>
              </a:ext>
            </a:extLst>
          </p:cNvPr>
          <p:cNvSpPr/>
          <p:nvPr/>
        </p:nvSpPr>
        <p:spPr>
          <a:xfrm>
            <a:off x="951464" y="17006144"/>
            <a:ext cx="3657600" cy="1084521"/>
          </a:xfrm>
          <a:prstGeom prst="roundRect">
            <a:avLst/>
          </a:prstGeom>
          <a:solidFill>
            <a:schemeClr val="accent4">
              <a:lumMod val="20000"/>
              <a:lumOff val="8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latin typeface="ＭＳ ゴシック" panose="020B0609070205080204" pitchFamily="49" charset="-128"/>
                <a:ea typeface="ＭＳ ゴシック" panose="020B0609070205080204" pitchFamily="49" charset="-128"/>
              </a:rPr>
              <a:t>4.</a:t>
            </a:r>
            <a:r>
              <a:rPr kumimoji="1" lang="ja-JP" altLang="en-US" sz="4000" b="1" dirty="0">
                <a:solidFill>
                  <a:schemeClr val="tx1"/>
                </a:solidFill>
                <a:latin typeface="ＭＳ ゴシック" panose="020B0609070205080204" pitchFamily="49" charset="-128"/>
                <a:ea typeface="ＭＳ ゴシック" panose="020B0609070205080204" pitchFamily="49" charset="-128"/>
              </a:rPr>
              <a:t>提案手法</a:t>
            </a:r>
          </a:p>
        </p:txBody>
      </p:sp>
      <p:sp>
        <p:nvSpPr>
          <p:cNvPr id="13" name="テキスト ボックス 12">
            <a:extLst>
              <a:ext uri="{FF2B5EF4-FFF2-40B4-BE49-F238E27FC236}">
                <a16:creationId xmlns:a16="http://schemas.microsoft.com/office/drawing/2014/main" id="{31173685-D446-543C-03A3-1AA0730BD5C0}"/>
              </a:ext>
            </a:extLst>
          </p:cNvPr>
          <p:cNvSpPr txBox="1"/>
          <p:nvPr/>
        </p:nvSpPr>
        <p:spPr>
          <a:xfrm>
            <a:off x="792837" y="4952445"/>
            <a:ext cx="19384690" cy="2246769"/>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英文歌とは英文にメロディをつけて歌にしたものである。</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昨今では生成</a:t>
            </a:r>
            <a:r>
              <a:rPr kumimoji="1" lang="en-US" altLang="ja-JP" sz="2800" dirty="0">
                <a:latin typeface="ＭＳ 明朝" panose="02020609040205080304" pitchFamily="17" charset="-128"/>
                <a:ea typeface="ＭＳ 明朝" panose="02020609040205080304" pitchFamily="17" charset="-128"/>
              </a:rPr>
              <a:t>AI</a:t>
            </a:r>
            <a:r>
              <a:rPr kumimoji="1" lang="ja-JP" altLang="en-US" sz="2800" dirty="0">
                <a:latin typeface="ＭＳ 明朝" panose="02020609040205080304" pitchFamily="17" charset="-128"/>
                <a:ea typeface="ＭＳ 明朝" panose="02020609040205080304" pitchFamily="17" charset="-128"/>
              </a:rPr>
              <a:t>による楽曲生成が可能となり、歌詞にメロディを付けて歌を作ることが実用的になっている。</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英語音読学習のための英文歌の生成において、英文に合ったメロディを用いることで、学習者を動機づけることが期待できる</a:t>
            </a:r>
            <a:r>
              <a:rPr kumimoji="1" lang="en-US" altLang="ja-JP" sz="800" dirty="0">
                <a:latin typeface="ＭＳ 明朝" panose="02020609040205080304" pitchFamily="17" charset="-128"/>
                <a:ea typeface="ＭＳ 明朝" panose="02020609040205080304" pitchFamily="17" charset="-128"/>
              </a:rPr>
              <a:t> </a:t>
            </a:r>
            <a:r>
              <a:rPr kumimoji="1" lang="ja-JP" altLang="en-US" sz="2800" dirty="0">
                <a:latin typeface="ＭＳ 明朝" panose="02020609040205080304" pitchFamily="17" charset="-128"/>
                <a:ea typeface="ＭＳ 明朝" panose="02020609040205080304" pitchFamily="17" charset="-128"/>
              </a:rPr>
              <a:t>。</a:t>
            </a:r>
            <a:r>
              <a:rPr kumimoji="1" lang="en-US" altLang="ja-JP" sz="2800" dirty="0">
                <a:latin typeface="ＭＳ 明朝" panose="02020609040205080304" pitchFamily="17" charset="-128"/>
                <a:ea typeface="ＭＳ 明朝" panose="02020609040205080304" pitchFamily="17" charset="-128"/>
              </a:rPr>
              <a:t>[1]</a:t>
            </a: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英語教育での英文音読学習として、英文歌を導入することを目的とする。</a:t>
            </a:r>
            <a:endParaRPr kumimoji="1" lang="en-US" altLang="ja-JP" sz="2800" dirty="0">
              <a:latin typeface="ＭＳ 明朝" panose="02020609040205080304" pitchFamily="17" charset="-128"/>
              <a:ea typeface="ＭＳ 明朝" panose="02020609040205080304" pitchFamily="17" charset="-128"/>
            </a:endParaRPr>
          </a:p>
        </p:txBody>
      </p:sp>
      <p:sp>
        <p:nvSpPr>
          <p:cNvPr id="18" name="正方形/長方形 17">
            <a:extLst>
              <a:ext uri="{FF2B5EF4-FFF2-40B4-BE49-F238E27FC236}">
                <a16:creationId xmlns:a16="http://schemas.microsoft.com/office/drawing/2014/main" id="{B0DF9AA6-B395-01BD-D4EF-8C915C8500E3}"/>
              </a:ext>
            </a:extLst>
          </p:cNvPr>
          <p:cNvSpPr/>
          <p:nvPr/>
        </p:nvSpPr>
        <p:spPr>
          <a:xfrm>
            <a:off x="619877" y="13336964"/>
            <a:ext cx="9708017" cy="3361729"/>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E03E8D7-DBD6-1A45-ED0D-140981B87A2E}"/>
              </a:ext>
            </a:extLst>
          </p:cNvPr>
          <p:cNvSpPr/>
          <p:nvPr/>
        </p:nvSpPr>
        <p:spPr>
          <a:xfrm>
            <a:off x="951464" y="12832413"/>
            <a:ext cx="3657600" cy="1084521"/>
          </a:xfrm>
          <a:prstGeom prst="roundRect">
            <a:avLst/>
          </a:prstGeom>
          <a:solidFill>
            <a:schemeClr val="accent6">
              <a:lumMod val="20000"/>
              <a:lumOff val="8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latin typeface="ＭＳ ゴシック" panose="020B0609070205080204" pitchFamily="49" charset="-128"/>
                <a:ea typeface="ＭＳ ゴシック" panose="020B0609070205080204" pitchFamily="49" charset="-128"/>
              </a:rPr>
              <a:t>3.</a:t>
            </a:r>
            <a:r>
              <a:rPr kumimoji="1" lang="ja-JP" altLang="en-US" sz="4000" b="1" dirty="0">
                <a:solidFill>
                  <a:schemeClr val="tx1"/>
                </a:solidFill>
                <a:latin typeface="ＭＳ ゴシック" panose="020B0609070205080204" pitchFamily="49" charset="-128"/>
                <a:ea typeface="ＭＳ ゴシック" panose="020B0609070205080204" pitchFamily="49" charset="-128"/>
              </a:rPr>
              <a:t>特徴</a:t>
            </a:r>
          </a:p>
        </p:txBody>
      </p:sp>
      <p:sp>
        <p:nvSpPr>
          <p:cNvPr id="20" name="正方形/長方形 19">
            <a:extLst>
              <a:ext uri="{FF2B5EF4-FFF2-40B4-BE49-F238E27FC236}">
                <a16:creationId xmlns:a16="http://schemas.microsoft.com/office/drawing/2014/main" id="{B338787E-EDB8-8D9D-6933-110AEFF0D3E6}"/>
              </a:ext>
            </a:extLst>
          </p:cNvPr>
          <p:cNvSpPr/>
          <p:nvPr/>
        </p:nvSpPr>
        <p:spPr>
          <a:xfrm>
            <a:off x="11020423" y="13169022"/>
            <a:ext cx="9708017" cy="10325441"/>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7CFC09E-3B29-329C-3FF6-0BC75B6E496F}"/>
              </a:ext>
            </a:extLst>
          </p:cNvPr>
          <p:cNvSpPr/>
          <p:nvPr/>
        </p:nvSpPr>
        <p:spPr>
          <a:xfrm>
            <a:off x="11468929" y="12728393"/>
            <a:ext cx="3657600" cy="1084521"/>
          </a:xfrm>
          <a:prstGeom prst="roundRect">
            <a:avLst/>
          </a:prstGeom>
          <a:solidFill>
            <a:schemeClr val="accent6">
              <a:lumMod val="20000"/>
              <a:lumOff val="8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latin typeface="ＭＳ ゴシック" panose="020B0609070205080204" pitchFamily="49" charset="-128"/>
                <a:ea typeface="ＭＳ ゴシック" panose="020B0609070205080204" pitchFamily="49" charset="-128"/>
              </a:rPr>
              <a:t>5.</a:t>
            </a:r>
            <a:r>
              <a:rPr kumimoji="1" lang="ja-JP" altLang="en-US" sz="4000" b="1" dirty="0">
                <a:solidFill>
                  <a:schemeClr val="tx1"/>
                </a:solidFill>
                <a:latin typeface="ＭＳ ゴシック" panose="020B0609070205080204" pitchFamily="49" charset="-128"/>
                <a:ea typeface="ＭＳ ゴシック" panose="020B0609070205080204" pitchFamily="49" charset="-128"/>
              </a:rPr>
              <a:t>進捗</a:t>
            </a:r>
          </a:p>
        </p:txBody>
      </p:sp>
      <p:sp>
        <p:nvSpPr>
          <p:cNvPr id="22" name="正方形/長方形 21">
            <a:extLst>
              <a:ext uri="{FF2B5EF4-FFF2-40B4-BE49-F238E27FC236}">
                <a16:creationId xmlns:a16="http://schemas.microsoft.com/office/drawing/2014/main" id="{74F222C1-7A3D-F73B-EB30-24326CF67231}"/>
              </a:ext>
            </a:extLst>
          </p:cNvPr>
          <p:cNvSpPr/>
          <p:nvPr/>
        </p:nvSpPr>
        <p:spPr>
          <a:xfrm>
            <a:off x="11055732" y="26618200"/>
            <a:ext cx="9708017" cy="2937890"/>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3" name="四角形: 角を丸くする 22">
            <a:extLst>
              <a:ext uri="{FF2B5EF4-FFF2-40B4-BE49-F238E27FC236}">
                <a16:creationId xmlns:a16="http://schemas.microsoft.com/office/drawing/2014/main" id="{DA58EFC9-1158-E79D-AB62-208B382B35C8}"/>
              </a:ext>
            </a:extLst>
          </p:cNvPr>
          <p:cNvSpPr/>
          <p:nvPr/>
        </p:nvSpPr>
        <p:spPr>
          <a:xfrm>
            <a:off x="11504239" y="26114810"/>
            <a:ext cx="3657600" cy="1084521"/>
          </a:xfrm>
          <a:prstGeom prst="roundRect">
            <a:avLst/>
          </a:prstGeom>
          <a:solidFill>
            <a:schemeClr val="accent6">
              <a:lumMod val="20000"/>
              <a:lumOff val="8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latin typeface="ＭＳ ゴシック" panose="020B0609070205080204" pitchFamily="49" charset="-128"/>
                <a:ea typeface="ＭＳ ゴシック" panose="020B0609070205080204" pitchFamily="49" charset="-128"/>
              </a:rPr>
              <a:t>7.</a:t>
            </a:r>
            <a:r>
              <a:rPr kumimoji="1" lang="ja-JP" altLang="en-US" sz="4000" b="1" dirty="0">
                <a:solidFill>
                  <a:schemeClr val="tx1"/>
                </a:solidFill>
                <a:latin typeface="ＭＳ ゴシック" panose="020B0609070205080204" pitchFamily="49" charset="-128"/>
                <a:ea typeface="ＭＳ ゴシック" panose="020B0609070205080204" pitchFamily="49" charset="-128"/>
              </a:rPr>
              <a:t>関連研究</a:t>
            </a:r>
          </a:p>
        </p:txBody>
      </p:sp>
      <p:sp>
        <p:nvSpPr>
          <p:cNvPr id="28" name="テキスト ボックス 27">
            <a:extLst>
              <a:ext uri="{FF2B5EF4-FFF2-40B4-BE49-F238E27FC236}">
                <a16:creationId xmlns:a16="http://schemas.microsoft.com/office/drawing/2014/main" id="{E763A426-0A2B-E74A-41C3-B2D321913878}"/>
              </a:ext>
            </a:extLst>
          </p:cNvPr>
          <p:cNvSpPr txBox="1"/>
          <p:nvPr/>
        </p:nvSpPr>
        <p:spPr>
          <a:xfrm>
            <a:off x="951464" y="18250080"/>
            <a:ext cx="8962209" cy="1384995"/>
          </a:xfrm>
          <a:prstGeom prst="rect">
            <a:avLst/>
          </a:prstGeom>
          <a:noFill/>
        </p:spPr>
        <p:txBody>
          <a:bodyPr wrap="square" rtlCol="0">
            <a:spAutoFit/>
          </a:bodyPr>
          <a:lstStyle/>
          <a:p>
            <a:r>
              <a:rPr kumimoji="1" lang="en-US" altLang="ja-JP" sz="2800" b="1" dirty="0">
                <a:latin typeface="Times New Roman" panose="02020603050405020304" pitchFamily="18" charset="0"/>
                <a:ea typeface="ＭＳ 明朝" panose="02020609040205080304" pitchFamily="17" charset="-128"/>
                <a:cs typeface="Times New Roman" panose="02020603050405020304" pitchFamily="18" charset="0"/>
              </a:rPr>
              <a:t>Step1</a:t>
            </a:r>
            <a:r>
              <a:rPr kumimoji="1" lang="en-US" altLang="ja-JP" sz="2800" b="1" dirty="0">
                <a:latin typeface="ＭＳ 明朝" panose="02020609040205080304" pitchFamily="17" charset="-128"/>
                <a:ea typeface="ＭＳ 明朝" panose="02020609040205080304" pitchFamily="17" charset="-128"/>
              </a:rPr>
              <a:t>:</a:t>
            </a:r>
            <a:r>
              <a:rPr kumimoji="1" lang="ja-JP" altLang="en-US" sz="2800" b="1" dirty="0">
                <a:latin typeface="ＭＳ 明朝" panose="02020609040205080304" pitchFamily="17" charset="-128"/>
                <a:ea typeface="ＭＳ 明朝" panose="02020609040205080304" pitchFamily="17" charset="-128"/>
              </a:rPr>
              <a:t>データ収集と前処理</a:t>
            </a:r>
            <a:endParaRPr kumimoji="1" lang="en-US" altLang="ja-JP" sz="2800" b="1" dirty="0">
              <a:latin typeface="ＭＳ 明朝" panose="02020609040205080304" pitchFamily="17" charset="-128"/>
              <a:ea typeface="ＭＳ 明朝" panose="02020609040205080304" pitchFamily="17" charset="-128"/>
            </a:endParaRPr>
          </a:p>
          <a:p>
            <a:r>
              <a:rPr kumimoji="1" lang="ja-JP" altLang="en-US" sz="2800" dirty="0">
                <a:latin typeface="ＭＳ 明朝" panose="02020609040205080304" pitchFamily="17" charset="-128"/>
                <a:ea typeface="ＭＳ 明朝" panose="02020609040205080304" pitchFamily="17" charset="-128"/>
              </a:rPr>
              <a:t>収集した歌詞データとコード進行データをペアリングし</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Transformer</a:t>
            </a:r>
            <a:r>
              <a:rPr kumimoji="1" lang="ja-JP" altLang="en-US" sz="2800" dirty="0">
                <a:latin typeface="ＭＳ 明朝" panose="02020609040205080304" pitchFamily="17" charset="-128"/>
                <a:ea typeface="ＭＳ 明朝" panose="02020609040205080304" pitchFamily="17" charset="-128"/>
              </a:rPr>
              <a:t>モデルに入力できる形式にする。</a:t>
            </a:r>
            <a:endParaRPr kumimoji="1" lang="en-US" altLang="ja-JP" sz="2800" dirty="0">
              <a:latin typeface="ＭＳ 明朝" panose="02020609040205080304" pitchFamily="17" charset="-128"/>
              <a:ea typeface="ＭＳ 明朝" panose="02020609040205080304" pitchFamily="17" charset="-128"/>
            </a:endParaRPr>
          </a:p>
        </p:txBody>
      </p:sp>
      <p:sp>
        <p:nvSpPr>
          <p:cNvPr id="27" name="テキスト ボックス 26">
            <a:extLst>
              <a:ext uri="{FF2B5EF4-FFF2-40B4-BE49-F238E27FC236}">
                <a16:creationId xmlns:a16="http://schemas.microsoft.com/office/drawing/2014/main" id="{FF5FAFE2-894B-12A9-6180-9C319A6758AC}"/>
              </a:ext>
            </a:extLst>
          </p:cNvPr>
          <p:cNvSpPr txBox="1"/>
          <p:nvPr/>
        </p:nvSpPr>
        <p:spPr>
          <a:xfrm>
            <a:off x="792837" y="14236358"/>
            <a:ext cx="8450579" cy="2246769"/>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コード、歌詞の要素に基づいて、</a:t>
            </a:r>
            <a:r>
              <a:rPr kumimoji="1" lang="ja-JP" altLang="en-US" sz="2800" dirty="0">
                <a:solidFill>
                  <a:srgbClr val="FF0000"/>
                </a:solidFill>
                <a:latin typeface="ＭＳ 明朝" panose="02020609040205080304" pitchFamily="17" charset="-128"/>
                <a:ea typeface="ＭＳ 明朝" panose="02020609040205080304" pitchFamily="17" charset="-128"/>
              </a:rPr>
              <a:t>雰囲気を考慮しながら歌詞に合ったコードを生成する。</a:t>
            </a:r>
            <a:endParaRPr kumimoji="1" lang="en-US" altLang="ja-JP" sz="2800" dirty="0">
              <a:solidFill>
                <a:srgbClr val="FF0000"/>
              </a:solidFill>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生成されたコード進行を伴奏として、英文にメロディを付けて歌うことで、</a:t>
            </a:r>
            <a:r>
              <a:rPr kumimoji="1" lang="ja-JP" altLang="en-US" sz="2800" dirty="0">
                <a:solidFill>
                  <a:srgbClr val="FF0000"/>
                </a:solidFill>
                <a:latin typeface="ＭＳ 明朝" panose="02020609040205080304" pitchFamily="17" charset="-128"/>
                <a:ea typeface="ＭＳ 明朝" panose="02020609040205080304" pitchFamily="17" charset="-128"/>
              </a:rPr>
              <a:t>英語学習のデザインなどに適用することができる。</a:t>
            </a:r>
            <a:endParaRPr kumimoji="1" lang="en-US" altLang="ja-JP" sz="2800" dirty="0">
              <a:solidFill>
                <a:srgbClr val="FF0000"/>
              </a:solidFill>
              <a:latin typeface="ＭＳ 明朝" panose="02020609040205080304" pitchFamily="17" charset="-128"/>
              <a:ea typeface="ＭＳ 明朝" panose="02020609040205080304" pitchFamily="17" charset="-128"/>
            </a:endParaRPr>
          </a:p>
        </p:txBody>
      </p:sp>
      <p:sp>
        <p:nvSpPr>
          <p:cNvPr id="30" name="テキスト ボックス 29">
            <a:extLst>
              <a:ext uri="{FF2B5EF4-FFF2-40B4-BE49-F238E27FC236}">
                <a16:creationId xmlns:a16="http://schemas.microsoft.com/office/drawing/2014/main" id="{797E9E3D-687C-347F-4848-902189AA593D}"/>
              </a:ext>
            </a:extLst>
          </p:cNvPr>
          <p:cNvSpPr txBox="1"/>
          <p:nvPr/>
        </p:nvSpPr>
        <p:spPr>
          <a:xfrm>
            <a:off x="10646134" y="9088995"/>
            <a:ext cx="9686783" cy="2677656"/>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Transformer</a:t>
            </a:r>
            <a:r>
              <a:rPr kumimoji="1" lang="ja-JP" altLang="en-US" sz="2800" dirty="0">
                <a:latin typeface="ＭＳ 明朝" panose="02020609040205080304" pitchFamily="17" charset="-128"/>
                <a:ea typeface="ＭＳ 明朝" panose="02020609040205080304" pitchFamily="17" charset="-128"/>
              </a:rPr>
              <a:t>を用いて、英文を入力としてコードを生成するモデルを構築する。</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コードは英語教師が編集できるファイル形式の</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MIDI</a:t>
            </a:r>
            <a:r>
              <a:rPr kumimoji="1" lang="ja-JP" altLang="en-US" sz="2800" dirty="0">
                <a:latin typeface="ＭＳ 明朝" panose="02020609040205080304" pitchFamily="17" charset="-128"/>
                <a:ea typeface="ＭＳ 明朝" panose="02020609040205080304" pitchFamily="17" charset="-128"/>
              </a:rPr>
              <a:t>形式で出力する。</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本学の英語教師の協力を得て、英語授業への導入・実践方法を検討する。</a:t>
            </a:r>
          </a:p>
        </p:txBody>
      </p:sp>
      <p:grpSp>
        <p:nvGrpSpPr>
          <p:cNvPr id="37" name="グループ化 36">
            <a:extLst>
              <a:ext uri="{FF2B5EF4-FFF2-40B4-BE49-F238E27FC236}">
                <a16:creationId xmlns:a16="http://schemas.microsoft.com/office/drawing/2014/main" id="{53283A57-E295-ED4A-9CE7-B012A3D07583}"/>
              </a:ext>
            </a:extLst>
          </p:cNvPr>
          <p:cNvGrpSpPr/>
          <p:nvPr/>
        </p:nvGrpSpPr>
        <p:grpSpPr>
          <a:xfrm>
            <a:off x="876274" y="7488074"/>
            <a:ext cx="16532061" cy="5143065"/>
            <a:chOff x="876274" y="7488074"/>
            <a:chExt cx="16532061" cy="5143065"/>
          </a:xfrm>
        </p:grpSpPr>
        <p:sp>
          <p:nvSpPr>
            <p:cNvPr id="10" name="四角形: 角を丸くする 9">
              <a:extLst>
                <a:ext uri="{FF2B5EF4-FFF2-40B4-BE49-F238E27FC236}">
                  <a16:creationId xmlns:a16="http://schemas.microsoft.com/office/drawing/2014/main" id="{9D98C03C-9A1F-CC19-B72B-CEA3395D7A6E}"/>
                </a:ext>
              </a:extLst>
            </p:cNvPr>
            <p:cNvSpPr/>
            <p:nvPr/>
          </p:nvSpPr>
          <p:spPr>
            <a:xfrm>
              <a:off x="876911" y="7488074"/>
              <a:ext cx="8508357" cy="1133094"/>
            </a:xfrm>
            <a:prstGeom prst="roundRect">
              <a:avLst/>
            </a:prstGeom>
            <a:solidFill>
              <a:schemeClr val="accent6">
                <a:lumMod val="5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rgbClr val="FFFF00"/>
                  </a:solidFill>
                  <a:latin typeface="ＭＳ ゴシック" panose="020B0609070205080204" pitchFamily="49" charset="-128"/>
                  <a:ea typeface="ＭＳ ゴシック" panose="020B0609070205080204" pitchFamily="49" charset="-128"/>
                </a:rPr>
                <a:t>2.</a:t>
              </a:r>
              <a:r>
                <a:rPr kumimoji="1" lang="ja-JP" altLang="en-US" sz="4000" b="1" dirty="0">
                  <a:solidFill>
                    <a:srgbClr val="FFFF00"/>
                  </a:solidFill>
                  <a:latin typeface="ＭＳ ゴシック" panose="020B0609070205080204" pitchFamily="49" charset="-128"/>
                  <a:ea typeface="ＭＳ ゴシック" panose="020B0609070205080204" pitchFamily="49" charset="-128"/>
                </a:rPr>
                <a:t>研究課題と解決のアプローチ</a:t>
              </a:r>
            </a:p>
          </p:txBody>
        </p:sp>
        <p:sp>
          <p:nvSpPr>
            <p:cNvPr id="17" name="矢印: 右 16">
              <a:extLst>
                <a:ext uri="{FF2B5EF4-FFF2-40B4-BE49-F238E27FC236}">
                  <a16:creationId xmlns:a16="http://schemas.microsoft.com/office/drawing/2014/main" id="{BCDB4F41-102A-DD48-2F57-7A25EF6D285F}"/>
                </a:ext>
              </a:extLst>
            </p:cNvPr>
            <p:cNvSpPr/>
            <p:nvPr/>
          </p:nvSpPr>
          <p:spPr>
            <a:xfrm>
              <a:off x="8828076" y="9803216"/>
              <a:ext cx="1669774" cy="842771"/>
            </a:xfrm>
            <a:prstGeom prst="rightArrow">
              <a:avLst/>
            </a:prstGeom>
            <a:solidFill>
              <a:srgbClr val="92D050"/>
            </a:solidFill>
            <a:ln w="7620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616BA59F-24C2-C323-B9B5-B297306A204F}"/>
                </a:ext>
              </a:extLst>
            </p:cNvPr>
            <p:cNvSpPr txBox="1"/>
            <p:nvPr/>
          </p:nvSpPr>
          <p:spPr>
            <a:xfrm>
              <a:off x="4374959" y="8566400"/>
              <a:ext cx="2887045" cy="646331"/>
            </a:xfrm>
            <a:prstGeom prst="rect">
              <a:avLst/>
            </a:prstGeom>
            <a:noFill/>
          </p:spPr>
          <p:txBody>
            <a:bodyPr wrap="square" rtlCol="0">
              <a:spAutoFit/>
            </a:bodyPr>
            <a:lstStyle/>
            <a:p>
              <a:r>
                <a:rPr kumimoji="1" lang="en-US" altLang="ja-JP" sz="3600" b="1" dirty="0">
                  <a:latin typeface="ＭＳ ゴシック" panose="020B0609070205080204" pitchFamily="49" charset="-128"/>
                  <a:ea typeface="ＭＳ ゴシック" panose="020B0609070205080204" pitchFamily="49" charset="-128"/>
                </a:rPr>
                <a:t>[</a:t>
              </a:r>
              <a:r>
                <a:rPr kumimoji="1" lang="ja-JP" altLang="en-US" sz="3600" b="1" dirty="0">
                  <a:latin typeface="ＭＳ ゴシック" panose="020B0609070205080204" pitchFamily="49" charset="-128"/>
                  <a:ea typeface="ＭＳ ゴシック" panose="020B0609070205080204" pitchFamily="49" charset="-128"/>
                </a:rPr>
                <a:t>課題</a:t>
              </a:r>
              <a:r>
                <a:rPr kumimoji="1" lang="en-US" altLang="ja-JP" sz="3600" b="1" dirty="0">
                  <a:latin typeface="ＭＳ ゴシック" panose="020B0609070205080204" pitchFamily="49" charset="-128"/>
                  <a:ea typeface="ＭＳ ゴシック" panose="020B0609070205080204" pitchFamily="49" charset="-128"/>
                </a:rPr>
                <a:t>]</a:t>
              </a:r>
              <a:endParaRPr kumimoji="1" lang="ja-JP" altLang="en-US" b="1"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C3E99DDB-FF4B-8E8F-2CCC-39EBA558871E}"/>
                </a:ext>
              </a:extLst>
            </p:cNvPr>
            <p:cNvSpPr txBox="1"/>
            <p:nvPr/>
          </p:nvSpPr>
          <p:spPr>
            <a:xfrm>
              <a:off x="14521290" y="8566400"/>
              <a:ext cx="2887045" cy="646331"/>
            </a:xfrm>
            <a:prstGeom prst="rect">
              <a:avLst/>
            </a:prstGeom>
            <a:noFill/>
          </p:spPr>
          <p:txBody>
            <a:bodyPr wrap="square" rtlCol="0">
              <a:spAutoFit/>
            </a:bodyPr>
            <a:lstStyle/>
            <a:p>
              <a:r>
                <a:rPr kumimoji="1" lang="en-US" altLang="ja-JP" sz="3600" b="1" dirty="0">
                  <a:latin typeface="ＭＳ Ｐゴシック" panose="020B0600070205080204" pitchFamily="50" charset="-128"/>
                  <a:ea typeface="ＭＳ Ｐゴシック" panose="020B0600070205080204" pitchFamily="50" charset="-128"/>
                </a:rPr>
                <a:t>[</a:t>
              </a:r>
              <a:r>
                <a:rPr kumimoji="1" lang="ja-JP" altLang="en-US" sz="3600" b="1" dirty="0">
                  <a:latin typeface="ＭＳ Ｐゴシック" panose="020B0600070205080204" pitchFamily="50" charset="-128"/>
                  <a:ea typeface="ＭＳ Ｐゴシック" panose="020B0600070205080204" pitchFamily="50" charset="-128"/>
                </a:rPr>
                <a:t>アプローチ</a:t>
              </a:r>
              <a:r>
                <a:rPr kumimoji="1" lang="en-US" altLang="ja-JP" sz="3600" b="1" dirty="0">
                  <a:latin typeface="ＭＳ Ｐゴシック" panose="020B0600070205080204" pitchFamily="50" charset="-128"/>
                  <a:ea typeface="ＭＳ Ｐゴシック" panose="020B0600070205080204" pitchFamily="50" charset="-128"/>
                </a:rPr>
                <a:t>]</a:t>
              </a:r>
              <a:endParaRPr kumimoji="1" lang="ja-JP" altLang="en-US" b="1"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41487689-0E55-0FAD-0C5F-2CF9FC4D1C4A}"/>
                </a:ext>
              </a:extLst>
            </p:cNvPr>
            <p:cNvSpPr txBox="1"/>
            <p:nvPr/>
          </p:nvSpPr>
          <p:spPr>
            <a:xfrm>
              <a:off x="876274" y="9091709"/>
              <a:ext cx="8100086" cy="353943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生成</a:t>
              </a:r>
              <a:r>
                <a:rPr kumimoji="1" lang="en-US" altLang="ja-JP" sz="2800" dirty="0">
                  <a:latin typeface="ＭＳ 明朝" panose="02020609040205080304" pitchFamily="17" charset="-128"/>
                  <a:ea typeface="ＭＳ 明朝" panose="02020609040205080304" pitchFamily="17" charset="-128"/>
                  <a:cs typeface="Times New Roman" panose="02020603050405020304" pitchFamily="18" charset="0"/>
                </a:rPr>
                <a:t>AI</a:t>
              </a:r>
              <a:r>
                <a:rPr kumimoji="1" lang="ja-JP" altLang="en-US" sz="2800" dirty="0">
                  <a:latin typeface="ＭＳ 明朝" panose="02020609040205080304" pitchFamily="17" charset="-128"/>
                  <a:ea typeface="ＭＳ 明朝" panose="02020609040205080304" pitchFamily="17" charset="-128"/>
                </a:rPr>
                <a:t>を用いて生成された楽曲は、必ずしもコードや歌詞の雰囲気を考慮した楽曲とは限らない。</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英語教育での英文音読学習として、英文歌を導入することを目的とする。</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教師が既存の楽曲を利用して、歌詞を特定の英文や文法に変えても楽曲に合う歌詞になるとは限らない。</a:t>
              </a:r>
              <a:endParaRPr kumimoji="1" lang="en-US" altLang="ja-JP" sz="2800" dirty="0">
                <a:latin typeface="ＭＳ 明朝" panose="02020609040205080304" pitchFamily="17" charset="-128"/>
                <a:ea typeface="ＭＳ 明朝" panose="02020609040205080304" pitchFamily="17" charset="-128"/>
              </a:endParaRPr>
            </a:p>
          </p:txBody>
        </p:sp>
      </p:grpSp>
      <p:sp>
        <p:nvSpPr>
          <p:cNvPr id="63" name="テキスト ボックス 62">
            <a:extLst>
              <a:ext uri="{FF2B5EF4-FFF2-40B4-BE49-F238E27FC236}">
                <a16:creationId xmlns:a16="http://schemas.microsoft.com/office/drawing/2014/main" id="{1A45AD00-EB96-9B94-8A45-05F7D0691CD1}"/>
              </a:ext>
            </a:extLst>
          </p:cNvPr>
          <p:cNvSpPr txBox="1"/>
          <p:nvPr/>
        </p:nvSpPr>
        <p:spPr>
          <a:xfrm>
            <a:off x="868363" y="22868322"/>
            <a:ext cx="8733609" cy="1815882"/>
          </a:xfrm>
          <a:prstGeom prst="rect">
            <a:avLst/>
          </a:prstGeom>
          <a:noFill/>
        </p:spPr>
        <p:txBody>
          <a:bodyPr wrap="square">
            <a:spAutoFit/>
          </a:bodyPr>
          <a:lstStyle/>
          <a:p>
            <a:r>
              <a:rPr kumimoji="1" lang="en-US" altLang="ja-JP" sz="2800" b="1" dirty="0">
                <a:latin typeface="Times New Roman" panose="02020603050405020304" pitchFamily="18" charset="0"/>
                <a:ea typeface="ＭＳ 明朝" panose="02020609040205080304" pitchFamily="17" charset="-128"/>
                <a:cs typeface="Times New Roman" panose="02020603050405020304" pitchFamily="18" charset="0"/>
              </a:rPr>
              <a:t>Step2</a:t>
            </a:r>
            <a:r>
              <a:rPr kumimoji="1" lang="ja-JP" altLang="en-US" sz="2800" b="1" dirty="0">
                <a:latin typeface="ＭＳ 明朝" panose="02020609040205080304" pitchFamily="17" charset="-128"/>
                <a:ea typeface="ＭＳ 明朝" panose="02020609040205080304" pitchFamily="17" charset="-128"/>
              </a:rPr>
              <a:t>：モデルの設計と学習</a:t>
            </a:r>
            <a:endParaRPr kumimoji="1" lang="en-US" altLang="ja-JP" sz="2800" dirty="0">
              <a:latin typeface="ＭＳ 明朝" panose="02020609040205080304" pitchFamily="17" charset="-128"/>
              <a:ea typeface="ＭＳ 明朝" panose="02020609040205080304" pitchFamily="17" charset="-128"/>
            </a:endParaRPr>
          </a:p>
          <a:p>
            <a:r>
              <a:rPr kumimoji="1" lang="ja-JP" altLang="en-US" sz="2800" dirty="0">
                <a:latin typeface="ＭＳ 明朝" panose="02020609040205080304" pitchFamily="17" charset="-128"/>
                <a:ea typeface="ＭＳ 明朝" panose="02020609040205080304" pitchFamily="17" charset="-128"/>
              </a:rPr>
              <a:t>歌詞を入力とし、対応するコード進行を出力とする</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Transformer</a:t>
            </a:r>
            <a:r>
              <a:rPr kumimoji="1" lang="ja-JP" altLang="en-US" sz="2800" dirty="0">
                <a:latin typeface="ＭＳ 明朝" panose="02020609040205080304" pitchFamily="17" charset="-128"/>
                <a:ea typeface="ＭＳ 明朝" panose="02020609040205080304" pitchFamily="17" charset="-128"/>
              </a:rPr>
              <a:t>モデルを設計する。また、前処理したデータを用いて、モデルの学習を行う。</a:t>
            </a:r>
            <a:endParaRPr kumimoji="1" lang="en-US" altLang="ja-JP" sz="2800" dirty="0">
              <a:latin typeface="ＭＳ 明朝" panose="02020609040205080304" pitchFamily="17" charset="-128"/>
              <a:ea typeface="ＭＳ 明朝" panose="02020609040205080304" pitchFamily="17" charset="-128"/>
            </a:endParaRPr>
          </a:p>
        </p:txBody>
      </p:sp>
      <p:sp>
        <p:nvSpPr>
          <p:cNvPr id="64" name="テキスト ボックス 63">
            <a:extLst>
              <a:ext uri="{FF2B5EF4-FFF2-40B4-BE49-F238E27FC236}">
                <a16:creationId xmlns:a16="http://schemas.microsoft.com/office/drawing/2014/main" id="{B7B4336E-0CDB-0431-3CA5-AC2F1727DA8E}"/>
              </a:ext>
            </a:extLst>
          </p:cNvPr>
          <p:cNvSpPr txBox="1"/>
          <p:nvPr/>
        </p:nvSpPr>
        <p:spPr>
          <a:xfrm>
            <a:off x="868364" y="25176066"/>
            <a:ext cx="8733609" cy="1815882"/>
          </a:xfrm>
          <a:prstGeom prst="rect">
            <a:avLst/>
          </a:prstGeom>
          <a:noFill/>
        </p:spPr>
        <p:txBody>
          <a:bodyPr wrap="square">
            <a:spAutoFit/>
          </a:bodyPr>
          <a:lstStyle/>
          <a:p>
            <a:r>
              <a:rPr kumimoji="1" lang="en-US" altLang="ja-JP" sz="2800" b="1" dirty="0">
                <a:latin typeface="Times New Roman" panose="02020603050405020304" pitchFamily="18" charset="0"/>
                <a:ea typeface="ＭＳ 明朝" panose="02020609040205080304" pitchFamily="17" charset="-128"/>
                <a:cs typeface="Times New Roman" panose="02020603050405020304" pitchFamily="18" charset="0"/>
              </a:rPr>
              <a:t>Step3</a:t>
            </a:r>
            <a:r>
              <a:rPr kumimoji="1" lang="ja-JP" altLang="en-US" sz="2800" b="1" dirty="0">
                <a:latin typeface="ＭＳ 明朝" panose="02020609040205080304" pitchFamily="17" charset="-128"/>
                <a:ea typeface="ＭＳ 明朝" panose="02020609040205080304" pitchFamily="17" charset="-128"/>
              </a:rPr>
              <a:t>：コード生成</a:t>
            </a:r>
            <a:endParaRPr kumimoji="1" lang="en-US" altLang="ja-JP" sz="2800" dirty="0">
              <a:latin typeface="ＭＳ 明朝" panose="02020609040205080304" pitchFamily="17" charset="-128"/>
              <a:ea typeface="ＭＳ 明朝" panose="02020609040205080304" pitchFamily="17" charset="-128"/>
            </a:endParaRPr>
          </a:p>
          <a:p>
            <a:r>
              <a:rPr kumimoji="1" lang="ja-JP" altLang="en-US" sz="2800" dirty="0">
                <a:latin typeface="ＭＳ 明朝" panose="02020609040205080304" pitchFamily="17" charset="-128"/>
                <a:ea typeface="ＭＳ 明朝" panose="02020609040205080304" pitchFamily="17" charset="-128"/>
              </a:rPr>
              <a:t>新しい歌詞を</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Transformer</a:t>
            </a:r>
            <a:r>
              <a:rPr kumimoji="1" lang="ja-JP" altLang="en-US" sz="2800" dirty="0">
                <a:latin typeface="ＭＳ 明朝" panose="02020609040205080304" pitchFamily="17" charset="-128"/>
                <a:ea typeface="ＭＳ 明朝" panose="02020609040205080304" pitchFamily="17" charset="-128"/>
              </a:rPr>
              <a:t>モデルに入力し、コード進行を生成する。生成されたコード進行は</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MIDI</a:t>
            </a:r>
            <a:r>
              <a:rPr kumimoji="1" lang="ja-JP" altLang="en-US" sz="2800" dirty="0">
                <a:latin typeface="ＭＳ 明朝" panose="02020609040205080304" pitchFamily="17" charset="-128"/>
                <a:ea typeface="ＭＳ 明朝" panose="02020609040205080304" pitchFamily="17" charset="-128"/>
              </a:rPr>
              <a:t>形式で、英語教師が編集できる。</a:t>
            </a:r>
            <a:endParaRPr kumimoji="1" lang="en-US" altLang="ja-JP" sz="2800" dirty="0">
              <a:latin typeface="ＭＳ 明朝" panose="02020609040205080304" pitchFamily="17" charset="-128"/>
              <a:ea typeface="ＭＳ 明朝" panose="02020609040205080304" pitchFamily="17" charset="-128"/>
            </a:endParaRPr>
          </a:p>
        </p:txBody>
      </p:sp>
      <p:pic>
        <p:nvPicPr>
          <p:cNvPr id="67" name="図 66">
            <a:extLst>
              <a:ext uri="{FF2B5EF4-FFF2-40B4-BE49-F238E27FC236}">
                <a16:creationId xmlns:a16="http://schemas.microsoft.com/office/drawing/2014/main" id="{B03CC79C-F0A1-4FD9-ED5A-6014A6EE3F48}"/>
              </a:ext>
            </a:extLst>
          </p:cNvPr>
          <p:cNvPicPr>
            <a:picLocks noChangeAspect="1"/>
          </p:cNvPicPr>
          <p:nvPr/>
        </p:nvPicPr>
        <p:blipFill rotWithShape="1">
          <a:blip r:embed="rId3"/>
          <a:srcRect b="24055"/>
          <a:stretch/>
        </p:blipFill>
        <p:spPr>
          <a:xfrm>
            <a:off x="544858" y="26950613"/>
            <a:ext cx="9321568" cy="1980598"/>
          </a:xfrm>
          <a:prstGeom prst="rect">
            <a:avLst/>
          </a:prstGeom>
        </p:spPr>
      </p:pic>
      <p:sp>
        <p:nvSpPr>
          <p:cNvPr id="4" name="テキスト ボックス 3">
            <a:extLst>
              <a:ext uri="{FF2B5EF4-FFF2-40B4-BE49-F238E27FC236}">
                <a16:creationId xmlns:a16="http://schemas.microsoft.com/office/drawing/2014/main" id="{2398588A-1004-C305-BF1A-A850832E5080}"/>
              </a:ext>
            </a:extLst>
          </p:cNvPr>
          <p:cNvSpPr txBox="1"/>
          <p:nvPr/>
        </p:nvSpPr>
        <p:spPr>
          <a:xfrm>
            <a:off x="11504239" y="27247766"/>
            <a:ext cx="8974700" cy="2308324"/>
          </a:xfrm>
          <a:prstGeom prst="rect">
            <a:avLst/>
          </a:prstGeom>
          <a:noFill/>
        </p:spPr>
        <p:txBody>
          <a:bodyPr wrap="square" rtlCol="0">
            <a:spAutoFit/>
          </a:bodyPr>
          <a:lstStyle/>
          <a:p>
            <a:r>
              <a:rPr lang="en-US" altLang="ja-JP"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[1</a:t>
            </a:r>
            <a:r>
              <a:rPr lang="en-US" altLang="ja-JP" sz="1600" dirty="0">
                <a:solidFill>
                  <a:srgbClr val="1D1C1D"/>
                </a:solidFill>
                <a:highlight>
                  <a:srgbClr val="F8F8F8"/>
                </a:highlight>
                <a:latin typeface="ＭＳ 明朝" panose="02020609040205080304" pitchFamily="17" charset="-128"/>
                <a:ea typeface="ＭＳ 明朝" panose="02020609040205080304" pitchFamily="17" charset="-128"/>
              </a:rPr>
              <a:t>]</a:t>
            </a:r>
            <a:r>
              <a:rPr lang="ja-JP" altLang="en-US"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鷹野孝典，河野智子，楽曲生成</a:t>
            </a:r>
            <a:r>
              <a:rPr lang="en-US" altLang="ja-JP"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AI</a:t>
            </a:r>
            <a:r>
              <a:rPr lang="ja-JP" altLang="en-US"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の活用による英文歌を取り入れた英語授業デザイン</a:t>
            </a:r>
            <a:r>
              <a:rPr lang="en-US" altLang="ja-JP"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 </a:t>
            </a:r>
            <a:r>
              <a:rPr lang="ja-JP" altLang="en-US"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教育システム情報学会 </a:t>
            </a:r>
            <a:r>
              <a:rPr lang="en-US" altLang="ja-JP"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2023</a:t>
            </a:r>
            <a:r>
              <a:rPr lang="ja-JP" altLang="en-US"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年度第</a:t>
            </a:r>
            <a:r>
              <a:rPr lang="en-US" altLang="ja-JP"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5</a:t>
            </a:r>
            <a:r>
              <a:rPr lang="ja-JP" altLang="en-US"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回研究会予稿集</a:t>
            </a:r>
            <a:r>
              <a:rPr lang="en-US" altLang="ja-JP" sz="1600" b="0" i="0" dirty="0">
                <a:solidFill>
                  <a:srgbClr val="1D1C1D"/>
                </a:solidFill>
                <a:effectLst/>
                <a:highlight>
                  <a:srgbClr val="F8F8F8"/>
                </a:highlight>
                <a:latin typeface="ＭＳ 明朝" panose="02020609040205080304" pitchFamily="17" charset="-128"/>
                <a:ea typeface="ＭＳ 明朝" panose="02020609040205080304" pitchFamily="17" charset="-128"/>
              </a:rPr>
              <a:t>, pp.24-30, 2024</a:t>
            </a:r>
          </a:p>
          <a:p>
            <a:endParaRPr kumimoji="1" lang="en-US" altLang="ja-JP" sz="1600" dirty="0">
              <a:latin typeface="ＭＳ 明朝" panose="02020609040205080304" pitchFamily="17" charset="-128"/>
              <a:ea typeface="ＭＳ 明朝" panose="02020609040205080304" pitchFamily="17" charset="-128"/>
            </a:endParaRPr>
          </a:p>
          <a:p>
            <a:r>
              <a:rPr kumimoji="1" lang="en-US" altLang="zh-TW" sz="1600" dirty="0">
                <a:latin typeface="ＭＳ 明朝" panose="02020609040205080304" pitchFamily="17" charset="-128"/>
                <a:ea typeface="ＭＳ 明朝" panose="02020609040205080304" pitchFamily="17" charset="-128"/>
              </a:rPr>
              <a:t>[2]</a:t>
            </a:r>
            <a:r>
              <a:rPr kumimoji="1" lang="zh-TW" altLang="en-US" sz="1600" dirty="0">
                <a:latin typeface="ＭＳ 明朝" panose="02020609040205080304" pitchFamily="17" charset="-128"/>
                <a:ea typeface="ＭＳ 明朝" panose="02020609040205080304" pitchFamily="17" charset="-128"/>
              </a:rPr>
              <a:t>渡邉研斗</a:t>
            </a:r>
            <a:r>
              <a:rPr kumimoji="1" lang="en-US" altLang="zh-TW" sz="1600" dirty="0">
                <a:latin typeface="ＭＳ 明朝" panose="02020609040205080304" pitchFamily="17" charset="-128"/>
                <a:ea typeface="ＭＳ 明朝" panose="02020609040205080304" pitchFamily="17" charset="-128"/>
              </a:rPr>
              <a:t>,  </a:t>
            </a:r>
            <a:r>
              <a:rPr kumimoji="1" lang="zh-TW" altLang="en-US" sz="1600" dirty="0">
                <a:latin typeface="ＭＳ 明朝" panose="02020609040205080304" pitchFamily="17" charset="-128"/>
                <a:ea typeface="ＭＳ 明朝" panose="02020609040205080304" pitchFamily="17" charset="-128"/>
              </a:rPr>
              <a:t>松林優一郎</a:t>
            </a:r>
            <a:r>
              <a:rPr kumimoji="1" lang="en-US" altLang="zh-TW" sz="1600" dirty="0">
                <a:latin typeface="ＭＳ 明朝" panose="02020609040205080304" pitchFamily="17" charset="-128"/>
                <a:ea typeface="ＭＳ 明朝" panose="02020609040205080304" pitchFamily="17" charset="-128"/>
              </a:rPr>
              <a:t>,  </a:t>
            </a:r>
            <a:r>
              <a:rPr kumimoji="1" lang="zh-TW" altLang="en-US" sz="1600" dirty="0">
                <a:latin typeface="ＭＳ 明朝" panose="02020609040205080304" pitchFamily="17" charset="-128"/>
                <a:ea typeface="ＭＳ 明朝" panose="02020609040205080304" pitchFamily="17" charset="-128"/>
              </a:rPr>
              <a:t>深山</a:t>
            </a:r>
            <a:r>
              <a:rPr kumimoji="1" lang="en-US" altLang="zh-TW" sz="1600" dirty="0">
                <a:latin typeface="ＭＳ 明朝" panose="02020609040205080304" pitchFamily="17" charset="-128"/>
                <a:ea typeface="ＭＳ 明朝" panose="02020609040205080304" pitchFamily="17" charset="-128"/>
              </a:rPr>
              <a:t>,  </a:t>
            </a:r>
            <a:r>
              <a:rPr kumimoji="1" lang="zh-TW" altLang="en-US" sz="1600" dirty="0">
                <a:latin typeface="ＭＳ 明朝" panose="02020609040205080304" pitchFamily="17" charset="-128"/>
                <a:ea typeface="ＭＳ 明朝" panose="02020609040205080304" pitchFamily="17" charset="-128"/>
              </a:rPr>
              <a:t>中野倫靖</a:t>
            </a:r>
            <a:r>
              <a:rPr kumimoji="1" lang="en-US" altLang="zh-TW" sz="1600" dirty="0">
                <a:latin typeface="ＭＳ 明朝" panose="02020609040205080304" pitchFamily="17" charset="-128"/>
                <a:ea typeface="ＭＳ 明朝" panose="02020609040205080304" pitchFamily="17" charset="-128"/>
              </a:rPr>
              <a:t>,  </a:t>
            </a:r>
            <a:r>
              <a:rPr kumimoji="1" lang="zh-TW" altLang="en-US" sz="1600" dirty="0">
                <a:latin typeface="ＭＳ 明朝" panose="02020609040205080304" pitchFamily="17" charset="-128"/>
                <a:ea typeface="ＭＳ 明朝" panose="02020609040205080304" pitchFamily="17" charset="-128"/>
              </a:rPr>
              <a:t>後藤真孝</a:t>
            </a:r>
            <a:r>
              <a:rPr kumimoji="1" lang="en-US" altLang="zh-TW" sz="1600" dirty="0">
                <a:latin typeface="ＭＳ 明朝" panose="02020609040205080304" pitchFamily="17" charset="-128"/>
                <a:ea typeface="ＭＳ 明朝" panose="02020609040205080304" pitchFamily="17" charset="-128"/>
              </a:rPr>
              <a:t>,  </a:t>
            </a:r>
            <a:r>
              <a:rPr kumimoji="1" lang="zh-TW" altLang="en-US" sz="1600" dirty="0">
                <a:latin typeface="ＭＳ 明朝" panose="02020609040205080304" pitchFamily="17" charset="-128"/>
                <a:ea typeface="ＭＳ 明朝" panose="02020609040205080304" pitchFamily="17" charset="-128"/>
              </a:rPr>
              <a:t>乾健太郎</a:t>
            </a:r>
            <a:r>
              <a:rPr kumimoji="1" lang="en-US" altLang="zh-TW" sz="1600" dirty="0">
                <a:latin typeface="ＭＳ 明朝" panose="02020609040205080304" pitchFamily="17" charset="-128"/>
                <a:ea typeface="ＭＳ 明朝" panose="02020609040205080304" pitchFamily="17" charset="-128"/>
              </a:rPr>
              <a:t>,</a:t>
            </a:r>
            <a:r>
              <a:rPr kumimoji="1" lang="ja-JP" altLang="en-US" sz="1600" dirty="0">
                <a:latin typeface="ＭＳ 明朝" panose="02020609040205080304" pitchFamily="17" charset="-128"/>
                <a:ea typeface="ＭＳ 明朝" panose="02020609040205080304" pitchFamily="17" charset="-128"/>
              </a:rPr>
              <a:t>メロディと歌詞の相関に基づく自動歌詞生成</a:t>
            </a:r>
            <a:r>
              <a:rPr kumimoji="1" lang="en-US" altLang="ja-JP" sz="1600" dirty="0">
                <a:latin typeface="ＭＳ 明朝" panose="02020609040205080304" pitchFamily="17" charset="-128"/>
                <a:ea typeface="ＭＳ 明朝" panose="02020609040205080304" pitchFamily="17" charset="-128"/>
              </a:rPr>
              <a:t>,</a:t>
            </a:r>
            <a:r>
              <a:rPr kumimoji="1" lang="ja-JP" altLang="en-US" sz="1600" dirty="0">
                <a:latin typeface="ＭＳ 明朝" panose="02020609040205080304" pitchFamily="17" charset="-128"/>
                <a:ea typeface="ＭＳ 明朝" panose="02020609040205080304" pitchFamily="17" charset="-128"/>
              </a:rPr>
              <a:t> 情報処理学会研究報告</a:t>
            </a:r>
            <a:r>
              <a:rPr kumimoji="1" lang="en-US" altLang="ja-JP" sz="1600" dirty="0">
                <a:latin typeface="ＭＳ 明朝" panose="02020609040205080304" pitchFamily="17" charset="-128"/>
                <a:ea typeface="ＭＳ 明朝" panose="02020609040205080304" pitchFamily="17" charset="-128"/>
              </a:rPr>
              <a:t>, No.16, pp.1-12,  2017</a:t>
            </a:r>
          </a:p>
          <a:p>
            <a:endParaRPr kumimoji="1" lang="en-US" altLang="ja-JP" sz="1600" dirty="0">
              <a:latin typeface="ＭＳ 明朝" panose="02020609040205080304" pitchFamily="17" charset="-128"/>
              <a:ea typeface="ＭＳ 明朝" panose="02020609040205080304" pitchFamily="17" charset="-128"/>
            </a:endParaRPr>
          </a:p>
          <a:p>
            <a:r>
              <a:rPr kumimoji="1" lang="en-US" altLang="ja-JP" sz="1600" dirty="0">
                <a:latin typeface="ＭＳ 明朝" panose="02020609040205080304" pitchFamily="17" charset="-128"/>
                <a:ea typeface="ＭＳ 明朝" panose="02020609040205080304" pitchFamily="17" charset="-128"/>
              </a:rPr>
              <a:t>[3]</a:t>
            </a:r>
            <a:r>
              <a:rPr kumimoji="1" lang="ja-JP" altLang="en-US" sz="1600" dirty="0">
                <a:latin typeface="ＭＳ 明朝" panose="02020609040205080304" pitchFamily="17" charset="-128"/>
                <a:ea typeface="ＭＳ 明朝" panose="02020609040205080304" pitchFamily="17" charset="-128"/>
              </a:rPr>
              <a:t>世良拓也</a:t>
            </a:r>
            <a:r>
              <a:rPr kumimoji="1" lang="en-US" altLang="ja-JP" sz="1600" dirty="0">
                <a:latin typeface="ＭＳ 明朝" panose="02020609040205080304" pitchFamily="17" charset="-128"/>
                <a:ea typeface="ＭＳ 明朝" panose="02020609040205080304" pitchFamily="17" charset="-128"/>
              </a:rPr>
              <a:t>, </a:t>
            </a:r>
            <a:r>
              <a:rPr kumimoji="1" lang="ja-JP" altLang="en-US" sz="1600" dirty="0">
                <a:latin typeface="ＭＳ 明朝" panose="02020609040205080304" pitchFamily="17" charset="-128"/>
                <a:ea typeface="ＭＳ 明朝" panose="02020609040205080304" pitchFamily="17" charset="-128"/>
              </a:rPr>
              <a:t>大井雄介</a:t>
            </a:r>
            <a:r>
              <a:rPr kumimoji="1" lang="en-US" altLang="ja-JP" sz="1600" dirty="0">
                <a:latin typeface="ＭＳ 明朝" panose="02020609040205080304" pitchFamily="17" charset="-128"/>
                <a:ea typeface="ＭＳ 明朝" panose="02020609040205080304" pitchFamily="17" charset="-128"/>
              </a:rPr>
              <a:t>,</a:t>
            </a:r>
            <a:r>
              <a:rPr kumimoji="1" lang="ja-JP" altLang="en-US" sz="1600" dirty="0">
                <a:latin typeface="ＭＳ 明朝" panose="02020609040205080304" pitchFamily="17" charset="-128"/>
                <a:ea typeface="ＭＳ 明朝" panose="02020609040205080304" pitchFamily="17" charset="-128"/>
              </a:rPr>
              <a:t> 浜野祐介</a:t>
            </a:r>
            <a:r>
              <a:rPr kumimoji="1" lang="en-US" altLang="ja-JP" sz="1600" dirty="0">
                <a:latin typeface="ＭＳ 明朝" panose="02020609040205080304" pitchFamily="17" charset="-128"/>
                <a:ea typeface="ＭＳ 明朝" panose="02020609040205080304" pitchFamily="17" charset="-128"/>
              </a:rPr>
              <a:t>, </a:t>
            </a:r>
            <a:r>
              <a:rPr kumimoji="1" lang="ja-JP" altLang="en-US" sz="1600" dirty="0">
                <a:latin typeface="ＭＳ 明朝" panose="02020609040205080304" pitchFamily="17" charset="-128"/>
                <a:ea typeface="ＭＳ 明朝" panose="02020609040205080304" pitchFamily="17" charset="-128"/>
              </a:rPr>
              <a:t>谷口浩平</a:t>
            </a:r>
            <a:r>
              <a:rPr kumimoji="1" lang="en-US" altLang="ja-JP" sz="1600" dirty="0">
                <a:latin typeface="ＭＳ 明朝" panose="02020609040205080304" pitchFamily="17" charset="-128"/>
                <a:ea typeface="ＭＳ 明朝" panose="02020609040205080304" pitchFamily="17" charset="-128"/>
              </a:rPr>
              <a:t>,</a:t>
            </a:r>
            <a:endParaRPr kumimoji="1" lang="ja-JP" altLang="en-US" sz="1600" dirty="0">
              <a:latin typeface="ＭＳ 明朝" panose="02020609040205080304" pitchFamily="17" charset="-128"/>
              <a:ea typeface="ＭＳ 明朝" panose="02020609040205080304" pitchFamily="17" charset="-128"/>
            </a:endParaRPr>
          </a:p>
          <a:p>
            <a:r>
              <a:rPr kumimoji="1" lang="ja-JP" altLang="en-US" sz="1600" dirty="0">
                <a:latin typeface="ＭＳ 明朝" panose="02020609040205080304" pitchFamily="17" charset="-128"/>
                <a:ea typeface="ＭＳ 明朝" panose="02020609040205080304" pitchFamily="17" charset="-128"/>
              </a:rPr>
              <a:t>深層学習による歌詞を考慮したコード進行の自動生成</a:t>
            </a:r>
            <a:r>
              <a:rPr kumimoji="1" lang="en-US" altLang="ja-JP" sz="1600" dirty="0">
                <a:latin typeface="ＭＳ 明朝" panose="02020609040205080304" pitchFamily="17" charset="-128"/>
                <a:ea typeface="ＭＳ 明朝" panose="02020609040205080304" pitchFamily="17" charset="-128"/>
              </a:rPr>
              <a:t>,</a:t>
            </a:r>
            <a:r>
              <a:rPr kumimoji="1" lang="ja-JP" altLang="en-US" sz="1600" dirty="0">
                <a:latin typeface="ＭＳ 明朝" panose="02020609040205080304" pitchFamily="17" charset="-128"/>
                <a:ea typeface="ＭＳ 明朝" panose="02020609040205080304" pitchFamily="17" charset="-128"/>
              </a:rPr>
              <a:t>第</a:t>
            </a:r>
            <a:r>
              <a:rPr kumimoji="1" lang="en-US" altLang="ja-JP" sz="1600" dirty="0">
                <a:latin typeface="ＭＳ 明朝" panose="02020609040205080304" pitchFamily="17" charset="-128"/>
                <a:ea typeface="ＭＳ 明朝" panose="02020609040205080304" pitchFamily="17" charset="-128"/>
              </a:rPr>
              <a:t>84</a:t>
            </a:r>
            <a:r>
              <a:rPr kumimoji="1" lang="ja-JP" altLang="en-US" sz="1600" dirty="0">
                <a:latin typeface="ＭＳ 明朝" panose="02020609040205080304" pitchFamily="17" charset="-128"/>
                <a:ea typeface="ＭＳ 明朝" panose="02020609040205080304" pitchFamily="17" charset="-128"/>
              </a:rPr>
              <a:t>回全国大会講演論文集</a:t>
            </a:r>
            <a:r>
              <a:rPr kumimoji="1" lang="en-US" altLang="ja-JP" sz="1600" dirty="0">
                <a:latin typeface="ＭＳ 明朝" panose="02020609040205080304" pitchFamily="17" charset="-128"/>
                <a:ea typeface="ＭＳ 明朝" panose="02020609040205080304" pitchFamily="17" charset="-128"/>
              </a:rPr>
              <a:t>, pp.99-100, 2022</a:t>
            </a:r>
            <a:endParaRPr kumimoji="1" lang="ja-JP" altLang="en-US" sz="1600" dirty="0">
              <a:latin typeface="ＭＳ 明朝" panose="02020609040205080304" pitchFamily="17" charset="-128"/>
              <a:ea typeface="ＭＳ 明朝" panose="02020609040205080304" pitchFamily="17" charset="-128"/>
            </a:endParaRPr>
          </a:p>
        </p:txBody>
      </p:sp>
      <p:sp>
        <p:nvSpPr>
          <p:cNvPr id="16" name="テキスト ボックス 15">
            <a:extLst>
              <a:ext uri="{FF2B5EF4-FFF2-40B4-BE49-F238E27FC236}">
                <a16:creationId xmlns:a16="http://schemas.microsoft.com/office/drawing/2014/main" id="{6F78292D-FA40-56A5-7CE6-D6824B568382}"/>
              </a:ext>
            </a:extLst>
          </p:cNvPr>
          <p:cNvSpPr txBox="1"/>
          <p:nvPr/>
        </p:nvSpPr>
        <p:spPr>
          <a:xfrm>
            <a:off x="11422275" y="13856907"/>
            <a:ext cx="9085074" cy="1384995"/>
          </a:xfrm>
          <a:prstGeom prst="rect">
            <a:avLst/>
          </a:prstGeom>
          <a:noFill/>
        </p:spPr>
        <p:txBody>
          <a:bodyPr wrap="square" rtlCol="0">
            <a:spAutoFit/>
          </a:bodyPr>
          <a:lstStyle/>
          <a:p>
            <a:r>
              <a:rPr kumimoji="1" lang="en-US" altLang="ja-JP" sz="2800" dirty="0">
                <a:latin typeface="ＭＳ 明朝" panose="02020609040205080304" pitchFamily="17" charset="-128"/>
                <a:ea typeface="ＭＳ 明朝" panose="02020609040205080304" pitchFamily="17" charset="-128"/>
              </a:rPr>
              <a:t>1958</a:t>
            </a:r>
            <a:r>
              <a:rPr kumimoji="1" lang="ja-JP" altLang="en-US" sz="2800" dirty="0">
                <a:latin typeface="ＭＳ 明朝" panose="02020609040205080304" pitchFamily="17" charset="-128"/>
                <a:ea typeface="ＭＳ 明朝" panose="02020609040205080304" pitchFamily="17" charset="-128"/>
              </a:rPr>
              <a:t>年から</a:t>
            </a:r>
            <a:r>
              <a:rPr kumimoji="1" lang="en-US" altLang="ja-JP" sz="2800" dirty="0">
                <a:latin typeface="ＭＳ 明朝" panose="02020609040205080304" pitchFamily="17" charset="-128"/>
                <a:ea typeface="ＭＳ 明朝" panose="02020609040205080304" pitchFamily="17" charset="-128"/>
              </a:rPr>
              <a:t>1991</a:t>
            </a:r>
            <a:r>
              <a:rPr kumimoji="1" lang="ja-JP" altLang="en-US" sz="2800" dirty="0">
                <a:latin typeface="ＭＳ 明朝" panose="02020609040205080304" pitchFamily="17" charset="-128"/>
                <a:ea typeface="ＭＳ 明朝" panose="02020609040205080304" pitchFamily="17" charset="-128"/>
              </a:rPr>
              <a:t>年までのビルボードホット</a:t>
            </a:r>
            <a:r>
              <a:rPr kumimoji="1" lang="en-US" altLang="ja-JP" sz="2800" dirty="0">
                <a:latin typeface="ＭＳ 明朝" panose="02020609040205080304" pitchFamily="17" charset="-128"/>
                <a:ea typeface="ＭＳ 明朝" panose="02020609040205080304" pitchFamily="17" charset="-128"/>
              </a:rPr>
              <a:t>100</a:t>
            </a:r>
            <a:r>
              <a:rPr kumimoji="1" lang="ja-JP" altLang="en-US" sz="2800" dirty="0">
                <a:latin typeface="ＭＳ 明朝" panose="02020609040205080304" pitchFamily="17" charset="-128"/>
                <a:ea typeface="ＭＳ 明朝" panose="02020609040205080304" pitchFamily="17" charset="-128"/>
              </a:rPr>
              <a:t>の</a:t>
            </a:r>
            <a:r>
              <a:rPr kumimoji="1" lang="en-US" altLang="ja-JP" sz="2800" dirty="0">
                <a:latin typeface="ＭＳ 明朝" panose="02020609040205080304" pitchFamily="17" charset="-128"/>
                <a:ea typeface="ＭＳ 明朝" panose="02020609040205080304" pitchFamily="17" charset="-128"/>
              </a:rPr>
              <a:t>1300</a:t>
            </a:r>
            <a:r>
              <a:rPr kumimoji="1" lang="ja-JP" altLang="en-US" sz="2800" dirty="0">
                <a:latin typeface="ＭＳ 明朝" panose="02020609040205080304" pitchFamily="17" charset="-128"/>
                <a:ea typeface="ＭＳ 明朝" panose="02020609040205080304" pitchFamily="17" charset="-128"/>
              </a:rPr>
              <a:t>曲の楽曲の構造とコード進行を含むデータセットを用いて、楽曲</a:t>
            </a:r>
            <a:r>
              <a:rPr kumimoji="1" lang="ja-JP" altLang="en-US" sz="2800" dirty="0">
                <a:latin typeface="Times New Roman" panose="02020603050405020304" pitchFamily="18" charset="0"/>
                <a:ea typeface="ＭＳ 明朝" panose="02020609040205080304" pitchFamily="17" charset="-128"/>
                <a:cs typeface="Times New Roman" panose="02020603050405020304" pitchFamily="18" charset="0"/>
              </a:rPr>
              <a:t>データ</a:t>
            </a:r>
            <a:r>
              <a:rPr kumimoji="1" lang="ja-JP" altLang="en-US" sz="2800" dirty="0">
                <a:latin typeface="ＭＳ 明朝" panose="02020609040205080304" pitchFamily="17" charset="-128"/>
                <a:ea typeface="ＭＳ 明朝" panose="02020609040205080304" pitchFamily="17" charset="-128"/>
              </a:rPr>
              <a:t>とコードを対応付けるデータを作成した。</a:t>
            </a:r>
            <a:endParaRPr kumimoji="1" lang="en-US" altLang="ja-JP" sz="2800" dirty="0">
              <a:latin typeface="ＭＳ 明朝" panose="02020609040205080304" pitchFamily="17" charset="-128"/>
              <a:ea typeface="ＭＳ 明朝" panose="02020609040205080304" pitchFamily="17" charset="-128"/>
            </a:endParaRPr>
          </a:p>
        </p:txBody>
      </p:sp>
      <p:sp>
        <p:nvSpPr>
          <p:cNvPr id="14" name="テキスト ボックス 13">
            <a:extLst>
              <a:ext uri="{FF2B5EF4-FFF2-40B4-BE49-F238E27FC236}">
                <a16:creationId xmlns:a16="http://schemas.microsoft.com/office/drawing/2014/main" id="{6BBACC29-3316-476B-7469-11A520830280}"/>
              </a:ext>
            </a:extLst>
          </p:cNvPr>
          <p:cNvSpPr txBox="1"/>
          <p:nvPr/>
        </p:nvSpPr>
        <p:spPr>
          <a:xfrm>
            <a:off x="7964051" y="28766495"/>
            <a:ext cx="2074723" cy="523220"/>
          </a:xfrm>
          <a:prstGeom prst="rect">
            <a:avLst/>
          </a:prstGeom>
          <a:noFill/>
        </p:spPr>
        <p:txBody>
          <a:bodyPr wrap="square" rtlCol="0">
            <a:spAutoFit/>
          </a:bodyPr>
          <a:lstStyle/>
          <a:p>
            <a:r>
              <a:rPr kumimoji="1" lang="ja-JP" altLang="en-US" sz="2800" dirty="0">
                <a:latin typeface="ＭＳ 明朝" panose="02020609040205080304" pitchFamily="17" charset="-128"/>
                <a:ea typeface="ＭＳ 明朝" panose="02020609040205080304" pitchFamily="17" charset="-128"/>
              </a:rPr>
              <a:t>コード進行</a:t>
            </a:r>
          </a:p>
        </p:txBody>
      </p:sp>
      <p:sp>
        <p:nvSpPr>
          <p:cNvPr id="15" name="テキスト ボックス 14">
            <a:extLst>
              <a:ext uri="{FF2B5EF4-FFF2-40B4-BE49-F238E27FC236}">
                <a16:creationId xmlns:a16="http://schemas.microsoft.com/office/drawing/2014/main" id="{B67A383D-B4F6-256D-3CE2-BAE1317352D9}"/>
              </a:ext>
            </a:extLst>
          </p:cNvPr>
          <p:cNvSpPr txBox="1"/>
          <p:nvPr/>
        </p:nvSpPr>
        <p:spPr>
          <a:xfrm>
            <a:off x="3728153" y="28800171"/>
            <a:ext cx="3408829" cy="523220"/>
          </a:xfrm>
          <a:prstGeom prst="rect">
            <a:avLst/>
          </a:prstGeom>
          <a:noFill/>
        </p:spPr>
        <p:txBody>
          <a:bodyPr wrap="square" rtlCol="0">
            <a:spAutoFit/>
          </a:bodyPr>
          <a:lstStyle/>
          <a:p>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Transformer</a:t>
            </a:r>
            <a:r>
              <a:rPr kumimoji="1" lang="ja-JP" altLang="en-US" sz="2800" dirty="0">
                <a:latin typeface="ＭＳ 明朝" panose="02020609040205080304" pitchFamily="17" charset="-128"/>
                <a:ea typeface="ＭＳ 明朝" panose="02020609040205080304" pitchFamily="17" charset="-128"/>
              </a:rPr>
              <a:t>モデル</a:t>
            </a:r>
          </a:p>
        </p:txBody>
      </p:sp>
      <p:sp>
        <p:nvSpPr>
          <p:cNvPr id="24" name="テキスト ボックス 23">
            <a:extLst>
              <a:ext uri="{FF2B5EF4-FFF2-40B4-BE49-F238E27FC236}">
                <a16:creationId xmlns:a16="http://schemas.microsoft.com/office/drawing/2014/main" id="{4FB43A3E-8E23-9FDB-C63D-04657B0EF7E2}"/>
              </a:ext>
            </a:extLst>
          </p:cNvPr>
          <p:cNvSpPr txBox="1"/>
          <p:nvPr/>
        </p:nvSpPr>
        <p:spPr>
          <a:xfrm>
            <a:off x="1230602" y="28765552"/>
            <a:ext cx="989518" cy="523220"/>
          </a:xfrm>
          <a:prstGeom prst="rect">
            <a:avLst/>
          </a:prstGeom>
          <a:noFill/>
        </p:spPr>
        <p:txBody>
          <a:bodyPr wrap="square" rtlCol="0">
            <a:spAutoFit/>
          </a:bodyPr>
          <a:lstStyle/>
          <a:p>
            <a:r>
              <a:rPr kumimoji="1" lang="ja-JP" altLang="en-US" sz="2800" dirty="0">
                <a:latin typeface="ＭＳ 明朝" panose="02020609040205080304" pitchFamily="17" charset="-128"/>
                <a:ea typeface="ＭＳ 明朝" panose="02020609040205080304" pitchFamily="17" charset="-128"/>
              </a:rPr>
              <a:t>歌詞</a:t>
            </a:r>
          </a:p>
        </p:txBody>
      </p:sp>
      <p:pic>
        <p:nvPicPr>
          <p:cNvPr id="43" name="図 42" descr="ダイアグラム が含まれている画像&#10;&#10;自動的に生成された説明">
            <a:extLst>
              <a:ext uri="{FF2B5EF4-FFF2-40B4-BE49-F238E27FC236}">
                <a16:creationId xmlns:a16="http://schemas.microsoft.com/office/drawing/2014/main" id="{16836763-CAA7-BE2E-63AF-FC881C35173A}"/>
              </a:ext>
            </a:extLst>
          </p:cNvPr>
          <p:cNvPicPr>
            <a:picLocks noChangeAspect="1"/>
          </p:cNvPicPr>
          <p:nvPr/>
        </p:nvPicPr>
        <p:blipFill rotWithShape="1">
          <a:blip r:embed="rId4">
            <a:extLst>
              <a:ext uri="{28A0092B-C50C-407E-A947-70E740481C1C}">
                <a14:useLocalDpi xmlns:a14="http://schemas.microsoft.com/office/drawing/2010/main" val="0"/>
              </a:ext>
            </a:extLst>
          </a:blip>
          <a:srcRect r="8729" b="6281"/>
          <a:stretch/>
        </p:blipFill>
        <p:spPr>
          <a:xfrm>
            <a:off x="11422274" y="18167502"/>
            <a:ext cx="8373095" cy="2254883"/>
          </a:xfrm>
          <a:prstGeom prst="rect">
            <a:avLst/>
          </a:prstGeom>
        </p:spPr>
      </p:pic>
      <p:graphicFrame>
        <p:nvGraphicFramePr>
          <p:cNvPr id="46" name="表 45">
            <a:extLst>
              <a:ext uri="{FF2B5EF4-FFF2-40B4-BE49-F238E27FC236}">
                <a16:creationId xmlns:a16="http://schemas.microsoft.com/office/drawing/2014/main" id="{2B1B0CB0-B648-D873-7842-0AB5C345ABDB}"/>
              </a:ext>
            </a:extLst>
          </p:cNvPr>
          <p:cNvGraphicFramePr>
            <a:graphicFrameLocks noGrp="1"/>
          </p:cNvGraphicFramePr>
          <p:nvPr>
            <p:extLst>
              <p:ext uri="{D42A27DB-BD31-4B8C-83A1-F6EECF244321}">
                <p14:modId xmlns:p14="http://schemas.microsoft.com/office/powerpoint/2010/main" val="3466185809"/>
              </p:ext>
            </p:extLst>
          </p:nvPr>
        </p:nvGraphicFramePr>
        <p:xfrm>
          <a:off x="11422275" y="17581355"/>
          <a:ext cx="8754696" cy="2841030"/>
        </p:xfrm>
        <a:graphic>
          <a:graphicData uri="http://schemas.openxmlformats.org/drawingml/2006/table">
            <a:tbl>
              <a:tblPr firstRow="1" bandRow="1">
                <a:tableStyleId>{5C22544A-7EE6-4342-B048-85BDC9FD1C3A}</a:tableStyleId>
              </a:tblPr>
              <a:tblGrid>
                <a:gridCol w="8754696">
                  <a:extLst>
                    <a:ext uri="{9D8B030D-6E8A-4147-A177-3AD203B41FA5}">
                      <a16:colId xmlns:a16="http://schemas.microsoft.com/office/drawing/2014/main" val="712054475"/>
                    </a:ext>
                  </a:extLst>
                </a:gridCol>
              </a:tblGrid>
              <a:tr h="609796">
                <a:tc>
                  <a:txBody>
                    <a:bodyPr/>
                    <a:lstStyle/>
                    <a:p>
                      <a:pPr algn="ctr"/>
                      <a:r>
                        <a:rPr kumimoji="1" lang="ja-JP" altLang="en-US" sz="2800" dirty="0">
                          <a:solidFill>
                            <a:schemeClr val="tx1"/>
                          </a:solidFill>
                          <a:latin typeface="ＭＳ ゴシック" panose="020B0609070205080204" pitchFamily="49" charset="-128"/>
                          <a:ea typeface="ＭＳ ゴシック" panose="020B0609070205080204" pitchFamily="49" charset="-128"/>
                        </a:rPr>
                        <a:t>楽曲のコード進行</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71698585"/>
                  </a:ext>
                </a:extLst>
              </a:tr>
              <a:tr h="2231234">
                <a:tc>
                  <a:txBody>
                    <a:bodyPr/>
                    <a:lstStyle/>
                    <a:p>
                      <a:endParaRPr kumimoji="1" lang="ja-JP"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390979668"/>
                  </a:ext>
                </a:extLst>
              </a:tr>
            </a:tbl>
          </a:graphicData>
        </a:graphic>
      </p:graphicFrame>
      <p:pic>
        <p:nvPicPr>
          <p:cNvPr id="39" name="図 38" descr="テーブル&#10;&#10;自動的に生成された説明">
            <a:extLst>
              <a:ext uri="{FF2B5EF4-FFF2-40B4-BE49-F238E27FC236}">
                <a16:creationId xmlns:a16="http://schemas.microsoft.com/office/drawing/2014/main" id="{ECC68B45-B50A-C90B-4588-2F0B5A87EF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2275" y="15761866"/>
            <a:ext cx="8754697" cy="1667108"/>
          </a:xfrm>
          <a:prstGeom prst="rect">
            <a:avLst/>
          </a:prstGeom>
        </p:spPr>
      </p:pic>
      <p:graphicFrame>
        <p:nvGraphicFramePr>
          <p:cNvPr id="45" name="表 44">
            <a:extLst>
              <a:ext uri="{FF2B5EF4-FFF2-40B4-BE49-F238E27FC236}">
                <a16:creationId xmlns:a16="http://schemas.microsoft.com/office/drawing/2014/main" id="{192D6533-2CDF-0F50-FD72-0A50679DCA84}"/>
              </a:ext>
            </a:extLst>
          </p:cNvPr>
          <p:cNvGraphicFramePr>
            <a:graphicFrameLocks noGrp="1"/>
          </p:cNvGraphicFramePr>
          <p:nvPr>
            <p:extLst>
              <p:ext uri="{D42A27DB-BD31-4B8C-83A1-F6EECF244321}">
                <p14:modId xmlns:p14="http://schemas.microsoft.com/office/powerpoint/2010/main" val="3276039330"/>
              </p:ext>
            </p:extLst>
          </p:nvPr>
        </p:nvGraphicFramePr>
        <p:xfrm>
          <a:off x="11422274" y="15241902"/>
          <a:ext cx="8754697" cy="2254882"/>
        </p:xfrm>
        <a:graphic>
          <a:graphicData uri="http://schemas.openxmlformats.org/drawingml/2006/table">
            <a:tbl>
              <a:tblPr firstRow="1" bandRow="1">
                <a:tableStyleId>{5C22544A-7EE6-4342-B048-85BDC9FD1C3A}</a:tableStyleId>
              </a:tblPr>
              <a:tblGrid>
                <a:gridCol w="8754697">
                  <a:extLst>
                    <a:ext uri="{9D8B030D-6E8A-4147-A177-3AD203B41FA5}">
                      <a16:colId xmlns:a16="http://schemas.microsoft.com/office/drawing/2014/main" val="639174724"/>
                    </a:ext>
                  </a:extLst>
                </a:gridCol>
              </a:tblGrid>
              <a:tr h="524861">
                <a:tc>
                  <a:txBody>
                    <a:bodyPr/>
                    <a:lstStyle/>
                    <a:p>
                      <a:pPr algn="ctr"/>
                      <a:r>
                        <a:rPr kumimoji="1" lang="ja-JP" altLang="en-US" sz="2800" dirty="0">
                          <a:solidFill>
                            <a:schemeClr val="tx1"/>
                          </a:solidFill>
                        </a:rPr>
                        <a:t>ビルボードヒット</a:t>
                      </a:r>
                      <a:r>
                        <a:rPr kumimoji="1" lang="en-US" altLang="ja-JP" sz="2800" dirty="0">
                          <a:solidFill>
                            <a:schemeClr val="tx1"/>
                          </a:solidFill>
                        </a:rPr>
                        <a:t>100</a:t>
                      </a:r>
                      <a:r>
                        <a:rPr kumimoji="1" lang="ja-JP" altLang="en-US" sz="2800" dirty="0">
                          <a:solidFill>
                            <a:schemeClr val="tx1"/>
                          </a:solidFill>
                        </a:rPr>
                        <a:t>の楽曲データの一部</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060757831"/>
                  </a:ext>
                </a:extLst>
              </a:tr>
              <a:tr h="1730021">
                <a:tc>
                  <a:txBody>
                    <a:bodyPr/>
                    <a:lstStyle/>
                    <a:p>
                      <a:endParaRPr kumimoji="1" lang="ja-JP"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308998653"/>
                  </a:ext>
                </a:extLst>
              </a:tr>
            </a:tbl>
          </a:graphicData>
        </a:graphic>
      </p:graphicFrame>
      <p:sp>
        <p:nvSpPr>
          <p:cNvPr id="26" name="正方形/長方形 25">
            <a:extLst>
              <a:ext uri="{FF2B5EF4-FFF2-40B4-BE49-F238E27FC236}">
                <a16:creationId xmlns:a16="http://schemas.microsoft.com/office/drawing/2014/main" id="{92A4E458-946A-C7EC-14A9-6444B251991C}"/>
              </a:ext>
            </a:extLst>
          </p:cNvPr>
          <p:cNvSpPr/>
          <p:nvPr/>
        </p:nvSpPr>
        <p:spPr>
          <a:xfrm>
            <a:off x="11020422" y="23860959"/>
            <a:ext cx="9708017" cy="2151463"/>
          </a:xfrm>
          <a:prstGeom prst="rect">
            <a:avLst/>
          </a:prstGeom>
          <a:no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ACDF3400-92C4-5439-8D3F-1F668EBB97ED}"/>
              </a:ext>
            </a:extLst>
          </p:cNvPr>
          <p:cNvSpPr/>
          <p:nvPr/>
        </p:nvSpPr>
        <p:spPr>
          <a:xfrm>
            <a:off x="11422274" y="23632139"/>
            <a:ext cx="3657600" cy="1084521"/>
          </a:xfrm>
          <a:prstGeom prst="roundRect">
            <a:avLst/>
          </a:prstGeom>
          <a:solidFill>
            <a:schemeClr val="accent6">
              <a:lumMod val="20000"/>
              <a:lumOff val="80000"/>
            </a:schemeClr>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latin typeface="ＭＳ ゴシック" panose="020B0609070205080204" pitchFamily="49" charset="-128"/>
                <a:ea typeface="ＭＳ ゴシック" panose="020B0609070205080204" pitchFamily="49" charset="-128"/>
              </a:rPr>
              <a:t>6.</a:t>
            </a:r>
            <a:r>
              <a:rPr kumimoji="1" lang="ja-JP" altLang="en-US" sz="4000" b="1" dirty="0">
                <a:solidFill>
                  <a:schemeClr val="tx1"/>
                </a:solidFill>
                <a:latin typeface="ＭＳ ゴシック" panose="020B0609070205080204" pitchFamily="49" charset="-128"/>
                <a:ea typeface="ＭＳ ゴシック" panose="020B0609070205080204" pitchFamily="49" charset="-128"/>
              </a:rPr>
              <a:t>今後の課題</a:t>
            </a:r>
          </a:p>
        </p:txBody>
      </p:sp>
      <p:sp>
        <p:nvSpPr>
          <p:cNvPr id="29" name="テキスト ボックス 28">
            <a:extLst>
              <a:ext uri="{FF2B5EF4-FFF2-40B4-BE49-F238E27FC236}">
                <a16:creationId xmlns:a16="http://schemas.microsoft.com/office/drawing/2014/main" id="{41A3DA2C-B2E6-44B4-BA9E-1BE3A2210D9B}"/>
              </a:ext>
            </a:extLst>
          </p:cNvPr>
          <p:cNvSpPr txBox="1"/>
          <p:nvPr/>
        </p:nvSpPr>
        <p:spPr>
          <a:xfrm>
            <a:off x="11176827" y="24627427"/>
            <a:ext cx="8863988" cy="1384995"/>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dirty="0">
                <a:latin typeface="ＭＳ 明朝" panose="02020609040205080304" pitchFamily="17" charset="-128"/>
                <a:ea typeface="ＭＳ 明朝" panose="02020609040205080304" pitchFamily="17" charset="-128"/>
              </a:rPr>
              <a:t>歌詞データとコード進行データを対応付けるデータの作成をする。</a:t>
            </a:r>
            <a:endParaRPr kumimoji="1" lang="en-US" altLang="ja-JP" sz="2800" dirty="0">
              <a:latin typeface="ＭＳ 明朝" panose="02020609040205080304" pitchFamily="17" charset="-128"/>
              <a:ea typeface="ＭＳ 明朝" panose="02020609040205080304" pitchFamily="17" charset="-128"/>
            </a:endParaRPr>
          </a:p>
          <a:p>
            <a:pPr marL="571500" indent="-571500">
              <a:buFont typeface="Arial" panose="020B0604020202020204" pitchFamily="34" charset="0"/>
              <a:buChar char="•"/>
            </a:pP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Transformer</a:t>
            </a:r>
            <a:r>
              <a:rPr kumimoji="1" lang="ja-JP" altLang="en-US" sz="2800" dirty="0">
                <a:latin typeface="ＭＳ 明朝" panose="02020609040205080304" pitchFamily="17" charset="-128"/>
                <a:ea typeface="ＭＳ 明朝" panose="02020609040205080304" pitchFamily="17" charset="-128"/>
              </a:rPr>
              <a:t>モデルの設計と学習をする。</a:t>
            </a:r>
          </a:p>
        </p:txBody>
      </p:sp>
      <p:sp>
        <p:nvSpPr>
          <p:cNvPr id="31" name="テキスト ボックス 30">
            <a:extLst>
              <a:ext uri="{FF2B5EF4-FFF2-40B4-BE49-F238E27FC236}">
                <a16:creationId xmlns:a16="http://schemas.microsoft.com/office/drawing/2014/main" id="{79FA32E4-5861-08CB-C2E3-80E3CD94284F}"/>
              </a:ext>
            </a:extLst>
          </p:cNvPr>
          <p:cNvSpPr txBox="1"/>
          <p:nvPr/>
        </p:nvSpPr>
        <p:spPr>
          <a:xfrm>
            <a:off x="5548572" y="19505528"/>
            <a:ext cx="1810985" cy="523220"/>
          </a:xfrm>
          <a:prstGeom prst="rect">
            <a:avLst/>
          </a:prstGeom>
          <a:noFill/>
        </p:spPr>
        <p:txBody>
          <a:bodyPr wrap="square" rtlCol="0">
            <a:spAutoFit/>
          </a:bodyPr>
          <a:lstStyle/>
          <a:p>
            <a:r>
              <a:rPr kumimoji="1" lang="ja-JP" altLang="en-US" sz="2800" dirty="0">
                <a:latin typeface="ＭＳ 明朝" panose="02020609040205080304" pitchFamily="17" charset="-128"/>
                <a:ea typeface="ＭＳ 明朝" panose="02020609040205080304" pitchFamily="17" charset="-128"/>
              </a:rPr>
              <a:t>歌詞の例</a:t>
            </a:r>
            <a:r>
              <a:rPr kumimoji="1" lang="en-US" altLang="ja-JP" sz="2800" dirty="0">
                <a:latin typeface="ＭＳ 明朝" panose="02020609040205080304" pitchFamily="17" charset="-128"/>
                <a:ea typeface="ＭＳ 明朝" panose="02020609040205080304" pitchFamily="17" charset="-128"/>
              </a:rPr>
              <a:t>)</a:t>
            </a:r>
          </a:p>
        </p:txBody>
      </p:sp>
      <p:sp>
        <p:nvSpPr>
          <p:cNvPr id="32" name="テキスト ボックス 31">
            <a:extLst>
              <a:ext uri="{FF2B5EF4-FFF2-40B4-BE49-F238E27FC236}">
                <a16:creationId xmlns:a16="http://schemas.microsoft.com/office/drawing/2014/main" id="{197E5D05-19FE-854E-0F29-305D1ED4C55E}"/>
              </a:ext>
            </a:extLst>
          </p:cNvPr>
          <p:cNvSpPr txBox="1"/>
          <p:nvPr/>
        </p:nvSpPr>
        <p:spPr>
          <a:xfrm>
            <a:off x="5504440" y="19976133"/>
            <a:ext cx="4964514" cy="954107"/>
          </a:xfrm>
          <a:prstGeom prst="rect">
            <a:avLst/>
          </a:prstGeom>
          <a:noFill/>
        </p:spPr>
        <p:txBody>
          <a:bodyPr wrap="square" rtlCol="0">
            <a:spAutoFit/>
          </a:bodyPr>
          <a:lstStyle/>
          <a:p>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When you’re down and troubled</a:t>
            </a:r>
          </a:p>
          <a:p>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You need some love and care</a:t>
            </a:r>
          </a:p>
        </p:txBody>
      </p:sp>
      <p:sp>
        <p:nvSpPr>
          <p:cNvPr id="33" name="テキスト ボックス 32">
            <a:extLst>
              <a:ext uri="{FF2B5EF4-FFF2-40B4-BE49-F238E27FC236}">
                <a16:creationId xmlns:a16="http://schemas.microsoft.com/office/drawing/2014/main" id="{73197D28-8F9A-FD70-4746-2FE05BA70AA7}"/>
              </a:ext>
            </a:extLst>
          </p:cNvPr>
          <p:cNvSpPr txBox="1"/>
          <p:nvPr/>
        </p:nvSpPr>
        <p:spPr>
          <a:xfrm>
            <a:off x="5504440" y="20914849"/>
            <a:ext cx="2165135" cy="523220"/>
          </a:xfrm>
          <a:prstGeom prst="rect">
            <a:avLst/>
          </a:prstGeom>
          <a:noFill/>
        </p:spPr>
        <p:txBody>
          <a:bodyPr wrap="square" rtlCol="0">
            <a:spAutoFit/>
          </a:bodyPr>
          <a:lstStyle/>
          <a:p>
            <a:r>
              <a:rPr kumimoji="1" lang="ja-JP" altLang="en-US" sz="2800" dirty="0">
                <a:latin typeface="ＭＳ 明朝" panose="02020609040205080304" pitchFamily="17" charset="-128"/>
                <a:ea typeface="ＭＳ 明朝" panose="02020609040205080304" pitchFamily="17" charset="-128"/>
              </a:rPr>
              <a:t>コードの例</a:t>
            </a:r>
            <a:r>
              <a:rPr kumimoji="1" lang="en-US" altLang="ja-JP" sz="2800" dirty="0">
                <a:latin typeface="ＭＳ 明朝" panose="02020609040205080304" pitchFamily="17" charset="-128"/>
                <a:ea typeface="ＭＳ 明朝" panose="02020609040205080304" pitchFamily="17" charset="-128"/>
              </a:rPr>
              <a:t>)</a:t>
            </a:r>
          </a:p>
        </p:txBody>
      </p:sp>
      <p:sp>
        <p:nvSpPr>
          <p:cNvPr id="34" name="テキスト ボックス 33">
            <a:extLst>
              <a:ext uri="{FF2B5EF4-FFF2-40B4-BE49-F238E27FC236}">
                <a16:creationId xmlns:a16="http://schemas.microsoft.com/office/drawing/2014/main" id="{23B780FF-5B85-7A51-EC60-C1A519A0F009}"/>
              </a:ext>
            </a:extLst>
          </p:cNvPr>
          <p:cNvSpPr txBox="1"/>
          <p:nvPr/>
        </p:nvSpPr>
        <p:spPr>
          <a:xfrm>
            <a:off x="5548572" y="21303449"/>
            <a:ext cx="4709541" cy="523220"/>
          </a:xfrm>
          <a:prstGeom prst="rect">
            <a:avLst/>
          </a:prstGeom>
          <a:noFill/>
        </p:spPr>
        <p:txBody>
          <a:bodyPr wrap="square" rtlCol="0">
            <a:spAutoFit/>
          </a:bodyPr>
          <a:lstStyle/>
          <a:p>
            <a:r>
              <a:rPr kumimoji="1" lang="da-DK" altLang="ja-JP" sz="2800" dirty="0">
                <a:latin typeface="Times New Roman" panose="02020603050405020304" pitchFamily="18" charset="0"/>
                <a:ea typeface="ＭＳ 明朝" panose="02020609040205080304" pitchFamily="17" charset="-128"/>
                <a:cs typeface="Times New Roman" panose="02020603050405020304" pitchFamily="18" charset="0"/>
              </a:rPr>
              <a:t>| F:min | C:7| </a:t>
            </a:r>
            <a:endPar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A86DD1C0-3A0E-9714-7283-08F4575B2B6D}"/>
              </a:ext>
            </a:extLst>
          </p:cNvPr>
          <p:cNvSpPr txBox="1"/>
          <p:nvPr/>
        </p:nvSpPr>
        <p:spPr>
          <a:xfrm>
            <a:off x="5548572" y="21776673"/>
            <a:ext cx="4365101" cy="954107"/>
          </a:xfrm>
          <a:prstGeom prst="rect">
            <a:avLst/>
          </a:prstGeom>
          <a:noFill/>
        </p:spPr>
        <p:txBody>
          <a:bodyPr wrap="square">
            <a:spAutoFit/>
          </a:bodyPr>
          <a:lstStyle/>
          <a:p>
            <a:r>
              <a:rPr kumimoji="1" lang="da-DK" altLang="ja-JP" sz="2800" dirty="0">
                <a:latin typeface="Times New Roman" panose="02020603050405020304" pitchFamily="18" charset="0"/>
                <a:ea typeface="ＭＳ 明朝" panose="02020609040205080304" pitchFamily="17" charset="-128"/>
                <a:cs typeface="Times New Roman" panose="02020603050405020304" pitchFamily="18" charset="0"/>
              </a:rPr>
              <a:t>F:min</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a:t>
            </a:r>
            <a:r>
              <a:rPr kumimoji="1" lang="ja-JP" altLang="en-US" sz="2800" dirty="0">
                <a:latin typeface="Times New Roman" panose="02020603050405020304" pitchFamily="18" charset="0"/>
                <a:ea typeface="ＭＳ 明朝" panose="02020609040205080304" pitchFamily="17" charset="-128"/>
                <a:cs typeface="Times New Roman" panose="02020603050405020304" pitchFamily="18" charset="0"/>
              </a:rPr>
              <a:t>暗いコード</a:t>
            </a:r>
            <a:r>
              <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rPr>
              <a:t>)</a:t>
            </a:r>
          </a:p>
          <a:p>
            <a:r>
              <a:rPr kumimoji="1" lang="da-DK" altLang="ja-JP" sz="2800" dirty="0">
                <a:latin typeface="Times New Roman" panose="02020603050405020304" pitchFamily="18" charset="0"/>
                <a:ea typeface="ＭＳ 明朝" panose="02020609040205080304" pitchFamily="17" charset="-128"/>
                <a:cs typeface="Times New Roman" panose="02020603050405020304" pitchFamily="18" charset="0"/>
              </a:rPr>
              <a:t>C:7(</a:t>
            </a:r>
            <a:r>
              <a:rPr kumimoji="1" lang="ja-JP" altLang="en-US" sz="2800" dirty="0">
                <a:latin typeface="Times New Roman" panose="02020603050405020304" pitchFamily="18" charset="0"/>
                <a:ea typeface="ＭＳ 明朝" panose="02020609040205080304" pitchFamily="17" charset="-128"/>
                <a:cs typeface="Times New Roman" panose="02020603050405020304" pitchFamily="18" charset="0"/>
              </a:rPr>
              <a:t>明るいコード</a:t>
            </a:r>
            <a:r>
              <a:rPr kumimoji="1" lang="da-DK" altLang="ja-JP" sz="2800" dirty="0">
                <a:latin typeface="Times New Roman" panose="02020603050405020304" pitchFamily="18" charset="0"/>
                <a:ea typeface="ＭＳ 明朝" panose="02020609040205080304" pitchFamily="17" charset="-128"/>
                <a:cs typeface="Times New Roman" panose="02020603050405020304" pitchFamily="18" charset="0"/>
              </a:rPr>
              <a:t>)</a:t>
            </a:r>
            <a:endParaRPr kumimoji="1" lang="en-US" altLang="ja-JP" sz="2800" dirty="0">
              <a:latin typeface="Times New Roman" panose="02020603050405020304" pitchFamily="18" charset="0"/>
              <a:ea typeface="ＭＳ 明朝" panose="02020609040205080304" pitchFamily="17" charset="-128"/>
              <a:cs typeface="Times New Roman" panose="02020603050405020304" pitchFamily="18" charset="0"/>
            </a:endParaRPr>
          </a:p>
        </p:txBody>
      </p:sp>
      <p:grpSp>
        <p:nvGrpSpPr>
          <p:cNvPr id="35" name="グループ化 34">
            <a:extLst>
              <a:ext uri="{FF2B5EF4-FFF2-40B4-BE49-F238E27FC236}">
                <a16:creationId xmlns:a16="http://schemas.microsoft.com/office/drawing/2014/main" id="{A7AF9F61-B100-5C08-6500-5F0AE80B12F8}"/>
              </a:ext>
            </a:extLst>
          </p:cNvPr>
          <p:cNvGrpSpPr/>
          <p:nvPr/>
        </p:nvGrpSpPr>
        <p:grpSpPr>
          <a:xfrm>
            <a:off x="1074655" y="19649407"/>
            <a:ext cx="3840534" cy="3033823"/>
            <a:chOff x="1074655" y="19649407"/>
            <a:chExt cx="3840534" cy="3033823"/>
          </a:xfrm>
        </p:grpSpPr>
        <p:pic>
          <p:nvPicPr>
            <p:cNvPr id="66" name="図 65">
              <a:extLst>
                <a:ext uri="{FF2B5EF4-FFF2-40B4-BE49-F238E27FC236}">
                  <a16:creationId xmlns:a16="http://schemas.microsoft.com/office/drawing/2014/main" id="{F7A2410D-8D52-5D4A-5205-CE60C00F0BD4}"/>
                </a:ext>
              </a:extLst>
            </p:cNvPr>
            <p:cNvPicPr>
              <a:picLocks noChangeAspect="1"/>
            </p:cNvPicPr>
            <p:nvPr/>
          </p:nvPicPr>
          <p:blipFill>
            <a:blip r:embed="rId6"/>
            <a:stretch>
              <a:fillRect/>
            </a:stretch>
          </p:blipFill>
          <p:spPr>
            <a:xfrm>
              <a:off x="1074655" y="19649407"/>
              <a:ext cx="3534409" cy="3033823"/>
            </a:xfrm>
            <a:prstGeom prst="rect">
              <a:avLst/>
            </a:prstGeom>
          </p:spPr>
        </p:pic>
        <p:sp>
          <p:nvSpPr>
            <p:cNvPr id="41" name="テキスト ボックス 40">
              <a:extLst>
                <a:ext uri="{FF2B5EF4-FFF2-40B4-BE49-F238E27FC236}">
                  <a16:creationId xmlns:a16="http://schemas.microsoft.com/office/drawing/2014/main" id="{AB1ED8CF-3070-A38D-31CF-6FBC3DFAEE2E}"/>
                </a:ext>
              </a:extLst>
            </p:cNvPr>
            <p:cNvSpPr txBox="1"/>
            <p:nvPr/>
          </p:nvSpPr>
          <p:spPr>
            <a:xfrm>
              <a:off x="3561767" y="21453507"/>
              <a:ext cx="1353422" cy="646331"/>
            </a:xfrm>
            <a:prstGeom prst="rect">
              <a:avLst/>
            </a:prstGeom>
            <a:noFill/>
          </p:spPr>
          <p:txBody>
            <a:bodyPr wrap="square" rtlCol="0">
              <a:spAutoFit/>
            </a:bodyPr>
            <a:lstStyle/>
            <a:p>
              <a:r>
                <a:rPr kumimoji="1" lang="ja-JP" altLang="en-US" dirty="0"/>
                <a:t>作成されたデータ</a:t>
              </a:r>
            </a:p>
          </p:txBody>
        </p:sp>
      </p:grpSp>
      <p:pic>
        <p:nvPicPr>
          <p:cNvPr id="36" name="図 35">
            <a:extLst>
              <a:ext uri="{FF2B5EF4-FFF2-40B4-BE49-F238E27FC236}">
                <a16:creationId xmlns:a16="http://schemas.microsoft.com/office/drawing/2014/main" id="{DBA5B7F3-25B4-7371-3D50-40A9ECBB49E4}"/>
              </a:ext>
            </a:extLst>
          </p:cNvPr>
          <p:cNvPicPr>
            <a:picLocks noChangeAspect="1"/>
          </p:cNvPicPr>
          <p:nvPr/>
        </p:nvPicPr>
        <p:blipFill>
          <a:blip r:embed="rId7"/>
          <a:stretch>
            <a:fillRect/>
          </a:stretch>
        </p:blipFill>
        <p:spPr>
          <a:xfrm>
            <a:off x="11422274" y="20492209"/>
            <a:ext cx="8779001" cy="2932430"/>
          </a:xfrm>
          <a:prstGeom prst="rect">
            <a:avLst/>
          </a:prstGeom>
        </p:spPr>
      </p:pic>
    </p:spTree>
    <p:extLst>
      <p:ext uri="{BB962C8B-B14F-4D97-AF65-F5344CB8AC3E}">
        <p14:creationId xmlns:p14="http://schemas.microsoft.com/office/powerpoint/2010/main" val="21754580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14457</TotalTime>
  <Words>909</Words>
  <Application>Microsoft Office PowerPoint</Application>
  <PresentationFormat>ユーザー設定</PresentationFormat>
  <Paragraphs>74</Paragraphs>
  <Slides>1</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ＭＳ Ｐゴシック</vt:lpstr>
      <vt:lpstr>ＭＳ ゴシック</vt:lpstr>
      <vt:lpstr>ＭＳ 明朝</vt:lpstr>
      <vt:lpstr>NotoSansJP</vt:lpstr>
      <vt:lpstr>游ゴシック</vt:lpstr>
      <vt:lpstr>Aptos</vt:lpstr>
      <vt:lpstr>Aptos Display</vt:lpstr>
      <vt:lpstr>Arial</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s2121049 Kaede Shitara</dc:creator>
  <cp:lastModifiedBy>s2121124 Ryusei Miki</cp:lastModifiedBy>
  <cp:revision>66</cp:revision>
  <dcterms:created xsi:type="dcterms:W3CDTF">2024-07-08T09:38:13Z</dcterms:created>
  <dcterms:modified xsi:type="dcterms:W3CDTF">2024-08-09T13:06:38Z</dcterms:modified>
</cp:coreProperties>
</file>