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61" r:id="rId2"/>
    <p:sldId id="264" r:id="rId3"/>
    <p:sldId id="260" r:id="rId4"/>
    <p:sldId id="292" r:id="rId5"/>
    <p:sldId id="311" r:id="rId6"/>
    <p:sldId id="313" r:id="rId7"/>
    <p:sldId id="312" r:id="rId8"/>
    <p:sldId id="314" r:id="rId9"/>
    <p:sldId id="301" r:id="rId10"/>
    <p:sldId id="326" r:id="rId11"/>
    <p:sldId id="273" r:id="rId12"/>
    <p:sldId id="325" r:id="rId13"/>
    <p:sldId id="318" r:id="rId14"/>
    <p:sldId id="272" r:id="rId15"/>
    <p:sldId id="324" r:id="rId16"/>
    <p:sldId id="268" r:id="rId17"/>
    <p:sldId id="276" r:id="rId18"/>
    <p:sldId id="283" r:id="rId19"/>
    <p:sldId id="310" r:id="rId20"/>
    <p:sldId id="267" r:id="rId21"/>
    <p:sldId id="295" r:id="rId22"/>
    <p:sldId id="309" r:id="rId23"/>
    <p:sldId id="308" r:id="rId24"/>
    <p:sldId id="296" r:id="rId25"/>
    <p:sldId id="300" r:id="rId26"/>
    <p:sldId id="304" r:id="rId27"/>
    <p:sldId id="305" r:id="rId28"/>
    <p:sldId id="306" r:id="rId29"/>
    <p:sldId id="307" r:id="rId30"/>
    <p:sldId id="321" r:id="rId31"/>
    <p:sldId id="265"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84686" autoAdjust="0"/>
  </p:normalViewPr>
  <p:slideViewPr>
    <p:cSldViewPr snapToGrid="0">
      <p:cViewPr varScale="1">
        <p:scale>
          <a:sx n="66" d="100"/>
          <a:sy n="66" d="100"/>
        </p:scale>
        <p:origin x="1426" y="-53"/>
      </p:cViewPr>
      <p:guideLst>
        <p:guide orient="horz" pos="2160"/>
        <p:guide pos="3840"/>
      </p:guideLst>
    </p:cSldViewPr>
  </p:slideViewPr>
  <p:notesTextViewPr>
    <p:cViewPr>
      <p:scale>
        <a:sx n="3" d="2"/>
        <a:sy n="3" d="2"/>
      </p:scale>
      <p:origin x="0" y="0"/>
    </p:cViewPr>
  </p:notesTextViewPr>
  <p:notesViewPr>
    <p:cSldViewPr snapToGrid="0">
      <p:cViewPr varScale="1">
        <p:scale>
          <a:sx n="63" d="100"/>
          <a:sy n="63" d="100"/>
        </p:scale>
        <p:origin x="320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731E8-2091-4935-B096-CA6D90E54133}" type="datetimeFigureOut">
              <a:rPr kumimoji="1" lang="ja-JP" altLang="en-US" smtClean="0"/>
              <a:t>2025/1/21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46096-5D28-4900-8F1A-EC7DBF434F3D}" type="slidenum">
              <a:rPr kumimoji="1" lang="ja-JP" altLang="en-US" smtClean="0"/>
              <a:t>‹#›</a:t>
            </a:fld>
            <a:endParaRPr kumimoji="1" lang="ja-JP" altLang="en-US"/>
          </a:p>
        </p:txBody>
      </p:sp>
    </p:spTree>
    <p:extLst>
      <p:ext uri="{BB962C8B-B14F-4D97-AF65-F5344CB8AC3E}">
        <p14:creationId xmlns:p14="http://schemas.microsoft.com/office/powerpoint/2010/main" val="31855058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それでは，発表させていただきます．</a:t>
            </a:r>
            <a:endParaRPr kumimoji="1" lang="en-US" altLang="ja-JP" dirty="0"/>
          </a:p>
          <a:p>
            <a:r>
              <a:rPr kumimoji="1" lang="ja-JP" altLang="en-US" dirty="0"/>
              <a:t>タイトルは，</a:t>
            </a:r>
            <a:r>
              <a:rPr kumimoji="1" lang="ja-JP" altLang="en-US" sz="1200" b="1" dirty="0">
                <a:latin typeface="メイリオ" panose="020B0604030504040204" pitchFamily="50" charset="-128"/>
                <a:ea typeface="メイリオ" panose="020B0604030504040204" pitchFamily="50" charset="-128"/>
              </a:rPr>
              <a:t>音読教育における英文内容に沿ったコード進行をともなった英文歌生成手法</a:t>
            </a:r>
            <a:r>
              <a:rPr kumimoji="1" lang="ja-JP" altLang="en-US" dirty="0"/>
              <a:t>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鷹野研究室所属の</a:t>
            </a:r>
            <a:r>
              <a:rPr kumimoji="1" lang="en-US" altLang="ja-JP" dirty="0"/>
              <a:t>2121124</a:t>
            </a:r>
            <a:r>
              <a:rPr lang="ja-JP" altLang="en-US" sz="1200" b="1" dirty="0">
                <a:latin typeface="メイリオ" panose="020B0604030504040204" pitchFamily="50" charset="-128"/>
                <a:ea typeface="メイリオ" panose="020B0604030504040204" pitchFamily="50" charset="-128"/>
                <a:cs typeface="M PLUS 1p" panose="020B0600070205080204" charset="-128"/>
              </a:rPr>
              <a:t>御木 流星</a:t>
            </a:r>
            <a:r>
              <a:rPr kumimoji="1" lang="ja-JP" altLang="en-US" dirty="0"/>
              <a:t>が発表致します．</a:t>
            </a:r>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1</a:t>
            </a:fld>
            <a:endParaRPr kumimoji="1" lang="ja-JP" altLang="en-US"/>
          </a:p>
        </p:txBody>
      </p:sp>
    </p:spTree>
    <p:extLst>
      <p:ext uri="{BB962C8B-B14F-4D97-AF65-F5344CB8AC3E}">
        <p14:creationId xmlns:p14="http://schemas.microsoft.com/office/powerpoint/2010/main" val="250770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401D7-737F-5BF3-46DA-05B67136D81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57E1F5A-0865-AC55-3EA9-27800A29D7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D99BD0F-26E8-E24F-477B-3FF8C4B9B833}"/>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145D5039-DACE-C31D-777D-8377BF123067}"/>
              </a:ext>
            </a:extLst>
          </p:cNvPr>
          <p:cNvSpPr>
            <a:spLocks noGrp="1"/>
          </p:cNvSpPr>
          <p:nvPr>
            <p:ph type="sldNum" sz="quarter" idx="10"/>
          </p:nvPr>
        </p:nvSpPr>
        <p:spPr/>
        <p:txBody>
          <a:bodyPr/>
          <a:lstStyle/>
          <a:p>
            <a:fld id="{1A0A9C0A-9C21-4B88-8FB2-6C38B2AB970D}" type="slidenum">
              <a:rPr kumimoji="1" lang="ja-JP" altLang="en-US" smtClean="0"/>
              <a:t>10</a:t>
            </a:fld>
            <a:endParaRPr kumimoji="1" lang="ja-JP" altLang="en-US"/>
          </a:p>
        </p:txBody>
      </p:sp>
    </p:spTree>
    <p:extLst>
      <p:ext uri="{BB962C8B-B14F-4D97-AF65-F5344CB8AC3E}">
        <p14:creationId xmlns:p14="http://schemas.microsoft.com/office/powerpoint/2010/main" val="424420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実験結果です．左の表が</a:t>
            </a:r>
            <a:r>
              <a:rPr lang="ja-JP" altLang="en-US" sz="1200" dirty="0">
                <a:latin typeface="メイリオ" panose="020B0604030504040204" pitchFamily="50" charset="-128"/>
                <a:ea typeface="メイリオ" panose="020B0604030504040204" pitchFamily="50" charset="-128"/>
              </a:rPr>
              <a:t>方法</a:t>
            </a:r>
            <a:r>
              <a:rPr lang="en-US" altLang="ja-JP" sz="1200" dirty="0">
                <a:latin typeface="メイリオ" panose="020B0604030504040204" pitchFamily="50" charset="-128"/>
                <a:ea typeface="メイリオ" panose="020B0604030504040204" pitchFamily="50" charset="-128"/>
              </a:rPr>
              <a:t>1</a:t>
            </a:r>
            <a:r>
              <a:rPr lang="ja-JP" altLang="en-US" sz="1200" dirty="0">
                <a:latin typeface="メイリオ" panose="020B0604030504040204" pitchFamily="50" charset="-128"/>
                <a:ea typeface="メイリオ" panose="020B0604030504040204" pitchFamily="50" charset="-128"/>
              </a:rPr>
              <a:t>で生成したコード進行で右の表が方法</a:t>
            </a:r>
            <a:r>
              <a:rPr lang="en-US" altLang="ja-JP" sz="1200" dirty="0">
                <a:latin typeface="メイリオ" panose="020B0604030504040204" pitchFamily="50" charset="-128"/>
                <a:ea typeface="メイリオ" panose="020B0604030504040204" pitchFamily="50" charset="-128"/>
              </a:rPr>
              <a:t>2</a:t>
            </a:r>
            <a:r>
              <a:rPr lang="ja-JP" altLang="en-US" sz="1200" dirty="0">
                <a:latin typeface="メイリオ" panose="020B0604030504040204" pitchFamily="50" charset="-128"/>
                <a:ea typeface="メイリオ" panose="020B0604030504040204" pitchFamily="50" charset="-128"/>
              </a:rPr>
              <a:t>で生成したコード進行です．</a:t>
            </a:r>
            <a:r>
              <a:rPr kumimoji="1" lang="ja-JP" altLang="en-US" dirty="0"/>
              <a:t>方法</a:t>
            </a:r>
            <a:r>
              <a:rPr kumimoji="1" lang="en-US" altLang="ja-JP" dirty="0"/>
              <a:t>1</a:t>
            </a:r>
            <a:r>
              <a:rPr kumimoji="1" lang="ja-JP" altLang="en-US" dirty="0"/>
              <a:t>は</a:t>
            </a:r>
            <a:r>
              <a:rPr kumimoji="1" lang="en-US" altLang="ja-JP" dirty="0"/>
              <a:t>100</a:t>
            </a:r>
            <a:r>
              <a:rPr kumimoji="1" lang="ja-JP" altLang="en-US" dirty="0"/>
              <a:t>曲中</a:t>
            </a:r>
            <a:r>
              <a:rPr kumimoji="1" lang="en-US" altLang="ja-JP" dirty="0"/>
              <a:t>41</a:t>
            </a:r>
            <a:r>
              <a:rPr kumimoji="1" lang="ja-JP" altLang="en-US" dirty="0"/>
              <a:t>曲でコード進行の質が良く，方法</a:t>
            </a:r>
            <a:r>
              <a:rPr kumimoji="1" lang="en-US" altLang="ja-JP" dirty="0"/>
              <a:t>2</a:t>
            </a:r>
            <a:r>
              <a:rPr kumimoji="1" lang="ja-JP" altLang="en-US" dirty="0"/>
              <a:t>では</a:t>
            </a:r>
            <a:r>
              <a:rPr kumimoji="1" lang="en-US" altLang="ja-JP" dirty="0"/>
              <a:t>100</a:t>
            </a:r>
            <a:r>
              <a:rPr kumimoji="1" lang="ja-JP" altLang="en-US" dirty="0"/>
              <a:t>曲中</a:t>
            </a:r>
            <a:r>
              <a:rPr kumimoji="1" lang="en-US" altLang="ja-JP" dirty="0"/>
              <a:t>98</a:t>
            </a:r>
            <a:r>
              <a:rPr kumimoji="1" lang="ja-JP" altLang="en-US" dirty="0"/>
              <a:t>曲でコード進行の質が良かったです．</a:t>
            </a:r>
            <a:endParaRPr kumimoji="1" lang="en-US" altLang="ja-JP" dirty="0"/>
          </a:p>
          <a:p>
            <a:r>
              <a:rPr kumimoji="1" lang="ja-JP" altLang="en-US" dirty="0"/>
              <a:t>このことから歌詞が短いデータをモデル</a:t>
            </a:r>
            <a:r>
              <a:rPr lang="ja-JP" altLang="en-US" dirty="0"/>
              <a:t>に</a:t>
            </a:r>
            <a:r>
              <a:rPr kumimoji="1" lang="ja-JP" altLang="en-US" dirty="0"/>
              <a:t>学習させてコード進行を生成する方がいいとわかります．</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11</a:t>
            </a:fld>
            <a:endParaRPr kumimoji="1" lang="ja-JP" altLang="en-US"/>
          </a:p>
        </p:txBody>
      </p:sp>
    </p:spTree>
    <p:extLst>
      <p:ext uri="{BB962C8B-B14F-4D97-AF65-F5344CB8AC3E}">
        <p14:creationId xmlns:p14="http://schemas.microsoft.com/office/powerpoint/2010/main" val="139256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A1BC2-CA56-4685-2979-4B10858C96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923FD6E-E257-E524-6F8E-902212DC304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DA7B661-A660-683D-D849-70A4A2306272}"/>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190749A-6084-B76B-2AD8-8DEDC0E813C9}"/>
              </a:ext>
            </a:extLst>
          </p:cNvPr>
          <p:cNvSpPr>
            <a:spLocks noGrp="1"/>
          </p:cNvSpPr>
          <p:nvPr>
            <p:ph type="sldNum" sz="quarter" idx="10"/>
          </p:nvPr>
        </p:nvSpPr>
        <p:spPr/>
        <p:txBody>
          <a:bodyPr/>
          <a:lstStyle/>
          <a:p>
            <a:fld id="{1A0A9C0A-9C21-4B88-8FB2-6C38B2AB970D}" type="slidenum">
              <a:rPr kumimoji="1" lang="ja-JP" altLang="en-US" smtClean="0"/>
              <a:t>12</a:t>
            </a:fld>
            <a:endParaRPr kumimoji="1" lang="ja-JP" altLang="en-US"/>
          </a:p>
        </p:txBody>
      </p:sp>
    </p:spTree>
    <p:extLst>
      <p:ext uri="{BB962C8B-B14F-4D97-AF65-F5344CB8AC3E}">
        <p14:creationId xmlns:p14="http://schemas.microsoft.com/office/powerpoint/2010/main" val="1531347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146E4-6B9A-275B-144C-C658ADA1B79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01CE0D-7BDE-D47F-2D0A-0CFBBAAD967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2B8D01-F516-0A90-4F4D-7F7DD499EAC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実験結果です．左の表が</a:t>
            </a:r>
            <a:r>
              <a:rPr lang="ja-JP" altLang="en-US" sz="1200" dirty="0">
                <a:latin typeface="メイリオ" panose="020B0604030504040204" pitchFamily="50" charset="-128"/>
                <a:ea typeface="メイリオ" panose="020B0604030504040204" pitchFamily="50" charset="-128"/>
              </a:rPr>
              <a:t>生成したコード進行の例で右の表が雰囲気の評価点の分布です．</a:t>
            </a:r>
            <a:endParaRPr lang="en-US" altLang="ja-JP" sz="1200"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rPr>
              <a:t>右の表の評価点から</a:t>
            </a:r>
            <a:r>
              <a:rPr lang="en-US" altLang="ja-JP" sz="1200" dirty="0">
                <a:latin typeface="メイリオ" panose="020B0604030504040204" pitchFamily="50" charset="-128"/>
                <a:ea typeface="メイリオ" panose="020B0604030504040204" pitchFamily="50" charset="-128"/>
              </a:rPr>
              <a:t>2.0</a:t>
            </a:r>
            <a:r>
              <a:rPr lang="ja-JP" altLang="en-US" sz="1200" dirty="0">
                <a:latin typeface="メイリオ" panose="020B0604030504040204" pitchFamily="50" charset="-128"/>
                <a:ea typeface="メイリオ" panose="020B0604030504040204" pitchFamily="50" charset="-128"/>
              </a:rPr>
              <a:t>から</a:t>
            </a:r>
            <a:r>
              <a:rPr lang="en-US" altLang="ja-JP" sz="1200" dirty="0">
                <a:latin typeface="メイリオ" panose="020B0604030504040204" pitchFamily="50" charset="-128"/>
                <a:ea typeface="メイリオ" panose="020B0604030504040204" pitchFamily="50" charset="-128"/>
              </a:rPr>
              <a:t>3.0</a:t>
            </a:r>
            <a:r>
              <a:rPr lang="ja-JP" altLang="en-US" sz="1200" dirty="0">
                <a:latin typeface="メイリオ" panose="020B0604030504040204" pitchFamily="50" charset="-128"/>
                <a:ea typeface="メイリオ" panose="020B0604030504040204" pitchFamily="50" charset="-128"/>
              </a:rPr>
              <a:t>の点数が</a:t>
            </a:r>
            <a:r>
              <a:rPr lang="en-US" altLang="ja-JP" sz="1200" dirty="0">
                <a:latin typeface="メイリオ" panose="020B0604030504040204" pitchFamily="50" charset="-128"/>
                <a:ea typeface="メイリオ" panose="020B0604030504040204" pitchFamily="50" charset="-128"/>
              </a:rPr>
              <a:t>21</a:t>
            </a:r>
            <a:r>
              <a:rPr lang="ja-JP" altLang="en-US" sz="1200" dirty="0">
                <a:latin typeface="メイリオ" panose="020B0604030504040204" pitchFamily="50" charset="-128"/>
                <a:ea typeface="メイリオ" panose="020B0604030504040204" pitchFamily="50" charset="-128"/>
              </a:rPr>
              <a:t>個あり平均点が</a:t>
            </a:r>
            <a:r>
              <a:rPr lang="en-US" altLang="ja-JP" sz="1200" dirty="0">
                <a:latin typeface="メイリオ" panose="020B0604030504040204" pitchFamily="50" charset="-128"/>
                <a:ea typeface="メイリオ" panose="020B0604030504040204" pitchFamily="50" charset="-128"/>
              </a:rPr>
              <a:t>2.1</a:t>
            </a:r>
            <a:r>
              <a:rPr lang="ja-JP" altLang="en-US" sz="1200" dirty="0">
                <a:latin typeface="メイリオ" panose="020B0604030504040204" pitchFamily="50" charset="-128"/>
                <a:ea typeface="メイリオ" panose="020B0604030504040204" pitchFamily="50" charset="-128"/>
              </a:rPr>
              <a:t>点となり，英文に合ったコード進行が生成されたと判断できます．</a:t>
            </a:r>
            <a:endParaRPr kumimoji="1" lang="en-US" altLang="ja-JP" dirty="0"/>
          </a:p>
        </p:txBody>
      </p:sp>
      <p:sp>
        <p:nvSpPr>
          <p:cNvPr id="4" name="スライド番号プレースホルダー 3">
            <a:extLst>
              <a:ext uri="{FF2B5EF4-FFF2-40B4-BE49-F238E27FC236}">
                <a16:creationId xmlns:a16="http://schemas.microsoft.com/office/drawing/2014/main" id="{A1346646-7CAD-C44A-B97F-F59311E87F86}"/>
              </a:ext>
            </a:extLst>
          </p:cNvPr>
          <p:cNvSpPr>
            <a:spLocks noGrp="1"/>
          </p:cNvSpPr>
          <p:nvPr>
            <p:ph type="sldNum" sz="quarter" idx="10"/>
          </p:nvPr>
        </p:nvSpPr>
        <p:spPr/>
        <p:txBody>
          <a:bodyPr/>
          <a:lstStyle/>
          <a:p>
            <a:fld id="{1A0A9C0A-9C21-4B88-8FB2-6C38B2AB970D}" type="slidenum">
              <a:rPr kumimoji="1" lang="ja-JP" altLang="en-US" smtClean="0"/>
              <a:t>13</a:t>
            </a:fld>
            <a:endParaRPr kumimoji="1" lang="ja-JP" altLang="en-US"/>
          </a:p>
        </p:txBody>
      </p:sp>
    </p:spTree>
    <p:extLst>
      <p:ext uri="{BB962C8B-B14F-4D97-AF65-F5344CB8AC3E}">
        <p14:creationId xmlns:p14="http://schemas.microsoft.com/office/powerpoint/2010/main" val="789411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14</a:t>
            </a:fld>
            <a:endParaRPr kumimoji="1" lang="ja-JP" altLang="en-US"/>
          </a:p>
        </p:txBody>
      </p:sp>
    </p:spTree>
    <p:extLst>
      <p:ext uri="{BB962C8B-B14F-4D97-AF65-F5344CB8AC3E}">
        <p14:creationId xmlns:p14="http://schemas.microsoft.com/office/powerpoint/2010/main" val="74051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17E09-8888-B6D8-50FD-122A86C75CA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AE976EE-8656-6F3A-5E31-808ED704191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7EC3BB5-F1F7-501F-F073-4CA99A6FD081}"/>
              </a:ext>
            </a:extLst>
          </p:cNvPr>
          <p:cNvSpPr>
            <a:spLocks noGrp="1"/>
          </p:cNvSpPr>
          <p:nvPr>
            <p:ph type="body" idx="1"/>
          </p:nvPr>
        </p:nvSpPr>
        <p:spPr/>
        <p:txBody>
          <a:bodyPr/>
          <a:lstStyle/>
          <a:p>
            <a:r>
              <a:rPr kumimoji="1" lang="ja-JP" altLang="en-US" dirty="0"/>
              <a:t>実験結果です．右のアンケート結果の表からコード進行が英文の雰囲気に合っていた</a:t>
            </a:r>
            <a:r>
              <a:rPr kumimoji="1" lang="ja-JP" altLang="en-US" sz="1200" dirty="0">
                <a:latin typeface="メイリオ" panose="020B0604030504040204" pitchFamily="50" charset="-128"/>
                <a:ea typeface="メイリオ" panose="020B0604030504040204" pitchFamily="50" charset="-128"/>
              </a:rPr>
              <a:t>感じる学生が</a:t>
            </a:r>
            <a:r>
              <a:rPr kumimoji="1" lang="en-US" altLang="ja-JP" sz="1200" dirty="0">
                <a:latin typeface="メイリオ" panose="020B0604030504040204" pitchFamily="50" charset="-128"/>
                <a:ea typeface="メイリオ" panose="020B0604030504040204" pitchFamily="50" charset="-128"/>
              </a:rPr>
              <a:t>70%</a:t>
            </a:r>
            <a:r>
              <a:rPr kumimoji="1" lang="ja-JP" altLang="en-US" sz="1200" dirty="0">
                <a:latin typeface="メイリオ" panose="020B0604030504040204" pitchFamily="50" charset="-128"/>
                <a:ea typeface="メイリオ" panose="020B0604030504040204" pitchFamily="50" charset="-128"/>
              </a:rPr>
              <a:t>弱いました．</a:t>
            </a:r>
            <a:endParaRPr kumimoji="1"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また，左の表のテストの平均点が高かったクラス</a:t>
            </a:r>
            <a:r>
              <a:rPr kumimoji="1" lang="en-US" altLang="ja-JP" sz="1200" dirty="0">
                <a:latin typeface="メイリオ" panose="020B0604030504040204" pitchFamily="50" charset="-128"/>
                <a:ea typeface="メイリオ" panose="020B0604030504040204" pitchFamily="50" charset="-128"/>
              </a:rPr>
              <a:t>1</a:t>
            </a:r>
            <a:r>
              <a:rPr kumimoji="1" lang="ja-JP" altLang="en-US" sz="1200" dirty="0">
                <a:latin typeface="メイリオ" panose="020B0604030504040204" pitchFamily="50" charset="-128"/>
                <a:ea typeface="メイリオ" panose="020B0604030504040204" pitchFamily="50" charset="-128"/>
              </a:rPr>
              <a:t>とクラス</a:t>
            </a:r>
            <a:r>
              <a:rPr kumimoji="1" lang="en-US" altLang="ja-JP" sz="1200" dirty="0">
                <a:latin typeface="メイリオ" panose="020B0604030504040204" pitchFamily="50" charset="-128"/>
                <a:ea typeface="メイリオ" panose="020B0604030504040204" pitchFamily="50" charset="-128"/>
              </a:rPr>
              <a:t>3</a:t>
            </a:r>
            <a:r>
              <a:rPr kumimoji="1" lang="ja-JP" altLang="en-US" sz="1200" dirty="0">
                <a:latin typeface="メイリオ" panose="020B0604030504040204" pitchFamily="50" charset="-128"/>
                <a:ea typeface="メイリオ" panose="020B0604030504040204" pitchFamily="50" charset="-128"/>
              </a:rPr>
              <a:t>では，①②の割合が高くコード進行が付与された音読に意欲的に取り組めた可能性があります．</a:t>
            </a:r>
            <a:endParaRPr kumimoji="1" lang="en-US" altLang="ja-JP" dirty="0"/>
          </a:p>
        </p:txBody>
      </p:sp>
      <p:sp>
        <p:nvSpPr>
          <p:cNvPr id="4" name="スライド番号プレースホルダー 3">
            <a:extLst>
              <a:ext uri="{FF2B5EF4-FFF2-40B4-BE49-F238E27FC236}">
                <a16:creationId xmlns:a16="http://schemas.microsoft.com/office/drawing/2014/main" id="{322870FF-AFE3-F6D5-4BC7-04B66C570AD6}"/>
              </a:ext>
            </a:extLst>
          </p:cNvPr>
          <p:cNvSpPr>
            <a:spLocks noGrp="1"/>
          </p:cNvSpPr>
          <p:nvPr>
            <p:ph type="sldNum" sz="quarter" idx="10"/>
          </p:nvPr>
        </p:nvSpPr>
        <p:spPr/>
        <p:txBody>
          <a:bodyPr/>
          <a:lstStyle/>
          <a:p>
            <a:fld id="{1A0A9C0A-9C21-4B88-8FB2-6C38B2AB970D}" type="slidenum">
              <a:rPr kumimoji="1" lang="ja-JP" altLang="en-US" smtClean="0"/>
              <a:t>15</a:t>
            </a:fld>
            <a:endParaRPr kumimoji="1" lang="ja-JP" altLang="en-US"/>
          </a:p>
        </p:txBody>
      </p:sp>
    </p:spTree>
    <p:extLst>
      <p:ext uri="{BB962C8B-B14F-4D97-AF65-F5344CB8AC3E}">
        <p14:creationId xmlns:p14="http://schemas.microsoft.com/office/powerpoint/2010/main" val="226470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Century" panose="02040604050505020304" pitchFamily="18" charset="0"/>
                <a:ea typeface="ＭＳ 明朝" panose="02020609040205080304" pitchFamily="17" charset="-128"/>
                <a:cs typeface="Century" panose="02040604050505020304" pitchFamily="18" charset="0"/>
              </a:rPr>
              <a:t>Transformer</a:t>
            </a:r>
            <a:r>
              <a:rPr lang="ja-JP" altLang="ja-JP" sz="1800" dirty="0">
                <a:effectLst/>
                <a:latin typeface="Century" panose="02040604050505020304" pitchFamily="18" charset="0"/>
                <a:ea typeface="ＭＳ 明朝" panose="02020609040205080304" pitchFamily="17" charset="-128"/>
                <a:cs typeface="Century" panose="02040604050505020304" pitchFamily="18" charset="0"/>
              </a:rPr>
              <a:t>を用いる理由は，長い文章などのデータが入力されても，記憶して最後まで処理が可能であり，歌詞の内容に沿ったコード進行が生成できると考えたからである．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effectLst/>
                <a:latin typeface="メイリオ" panose="020B0604030504040204" pitchFamily="50" charset="-128"/>
                <a:ea typeface="メイリオ" panose="020B0604030504040204" pitchFamily="50" charset="-128"/>
              </a:rPr>
              <a:t>&lt;</a:t>
            </a:r>
            <a:r>
              <a:rPr lang="ja-JP" altLang="en-US" sz="1200" i="0" dirty="0">
                <a:effectLst/>
                <a:latin typeface="メイリオ" panose="020B0604030504040204" pitchFamily="50" charset="-128"/>
                <a:ea typeface="メイリオ" panose="020B0604030504040204" pitchFamily="50" charset="-128"/>
              </a:rPr>
              <a:t>特徴</a:t>
            </a:r>
            <a:r>
              <a:rPr lang="en-US" altLang="ja-JP" sz="1200" i="0" dirty="0">
                <a:effectLst/>
                <a:latin typeface="メイリオ" panose="020B0604030504040204" pitchFamily="50" charset="-128"/>
                <a:ea typeface="メイリオ" panose="020B0604030504040204" pitchFamily="50" charset="-128"/>
              </a:rPr>
              <a:t>&gt;</a:t>
            </a:r>
          </a:p>
          <a:p>
            <a:pPr marL="0" indent="0">
              <a:buFont typeface="Arial" panose="020B0604020202020204" pitchFamily="34" charset="0"/>
              <a:buNone/>
            </a:pPr>
            <a:r>
              <a:rPr lang="ja-JP" altLang="ja-JP" sz="1800" dirty="0">
                <a:effectLst/>
                <a:ea typeface="ＭＳ 明朝" panose="02020609040205080304" pitchFamily="17" charset="-128"/>
                <a:cs typeface="Century" panose="02040604050505020304" pitchFamily="18" charset="0"/>
              </a:rPr>
              <a:t>英文内容に沿ったコード進行を生成することができる．</a:t>
            </a:r>
            <a:endParaRPr lang="en-US" altLang="ja-JP" sz="1800" dirty="0">
              <a:effectLst/>
              <a:ea typeface="ＭＳ 明朝" panose="02020609040205080304" pitchFamily="17" charset="-128"/>
              <a:cs typeface="Century" panose="02040604050505020304" pitchFamily="18" charset="0"/>
            </a:endParaRPr>
          </a:p>
          <a:p>
            <a:pPr marL="0" indent="0">
              <a:buFont typeface="Arial" panose="020B0604020202020204" pitchFamily="34" charset="0"/>
              <a:buNone/>
            </a:pPr>
            <a:r>
              <a:rPr lang="ja-JP" altLang="ja-JP" sz="1800" dirty="0">
                <a:effectLst/>
                <a:ea typeface="ＭＳ 明朝" panose="02020609040205080304" pitchFamily="17" charset="-128"/>
                <a:cs typeface="Century" panose="02040604050505020304" pitchFamily="18" charset="0"/>
              </a:rPr>
              <a:t>また，英語学習で生成されたコード進行を伴奏として，英文にコード進行を付けて歌うことや，メロディを付けて歌うことで，学生が楽しみながら音読をすることができ，結果的に音読回数や英語学習時間を増やすことにつながる．そのため，英語学習の授業デザインなどに適用することができる．</a:t>
            </a:r>
            <a:endParaRPr lang="en-US" altLang="ja-JP" sz="1800" dirty="0">
              <a:effectLst/>
              <a:ea typeface="ＭＳ 明朝" panose="02020609040205080304" pitchFamily="17" charset="-128"/>
              <a:cs typeface="Century" panose="02040604050505020304" pitchFamily="18" charset="0"/>
            </a:endParaRPr>
          </a:p>
          <a:p>
            <a:pPr marL="0" indent="0">
              <a:buFont typeface="Arial" panose="020B0604020202020204" pitchFamily="34" charset="0"/>
              <a:buNone/>
            </a:pPr>
            <a:endParaRPr lang="en-US" altLang="ja-JP" sz="1800" dirty="0">
              <a:effectLst/>
              <a:ea typeface="ＭＳ 明朝" panose="02020609040205080304" pitchFamily="17" charset="-128"/>
              <a:cs typeface="Century" panose="02040604050505020304" pitchFamily="18" charset="0"/>
            </a:endParaRPr>
          </a:p>
          <a:p>
            <a:pPr marL="0" indent="0">
              <a:buFont typeface="Arial" panose="020B0604020202020204" pitchFamily="34" charset="0"/>
              <a:buNone/>
            </a:pPr>
            <a:endParaRPr lang="en-US" altLang="ja-JP" sz="1800" dirty="0">
              <a:effectLst/>
              <a:ea typeface="ＭＳ 明朝" panose="02020609040205080304" pitchFamily="17" charset="-128"/>
              <a:cs typeface="Century" panose="02040604050505020304" pitchFamily="18" charset="0"/>
            </a:endParaRPr>
          </a:p>
          <a:p>
            <a:pPr marL="0" indent="0">
              <a:buFont typeface="Arial" panose="020B0604020202020204" pitchFamily="34" charset="0"/>
              <a:buNone/>
            </a:pPr>
            <a:r>
              <a:rPr kumimoji="1" lang="ja-JP" altLang="en-US" dirty="0"/>
              <a:t>実験結果より，</a:t>
            </a:r>
            <a:r>
              <a:rPr lang="ja-JP" altLang="en-US" sz="1200" b="1" dirty="0">
                <a:latin typeface="メイリオ" panose="020B0604030504040204" pitchFamily="50" charset="-128"/>
                <a:ea typeface="メイリオ" panose="020B0604030504040204" pitchFamily="50" charset="-128"/>
              </a:rPr>
              <a:t>生成したコード進行が英文の雰囲気にある程度合っている</a:t>
            </a:r>
            <a:r>
              <a:rPr lang="ja-JP" altLang="en-US" sz="1200" dirty="0">
                <a:latin typeface="メイリオ" panose="020B0604030504040204" pitchFamily="50" charset="-128"/>
                <a:ea typeface="メイリオ" panose="020B0604030504040204" pitchFamily="50" charset="-128"/>
              </a:rPr>
              <a:t>こと</a:t>
            </a:r>
            <a:r>
              <a:rPr lang="ja-JP" altLang="en-US" sz="1200" dirty="0">
                <a:latin typeface="メイリオ" panose="020B0604030504040204" pitchFamily="50" charset="-128"/>
                <a:ea typeface="メイリオ" panose="020B0604030504040204" pitchFamily="50" charset="-128"/>
                <a:cs typeface="M PLUS 1p" panose="020B0600070205080204" charset="-128"/>
              </a:rPr>
              <a:t>が確認</a:t>
            </a:r>
            <a:r>
              <a:rPr kumimoji="1" lang="ja-JP" altLang="en-US" dirty="0"/>
              <a:t>できました．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a:latin typeface="メイリオ" panose="020B0604030504040204" pitchFamily="50" charset="-128"/>
                <a:ea typeface="メイリオ" panose="020B0604030504040204" pitchFamily="50" charset="-128"/>
                <a:cs typeface="M PLUS 1p" panose="020B0600070205080204" charset="-128"/>
              </a:rPr>
              <a:t>音読授業でコード進行が付与された英文の音読を意欲的に取り組めた学生に対して動機付けをすることができた．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latin typeface="メイリオ" panose="020B0604030504040204" pitchFamily="50" charset="-128"/>
                <a:ea typeface="メイリオ" panose="020B0604030504040204" pitchFamily="50" charset="-128"/>
                <a:cs typeface="M PLUS 1p" panose="020B0600070205080204" charset="-128"/>
              </a:rPr>
              <a:t>今後の展望としては</a:t>
            </a:r>
            <a:r>
              <a:rPr lang="ja-JP" altLang="en-US" sz="1200" dirty="0">
                <a:latin typeface="メイリオ" panose="020B0604030504040204" pitchFamily="50" charset="-128"/>
                <a:ea typeface="メイリオ" panose="020B0604030504040204" pitchFamily="50" charset="-128"/>
              </a:rPr>
              <a:t>コード音の長さ，区切位置，リズム，旋律を学習データに加えることで，より音読に適した英文歌を生成し，効果的な音読学習教育に発展させていくこと</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以上です．ご清聴ありがとうございました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0A9C0A-9C21-4B88-8FB2-6C38B2AB970D}" type="slidenum">
              <a:rPr kumimoji="1" lang="ja-JP" altLang="en-US" smtClean="0"/>
              <a:t>16</a:t>
            </a:fld>
            <a:endParaRPr kumimoji="1" lang="ja-JP" altLang="en-US"/>
          </a:p>
        </p:txBody>
      </p:sp>
    </p:spTree>
    <p:extLst>
      <p:ext uri="{BB962C8B-B14F-4D97-AF65-F5344CB8AC3E}">
        <p14:creationId xmlns:p14="http://schemas.microsoft.com/office/powerpoint/2010/main" val="2258819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17</a:t>
            </a:fld>
            <a:endParaRPr kumimoji="1" lang="ja-JP" altLang="en-US"/>
          </a:p>
        </p:txBody>
      </p:sp>
    </p:spTree>
    <p:extLst>
      <p:ext uri="{BB962C8B-B14F-4D97-AF65-F5344CB8AC3E}">
        <p14:creationId xmlns:p14="http://schemas.microsoft.com/office/powerpoint/2010/main" val="1506529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・モデルの説明</a:t>
            </a:r>
            <a:endParaRPr kumimoji="1" lang="en-US" altLang="ja-JP" dirty="0"/>
          </a:p>
          <a:p>
            <a:r>
              <a:rPr kumimoji="1" lang="ja-JP" altLang="en-US" dirty="0"/>
              <a:t>・</a:t>
            </a:r>
            <a:r>
              <a:rPr kumimoji="1" lang="en-US" altLang="ja-JP" dirty="0"/>
              <a:t>M5</a:t>
            </a:r>
            <a:r>
              <a:rPr kumimoji="1" lang="ja-JP" altLang="en-US" dirty="0"/>
              <a:t>は事前に</a:t>
            </a:r>
            <a:r>
              <a:rPr kumimoji="1" lang="en-US" altLang="ja-JP" dirty="0"/>
              <a:t>AE</a:t>
            </a:r>
            <a:r>
              <a:rPr kumimoji="1" lang="ja-JP" altLang="en-US" dirty="0"/>
              <a:t>を用いているため距離の最適化にかかる時間については純粋には比較することはできません．</a:t>
            </a:r>
            <a:endParaRPr kumimoji="1" lang="en-US" altLang="ja-JP" dirty="0"/>
          </a:p>
          <a:p>
            <a:r>
              <a:rPr kumimoji="1" lang="ja-JP" altLang="en-US" dirty="0"/>
              <a:t>・分けて構成する→学習の安定性に効果がある．</a:t>
            </a:r>
            <a:endParaRPr kumimoji="1" lang="en-US" altLang="ja-JP" dirty="0"/>
          </a:p>
          <a:p>
            <a:r>
              <a:rPr kumimoji="1" lang="ja-JP" altLang="en-US" dirty="0"/>
              <a:t>文言を入れる（モデルの説明</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18</a:t>
            </a:fld>
            <a:endParaRPr kumimoji="1" lang="ja-JP" altLang="en-US"/>
          </a:p>
        </p:txBody>
      </p:sp>
    </p:spTree>
    <p:extLst>
      <p:ext uri="{BB962C8B-B14F-4D97-AF65-F5344CB8AC3E}">
        <p14:creationId xmlns:p14="http://schemas.microsoft.com/office/powerpoint/2010/main" val="3773973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19</a:t>
            </a:fld>
            <a:endParaRPr kumimoji="1" lang="ja-JP" altLang="en-US"/>
          </a:p>
        </p:txBody>
      </p:sp>
    </p:spTree>
    <p:extLst>
      <p:ext uri="{BB962C8B-B14F-4D97-AF65-F5344CB8AC3E}">
        <p14:creationId xmlns:p14="http://schemas.microsoft.com/office/powerpoint/2010/main" val="196240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rPr>
              <a:t>研究背景として生成</a:t>
            </a:r>
            <a:r>
              <a:rPr lang="en-US" altLang="ja-JP" sz="1200" dirty="0">
                <a:latin typeface="メイリオ" panose="020B0604030504040204" pitchFamily="50" charset="-128"/>
                <a:ea typeface="メイリオ" panose="020B0604030504040204" pitchFamily="50" charset="-128"/>
              </a:rPr>
              <a:t>AI</a:t>
            </a:r>
            <a:r>
              <a:rPr lang="ja-JP" altLang="en-US" sz="1200" dirty="0">
                <a:latin typeface="メイリオ" panose="020B0604030504040204" pitchFamily="50" charset="-128"/>
                <a:ea typeface="メイリオ" panose="020B0604030504040204" pitchFamily="50" charset="-128"/>
              </a:rPr>
              <a:t>の発展により，歌詞に旋律を付与した楽曲生成が実用的になっています．</a:t>
            </a:r>
            <a:endParaRPr lang="en-US" altLang="ja-JP" sz="1200"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rPr>
              <a:t>また</a:t>
            </a:r>
            <a:r>
              <a:rPr kumimoji="1" lang="ja-JP" altLang="en-US" sz="1200" dirty="0">
                <a:latin typeface="メイリオ" panose="020B0604030504040204" pitchFamily="50" charset="-128"/>
                <a:ea typeface="メイリオ" panose="020B0604030504040204" pitchFamily="50" charset="-128"/>
              </a:rPr>
              <a:t>先行研究では，楽曲生成</a:t>
            </a:r>
            <a:r>
              <a:rPr kumimoji="1" lang="en-US" altLang="ja-JP" sz="1200" dirty="0">
                <a:latin typeface="メイリオ" panose="020B0604030504040204" pitchFamily="50" charset="-128"/>
                <a:ea typeface="メイリオ" panose="020B0604030504040204" pitchFamily="50" charset="-128"/>
              </a:rPr>
              <a:t>AI</a:t>
            </a:r>
            <a:r>
              <a:rPr kumimoji="1" lang="ja-JP" altLang="en-US" sz="1200" dirty="0">
                <a:latin typeface="メイリオ" panose="020B0604030504040204" pitchFamily="50" charset="-128"/>
                <a:ea typeface="メイリオ" panose="020B0604030504040204" pitchFamily="50" charset="-128"/>
              </a:rPr>
              <a:t>のサービスを活用して，英文に旋律を付与して作成した英文歌を音読学習に活用する英語教育に取り組んできました．</a:t>
            </a:r>
            <a:endParaRPr lang="en-US" altLang="ja-JP" sz="1200"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2</a:t>
            </a:fld>
            <a:endParaRPr kumimoji="1" lang="ja-JP" altLang="en-US"/>
          </a:p>
        </p:txBody>
      </p:sp>
    </p:spTree>
    <p:extLst>
      <p:ext uri="{BB962C8B-B14F-4D97-AF65-F5344CB8AC3E}">
        <p14:creationId xmlns:p14="http://schemas.microsoft.com/office/powerpoint/2010/main" val="201186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音楽生成</a:t>
            </a:r>
            <a:r>
              <a:rPr kumimoji="1" lang="en-US" altLang="ja-JP" dirty="0"/>
              <a:t>AI</a:t>
            </a:r>
            <a:r>
              <a:rPr kumimoji="1" lang="ja-JP" altLang="en-US" dirty="0"/>
              <a:t>の関連研究で</a:t>
            </a:r>
            <a:r>
              <a:rPr kumimoji="1" lang="en-US" altLang="ja-JP" dirty="0"/>
              <a:t>Transformer</a:t>
            </a:r>
            <a:r>
              <a:rPr kumimoji="1" lang="ja-JP" altLang="en-US" dirty="0"/>
              <a:t>が使用されている。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歌詞がどのように変換されてニューラルに入れられるか</a:t>
            </a:r>
            <a:r>
              <a:rPr kumimoji="1" lang="en-US" altLang="ja-JP" dirty="0"/>
              <a:t>(</a:t>
            </a:r>
            <a:r>
              <a:rPr kumimoji="1" lang="ja-JP" altLang="en-US" dirty="0"/>
              <a:t>コードについても</a:t>
            </a:r>
            <a:r>
              <a:rPr kumimoji="1" lang="en-US" altLang="ja-JP" dirty="0"/>
              <a:t>)</a:t>
            </a:r>
            <a:r>
              <a:rPr kumimoji="1" lang="ja-JP" altLang="en-US" dirty="0"/>
              <a:t>説明、</a:t>
            </a:r>
            <a:r>
              <a:rPr kumimoji="1" lang="en-US" altLang="ja-JP" dirty="0"/>
              <a:t>embedding</a:t>
            </a:r>
            <a:r>
              <a:rPr kumimoji="1" lang="ja-JP" altLang="en-US" dirty="0"/>
              <a:t>の所とか</a:t>
            </a:r>
            <a:endParaRPr kumimoji="1" lang="en-US" altLang="ja-JP" dirty="0"/>
          </a:p>
          <a:p>
            <a:r>
              <a:rPr lang="en-US" altLang="ja-JP" b="0" i="0" dirty="0">
                <a:effectLst/>
                <a:latin typeface="YakuHanJPs"/>
              </a:rPr>
              <a:t>embedding</a:t>
            </a:r>
            <a:r>
              <a:rPr lang="ja-JP" altLang="en-US" b="0" i="0" dirty="0">
                <a:effectLst/>
                <a:latin typeface="YakuHanJPs"/>
              </a:rPr>
              <a:t>とは、それぞれの歌詞の単語やコード進行を表現するベクトル値を意味しています。（</a:t>
            </a:r>
            <a:endParaRPr lang="en-US" altLang="ja-JP" b="0" i="0" dirty="0">
              <a:effectLst/>
              <a:latin typeface="YakuHanJPs"/>
            </a:endParaRPr>
          </a:p>
          <a:p>
            <a:r>
              <a:rPr lang="en-US" altLang="ja-JP" b="0" i="0" dirty="0">
                <a:effectLst/>
                <a:latin typeface="YakuHanJPs"/>
              </a:rPr>
              <a:t>(embedding</a:t>
            </a:r>
            <a:r>
              <a:rPr lang="ja-JP" altLang="en-US" b="0" i="0" dirty="0">
                <a:effectLst/>
                <a:latin typeface="YakuHanJPs"/>
              </a:rPr>
              <a:t>値はモデルの学習過程で一緒に学習される</a:t>
            </a:r>
            <a:r>
              <a:rPr lang="en-US" altLang="ja-JP" b="0" i="0" dirty="0">
                <a:effectLst/>
                <a:latin typeface="YakuHanJPs"/>
              </a:rPr>
              <a:t>)</a:t>
            </a:r>
          </a:p>
          <a:p>
            <a:r>
              <a:rPr kumimoji="1" lang="en-US" altLang="ja-JP" dirty="0"/>
              <a:t>x</a:t>
            </a:r>
            <a:r>
              <a:rPr kumimoji="1" lang="ja-JP" altLang="en-US" dirty="0"/>
              <a:t>は英文の長さ</a:t>
            </a:r>
            <a:r>
              <a:rPr kumimoji="1" lang="en-US" altLang="ja-JP" dirty="0"/>
              <a:t>(</a:t>
            </a:r>
            <a:r>
              <a:rPr kumimoji="1" lang="ja-JP" altLang="en-US" dirty="0"/>
              <a:t>入力行列</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Y</a:t>
            </a:r>
            <a:r>
              <a:rPr kumimoji="1" lang="ja-JP" altLang="en-US" dirty="0"/>
              <a:t>はコード進行の長さ</a:t>
            </a:r>
            <a:r>
              <a:rPr kumimoji="1" lang="en-US" altLang="ja-JP" dirty="0"/>
              <a:t>(</a:t>
            </a:r>
            <a:r>
              <a:rPr kumimoji="1" lang="ja-JP" altLang="en-US" dirty="0"/>
              <a:t>出力行列</a:t>
            </a:r>
            <a:r>
              <a:rPr kumimoji="1" lang="en-US" altLang="ja-JP" dirty="0"/>
              <a:t>)</a:t>
            </a:r>
          </a:p>
          <a:p>
            <a:r>
              <a:rPr kumimoji="1" lang="en-US" altLang="ja-JP" dirty="0"/>
              <a:t>pe</a:t>
            </a:r>
            <a:r>
              <a:rPr kumimoji="1" lang="ja-JP" altLang="en-US" dirty="0"/>
              <a:t>は位置エンコーディング行列のことで、位置エンコーディングとはベクトルに単語やコードの位置情報を追加するというもの</a:t>
            </a:r>
            <a:endParaRPr kumimoji="1" lang="en-US" altLang="ja-JP" dirty="0"/>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21</a:t>
            </a:fld>
            <a:endParaRPr kumimoji="1" lang="ja-JP" altLang="en-US"/>
          </a:p>
        </p:txBody>
      </p:sp>
    </p:spTree>
    <p:extLst>
      <p:ext uri="{BB962C8B-B14F-4D97-AF65-F5344CB8AC3E}">
        <p14:creationId xmlns:p14="http://schemas.microsoft.com/office/powerpoint/2010/main" val="1444392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E7A78-C4BF-8BD8-6587-A5058DC9854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DE5C6A-C1A7-F555-47A8-7FB0E4D4735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4FD05FA-C2FC-1DDC-7D4A-ED1D61E61802}"/>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D9D8AD01-8D4F-7F88-8A62-4D5B5B2AAEAE}"/>
              </a:ext>
            </a:extLst>
          </p:cNvPr>
          <p:cNvSpPr>
            <a:spLocks noGrp="1"/>
          </p:cNvSpPr>
          <p:nvPr>
            <p:ph type="sldNum" sz="quarter" idx="5"/>
          </p:nvPr>
        </p:nvSpPr>
        <p:spPr/>
        <p:txBody>
          <a:bodyPr/>
          <a:lstStyle/>
          <a:p>
            <a:fld id="{40C46096-5D28-4900-8F1A-EC7DBF434F3D}" type="slidenum">
              <a:rPr kumimoji="1" lang="ja-JP" altLang="en-US" smtClean="0"/>
              <a:t>22</a:t>
            </a:fld>
            <a:endParaRPr kumimoji="1" lang="ja-JP" altLang="en-US"/>
          </a:p>
        </p:txBody>
      </p:sp>
    </p:spTree>
    <p:extLst>
      <p:ext uri="{BB962C8B-B14F-4D97-AF65-F5344CB8AC3E}">
        <p14:creationId xmlns:p14="http://schemas.microsoft.com/office/powerpoint/2010/main" val="2687649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8FE06-E36C-075F-27DC-5CA120DA026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EC8B04-5E79-91F1-DE39-165E490E8BA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D5761E-079E-673D-A103-985F9F8703EB}"/>
              </a:ext>
            </a:extLst>
          </p:cNvPr>
          <p:cNvSpPr>
            <a:spLocks noGrp="1"/>
          </p:cNvSpPr>
          <p:nvPr>
            <p:ph type="body" idx="1"/>
          </p:nvPr>
        </p:nvSpPr>
        <p:spPr/>
        <p:txBody>
          <a:bodyPr/>
          <a:lstStyle/>
          <a:p>
            <a:r>
              <a:rPr kumimoji="1" lang="ja-JP" altLang="en-US" dirty="0"/>
              <a:t>音楽生成</a:t>
            </a:r>
            <a:r>
              <a:rPr kumimoji="1" lang="en-US" altLang="ja-JP" dirty="0"/>
              <a:t>AI</a:t>
            </a:r>
            <a:r>
              <a:rPr kumimoji="1" lang="ja-JP" altLang="en-US" dirty="0"/>
              <a:t>の関連研究で</a:t>
            </a:r>
            <a:r>
              <a:rPr kumimoji="1" lang="en-US" altLang="ja-JP" dirty="0"/>
              <a:t>Transformer</a:t>
            </a:r>
            <a:r>
              <a:rPr kumimoji="1" lang="ja-JP" altLang="en-US" dirty="0"/>
              <a:t>が使用されている。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歌詞がどのように変換されてニューラルに入れられるか</a:t>
            </a:r>
            <a:r>
              <a:rPr kumimoji="1" lang="en-US" altLang="ja-JP" dirty="0"/>
              <a:t>(</a:t>
            </a:r>
            <a:r>
              <a:rPr kumimoji="1" lang="ja-JP" altLang="en-US" dirty="0"/>
              <a:t>コードについても</a:t>
            </a:r>
            <a:r>
              <a:rPr kumimoji="1" lang="en-US" altLang="ja-JP" dirty="0"/>
              <a:t>)</a:t>
            </a:r>
            <a:r>
              <a:rPr kumimoji="1" lang="ja-JP" altLang="en-US" dirty="0"/>
              <a:t>説明、</a:t>
            </a:r>
            <a:r>
              <a:rPr kumimoji="1" lang="en-US" altLang="ja-JP" dirty="0"/>
              <a:t>embedding</a:t>
            </a:r>
            <a:r>
              <a:rPr kumimoji="1" lang="ja-JP" altLang="en-US" dirty="0"/>
              <a:t>の所とか</a:t>
            </a:r>
            <a:endParaRPr kumimoji="1" lang="en-US" altLang="ja-JP" dirty="0"/>
          </a:p>
          <a:p>
            <a:r>
              <a:rPr lang="en-US" altLang="ja-JP" b="0" i="0" dirty="0">
                <a:effectLst/>
                <a:latin typeface="YakuHanJPs"/>
              </a:rPr>
              <a:t>embedding</a:t>
            </a:r>
            <a:r>
              <a:rPr lang="ja-JP" altLang="en-US" b="0" i="0" dirty="0">
                <a:effectLst/>
                <a:latin typeface="YakuHanJPs"/>
              </a:rPr>
              <a:t>とは、それぞれの歌詞の単語やコード進行を表現するベクトル値を意味しています。（</a:t>
            </a:r>
            <a:endParaRPr lang="en-US" altLang="ja-JP" b="0" i="0" dirty="0">
              <a:effectLst/>
              <a:latin typeface="YakuHanJPs"/>
            </a:endParaRPr>
          </a:p>
          <a:p>
            <a:r>
              <a:rPr lang="en-US" altLang="ja-JP" b="0" i="0" dirty="0">
                <a:effectLst/>
                <a:latin typeface="YakuHanJPs"/>
              </a:rPr>
              <a:t>(embedding</a:t>
            </a:r>
            <a:r>
              <a:rPr lang="ja-JP" altLang="en-US" b="0" i="0" dirty="0">
                <a:effectLst/>
                <a:latin typeface="YakuHanJPs"/>
              </a:rPr>
              <a:t>値はモデルの学習過程で一緒に学習される</a:t>
            </a:r>
            <a:r>
              <a:rPr lang="en-US" altLang="ja-JP" b="0" i="0" dirty="0">
                <a:effectLst/>
                <a:latin typeface="YakuHanJPs"/>
              </a:rPr>
              <a:t>)</a:t>
            </a:r>
          </a:p>
          <a:p>
            <a:r>
              <a:rPr kumimoji="1" lang="en-US" altLang="ja-JP" dirty="0"/>
              <a:t>x</a:t>
            </a:r>
            <a:r>
              <a:rPr kumimoji="1" lang="ja-JP" altLang="en-US" dirty="0"/>
              <a:t>は英文の長さ</a:t>
            </a:r>
            <a:r>
              <a:rPr kumimoji="1" lang="en-US" altLang="ja-JP" dirty="0"/>
              <a:t>(</a:t>
            </a:r>
            <a:r>
              <a:rPr kumimoji="1" lang="ja-JP" altLang="en-US" dirty="0"/>
              <a:t>入力行列</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Y</a:t>
            </a:r>
            <a:r>
              <a:rPr kumimoji="1" lang="ja-JP" altLang="en-US" dirty="0"/>
              <a:t>はコード進行の長さ</a:t>
            </a:r>
            <a:r>
              <a:rPr kumimoji="1" lang="en-US" altLang="ja-JP" dirty="0"/>
              <a:t>(</a:t>
            </a:r>
            <a:r>
              <a:rPr kumimoji="1" lang="ja-JP" altLang="en-US" dirty="0"/>
              <a:t>出力行列</a:t>
            </a:r>
            <a:r>
              <a:rPr kumimoji="1" lang="en-US" altLang="ja-JP" dirty="0"/>
              <a:t>)</a:t>
            </a:r>
          </a:p>
          <a:p>
            <a:r>
              <a:rPr kumimoji="1" lang="en-US" altLang="ja-JP" dirty="0"/>
              <a:t>pe</a:t>
            </a:r>
            <a:r>
              <a:rPr kumimoji="1" lang="ja-JP" altLang="en-US" dirty="0"/>
              <a:t>は位置エンコーディング行列のことで、位置エンコーディングとはベクトルに単語やコードの位置情報を追加するというもの</a:t>
            </a:r>
            <a:endParaRPr kumimoji="1" lang="en-US" altLang="ja-JP" dirty="0"/>
          </a:p>
        </p:txBody>
      </p:sp>
      <p:sp>
        <p:nvSpPr>
          <p:cNvPr id="4" name="スライド番号プレースホルダー 3">
            <a:extLst>
              <a:ext uri="{FF2B5EF4-FFF2-40B4-BE49-F238E27FC236}">
                <a16:creationId xmlns:a16="http://schemas.microsoft.com/office/drawing/2014/main" id="{CCAE0543-4EA5-9D21-E124-604902977A0A}"/>
              </a:ext>
            </a:extLst>
          </p:cNvPr>
          <p:cNvSpPr>
            <a:spLocks noGrp="1"/>
          </p:cNvSpPr>
          <p:nvPr>
            <p:ph type="sldNum" sz="quarter" idx="5"/>
          </p:nvPr>
        </p:nvSpPr>
        <p:spPr/>
        <p:txBody>
          <a:bodyPr/>
          <a:lstStyle/>
          <a:p>
            <a:fld id="{40C46096-5D28-4900-8F1A-EC7DBF434F3D}" type="slidenum">
              <a:rPr kumimoji="1" lang="ja-JP" altLang="en-US" smtClean="0"/>
              <a:t>23</a:t>
            </a:fld>
            <a:endParaRPr kumimoji="1" lang="ja-JP" altLang="en-US"/>
          </a:p>
        </p:txBody>
      </p:sp>
    </p:spTree>
    <p:extLst>
      <p:ext uri="{BB962C8B-B14F-4D97-AF65-F5344CB8AC3E}">
        <p14:creationId xmlns:p14="http://schemas.microsoft.com/office/powerpoint/2010/main" val="28380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25</a:t>
            </a:fld>
            <a:endParaRPr kumimoji="1" lang="ja-JP" altLang="en-US"/>
          </a:p>
        </p:txBody>
      </p:sp>
    </p:spTree>
    <p:extLst>
      <p:ext uri="{BB962C8B-B14F-4D97-AF65-F5344CB8AC3E}">
        <p14:creationId xmlns:p14="http://schemas.microsoft.com/office/powerpoint/2010/main" val="1147582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26</a:t>
            </a:fld>
            <a:endParaRPr kumimoji="1" lang="ja-JP" altLang="en-US"/>
          </a:p>
        </p:txBody>
      </p:sp>
    </p:spTree>
    <p:extLst>
      <p:ext uri="{BB962C8B-B14F-4D97-AF65-F5344CB8AC3E}">
        <p14:creationId xmlns:p14="http://schemas.microsoft.com/office/powerpoint/2010/main" val="305945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68236-814F-9CEB-0B66-745912AB2D5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4BA0410-98DC-EACD-7E4B-B868ABC5096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E8EBDC9-F155-3C15-BAA4-1DABB77A7F1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PE</a:t>
            </a:r>
            <a:r>
              <a:rPr kumimoji="1" lang="ja-JP" altLang="en-US" dirty="0"/>
              <a:t>がまだ</a:t>
            </a:r>
          </a:p>
        </p:txBody>
      </p:sp>
      <p:sp>
        <p:nvSpPr>
          <p:cNvPr id="4" name="スライド番号プレースホルダー 3">
            <a:extLst>
              <a:ext uri="{FF2B5EF4-FFF2-40B4-BE49-F238E27FC236}">
                <a16:creationId xmlns:a16="http://schemas.microsoft.com/office/drawing/2014/main" id="{05010861-62D6-4495-BE62-10CB29256C68}"/>
              </a:ext>
            </a:extLst>
          </p:cNvPr>
          <p:cNvSpPr>
            <a:spLocks noGrp="1"/>
          </p:cNvSpPr>
          <p:nvPr>
            <p:ph type="sldNum" sz="quarter" idx="5"/>
          </p:nvPr>
        </p:nvSpPr>
        <p:spPr/>
        <p:txBody>
          <a:bodyPr/>
          <a:lstStyle/>
          <a:p>
            <a:fld id="{40C46096-5D28-4900-8F1A-EC7DBF434F3D}" type="slidenum">
              <a:rPr kumimoji="1" lang="ja-JP" altLang="en-US" smtClean="0"/>
              <a:t>27</a:t>
            </a:fld>
            <a:endParaRPr kumimoji="1" lang="ja-JP" altLang="en-US"/>
          </a:p>
        </p:txBody>
      </p:sp>
    </p:spTree>
    <p:extLst>
      <p:ext uri="{BB962C8B-B14F-4D97-AF65-F5344CB8AC3E}">
        <p14:creationId xmlns:p14="http://schemas.microsoft.com/office/powerpoint/2010/main" val="4061850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990A0-BFA1-31CE-A456-9E35E7B317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57FD1-04EC-7B37-D07A-F8DFADD527F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DBDA507-73FC-C33A-D010-17CDF2384A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a:extLst>
              <a:ext uri="{FF2B5EF4-FFF2-40B4-BE49-F238E27FC236}">
                <a16:creationId xmlns:a16="http://schemas.microsoft.com/office/drawing/2014/main" id="{93888D8A-0238-CD1B-4CE7-ED2028952CDC}"/>
              </a:ext>
            </a:extLst>
          </p:cNvPr>
          <p:cNvSpPr>
            <a:spLocks noGrp="1"/>
          </p:cNvSpPr>
          <p:nvPr>
            <p:ph type="sldNum" sz="quarter" idx="5"/>
          </p:nvPr>
        </p:nvSpPr>
        <p:spPr/>
        <p:txBody>
          <a:bodyPr/>
          <a:lstStyle/>
          <a:p>
            <a:fld id="{40C46096-5D28-4900-8F1A-EC7DBF434F3D}" type="slidenum">
              <a:rPr kumimoji="1" lang="ja-JP" altLang="en-US" smtClean="0"/>
              <a:t>28</a:t>
            </a:fld>
            <a:endParaRPr kumimoji="1" lang="ja-JP" altLang="en-US"/>
          </a:p>
        </p:txBody>
      </p:sp>
    </p:spTree>
    <p:extLst>
      <p:ext uri="{BB962C8B-B14F-4D97-AF65-F5344CB8AC3E}">
        <p14:creationId xmlns:p14="http://schemas.microsoft.com/office/powerpoint/2010/main" val="3930247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7BAC6-E956-F887-8938-1F90C142FD3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B41E206-9955-8389-5320-6D05C960B1E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A01A194-F264-9244-B0C6-23A03A8383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a:extLst>
              <a:ext uri="{FF2B5EF4-FFF2-40B4-BE49-F238E27FC236}">
                <a16:creationId xmlns:a16="http://schemas.microsoft.com/office/drawing/2014/main" id="{71CCCF34-1C33-5633-5187-860F6B60E538}"/>
              </a:ext>
            </a:extLst>
          </p:cNvPr>
          <p:cNvSpPr>
            <a:spLocks noGrp="1"/>
          </p:cNvSpPr>
          <p:nvPr>
            <p:ph type="sldNum" sz="quarter" idx="5"/>
          </p:nvPr>
        </p:nvSpPr>
        <p:spPr/>
        <p:txBody>
          <a:bodyPr/>
          <a:lstStyle/>
          <a:p>
            <a:fld id="{40C46096-5D28-4900-8F1A-EC7DBF434F3D}" type="slidenum">
              <a:rPr kumimoji="1" lang="ja-JP" altLang="en-US" smtClean="0"/>
              <a:t>29</a:t>
            </a:fld>
            <a:endParaRPr kumimoji="1" lang="ja-JP" altLang="en-US"/>
          </a:p>
        </p:txBody>
      </p:sp>
    </p:spTree>
    <p:extLst>
      <p:ext uri="{BB962C8B-B14F-4D97-AF65-F5344CB8AC3E}">
        <p14:creationId xmlns:p14="http://schemas.microsoft.com/office/powerpoint/2010/main" val="1357314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09F74-8718-E721-D101-6D62A9888D8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77024FC-286C-D9A2-3D1B-B12F1FDA194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CE2B80-E640-A346-ADB9-1C09FAFF75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a:extLst>
              <a:ext uri="{FF2B5EF4-FFF2-40B4-BE49-F238E27FC236}">
                <a16:creationId xmlns:a16="http://schemas.microsoft.com/office/drawing/2014/main" id="{0FBAE8BF-8A90-2CB6-CD85-6F48123F6C4D}"/>
              </a:ext>
            </a:extLst>
          </p:cNvPr>
          <p:cNvSpPr>
            <a:spLocks noGrp="1"/>
          </p:cNvSpPr>
          <p:nvPr>
            <p:ph type="sldNum" sz="quarter" idx="5"/>
          </p:nvPr>
        </p:nvSpPr>
        <p:spPr/>
        <p:txBody>
          <a:bodyPr/>
          <a:lstStyle/>
          <a:p>
            <a:fld id="{40C46096-5D28-4900-8F1A-EC7DBF434F3D}" type="slidenum">
              <a:rPr kumimoji="1" lang="ja-JP" altLang="en-US" smtClean="0"/>
              <a:t>30</a:t>
            </a:fld>
            <a:endParaRPr kumimoji="1" lang="ja-JP" altLang="en-US"/>
          </a:p>
        </p:txBody>
      </p:sp>
    </p:spTree>
    <p:extLst>
      <p:ext uri="{BB962C8B-B14F-4D97-AF65-F5344CB8AC3E}">
        <p14:creationId xmlns:p14="http://schemas.microsoft.com/office/powerpoint/2010/main" val="2123464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っていうのが前回の話だったんですけど、今試していることがあって、それが</a:t>
            </a:r>
            <a:r>
              <a:rPr kumimoji="1" lang="en-US" altLang="ja-JP" dirty="0"/>
              <a:t>VAE</a:t>
            </a:r>
            <a:r>
              <a:rPr kumimoji="1" lang="ja-JP" altLang="en-US" dirty="0"/>
              <a:t>という深層学習における生成モデルのひとつで、主にデータの生成や次元削減に使用されるものを利用して</a:t>
            </a:r>
            <a:r>
              <a:rPr lang="ja-JP" altLang="en-US" dirty="0"/>
              <a:t>親しみのあるメロディ</a:t>
            </a:r>
            <a:r>
              <a:rPr lang="en-US" altLang="ja-JP" dirty="0"/>
              <a:t>(</a:t>
            </a:r>
            <a:r>
              <a:rPr lang="ja-JP" altLang="en-US" dirty="0"/>
              <a:t>知っているメロディ</a:t>
            </a:r>
            <a:r>
              <a:rPr lang="en-US" altLang="ja-JP" dirty="0"/>
              <a:t>)</a:t>
            </a:r>
            <a:r>
              <a:rPr lang="ja-JP" altLang="en-US" dirty="0"/>
              <a:t>っぽいものかつ、歌いやすいメロディを生成するというものです。　　　　　　　　　　　今考えているのは歌いやすいメロディのテンプレートは</a:t>
            </a:r>
            <a:r>
              <a:rPr lang="en-US" altLang="ja-JP" dirty="0"/>
              <a:t>8</a:t>
            </a:r>
            <a:r>
              <a:rPr kumimoji="1" lang="ja-JP" altLang="en-US" dirty="0"/>
              <a:t>秒</a:t>
            </a:r>
            <a:endParaRPr kumimoji="1" lang="en-US" altLang="ja-JP" dirty="0"/>
          </a:p>
          <a:p>
            <a:r>
              <a:rPr lang="ja-JP" altLang="en-US" dirty="0"/>
              <a:t>で</a:t>
            </a:r>
            <a:r>
              <a:rPr lang="en-US" altLang="ja-JP" dirty="0"/>
              <a:t>10</a:t>
            </a:r>
            <a:r>
              <a:rPr lang="ja-JP" altLang="en-US" dirty="0"/>
              <a:t>曲</a:t>
            </a:r>
            <a:endParaRPr lang="en-US" altLang="ja-JP" dirty="0"/>
          </a:p>
          <a:p>
            <a:pPr marL="0" indent="0">
              <a:buNone/>
            </a:pPr>
            <a:endParaRPr kumimoji="1" lang="en-US" altLang="ja-JP" dirty="0"/>
          </a:p>
          <a:p>
            <a:r>
              <a:rPr lang="ja-JP" altLang="en-US" dirty="0"/>
              <a:t>音数が少ない</a:t>
            </a:r>
            <a:endParaRPr lang="en-US" altLang="ja-JP" dirty="0"/>
          </a:p>
          <a:p>
            <a:r>
              <a:rPr kumimoji="1" lang="ja-JP" altLang="en-US" dirty="0"/>
              <a:t>音階が少ない</a:t>
            </a:r>
            <a:endParaRPr kumimoji="1" lang="en-US" altLang="ja-JP" dirty="0"/>
          </a:p>
          <a:p>
            <a:r>
              <a:rPr lang="ja-JP" altLang="en-US" dirty="0"/>
              <a:t>音域がせまい</a:t>
            </a:r>
            <a:endParaRPr kumimoji="1" lang="en-US" altLang="ja-JP" dirty="0"/>
          </a:p>
          <a:p>
            <a:r>
              <a:rPr kumimoji="1" lang="ja-JP" altLang="en-US" dirty="0"/>
              <a:t>音の種類が少ないって感じで作成してます増し</a:t>
            </a:r>
          </a:p>
          <a:p>
            <a:endParaRPr lang="en-US" altLang="ja-JP" dirty="0"/>
          </a:p>
          <a:p>
            <a:r>
              <a:rPr kumimoji="1" lang="ja-JP" altLang="en-US" dirty="0"/>
              <a:t>親しみのあるメロディはパブリックドメインという知的創造物についての、著作権をはじめとする知的財産権が発生していない、誰でも利用できる楽曲を使用する</a:t>
            </a:r>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32</a:t>
            </a:fld>
            <a:endParaRPr kumimoji="1" lang="ja-JP" altLang="en-US"/>
          </a:p>
        </p:txBody>
      </p:sp>
    </p:spTree>
    <p:extLst>
      <p:ext uri="{BB962C8B-B14F-4D97-AF65-F5344CB8AC3E}">
        <p14:creationId xmlns:p14="http://schemas.microsoft.com/office/powerpoint/2010/main" val="214540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研究目的は</a:t>
            </a:r>
            <a:r>
              <a:rPr lang="ja-JP" altLang="en-US" sz="1200" dirty="0">
                <a:latin typeface="メイリオ" panose="020B0604030504040204" pitchFamily="50" charset="-128"/>
                <a:ea typeface="メイリオ" panose="020B0604030504040204" pitchFamily="50" charset="-128"/>
              </a:rPr>
              <a:t>これまで行われてきた音読学習をバラエティ豊かなものにし，音読学習の可能性を拡げる語学授業を実践することと，</a:t>
            </a:r>
            <a:r>
              <a:rPr kumimoji="1" lang="ja-JP" altLang="en-US" sz="1200" dirty="0">
                <a:latin typeface="メイリオ" panose="020B0604030504040204" pitchFamily="50" charset="-128"/>
                <a:ea typeface="メイリオ" panose="020B0604030504040204" pitchFamily="50" charset="-128"/>
              </a:rPr>
              <a:t>ニューラルネットワークモデルを用いて英文内容に沿ったコード進行を付与し，音読の学習効果を高める</a:t>
            </a:r>
            <a:r>
              <a:rPr lang="ja-JP" altLang="en-US" sz="1200" dirty="0">
                <a:latin typeface="メイリオ" panose="020B0604030504040204" pitchFamily="50" charset="-128"/>
                <a:ea typeface="メイリオ" panose="020B0604030504040204" pitchFamily="50" charset="-128"/>
              </a:rPr>
              <a:t>ことです．</a:t>
            </a:r>
            <a:endParaRPr lang="en-US" altLang="ja-JP" sz="1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3</a:t>
            </a:fld>
            <a:endParaRPr kumimoji="1" lang="ja-JP" altLang="en-US"/>
          </a:p>
        </p:txBody>
      </p:sp>
    </p:spTree>
    <p:extLst>
      <p:ext uri="{BB962C8B-B14F-4D97-AF65-F5344CB8AC3E}">
        <p14:creationId xmlns:p14="http://schemas.microsoft.com/office/powerpoint/2010/main" val="34640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研究課題として</a:t>
            </a:r>
            <a:r>
              <a:rPr lang="ja-JP" altLang="en-US" sz="1200" i="0" dirty="0">
                <a:effectLst/>
                <a:latin typeface="メイリオ" panose="020B0604030504040204" pitchFamily="50" charset="-128"/>
                <a:ea typeface="メイリオ" panose="020B0604030504040204" pitchFamily="50" charset="-128"/>
              </a:rPr>
              <a:t>既存楽曲の旋律と歌詞では必ずしも音読しやすいとは限らず，英語学習の指導計画に沿った文法や英文を含んでいない場合も多く利用できる楽曲に制限があります．</a:t>
            </a:r>
            <a:endParaRPr lang="en-US" altLang="ja-JP" sz="1200" i="0" dirty="0">
              <a:effectLst/>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lang="ja-JP" altLang="en-US" sz="1200" i="0" dirty="0">
                <a:effectLst/>
                <a:latin typeface="メイリオ" panose="020B0604030504040204" pitchFamily="50" charset="-128"/>
                <a:ea typeface="メイリオ" panose="020B0604030504040204" pitchFamily="50" charset="-128"/>
              </a:rPr>
              <a:t>生成</a:t>
            </a:r>
            <a:r>
              <a:rPr lang="en-US" altLang="ja-JP" sz="1200" i="0" dirty="0">
                <a:effectLst/>
                <a:latin typeface="メイリオ" panose="020B0604030504040204" pitchFamily="50" charset="-128"/>
                <a:ea typeface="メイリオ" panose="020B0604030504040204" pitchFamily="50" charset="-128"/>
              </a:rPr>
              <a:t>AI</a:t>
            </a:r>
            <a:r>
              <a:rPr lang="ja-JP" altLang="en-US" sz="1200" i="0" dirty="0">
                <a:effectLst/>
                <a:latin typeface="メイリオ" panose="020B0604030504040204" pitchFamily="50" charset="-128"/>
                <a:ea typeface="メイリオ" panose="020B0604030504040204" pitchFamily="50" charset="-128"/>
              </a:rPr>
              <a:t>が作成した英文歌を用いた場合であっても，既存の曲ではないため未知の旋律で歌詞の内容や雰囲気に沿った旋律やコード進行であるとは限らず，学習者に適切に動機づけできない場合があります．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ネイティブの会話とかを勉強したいんだったら既存の曲を使った方がいいのでは？→両方使っていく　英語教育での利用目的に応じて使い分けていくようなイメージ</a:t>
            </a:r>
            <a:r>
              <a:rPr kumimoji="1" lang="en-US" altLang="ja-JP" dirty="0"/>
              <a:t>(</a:t>
            </a:r>
            <a:r>
              <a:rPr kumimoji="1" lang="ja-JP" altLang="en-US" dirty="0"/>
              <a:t>文法をしっかり学んでほしいのか それとも日常会話ができるようになってほしいのか　といったような感じで</a:t>
            </a:r>
            <a:r>
              <a:rPr kumimoji="1" lang="en-US" altLang="ja-JP" dirty="0"/>
              <a:t>)</a:t>
            </a:r>
            <a:r>
              <a:rPr kumimoji="1" lang="ja-JP" altLang="en-US" dirty="0"/>
              <a:t>学習手段の一つとしてとらえてほしい</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4</a:t>
            </a:fld>
            <a:endParaRPr kumimoji="1" lang="ja-JP" altLang="en-US"/>
          </a:p>
        </p:txBody>
      </p:sp>
    </p:spTree>
    <p:extLst>
      <p:ext uri="{BB962C8B-B14F-4D97-AF65-F5344CB8AC3E}">
        <p14:creationId xmlns:p14="http://schemas.microsoft.com/office/powerpoint/2010/main" val="623128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65BCB-15E0-941D-45DA-4B9574C3D19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15C1C4E-93D8-DB6E-14EB-9E0CBB3696B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3C1113-DE4F-010C-243C-0619F24613B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effectLst/>
                <a:latin typeface="メイリオ" panose="020B0604030504040204" pitchFamily="50" charset="-128"/>
                <a:ea typeface="メイリオ" panose="020B0604030504040204" pitchFamily="50" charset="-128"/>
              </a:rPr>
              <a:t>提案手法では</a:t>
            </a:r>
            <a:r>
              <a:rPr lang="ja-JP" altLang="en-US" sz="1200" b="1" dirty="0">
                <a:latin typeface="メイリオ" panose="020B0604030504040204" pitchFamily="50" charset="-128"/>
                <a:ea typeface="メイリオ" panose="020B0604030504040204" pitchFamily="50" charset="-128"/>
              </a:rPr>
              <a:t>コード進行による伴奏を付与した英文歌を作成する手法</a:t>
            </a:r>
            <a:r>
              <a:rPr lang="ja-JP" altLang="en-US" sz="1200" dirty="0">
                <a:latin typeface="メイリオ" panose="020B0604030504040204" pitchFamily="50" charset="-128"/>
                <a:ea typeface="メイリオ" panose="020B0604030504040204" pitchFamily="50" charset="-128"/>
              </a:rPr>
              <a:t>を提案します．</a:t>
            </a:r>
            <a:endParaRPr lang="en-US" altLang="ja-JP" sz="1200"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effectLst/>
                <a:latin typeface="メイリオ" panose="020B0604030504040204" pitchFamily="50" charset="-128"/>
                <a:ea typeface="メイリオ" panose="020B0604030504040204" pitchFamily="50" charset="-128"/>
              </a:rPr>
              <a:t>音読練習英文を入力として，英文の雰囲気に合ったコード進行を出力するニューラルネットワークモデルを構築します．</a:t>
            </a:r>
            <a:endParaRPr lang="en-US" altLang="ja-JP" sz="1200" i="0" dirty="0">
              <a:effectLst/>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effectLst/>
                <a:latin typeface="メイリオ" panose="020B0604030504040204" pitchFamily="50" charset="-128"/>
                <a:ea typeface="メイリオ" panose="020B0604030504040204" pitchFamily="50" charset="-128"/>
              </a:rPr>
              <a:t>また，</a:t>
            </a:r>
            <a:r>
              <a:rPr lang="ja-JP" altLang="en-US" sz="1200" dirty="0">
                <a:latin typeface="メイリオ" panose="020B0604030504040204" pitchFamily="50" charset="-128"/>
                <a:ea typeface="メイリオ" panose="020B0604030504040204" pitchFamily="50" charset="-128"/>
              </a:rPr>
              <a:t>ニューラルネットワークモデルの構築のために，既存の楽曲を学習データとして用います．</a:t>
            </a:r>
            <a:endParaRPr lang="en-US" altLang="ja-JP" sz="1200"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effectLst/>
                <a:latin typeface="メイリオ" panose="020B0604030504040204" pitchFamily="50" charset="-128"/>
                <a:ea typeface="メイリオ" panose="020B0604030504040204" pitchFamily="50" charset="-128"/>
              </a:rPr>
              <a:t>楽曲生成</a:t>
            </a:r>
            <a:r>
              <a:rPr lang="en-US" altLang="ja-JP" sz="1200" i="0" dirty="0">
                <a:effectLst/>
                <a:latin typeface="メイリオ" panose="020B0604030504040204" pitchFamily="50" charset="-128"/>
                <a:ea typeface="メイリオ" panose="020B0604030504040204" pitchFamily="50" charset="-128"/>
              </a:rPr>
              <a:t>AI</a:t>
            </a:r>
            <a:r>
              <a:rPr lang="ja-JP" altLang="en-US" sz="1200" i="0" dirty="0">
                <a:effectLst/>
                <a:latin typeface="メイリオ" panose="020B0604030504040204" pitchFamily="50" charset="-128"/>
                <a:ea typeface="メイリオ" panose="020B0604030504040204" pitchFamily="50" charset="-128"/>
              </a:rPr>
              <a:t>により生成したコード進行は旋律よりもおおまかな音の流れを与えることができるため，英文の雰囲気を表現しやすく，歌いやすい形で音読練習を行うことができます．そして生成したコード進行に英文を付与することで学習者に動機付けをします．</a:t>
            </a:r>
            <a:endParaRPr lang="en-US" altLang="ja-JP" sz="1200" i="0" dirty="0">
              <a:effectLst/>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effectLst/>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effectLst/>
                <a:latin typeface="メイリオ" panose="020B0604030504040204" pitchFamily="50" charset="-128"/>
                <a:ea typeface="メイリオ" panose="020B0604030504040204" pitchFamily="50" charset="-128"/>
              </a:rPr>
              <a:t>&lt;</a:t>
            </a:r>
            <a:r>
              <a:rPr lang="ja-JP" altLang="en-US" sz="1200" i="0" dirty="0">
                <a:effectLst/>
                <a:latin typeface="メイリオ" panose="020B0604030504040204" pitchFamily="50" charset="-128"/>
                <a:ea typeface="メイリオ" panose="020B0604030504040204" pitchFamily="50" charset="-128"/>
              </a:rPr>
              <a:t>特徴</a:t>
            </a:r>
            <a:r>
              <a:rPr lang="en-US" altLang="ja-JP" sz="1200" i="0" dirty="0">
                <a:effectLst/>
                <a:latin typeface="メイリオ" panose="020B0604030504040204" pitchFamily="50" charset="-128"/>
                <a:ea typeface="メイリオ" panose="020B0604030504040204" pitchFamily="50" charset="-128"/>
              </a:rPr>
              <a:t>&gt;</a:t>
            </a:r>
          </a:p>
          <a:p>
            <a:pPr marL="0" indent="0">
              <a:buFont typeface="Arial" panose="020B0604020202020204" pitchFamily="34" charset="0"/>
              <a:buNone/>
            </a:pPr>
            <a:r>
              <a:rPr kumimoji="1" lang="ja-JP" altLang="en-US" sz="1200" dirty="0">
                <a:latin typeface="ＭＳ 明朝" panose="02020609040205080304" pitchFamily="17" charset="-128"/>
                <a:ea typeface="ＭＳ 明朝" panose="02020609040205080304" pitchFamily="17" charset="-128"/>
              </a:rPr>
              <a:t>コード進行、歌詞の要素に基づいて、</a:t>
            </a:r>
            <a:r>
              <a:rPr kumimoji="1" lang="ja-JP" altLang="en-US" sz="1200" dirty="0">
                <a:solidFill>
                  <a:srgbClr val="FF0000"/>
                </a:solidFill>
                <a:latin typeface="ＭＳ 明朝" panose="02020609040205080304" pitchFamily="17" charset="-128"/>
                <a:ea typeface="ＭＳ 明朝" panose="02020609040205080304" pitchFamily="17" charset="-128"/>
              </a:rPr>
              <a:t>雰囲気を考慮しながら歌詞に合ったコードを生成する。</a:t>
            </a:r>
            <a:endParaRPr kumimoji="1" lang="en-US" altLang="ja-JP" sz="1200" dirty="0">
              <a:solidFill>
                <a:srgbClr val="FF0000"/>
              </a:solidFill>
              <a:latin typeface="ＭＳ 明朝" panose="02020609040205080304" pitchFamily="17" charset="-128"/>
              <a:ea typeface="ＭＳ 明朝" panose="02020609040205080304" pitchFamily="17" charset="-128"/>
            </a:endParaRPr>
          </a:p>
          <a:p>
            <a:pPr marL="0" indent="0">
              <a:buFont typeface="Arial" panose="020B0604020202020204" pitchFamily="34" charset="0"/>
              <a:buNone/>
            </a:pPr>
            <a:r>
              <a:rPr kumimoji="1" lang="ja-JP" altLang="en-US" sz="1200" dirty="0">
                <a:latin typeface="ＭＳ 明朝" panose="02020609040205080304" pitchFamily="17" charset="-128"/>
                <a:ea typeface="ＭＳ 明朝" panose="02020609040205080304" pitchFamily="17" charset="-128"/>
              </a:rPr>
              <a:t>生成されたコード進行を伴奏として、英文にメロディを付けて歌うことで、</a:t>
            </a:r>
            <a:r>
              <a:rPr kumimoji="1" lang="ja-JP" altLang="en-US" sz="1200" dirty="0">
                <a:solidFill>
                  <a:srgbClr val="FF0000"/>
                </a:solidFill>
                <a:latin typeface="ＭＳ 明朝" panose="02020609040205080304" pitchFamily="17" charset="-128"/>
                <a:ea typeface="ＭＳ 明朝" panose="02020609040205080304" pitchFamily="17" charset="-128"/>
              </a:rPr>
              <a:t>英語学習のデザインなどに適用することができる。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effectLst/>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effectLst/>
              <a:latin typeface="メイリオ" panose="020B0604030504040204" pitchFamily="50" charset="-128"/>
              <a:ea typeface="メイリオ" panose="020B0604030504040204" pitchFamily="50" charset="-128"/>
            </a:endParaRPr>
          </a:p>
          <a:p>
            <a:endParaRPr lang="en-US" altLang="ja-JP" sz="1200" i="0" dirty="0">
              <a:effectLst/>
              <a:latin typeface="メイリオ" panose="020B0604030504040204" pitchFamily="50" charset="-128"/>
              <a:ea typeface="メイリオ" panose="020B0604030504040204" pitchFamily="50" charset="-128"/>
            </a:endParaRPr>
          </a:p>
          <a:p>
            <a:r>
              <a:rPr lang="en-US" altLang="ja-JP" sz="1200" i="0" dirty="0">
                <a:effectLst/>
                <a:latin typeface="メイリオ" panose="020B0604030504040204" pitchFamily="50" charset="-128"/>
                <a:ea typeface="メイリオ" panose="020B0604030504040204" pitchFamily="50" charset="-128"/>
              </a:rPr>
              <a:t>(</a:t>
            </a:r>
            <a:r>
              <a:rPr lang="ja-JP" altLang="en-US" sz="1200" i="0" dirty="0">
                <a:effectLst/>
                <a:latin typeface="メイリオ" panose="020B0604030504040204" pitchFamily="50" charset="-128"/>
                <a:ea typeface="メイリオ" panose="020B0604030504040204" pitchFamily="50" charset="-128"/>
              </a:rPr>
              <a:t>楽曲生成</a:t>
            </a:r>
            <a:r>
              <a:rPr lang="en-US" altLang="ja-JP" sz="1200" i="0" dirty="0">
                <a:effectLst/>
                <a:latin typeface="メイリオ" panose="020B0604030504040204" pitchFamily="50" charset="-128"/>
                <a:ea typeface="メイリオ" panose="020B0604030504040204" pitchFamily="50" charset="-128"/>
              </a:rPr>
              <a:t>AI</a:t>
            </a:r>
            <a:r>
              <a:rPr lang="ja-JP" altLang="en-US" sz="1200" i="0" dirty="0">
                <a:effectLst/>
                <a:latin typeface="メイリオ" panose="020B0604030504040204" pitchFamily="50" charset="-128"/>
                <a:ea typeface="メイリオ" panose="020B0604030504040204" pitchFamily="50" charset="-128"/>
              </a:rPr>
              <a:t>により生成したコード進行は旋律よりもおおまかな音の流れを与えることができるため，初めて聞いた際に旋律に従って歌うことは難しい場合でも，コード進行は旋律よりも英文の雰囲気を表現しやすく，深い印象を伴いながら，歌いやすい形で音読練習を行うことができる．生成したコード進行に英文を付与することで学習者に動機付けをする．</a:t>
            </a:r>
            <a:r>
              <a:rPr lang="en-US" altLang="ja-JP" sz="1200" i="0" dirty="0">
                <a:effectLst/>
                <a:latin typeface="メイリオ" panose="020B0604030504040204" pitchFamily="50" charset="-128"/>
                <a:ea typeface="メイリオ" panose="020B0604030504040204" pitchFamily="50" charset="-128"/>
              </a:rPr>
              <a:t>)</a:t>
            </a:r>
            <a:endParaRPr kumimoji="1" lang="ja-JP" altLang="en-US" dirty="0"/>
          </a:p>
        </p:txBody>
      </p:sp>
      <p:sp>
        <p:nvSpPr>
          <p:cNvPr id="4" name="スライド番号プレースホルダー 3">
            <a:extLst>
              <a:ext uri="{FF2B5EF4-FFF2-40B4-BE49-F238E27FC236}">
                <a16:creationId xmlns:a16="http://schemas.microsoft.com/office/drawing/2014/main" id="{46F132F1-6A56-B237-32F8-5F0B5527E967}"/>
              </a:ext>
            </a:extLst>
          </p:cNvPr>
          <p:cNvSpPr>
            <a:spLocks noGrp="1"/>
          </p:cNvSpPr>
          <p:nvPr>
            <p:ph type="sldNum" sz="quarter" idx="5"/>
          </p:nvPr>
        </p:nvSpPr>
        <p:spPr/>
        <p:txBody>
          <a:bodyPr/>
          <a:lstStyle/>
          <a:p>
            <a:fld id="{40C46096-5D28-4900-8F1A-EC7DBF434F3D}" type="slidenum">
              <a:rPr kumimoji="1" lang="ja-JP" altLang="en-US" smtClean="0"/>
              <a:t>5</a:t>
            </a:fld>
            <a:endParaRPr kumimoji="1" lang="ja-JP" altLang="en-US"/>
          </a:p>
        </p:txBody>
      </p:sp>
    </p:spTree>
    <p:extLst>
      <p:ext uri="{BB962C8B-B14F-4D97-AF65-F5344CB8AC3E}">
        <p14:creationId xmlns:p14="http://schemas.microsoft.com/office/powerpoint/2010/main" val="427192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D4DA4-2B3F-152A-ADC6-F003BD1E166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010415-18E0-7FCE-A963-2457DF82F12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8EFD5FB-7C20-E060-AB6C-6164B47FCFB4}"/>
              </a:ext>
            </a:extLst>
          </p:cNvPr>
          <p:cNvSpPr>
            <a:spLocks noGrp="1"/>
          </p:cNvSpPr>
          <p:nvPr>
            <p:ph type="body" idx="1"/>
          </p:nvPr>
        </p:nvSpPr>
        <p:spPr/>
        <p:txBody>
          <a:bodyPr/>
          <a:lstStyle/>
          <a:p>
            <a:r>
              <a:rPr lang="ja-JP" altLang="en-US" sz="1200" dirty="0">
                <a:latin typeface="メイリオ" panose="020B0604030504040204" pitchFamily="50" charset="-128"/>
                <a:ea typeface="メイリオ" panose="020B0604030504040204" pitchFamily="50" charset="-128"/>
              </a:rPr>
              <a:t>提案手法の概要図です．英語テキストを入力としてコード進行を出力するコード進行生成モデルを構築します．既存の歌詞とコード進行を学習データとしてモデルに学習させ，音読英文を入力としてコード進行を出力し，音読英文に付与することで英文歌を作成します．そして作成された英文歌を英語授業に活用します．</a:t>
            </a:r>
            <a:endParaRPr lang="en-US" altLang="ja-JP" sz="12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62101A74-8DBD-F511-1281-13B62C8F4201}"/>
              </a:ext>
            </a:extLst>
          </p:cNvPr>
          <p:cNvSpPr>
            <a:spLocks noGrp="1"/>
          </p:cNvSpPr>
          <p:nvPr>
            <p:ph type="sldNum" sz="quarter" idx="5"/>
          </p:nvPr>
        </p:nvSpPr>
        <p:spPr/>
        <p:txBody>
          <a:bodyPr/>
          <a:lstStyle/>
          <a:p>
            <a:fld id="{40C46096-5D28-4900-8F1A-EC7DBF434F3D}" type="slidenum">
              <a:rPr kumimoji="1" lang="ja-JP" altLang="en-US" smtClean="0"/>
              <a:t>6</a:t>
            </a:fld>
            <a:endParaRPr kumimoji="1" lang="ja-JP" altLang="en-US"/>
          </a:p>
        </p:txBody>
      </p:sp>
    </p:spTree>
    <p:extLst>
      <p:ext uri="{BB962C8B-B14F-4D97-AF65-F5344CB8AC3E}">
        <p14:creationId xmlns:p14="http://schemas.microsoft.com/office/powerpoint/2010/main" val="3314593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F7AEB-5145-FD89-40F4-BF6F54E062F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ED2693D-69BC-095D-B422-8C1491D95B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31A0D9-BA5E-1A07-3997-8DEE6EEDF9B3}"/>
              </a:ext>
            </a:extLst>
          </p:cNvPr>
          <p:cNvSpPr>
            <a:spLocks noGrp="1"/>
          </p:cNvSpPr>
          <p:nvPr>
            <p:ph type="body" idx="1"/>
          </p:nvPr>
        </p:nvSpPr>
        <p:spPr/>
        <p:txBody>
          <a:bodyPr/>
          <a:lstStyle/>
          <a:p>
            <a:r>
              <a:rPr kumimoji="1" lang="ja-JP" altLang="en-US" dirty="0"/>
              <a:t>学習データには</a:t>
            </a:r>
            <a:r>
              <a:rPr lang="ja-JP" altLang="en-US" sz="1200" i="0" dirty="0">
                <a:effectLst/>
                <a:latin typeface="メイリオ" panose="020B0604030504040204" pitchFamily="50" charset="-128"/>
                <a:ea typeface="メイリオ" panose="020B0604030504040204" pitchFamily="50" charset="-128"/>
              </a:rPr>
              <a:t>既存の楽曲を用います．</a:t>
            </a:r>
            <a:r>
              <a:rPr lang="en-US" altLang="ja-JP" sz="1200" i="0" dirty="0" err="1">
                <a:effectLst/>
                <a:latin typeface="メイリオ" panose="020B0604030504040204" pitchFamily="50" charset="-128"/>
                <a:ea typeface="メイリオ" panose="020B0604030504040204" pitchFamily="50" charset="-128"/>
              </a:rPr>
              <a:t>i</a:t>
            </a:r>
            <a:r>
              <a:rPr lang="ja-JP" altLang="en-US" sz="1200" i="0" dirty="0">
                <a:effectLst/>
                <a:latin typeface="メイリオ" panose="020B0604030504040204" pitchFamily="50" charset="-128"/>
                <a:ea typeface="メイリオ" panose="020B0604030504040204" pitchFamily="50" charset="-128"/>
              </a:rPr>
              <a:t>番目の歌詞とコード進行をそれぞれ</a:t>
            </a:r>
            <a:r>
              <a:rPr lang="en-US" altLang="ja-JP" sz="1200" i="0" dirty="0">
                <a:effectLst/>
                <a:latin typeface="メイリオ" panose="020B0604030504040204" pitchFamily="50" charset="-128"/>
                <a:ea typeface="メイリオ" panose="020B0604030504040204" pitchFamily="50" charset="-128"/>
              </a:rPr>
              <a:t>lyrics </a:t>
            </a:r>
            <a:r>
              <a:rPr lang="en-US" altLang="ja-JP" sz="1200" i="0" dirty="0" err="1">
                <a:effectLst/>
                <a:latin typeface="メイリオ" panose="020B0604030504040204" pitchFamily="50" charset="-128"/>
                <a:ea typeface="メイリオ" panose="020B0604030504040204" pitchFamily="50" charset="-128"/>
              </a:rPr>
              <a:t>i</a:t>
            </a:r>
            <a:r>
              <a:rPr lang="ja-JP" altLang="en-US" sz="1200" i="0" dirty="0">
                <a:effectLst/>
                <a:latin typeface="メイリオ" panose="020B0604030504040204" pitchFamily="50" charset="-128"/>
                <a:ea typeface="メイリオ" panose="020B0604030504040204" pitchFamily="50" charset="-128"/>
              </a:rPr>
              <a:t>， </a:t>
            </a:r>
            <a:r>
              <a:rPr lang="en-US" altLang="ja-JP" sz="1200" i="0" dirty="0">
                <a:effectLst/>
                <a:latin typeface="メイリオ" panose="020B0604030504040204" pitchFamily="50" charset="-128"/>
                <a:ea typeface="メイリオ" panose="020B0604030504040204" pitchFamily="50" charset="-128"/>
              </a:rPr>
              <a:t>chord </a:t>
            </a:r>
            <a:r>
              <a:rPr lang="en-US" altLang="ja-JP" sz="1200" i="0" dirty="0" err="1">
                <a:effectLst/>
                <a:latin typeface="メイリオ" panose="020B0604030504040204" pitchFamily="50" charset="-128"/>
                <a:ea typeface="メイリオ" panose="020B0604030504040204" pitchFamily="50" charset="-128"/>
              </a:rPr>
              <a:t>i</a:t>
            </a:r>
            <a:r>
              <a:rPr lang="ja-JP" altLang="en-US" sz="1200" i="0" dirty="0">
                <a:effectLst/>
                <a:latin typeface="メイリオ" panose="020B0604030504040204" pitchFamily="50" charset="-128"/>
                <a:ea typeface="メイリオ" panose="020B0604030504040204" pitchFamily="50" charset="-128"/>
              </a:rPr>
              <a:t>とします．コード進行は，開始と終了位置をモデルに正確に学習させるため先頭と終端に</a:t>
            </a:r>
            <a:r>
              <a:rPr lang="en-US" altLang="ja-JP" sz="1200" i="0" dirty="0">
                <a:effectLst/>
                <a:latin typeface="メイリオ" panose="020B0604030504040204" pitchFamily="50" charset="-128"/>
                <a:ea typeface="メイリオ" panose="020B0604030504040204" pitchFamily="50" charset="-128"/>
              </a:rPr>
              <a:t>[start]</a:t>
            </a:r>
            <a:r>
              <a:rPr lang="ja-JP" altLang="en-US" sz="1200" i="0" dirty="0">
                <a:effectLst/>
                <a:latin typeface="メイリオ" panose="020B0604030504040204" pitchFamily="50" charset="-128"/>
                <a:ea typeface="メイリオ" panose="020B0604030504040204" pitchFamily="50" charset="-128"/>
              </a:rPr>
              <a:t>と</a:t>
            </a:r>
            <a:r>
              <a:rPr lang="en-US" altLang="ja-JP" sz="1200" i="0" dirty="0">
                <a:effectLst/>
                <a:latin typeface="メイリオ" panose="020B0604030504040204" pitchFamily="50" charset="-128"/>
                <a:ea typeface="メイリオ" panose="020B0604030504040204" pitchFamily="50" charset="-128"/>
              </a:rPr>
              <a:t>[end]</a:t>
            </a:r>
            <a:r>
              <a:rPr lang="ja-JP" altLang="en-US" sz="1200" i="0" dirty="0">
                <a:effectLst/>
                <a:latin typeface="メイリオ" panose="020B0604030504040204" pitchFamily="50" charset="-128"/>
                <a:ea typeface="メイリオ" panose="020B0604030504040204" pitchFamily="50" charset="-128"/>
              </a:rPr>
              <a:t>をつけます．</a:t>
            </a:r>
            <a:endParaRPr kumimoji="1" lang="ja-JP" altLang="en-US" dirty="0"/>
          </a:p>
        </p:txBody>
      </p:sp>
      <p:sp>
        <p:nvSpPr>
          <p:cNvPr id="4" name="スライド番号プレースホルダー 3">
            <a:extLst>
              <a:ext uri="{FF2B5EF4-FFF2-40B4-BE49-F238E27FC236}">
                <a16:creationId xmlns:a16="http://schemas.microsoft.com/office/drawing/2014/main" id="{C3D9179A-706C-DE58-4F7D-04C8FBFA5EDB}"/>
              </a:ext>
            </a:extLst>
          </p:cNvPr>
          <p:cNvSpPr>
            <a:spLocks noGrp="1"/>
          </p:cNvSpPr>
          <p:nvPr>
            <p:ph type="sldNum" sz="quarter" idx="5"/>
          </p:nvPr>
        </p:nvSpPr>
        <p:spPr/>
        <p:txBody>
          <a:bodyPr/>
          <a:lstStyle/>
          <a:p>
            <a:fld id="{40C46096-5D28-4900-8F1A-EC7DBF434F3D}" type="slidenum">
              <a:rPr kumimoji="1" lang="ja-JP" altLang="en-US" smtClean="0"/>
              <a:t>7</a:t>
            </a:fld>
            <a:endParaRPr kumimoji="1" lang="ja-JP" altLang="en-US"/>
          </a:p>
        </p:txBody>
      </p:sp>
    </p:spTree>
    <p:extLst>
      <p:ext uri="{BB962C8B-B14F-4D97-AF65-F5344CB8AC3E}">
        <p14:creationId xmlns:p14="http://schemas.microsoft.com/office/powerpoint/2010/main" val="2503268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D90ED-FAD6-4BF1-D862-583640E5301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466A50-C493-900A-E7CC-DBD9AF9D7A3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1E278CA-B9D2-D7F4-365E-0A24DB6ECF0B}"/>
              </a:ext>
            </a:extLst>
          </p:cNvPr>
          <p:cNvSpPr>
            <a:spLocks noGrp="1"/>
          </p:cNvSpPr>
          <p:nvPr>
            <p:ph type="body" idx="1"/>
          </p:nvPr>
        </p:nvSpPr>
        <p:spPr/>
        <p:txBody>
          <a:bodyPr/>
          <a:lstStyle/>
          <a:p>
            <a:r>
              <a:rPr kumimoji="1" lang="ja-JP" altLang="en-US" dirty="0"/>
              <a:t>モデルに学習させるときに学習データのベクトル化を行う必要があるのですが，</a:t>
            </a:r>
            <a:r>
              <a:rPr kumimoji="1" lang="en-US" altLang="ja-JP" dirty="0" err="1"/>
              <a:t>i</a:t>
            </a:r>
            <a:r>
              <a:rPr kumimoji="1" lang="ja-JP" altLang="en-US" dirty="0"/>
              <a:t>番目のときの</a:t>
            </a:r>
            <a:r>
              <a:rPr lang="en-US" altLang="ja-JP" sz="1200" i="0" dirty="0">
                <a:effectLst/>
                <a:latin typeface="メイリオ" panose="020B0604030504040204" pitchFamily="50" charset="-128"/>
                <a:ea typeface="メイリオ" panose="020B0604030504040204" pitchFamily="50" charset="-128"/>
              </a:rPr>
              <a:t>lyrics </a:t>
            </a:r>
            <a:r>
              <a:rPr lang="en-US" altLang="ja-JP" sz="1200" i="0" dirty="0" err="1">
                <a:effectLst/>
                <a:latin typeface="メイリオ" panose="020B0604030504040204" pitchFamily="50" charset="-128"/>
                <a:ea typeface="メイリオ" panose="020B0604030504040204" pitchFamily="50" charset="-128"/>
              </a:rPr>
              <a:t>i</a:t>
            </a:r>
            <a:r>
              <a:rPr lang="ja-JP" altLang="en-US" sz="1200" i="0" dirty="0">
                <a:effectLst/>
                <a:latin typeface="メイリオ" panose="020B0604030504040204" pitchFamily="50" charset="-128"/>
                <a:ea typeface="メイリオ" panose="020B0604030504040204" pitchFamily="50" charset="-128"/>
              </a:rPr>
              <a:t>，</a:t>
            </a:r>
            <a:r>
              <a:rPr lang="en-US" altLang="ja-JP" sz="1200" i="0" dirty="0">
                <a:effectLst/>
                <a:latin typeface="メイリオ" panose="020B0604030504040204" pitchFamily="50" charset="-128"/>
                <a:ea typeface="メイリオ" panose="020B0604030504040204" pitchFamily="50" charset="-128"/>
              </a:rPr>
              <a:t>chord </a:t>
            </a:r>
            <a:r>
              <a:rPr lang="en-US" altLang="ja-JP" sz="1200" i="0" dirty="0" err="1">
                <a:effectLst/>
                <a:latin typeface="メイリオ" panose="020B0604030504040204" pitchFamily="50" charset="-128"/>
                <a:ea typeface="メイリオ" panose="020B0604030504040204" pitchFamily="50" charset="-128"/>
              </a:rPr>
              <a:t>i</a:t>
            </a:r>
            <a:r>
              <a:rPr lang="ja-JP" altLang="en-US" sz="1200" i="0" dirty="0">
                <a:effectLst/>
                <a:latin typeface="メイリオ" panose="020B0604030504040204" pitchFamily="50" charset="-128"/>
                <a:ea typeface="メイリオ" panose="020B0604030504040204" pitchFamily="50" charset="-128"/>
              </a:rPr>
              <a:t>は，歌詞とコード進行を構成する単語列とコード列で，それぞれ位置エンコーディングベクトルと埋め込み行列によりベクトルに変換されます．歌詞の埋め込み行列は単語数</a:t>
            </a:r>
            <a:r>
              <a:rPr lang="en-US" altLang="ja-JP" sz="1200" i="0" dirty="0">
                <a:effectLst/>
                <a:latin typeface="メイリオ" panose="020B0604030504040204" pitchFamily="50" charset="-128"/>
                <a:ea typeface="メイリオ" panose="020B0604030504040204" pitchFamily="50" charset="-128"/>
              </a:rPr>
              <a:t>×</a:t>
            </a:r>
            <a:r>
              <a:rPr lang="ja-JP" altLang="en-US" sz="1200" i="0" dirty="0">
                <a:effectLst/>
                <a:latin typeface="メイリオ" panose="020B0604030504040204" pitchFamily="50" charset="-128"/>
                <a:ea typeface="メイリオ" panose="020B0604030504040204" pitchFamily="50" charset="-128"/>
              </a:rPr>
              <a:t>ベクトル次元数，コード進行の埋め込み行列はコード数</a:t>
            </a:r>
            <a:r>
              <a:rPr lang="en-US" altLang="ja-JP" sz="1200" i="0" dirty="0">
                <a:effectLst/>
                <a:latin typeface="メイリオ" panose="020B0604030504040204" pitchFamily="50" charset="-128"/>
                <a:ea typeface="メイリオ" panose="020B0604030504040204" pitchFamily="50" charset="-128"/>
              </a:rPr>
              <a:t>×</a:t>
            </a:r>
            <a:r>
              <a:rPr lang="ja-JP" altLang="en-US" sz="1200" i="0" dirty="0">
                <a:effectLst/>
                <a:latin typeface="メイリオ" panose="020B0604030504040204" pitchFamily="50" charset="-128"/>
                <a:ea typeface="メイリオ" panose="020B0604030504040204" pitchFamily="50" charset="-128"/>
              </a:rPr>
              <a:t>ベクトル次元数の行列です．</a:t>
            </a:r>
            <a:endParaRPr kumimoji="1" lang="ja-JP" altLang="en-US" dirty="0"/>
          </a:p>
        </p:txBody>
      </p:sp>
      <p:sp>
        <p:nvSpPr>
          <p:cNvPr id="4" name="スライド番号プレースホルダー 3">
            <a:extLst>
              <a:ext uri="{FF2B5EF4-FFF2-40B4-BE49-F238E27FC236}">
                <a16:creationId xmlns:a16="http://schemas.microsoft.com/office/drawing/2014/main" id="{C09025C4-30C9-9622-0079-9D5F6E28A018}"/>
              </a:ext>
            </a:extLst>
          </p:cNvPr>
          <p:cNvSpPr>
            <a:spLocks noGrp="1"/>
          </p:cNvSpPr>
          <p:nvPr>
            <p:ph type="sldNum" sz="quarter" idx="5"/>
          </p:nvPr>
        </p:nvSpPr>
        <p:spPr/>
        <p:txBody>
          <a:bodyPr/>
          <a:lstStyle/>
          <a:p>
            <a:fld id="{40C46096-5D28-4900-8F1A-EC7DBF434F3D}" type="slidenum">
              <a:rPr kumimoji="1" lang="ja-JP" altLang="en-US" smtClean="0"/>
              <a:t>8</a:t>
            </a:fld>
            <a:endParaRPr kumimoji="1" lang="ja-JP" altLang="en-US"/>
          </a:p>
        </p:txBody>
      </p:sp>
    </p:spTree>
    <p:extLst>
      <p:ext uri="{BB962C8B-B14F-4D97-AF65-F5344CB8AC3E}">
        <p14:creationId xmlns:p14="http://schemas.microsoft.com/office/powerpoint/2010/main" val="357976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実験では</a:t>
            </a:r>
            <a:r>
              <a:rPr lang="en-US" altLang="ja-JP" sz="1200" i="0" dirty="0">
                <a:effectLst/>
                <a:latin typeface="メイリオ" panose="020B0604030504040204" pitchFamily="50" charset="-128"/>
                <a:ea typeface="メイリオ" panose="020B0604030504040204" pitchFamily="50" charset="-128"/>
              </a:rPr>
              <a:t>Web</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サイトから集めた楽曲データのコード進行と歌詞を使用しました</a:t>
            </a:r>
            <a:r>
              <a:rPr lang="ja-JP" altLang="en-US" sz="1200" i="0" dirty="0">
                <a:effectLst/>
                <a:latin typeface="メイリオ" panose="020B0604030504040204" pitchFamily="50" charset="-128"/>
                <a:ea typeface="メイリオ" panose="020B0604030504040204" pitchFamily="50" charset="-128"/>
              </a:rPr>
              <a:t>．</a:t>
            </a:r>
            <a:endParaRPr lang="en-US" altLang="ja-JP" sz="1200" i="0" dirty="0">
              <a:effectLst/>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rPr>
              <a:t>ニューラルネットワークに</a:t>
            </a: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Transformer</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を用いてコード生成モデルを構築しました．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メイリオ" panose="020B0604030504040204" pitchFamily="50" charset="-128"/>
                <a:ea typeface="メイリオ" panose="020B0604030504040204" pitchFamily="50" charset="-128"/>
              </a:rPr>
              <a:t>埋め込み</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行列は，単語数を最大</a:t>
            </a: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15,000</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個，コード数を</a:t>
            </a: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149</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個，ベクトル次元数を</a:t>
            </a: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256</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次元としました．</a:t>
            </a:r>
            <a:endParaRPr lang="en-US" altLang="ja-JP" sz="1200" i="0" dirty="0">
              <a:effectLst/>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effectLst/>
                <a:latin typeface="Century" panose="02040604050505020304" pitchFamily="18" charset="0"/>
                <a:ea typeface="ＭＳ 明朝" panose="02020609040205080304" pitchFamily="17" charset="-128"/>
                <a:cs typeface="Century" panose="02040604050505020304" pitchFamily="18" charset="0"/>
              </a:rPr>
              <a:t>Transformer</a:t>
            </a:r>
            <a:r>
              <a:rPr lang="ja-JP" altLang="ja-JP" sz="1200" dirty="0">
                <a:effectLst/>
                <a:latin typeface="Century" panose="02040604050505020304" pitchFamily="18" charset="0"/>
                <a:ea typeface="ＭＳ 明朝" panose="02020609040205080304" pitchFamily="17" charset="-128"/>
                <a:cs typeface="Century" panose="02040604050505020304" pitchFamily="18" charset="0"/>
              </a:rPr>
              <a:t>を用いる理由は，長い文章などのデータが入力されても，記憶して最後まで処理が可能であり，歌詞の内容に沿ったコード進行が生成できると考えたからである．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歌詞がどのように変換されてニューラルに入れられるか</a:t>
            </a:r>
            <a:r>
              <a:rPr kumimoji="1" lang="en-US" altLang="ja-JP" dirty="0"/>
              <a:t>(</a:t>
            </a:r>
            <a:r>
              <a:rPr kumimoji="1" lang="ja-JP" altLang="en-US" dirty="0"/>
              <a:t>コードについても</a:t>
            </a:r>
            <a:r>
              <a:rPr kumimoji="1" lang="en-US" altLang="ja-JP" dirty="0"/>
              <a:t>)</a:t>
            </a:r>
            <a:r>
              <a:rPr kumimoji="1" lang="ja-JP" altLang="en-US" dirty="0"/>
              <a:t>説明、</a:t>
            </a:r>
            <a:r>
              <a:rPr kumimoji="1" lang="en-US" altLang="ja-JP" dirty="0"/>
              <a:t>embedding</a:t>
            </a:r>
            <a:r>
              <a:rPr kumimoji="1" lang="ja-JP" altLang="en-US" dirty="0"/>
              <a:t>の所とか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&lt;</a:t>
            </a:r>
            <a:r>
              <a:rPr kumimoji="1" lang="ja-JP" altLang="en-US" dirty="0"/>
              <a:t>河野</a:t>
            </a:r>
            <a:r>
              <a:rPr kumimoji="1" lang="en-US" altLang="ja-JP" dirty="0"/>
              <a:t>T</a:t>
            </a:r>
            <a:r>
              <a:rPr kumimoji="1" lang="ja-JP" altLang="en-US" dirty="0"/>
              <a:t>に質問した内容と回答</a:t>
            </a:r>
            <a:r>
              <a:rPr kumimoji="1" lang="en-US" altLang="ja-JP"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a:t>
            </a:r>
            <a:r>
              <a:rPr kumimoji="1" lang="ja-JP" altLang="en-US" dirty="0"/>
              <a:t>①</a:t>
            </a:r>
            <a:r>
              <a:rPr kumimoji="1" lang="en-US" altLang="ja-JP" dirty="0"/>
              <a:t>1</a:t>
            </a:r>
            <a:r>
              <a:rPr kumimoji="1" lang="ja-JP" altLang="en-US" dirty="0"/>
              <a:t>単語に</a:t>
            </a:r>
            <a:r>
              <a:rPr kumimoji="1" lang="en-US" altLang="ja-JP" dirty="0"/>
              <a:t>1</a:t>
            </a:r>
            <a:r>
              <a:rPr kumimoji="1" lang="ja-JP" altLang="en-US" dirty="0"/>
              <a:t>つのコード？②</a:t>
            </a:r>
            <a:r>
              <a:rPr kumimoji="1" lang="en-US" altLang="ja-JP" dirty="0"/>
              <a:t>200</a:t>
            </a:r>
            <a:r>
              <a:rPr kumimoji="1" lang="ja-JP" altLang="en-US" dirty="0"/>
              <a:t>単語とかの長い場合コード進行が変化するのか？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a:t>
            </a:r>
            <a:r>
              <a:rPr kumimoji="1" lang="ja-JP" altLang="en-US" dirty="0"/>
              <a:t>①単語の母音のどれかに音をのせる</a:t>
            </a:r>
            <a:r>
              <a:rPr kumimoji="1" lang="en-US" altLang="ja-JP" dirty="0"/>
              <a:t>(</a:t>
            </a:r>
            <a:r>
              <a:rPr kumimoji="1" lang="ja-JP" altLang="en-US" dirty="0"/>
              <a:t>全部の母音にのせても音読できるし、</a:t>
            </a:r>
            <a:r>
              <a:rPr kumimoji="1" lang="en-US" altLang="ja-JP" dirty="0"/>
              <a:t>1</a:t>
            </a:r>
            <a:r>
              <a:rPr kumimoji="1" lang="ja-JP" altLang="en-US" dirty="0"/>
              <a:t>つの母音だけに音があっても音読できる</a:t>
            </a:r>
            <a:r>
              <a:rPr kumimoji="1" lang="en-US" altLang="ja-JP" dirty="0"/>
              <a:t>)</a:t>
            </a:r>
            <a:r>
              <a:rPr kumimoji="1" lang="ja-JP" altLang="en-US" dirty="0"/>
              <a:t>。②同じコード進行を繰り返した方が良い。→カノン進行みたいなコード進行で音読をしたときに、学生は英語</a:t>
            </a:r>
            <a:r>
              <a:rPr kumimoji="1" lang="en-US" altLang="ja-JP" dirty="0"/>
              <a:t>(</a:t>
            </a:r>
            <a:r>
              <a:rPr kumimoji="1" lang="ja-JP" altLang="en-US" dirty="0"/>
              <a:t>音読する英文</a:t>
            </a:r>
            <a:r>
              <a:rPr kumimoji="1" lang="en-US" altLang="ja-JP" dirty="0"/>
              <a:t>)</a:t>
            </a:r>
            <a:r>
              <a:rPr kumimoji="1" lang="ja-JP" altLang="en-US" dirty="0"/>
              <a:t>のことで頭がいっぱいで、音</a:t>
            </a:r>
            <a:r>
              <a:rPr kumimoji="1" lang="en-US" altLang="ja-JP" dirty="0"/>
              <a:t>(</a:t>
            </a:r>
            <a:r>
              <a:rPr kumimoji="1" lang="ja-JP" altLang="en-US" dirty="0"/>
              <a:t>コード</a:t>
            </a:r>
            <a:r>
              <a:rPr kumimoji="1" lang="en-US" altLang="ja-JP" dirty="0"/>
              <a:t>)</a:t>
            </a:r>
            <a:r>
              <a:rPr kumimoji="1" lang="ja-JP" altLang="en-US" dirty="0"/>
              <a:t>のことは考えられないので、同じコード進行を繰り返して歌った方が音のことを考えずに学生が自然に音読できる。</a:t>
            </a:r>
            <a:endParaRPr kumimoji="1" lang="en-US" altLang="ja-JP" dirty="0"/>
          </a:p>
        </p:txBody>
      </p:sp>
      <p:sp>
        <p:nvSpPr>
          <p:cNvPr id="4" name="スライド番号プレースホルダー 3"/>
          <p:cNvSpPr>
            <a:spLocks noGrp="1"/>
          </p:cNvSpPr>
          <p:nvPr>
            <p:ph type="sldNum" sz="quarter" idx="5"/>
          </p:nvPr>
        </p:nvSpPr>
        <p:spPr/>
        <p:txBody>
          <a:bodyPr/>
          <a:lstStyle/>
          <a:p>
            <a:fld id="{40C46096-5D28-4900-8F1A-EC7DBF434F3D}" type="slidenum">
              <a:rPr kumimoji="1" lang="ja-JP" altLang="en-US" smtClean="0"/>
              <a:t>9</a:t>
            </a:fld>
            <a:endParaRPr kumimoji="1" lang="ja-JP" altLang="en-US"/>
          </a:p>
        </p:txBody>
      </p:sp>
    </p:spTree>
    <p:extLst>
      <p:ext uri="{BB962C8B-B14F-4D97-AF65-F5344CB8AC3E}">
        <p14:creationId xmlns:p14="http://schemas.microsoft.com/office/powerpoint/2010/main" val="286534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F423415-F588-4C28-B578-054C493B039F}" type="datetime1">
              <a:rPr kumimoji="1" lang="ja-JP" altLang="en-US" smtClean="0"/>
              <a:t>2025/1/21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296400" y="6356350"/>
            <a:ext cx="2743200" cy="365125"/>
          </a:xfrm>
        </p:spPr>
        <p:txBody>
          <a:bodyPr/>
          <a:lstStyle>
            <a:lvl1pPr>
              <a:defRPr sz="4000"/>
            </a:lvl1p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40555616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0B32AA-61CD-4618-A0B6-7319D3AB0405}" type="datetime1">
              <a:rPr kumimoji="1" lang="ja-JP" altLang="en-US" smtClean="0"/>
              <a:t>2025/1/21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238539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3C2067-C6C3-47EC-84BB-29EFD33D3D69}" type="datetime1">
              <a:rPr kumimoji="1" lang="ja-JP" altLang="en-US" smtClean="0"/>
              <a:t>2025/1/21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172654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B46CD80-AE97-475E-A7AD-E7143C8EAE13}" type="datetime1">
              <a:rPr kumimoji="1" lang="ja-JP" altLang="en-US" smtClean="0"/>
              <a:t>2025/1/21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273178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1FCDB3F-C95C-4286-AE1C-7D0355D7E320}" type="datetime1">
              <a:rPr kumimoji="1" lang="ja-JP" altLang="en-US" smtClean="0"/>
              <a:t>2025/1/21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63579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FFAC3F-DA50-41DE-AA64-AD96D195CB84}" type="datetime1">
              <a:rPr kumimoji="1" lang="ja-JP" altLang="en-US" smtClean="0"/>
              <a:t>2025/1/21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138475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B44884F-0581-4757-B766-DF6617F41E39}" type="datetime1">
              <a:rPr kumimoji="1" lang="ja-JP" altLang="en-US" smtClean="0"/>
              <a:t>2025/1/21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108278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55FC373-95AB-49CE-BE28-921B3A375798}" type="datetime1">
              <a:rPr kumimoji="1" lang="ja-JP" altLang="en-US" smtClean="0"/>
              <a:t>2025/1/21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156864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5BDD6-1511-4C34-9E70-54805FA2C633}" type="datetime1">
              <a:rPr kumimoji="1" lang="ja-JP" altLang="en-US" smtClean="0"/>
              <a:t>2025/1/21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425482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A91469F-46F1-4769-8503-EF37099DD205}" type="datetime1">
              <a:rPr kumimoji="1" lang="ja-JP" altLang="en-US" smtClean="0"/>
              <a:t>2025/1/21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2405904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E7B4B9-10FB-4337-B34F-BC32C5F62095}" type="datetime1">
              <a:rPr kumimoji="1" lang="ja-JP" altLang="en-US" smtClean="0"/>
              <a:t>2025/1/21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75076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B67E6-48B1-46BB-91C1-627833A7A733}" type="datetime1">
              <a:rPr kumimoji="1" lang="ja-JP" altLang="en-US" smtClean="0"/>
              <a:t>2025/1/21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304421" y="6356350"/>
            <a:ext cx="2743200" cy="365125"/>
          </a:xfrm>
          <a:prstGeom prst="rect">
            <a:avLst/>
          </a:prstGeom>
        </p:spPr>
        <p:txBody>
          <a:bodyPr vert="horz" lIns="91440" tIns="45720" rIns="91440" bIns="45720" rtlCol="0" anchor="ctr"/>
          <a:lstStyle>
            <a:lvl1pPr algn="r">
              <a:defRPr sz="4000">
                <a:solidFill>
                  <a:schemeClr val="tx1">
                    <a:tint val="75000"/>
                  </a:schemeClr>
                </a:solidFill>
              </a:defRPr>
            </a:lvl1pPr>
          </a:lstStyle>
          <a:p>
            <a:fld id="{18AC684D-496E-4653-A51A-4868C99AC9FD}" type="slidenum">
              <a:rPr kumimoji="1" lang="ja-JP" altLang="en-US" smtClean="0"/>
              <a:t>‹#›</a:t>
            </a:fld>
            <a:endParaRPr kumimoji="1" lang="ja-JP" altLang="en-US"/>
          </a:p>
        </p:txBody>
      </p:sp>
    </p:spTree>
    <p:extLst>
      <p:ext uri="{BB962C8B-B14F-4D97-AF65-F5344CB8AC3E}">
        <p14:creationId xmlns:p14="http://schemas.microsoft.com/office/powerpoint/2010/main" val="34195831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openai.com/index/jukebox/"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ultimate-guitar.com/" TargetMode="External"/><Relationship Id="rId4" Type="http://schemas.openxmlformats.org/officeDocument/2006/relationships/hyperlink" Target="https://www.bandlab.com/songstarte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33538-13BB-358C-F437-B5BFC50B0B98}"/>
              </a:ext>
            </a:extLst>
          </p:cNvPr>
          <p:cNvSpPr>
            <a:spLocks noGrp="1"/>
          </p:cNvSpPr>
          <p:nvPr>
            <p:ph type="ctrTitle"/>
          </p:nvPr>
        </p:nvSpPr>
        <p:spPr>
          <a:xfrm>
            <a:off x="1015146" y="2285295"/>
            <a:ext cx="10475495" cy="1417132"/>
          </a:xfrm>
        </p:spPr>
        <p:txBody>
          <a:bodyPr>
            <a:normAutofit fontScale="90000"/>
          </a:bodyPr>
          <a:lstStyle/>
          <a:p>
            <a:pPr algn="ctr"/>
            <a:r>
              <a:rPr kumimoji="1" lang="ja-JP" altLang="en-US" sz="4000" b="1" dirty="0">
                <a:latin typeface="メイリオ" panose="020B0604030504040204" pitchFamily="50" charset="-128"/>
                <a:ea typeface="メイリオ" panose="020B0604030504040204" pitchFamily="50" charset="-128"/>
              </a:rPr>
              <a:t>音読教育における英文内容に</a:t>
            </a:r>
            <a:br>
              <a:rPr kumimoji="1" lang="en-US" altLang="ja-JP" sz="4000" b="1" dirty="0">
                <a:latin typeface="メイリオ" panose="020B0604030504040204" pitchFamily="50" charset="-128"/>
                <a:ea typeface="メイリオ" panose="020B0604030504040204" pitchFamily="50" charset="-128"/>
              </a:rPr>
            </a:br>
            <a:r>
              <a:rPr kumimoji="1" lang="ja-JP" altLang="en-US" sz="4000" b="1" dirty="0">
                <a:latin typeface="メイリオ" panose="020B0604030504040204" pitchFamily="50" charset="-128"/>
                <a:ea typeface="メイリオ" panose="020B0604030504040204" pitchFamily="50" charset="-128"/>
              </a:rPr>
              <a:t>沿ったコード進行をともなった英文歌生成手法</a:t>
            </a:r>
            <a:endParaRPr kumimoji="1" lang="en-US" altLang="ja-JP" sz="4000" b="1"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4C046966-C5C0-C354-C0CF-C52DB15972CE}"/>
              </a:ext>
            </a:extLst>
          </p:cNvPr>
          <p:cNvSpPr>
            <a:spLocks noGrp="1"/>
          </p:cNvSpPr>
          <p:nvPr>
            <p:ph type="subTitle" idx="1"/>
          </p:nvPr>
        </p:nvSpPr>
        <p:spPr>
          <a:xfrm>
            <a:off x="2048258" y="4034321"/>
            <a:ext cx="8095484" cy="1713331"/>
          </a:xfrm>
        </p:spPr>
        <p:txBody>
          <a:bodyPr anchor="ctr">
            <a:noAutofit/>
          </a:bodyPr>
          <a:lstStyle/>
          <a:p>
            <a:pPr algn="ctr"/>
            <a:r>
              <a:rPr kumimoji="1" lang="ja-JP" altLang="en-US" sz="2800" b="1" dirty="0">
                <a:latin typeface="メイリオ" panose="020B0604030504040204" pitchFamily="50" charset="-128"/>
                <a:ea typeface="メイリオ" panose="020B0604030504040204" pitchFamily="50" charset="-128"/>
                <a:cs typeface="M PLUS 1p" panose="020B0600070205080204" charset="-128"/>
              </a:rPr>
              <a:t>鷹野研究室</a:t>
            </a:r>
            <a:endParaRPr kumimoji="1" lang="en-US" altLang="ja-JP" sz="2800" b="1" dirty="0">
              <a:latin typeface="メイリオ" panose="020B0604030504040204" pitchFamily="50" charset="-128"/>
              <a:ea typeface="メイリオ" panose="020B0604030504040204" pitchFamily="50" charset="-128"/>
              <a:cs typeface="M PLUS 1p" panose="020B0600070205080204" charset="-128"/>
            </a:endParaRPr>
          </a:p>
          <a:p>
            <a:pPr algn="ctr"/>
            <a:r>
              <a:rPr kumimoji="1" lang="ja-JP" altLang="en-US" sz="2800" b="1" dirty="0">
                <a:latin typeface="メイリオ" panose="020B0604030504040204" pitchFamily="50" charset="-128"/>
                <a:ea typeface="メイリオ" panose="020B0604030504040204" pitchFamily="50" charset="-128"/>
                <a:cs typeface="M PLUS 1p" panose="020B0600070205080204" charset="-128"/>
              </a:rPr>
              <a:t>指導教員：鷹野 孝典 教授</a:t>
            </a:r>
            <a:endParaRPr kumimoji="1" lang="en-US" altLang="ja-JP" sz="2800" b="1" dirty="0">
              <a:latin typeface="メイリオ" panose="020B0604030504040204" pitchFamily="50" charset="-128"/>
              <a:ea typeface="メイリオ" panose="020B0604030504040204" pitchFamily="50" charset="-128"/>
              <a:cs typeface="M PLUS 1p" panose="020B0600070205080204" charset="-128"/>
            </a:endParaRPr>
          </a:p>
          <a:p>
            <a:pPr algn="ctr"/>
            <a:r>
              <a:rPr lang="ja-JP" altLang="en-US" sz="2800" b="1" dirty="0">
                <a:latin typeface="メイリオ" panose="020B0604030504040204" pitchFamily="50" charset="-128"/>
                <a:ea typeface="メイリオ" panose="020B0604030504040204" pitchFamily="50" charset="-128"/>
                <a:cs typeface="M PLUS 1p" panose="020B0600070205080204" charset="-128"/>
              </a:rPr>
              <a:t>学籍番号：</a:t>
            </a:r>
            <a:r>
              <a:rPr lang="en-US" altLang="ja-JP" sz="2800" b="1" dirty="0">
                <a:latin typeface="メイリオ" panose="020B0604030504040204" pitchFamily="50" charset="-128"/>
                <a:ea typeface="メイリオ" panose="020B0604030504040204" pitchFamily="50" charset="-128"/>
                <a:cs typeface="M PLUS 1p" panose="020B0600070205080204" charset="-128"/>
              </a:rPr>
              <a:t>2121124</a:t>
            </a:r>
            <a:r>
              <a:rPr lang="ja-JP" altLang="en-US" sz="2800" b="1" dirty="0">
                <a:latin typeface="メイリオ" panose="020B0604030504040204" pitchFamily="50" charset="-128"/>
                <a:ea typeface="メイリオ" panose="020B0604030504040204" pitchFamily="50" charset="-128"/>
                <a:cs typeface="M PLUS 1p" panose="020B0600070205080204" charset="-128"/>
              </a:rPr>
              <a:t>　氏名：御木 流星</a:t>
            </a:r>
          </a:p>
          <a:p>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p:txBody>
      </p:sp>
      <p:sp>
        <p:nvSpPr>
          <p:cNvPr id="8" name="スライド番号プレースホルダー 7">
            <a:extLst>
              <a:ext uri="{FF2B5EF4-FFF2-40B4-BE49-F238E27FC236}">
                <a16:creationId xmlns:a16="http://schemas.microsoft.com/office/drawing/2014/main" id="{97352DBA-1439-9FA1-230E-CD3FC36F4D3A}"/>
              </a:ext>
            </a:extLst>
          </p:cNvPr>
          <p:cNvSpPr>
            <a:spLocks noGrp="1"/>
          </p:cNvSpPr>
          <p:nvPr>
            <p:ph type="sldNum" sz="quarter" idx="12"/>
          </p:nvPr>
        </p:nvSpPr>
        <p:spPr/>
        <p:txBody>
          <a:bodyPr/>
          <a:lstStyle/>
          <a:p>
            <a:fld id="{18AC684D-496E-4653-A51A-4868C99AC9FD}" type="slidenum">
              <a:rPr kumimoji="1" lang="ja-JP" altLang="en-US" smtClean="0"/>
              <a:t>1</a:t>
            </a:fld>
            <a:endParaRPr kumimoji="1" lang="ja-JP" altLang="en-US" dirty="0"/>
          </a:p>
        </p:txBody>
      </p:sp>
      <p:cxnSp>
        <p:nvCxnSpPr>
          <p:cNvPr id="4" name="Google Shape;93;p13">
            <a:extLst>
              <a:ext uri="{FF2B5EF4-FFF2-40B4-BE49-F238E27FC236}">
                <a16:creationId xmlns:a16="http://schemas.microsoft.com/office/drawing/2014/main" id="{F736DA7A-88F3-8F9E-7D87-B2DCD867690B}"/>
              </a:ext>
            </a:extLst>
          </p:cNvPr>
          <p:cNvCxnSpPr>
            <a:cxnSpLocks/>
          </p:cNvCxnSpPr>
          <p:nvPr/>
        </p:nvCxnSpPr>
        <p:spPr>
          <a:xfrm>
            <a:off x="1767522" y="3702427"/>
            <a:ext cx="8970745" cy="0"/>
          </a:xfrm>
          <a:prstGeom prst="straightConnector1">
            <a:avLst/>
          </a:prstGeom>
          <a:noFill/>
          <a:ln w="19050" cap="flat" cmpd="sng">
            <a:solidFill>
              <a:srgbClr val="454E53"/>
            </a:solidFill>
            <a:prstDash val="solid"/>
            <a:round/>
            <a:headEnd type="none" w="sm" len="sm"/>
            <a:tailEnd type="none" w="sm" len="sm"/>
          </a:ln>
        </p:spPr>
      </p:cxnSp>
      <p:sp>
        <p:nvSpPr>
          <p:cNvPr id="5" name="字幕 2">
            <a:extLst>
              <a:ext uri="{FF2B5EF4-FFF2-40B4-BE49-F238E27FC236}">
                <a16:creationId xmlns:a16="http://schemas.microsoft.com/office/drawing/2014/main" id="{23C73FA4-BA6C-BB44-4DD2-04424D283EEF}"/>
              </a:ext>
            </a:extLst>
          </p:cNvPr>
          <p:cNvSpPr txBox="1">
            <a:spLocks/>
          </p:cNvSpPr>
          <p:nvPr/>
        </p:nvSpPr>
        <p:spPr>
          <a:xfrm>
            <a:off x="1984075" y="886524"/>
            <a:ext cx="8298612" cy="107530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800" b="1" dirty="0">
                <a:latin typeface="メイリオ" panose="020B0604030504040204" pitchFamily="50" charset="-128"/>
                <a:ea typeface="メイリオ" panose="020B0604030504040204" pitchFamily="50" charset="-128"/>
                <a:cs typeface="M PLUS 1p" panose="020B0600070205080204" charset="-128"/>
              </a:rPr>
              <a:t>2024</a:t>
            </a:r>
            <a:r>
              <a:rPr lang="ja-JP" altLang="en-US" sz="2800" b="1" dirty="0">
                <a:latin typeface="メイリオ" panose="020B0604030504040204" pitchFamily="50" charset="-128"/>
                <a:ea typeface="メイリオ" panose="020B0604030504040204" pitchFamily="50" charset="-128"/>
                <a:cs typeface="M PLUS 1p" panose="020B0600070205080204" charset="-128"/>
              </a:rPr>
              <a:t>年度　神奈川工科大学情報学部情報工学科</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a:p>
            <a:r>
              <a:rPr lang="ja-JP" altLang="en-US" sz="2800" b="1" dirty="0">
                <a:latin typeface="メイリオ" panose="020B0604030504040204" pitchFamily="50" charset="-128"/>
                <a:ea typeface="メイリオ" panose="020B0604030504040204" pitchFamily="50" charset="-128"/>
                <a:cs typeface="M PLUS 1p" panose="020B0600070205080204" charset="-128"/>
              </a:rPr>
              <a:t>卒業論文発表会</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p:txBody>
      </p:sp>
    </p:spTree>
    <p:extLst>
      <p:ext uri="{BB962C8B-B14F-4D97-AF65-F5344CB8AC3E}">
        <p14:creationId xmlns:p14="http://schemas.microsoft.com/office/powerpoint/2010/main" val="403179840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669E2-0E6A-014B-BA45-E431F244D5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92B840-ECB6-1A35-8566-1F5B60CF5DE0}"/>
              </a:ext>
            </a:extLst>
          </p:cNvPr>
          <p:cNvSpPr>
            <a:spLocks noGrp="1"/>
          </p:cNvSpPr>
          <p:nvPr>
            <p:ph type="ctrTitle"/>
          </p:nvPr>
        </p:nvSpPr>
        <p:spPr>
          <a:xfrm>
            <a:off x="162225" y="275259"/>
            <a:ext cx="67719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a:t>
            </a:r>
            <a:r>
              <a:rPr lang="en-US" altLang="ja-JP" sz="4400" b="1" dirty="0">
                <a:latin typeface="メイリオ" panose="020B0604030504040204" pitchFamily="50" charset="-128"/>
                <a:ea typeface="メイリオ" panose="020B0604030504040204" pitchFamily="50" charset="-128"/>
                <a:cs typeface="M PLUS 1p"/>
                <a:sym typeface="M PLUS 1p"/>
              </a:rPr>
              <a:t>1</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7B16937-D2B4-ECC3-FFD1-88D89B4B9CCA}"/>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D47EDD4D-1349-4376-FB00-1369910729DF}"/>
              </a:ext>
            </a:extLst>
          </p:cNvPr>
          <p:cNvSpPr txBox="1">
            <a:spLocks/>
          </p:cNvSpPr>
          <p:nvPr/>
        </p:nvSpPr>
        <p:spPr>
          <a:xfrm>
            <a:off x="633776" y="1116530"/>
            <a:ext cx="10924450" cy="560494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ja-JP" altLang="en-US" sz="2800" b="1" u="sng" dirty="0">
                <a:latin typeface="メイリオ" panose="020B0604030504040204" pitchFamily="50" charset="-128"/>
                <a:ea typeface="メイリオ" panose="020B0604030504040204" pitchFamily="50" charset="-128"/>
              </a:rPr>
              <a:t>実験目的：</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en-US" altLang="ja-JP" sz="2800" dirty="0">
                <a:latin typeface="メイリオ" panose="020B0604030504040204" pitchFamily="50" charset="-128"/>
                <a:ea typeface="メイリオ" panose="020B0604030504040204" pitchFamily="50" charset="-128"/>
              </a:rPr>
              <a:t>Transformer</a:t>
            </a:r>
            <a:r>
              <a:rPr lang="ja-JP" altLang="en-US" sz="2800" dirty="0">
                <a:latin typeface="メイリオ" panose="020B0604030504040204" pitchFamily="50" charset="-128"/>
                <a:ea typeface="メイリオ" panose="020B0604030504040204" pitchFamily="50" charset="-128"/>
              </a:rPr>
              <a:t>モデルに学習させる歌詞の長さで生成されるコード進行の質を比較することで，どちらの方法が良いかを評価する．</a:t>
            </a:r>
            <a:endParaRPr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コード進行が変化に富んでいる場合はコード進行の質が良い，コード進行に変化がない場合はコード進行の質が悪いとする．</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実験環境：</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kumimoji="1" lang="en-US" altLang="ja-JP" sz="2800" dirty="0">
                <a:latin typeface="メイリオ" panose="020B0604030504040204" pitchFamily="50" charset="-128"/>
                <a:ea typeface="メイリオ" panose="020B0604030504040204" pitchFamily="50" charset="-128"/>
              </a:rPr>
              <a:t>10</a:t>
            </a:r>
            <a:r>
              <a:rPr kumimoji="1" lang="ja-JP" altLang="en-US" sz="2800" dirty="0">
                <a:latin typeface="メイリオ" panose="020B0604030504040204" pitchFamily="50" charset="-128"/>
                <a:ea typeface="メイリオ" panose="020B0604030504040204" pitchFamily="50" charset="-128"/>
              </a:rPr>
              <a:t>～</a:t>
            </a:r>
            <a:r>
              <a:rPr kumimoji="1" lang="en-US" altLang="ja-JP" sz="2800" dirty="0">
                <a:latin typeface="メイリオ" panose="020B0604030504040204" pitchFamily="50" charset="-128"/>
                <a:ea typeface="メイリオ" panose="020B0604030504040204" pitchFamily="50" charset="-128"/>
              </a:rPr>
              <a:t>20</a:t>
            </a:r>
            <a:r>
              <a:rPr kumimoji="1" lang="ja-JP" altLang="en-US" sz="2800" dirty="0">
                <a:latin typeface="メイリオ" panose="020B0604030504040204" pitchFamily="50" charset="-128"/>
                <a:ea typeface="メイリオ" panose="020B0604030504040204" pitchFamily="50" charset="-128"/>
              </a:rPr>
              <a:t>単語からなる</a:t>
            </a:r>
            <a:r>
              <a:rPr kumimoji="1" lang="en-US" altLang="ja-JP" sz="2800" dirty="0">
                <a:latin typeface="メイリオ" panose="020B0604030504040204" pitchFamily="50" charset="-128"/>
                <a:ea typeface="メイリオ" panose="020B0604030504040204" pitchFamily="50" charset="-128"/>
              </a:rPr>
              <a:t>100</a:t>
            </a:r>
            <a:r>
              <a:rPr lang="ja-JP" altLang="en-US" sz="2800" dirty="0">
                <a:latin typeface="メイリオ" panose="020B0604030504040204" pitchFamily="50" charset="-128"/>
                <a:ea typeface="メイリオ" panose="020B0604030504040204" pitchFamily="50" charset="-128"/>
              </a:rPr>
              <a:t>個の英</a:t>
            </a:r>
            <a:r>
              <a:rPr kumimoji="1" lang="ja-JP" altLang="en-US" sz="2800" dirty="0">
                <a:latin typeface="メイリオ" panose="020B0604030504040204" pitchFamily="50" charset="-128"/>
                <a:ea typeface="メイリオ" panose="020B0604030504040204" pitchFamily="50" charset="-128"/>
              </a:rPr>
              <a:t>文を使用した．</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実験方法：</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kumimoji="1" lang="ja-JP" altLang="en-US" sz="2800" dirty="0">
                <a:latin typeface="メイリオ" panose="020B0604030504040204" pitchFamily="50" charset="-128"/>
                <a:ea typeface="メイリオ" panose="020B0604030504040204" pitchFamily="50" charset="-128"/>
              </a:rPr>
              <a:t>実験では方法</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と方法</a:t>
            </a:r>
            <a:r>
              <a:rPr kumimoji="1" lang="en-US" altLang="ja-JP" sz="2800" dirty="0">
                <a:latin typeface="メイリオ" panose="020B0604030504040204" pitchFamily="50" charset="-128"/>
                <a:ea typeface="メイリオ" panose="020B0604030504040204" pitchFamily="50" charset="-128"/>
              </a:rPr>
              <a:t>2</a:t>
            </a:r>
            <a:r>
              <a:rPr kumimoji="1" lang="ja-JP" altLang="en-US" sz="2800" dirty="0">
                <a:latin typeface="メイリオ" panose="020B0604030504040204" pitchFamily="50" charset="-128"/>
                <a:ea typeface="メイリオ" panose="020B0604030504040204" pitchFamily="50" charset="-128"/>
              </a:rPr>
              <a:t>の二つの方法で，コード進行を生成する．</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r>
              <a:rPr kumimoji="1" lang="ja-JP" altLang="en-US" sz="2800" dirty="0">
                <a:latin typeface="メイリオ" panose="020B0604030504040204" pitchFamily="50" charset="-128"/>
                <a:ea typeface="メイリオ" panose="020B0604030504040204" pitchFamily="50" charset="-128"/>
              </a:rPr>
              <a:t>方法</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は歌詞が長いデータをモデルに学習させてコード進行を生成する．</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r>
              <a:rPr kumimoji="1" lang="ja-JP" altLang="en-US" sz="2800" dirty="0">
                <a:latin typeface="メイリオ" panose="020B0604030504040204" pitchFamily="50" charset="-128"/>
                <a:ea typeface="メイリオ" panose="020B0604030504040204" pitchFamily="50" charset="-128"/>
              </a:rPr>
              <a:t>方法</a:t>
            </a:r>
            <a:r>
              <a:rPr kumimoji="1" lang="en-US" altLang="ja-JP" sz="2800" dirty="0">
                <a:latin typeface="メイリオ" panose="020B0604030504040204" pitchFamily="50" charset="-128"/>
                <a:ea typeface="メイリオ" panose="020B0604030504040204" pitchFamily="50" charset="-128"/>
              </a:rPr>
              <a:t>2</a:t>
            </a:r>
            <a:r>
              <a:rPr kumimoji="1" lang="ja-JP" altLang="en-US" sz="2800" dirty="0">
                <a:latin typeface="メイリオ" panose="020B0604030504040204" pitchFamily="50" charset="-128"/>
                <a:ea typeface="メイリオ" panose="020B0604030504040204" pitchFamily="50" charset="-128"/>
              </a:rPr>
              <a:t>は歌詞が短いデータをモデル</a:t>
            </a:r>
            <a:r>
              <a:rPr lang="ja-JP" altLang="en-US" sz="2800" dirty="0">
                <a:latin typeface="メイリオ" panose="020B0604030504040204" pitchFamily="50" charset="-128"/>
                <a:ea typeface="メイリオ" panose="020B0604030504040204" pitchFamily="50" charset="-128"/>
              </a:rPr>
              <a:t>に</a:t>
            </a:r>
            <a:r>
              <a:rPr kumimoji="1" lang="ja-JP" altLang="en-US" sz="2800" dirty="0">
                <a:latin typeface="メイリオ" panose="020B0604030504040204" pitchFamily="50" charset="-128"/>
                <a:ea typeface="メイリオ" panose="020B0604030504040204" pitchFamily="50" charset="-128"/>
              </a:rPr>
              <a:t>学習させてコード進行を生成する</a:t>
            </a:r>
            <a:r>
              <a:rPr kumimoji="1" lang="en-US" altLang="ja-JP" sz="2800" dirty="0">
                <a:latin typeface="メイリオ" panose="020B0604030504040204" pitchFamily="50" charset="-128"/>
                <a:ea typeface="メイリオ" panose="020B0604030504040204" pitchFamily="50" charset="-128"/>
              </a:rPr>
              <a:t>.</a:t>
            </a:r>
          </a:p>
          <a:p>
            <a:pPr algn="l">
              <a:lnSpc>
                <a:spcPct val="100000"/>
              </a:lnSpc>
            </a:pPr>
            <a:endParaRPr lang="en-US" altLang="ja-JP" sz="2800" b="1" u="sng"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C3773DDE-DAD0-26CE-688E-FF527FE67080}"/>
              </a:ext>
            </a:extLst>
          </p:cNvPr>
          <p:cNvSpPr>
            <a:spLocks noGrp="1"/>
          </p:cNvSpPr>
          <p:nvPr>
            <p:ph type="sldNum" sz="quarter" idx="12"/>
          </p:nvPr>
        </p:nvSpPr>
        <p:spPr/>
        <p:txBody>
          <a:bodyPr/>
          <a:lstStyle/>
          <a:p>
            <a:fld id="{874BACF7-99DA-41FF-B118-A10F82C1DE53}" type="slidenum">
              <a:rPr kumimoji="1" lang="ja-JP" altLang="en-US" smtClean="0"/>
              <a:pPr/>
              <a:t>10</a:t>
            </a:fld>
            <a:endParaRPr kumimoji="1" lang="ja-JP" altLang="en-US" dirty="0"/>
          </a:p>
        </p:txBody>
      </p:sp>
    </p:spTree>
    <p:extLst>
      <p:ext uri="{BB962C8B-B14F-4D97-AF65-F5344CB8AC3E}">
        <p14:creationId xmlns:p14="http://schemas.microsoft.com/office/powerpoint/2010/main" val="349027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99723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実験結果：生成したコード進行</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11</a:t>
            </a:fld>
            <a:endParaRPr kumimoji="1" lang="ja-JP" altLang="en-US" dirty="0"/>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 name="コンテンツ プレースホルダー 2">
            <a:extLst>
              <a:ext uri="{FF2B5EF4-FFF2-40B4-BE49-F238E27FC236}">
                <a16:creationId xmlns:a16="http://schemas.microsoft.com/office/drawing/2014/main" id="{7D0CD973-6102-CEFC-6593-711316E8A9F7}"/>
              </a:ext>
            </a:extLst>
          </p:cNvPr>
          <p:cNvSpPr txBox="1">
            <a:spLocks/>
          </p:cNvSpPr>
          <p:nvPr/>
        </p:nvSpPr>
        <p:spPr>
          <a:xfrm>
            <a:off x="551557" y="954229"/>
            <a:ext cx="4931593" cy="734289"/>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方法</a:t>
            </a:r>
            <a:r>
              <a:rPr lang="en-US" altLang="ja-JP" sz="3200" dirty="0">
                <a:latin typeface="メイリオ" panose="020B0604030504040204" pitchFamily="50" charset="-128"/>
                <a:ea typeface="メイリオ" panose="020B0604030504040204" pitchFamily="50" charset="-128"/>
              </a:rPr>
              <a:t>1</a:t>
            </a:r>
            <a:r>
              <a:rPr lang="ja-JP" altLang="en-US" sz="3200" dirty="0">
                <a:latin typeface="メイリオ" panose="020B0604030504040204" pitchFamily="50" charset="-128"/>
                <a:ea typeface="メイリオ" panose="020B0604030504040204" pitchFamily="50" charset="-128"/>
              </a:rPr>
              <a:t>で生成したコード進行</a:t>
            </a:r>
          </a:p>
        </p:txBody>
      </p:sp>
      <p:sp>
        <p:nvSpPr>
          <p:cNvPr id="10" name="フローチャート: 代替処理 9">
            <a:extLst>
              <a:ext uri="{FF2B5EF4-FFF2-40B4-BE49-F238E27FC236}">
                <a16:creationId xmlns:a16="http://schemas.microsoft.com/office/drawing/2014/main" id="{B5903DE7-AAD9-5C5B-B537-9623D8270025}"/>
              </a:ext>
            </a:extLst>
          </p:cNvPr>
          <p:cNvSpPr/>
          <p:nvPr/>
        </p:nvSpPr>
        <p:spPr>
          <a:xfrm>
            <a:off x="320284" y="915231"/>
            <a:ext cx="5396957" cy="533400"/>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 name="表 7">
            <a:extLst>
              <a:ext uri="{FF2B5EF4-FFF2-40B4-BE49-F238E27FC236}">
                <a16:creationId xmlns:a16="http://schemas.microsoft.com/office/drawing/2014/main" id="{386943FC-469F-FDF9-3D15-3925E4F8F0AD}"/>
              </a:ext>
            </a:extLst>
          </p:cNvPr>
          <p:cNvGraphicFramePr>
            <a:graphicFrameLocks noGrp="1"/>
          </p:cNvGraphicFramePr>
          <p:nvPr>
            <p:extLst>
              <p:ext uri="{D42A27DB-BD31-4B8C-83A1-F6EECF244321}">
                <p14:modId xmlns:p14="http://schemas.microsoft.com/office/powerpoint/2010/main" val="2565358479"/>
              </p:ext>
            </p:extLst>
          </p:nvPr>
        </p:nvGraphicFramePr>
        <p:xfrm>
          <a:off x="257898" y="1512828"/>
          <a:ext cx="5518909" cy="2942228"/>
        </p:xfrm>
        <a:graphic>
          <a:graphicData uri="http://schemas.openxmlformats.org/drawingml/2006/table">
            <a:tbl>
              <a:tblPr firstRow="1" firstCol="1" bandRow="1">
                <a:tableStyleId>{5C22544A-7EE6-4342-B048-85BDC9FD1C3A}</a:tableStyleId>
              </a:tblPr>
              <a:tblGrid>
                <a:gridCol w="515109">
                  <a:extLst>
                    <a:ext uri="{9D8B030D-6E8A-4147-A177-3AD203B41FA5}">
                      <a16:colId xmlns:a16="http://schemas.microsoft.com/office/drawing/2014/main" val="2507813990"/>
                    </a:ext>
                  </a:extLst>
                </a:gridCol>
                <a:gridCol w="3501112">
                  <a:extLst>
                    <a:ext uri="{9D8B030D-6E8A-4147-A177-3AD203B41FA5}">
                      <a16:colId xmlns:a16="http://schemas.microsoft.com/office/drawing/2014/main" val="2912178731"/>
                    </a:ext>
                  </a:extLst>
                </a:gridCol>
                <a:gridCol w="1502688">
                  <a:extLst>
                    <a:ext uri="{9D8B030D-6E8A-4147-A177-3AD203B41FA5}">
                      <a16:colId xmlns:a16="http://schemas.microsoft.com/office/drawing/2014/main" val="1549427568"/>
                    </a:ext>
                  </a:extLst>
                </a:gridCol>
              </a:tblGrid>
              <a:tr h="362393">
                <a:tc>
                  <a:txBody>
                    <a:bodyPr/>
                    <a:lstStyle/>
                    <a:p>
                      <a:pPr algn="just"/>
                      <a:r>
                        <a:rPr lang="en-US" sz="1600" kern="100">
                          <a:effectLst/>
                        </a:rPr>
                        <a:t>ID</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dirty="0">
                          <a:effectLst/>
                        </a:rPr>
                        <a:t>Lyrics</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a:effectLst/>
                        </a:rPr>
                        <a:t>Chords</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992395746"/>
                  </a:ext>
                </a:extLst>
              </a:tr>
              <a:tr h="724789">
                <a:tc>
                  <a:txBody>
                    <a:bodyPr/>
                    <a:lstStyle/>
                    <a:p>
                      <a:pPr algn="just"/>
                      <a:r>
                        <a:rPr lang="en-US" sz="1600" kern="100">
                          <a:effectLst/>
                        </a:rPr>
                        <a:t>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dirty="0">
                          <a:effectLst/>
                        </a:rPr>
                        <a:t>I caught a cold because I kept turning the air conditioning on.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dirty="0">
                          <a:effectLst/>
                        </a:rPr>
                        <a:t>cm </a:t>
                      </a:r>
                      <a:r>
                        <a:rPr lang="en-US" sz="1600" kern="100" dirty="0" err="1">
                          <a:effectLst/>
                        </a:rPr>
                        <a:t>cm</a:t>
                      </a:r>
                      <a:r>
                        <a:rPr lang="en-US" sz="1600" kern="100" dirty="0">
                          <a:effectLst/>
                        </a:rPr>
                        <a:t> </a:t>
                      </a:r>
                      <a:r>
                        <a:rPr lang="en-US" sz="1600" kern="100" dirty="0" err="1">
                          <a:effectLst/>
                        </a:rPr>
                        <a:t>cm</a:t>
                      </a:r>
                      <a:r>
                        <a:rPr lang="en-US" sz="1600" kern="100" dirty="0">
                          <a:effectLst/>
                        </a:rPr>
                        <a:t> g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a:t>
                      </a:r>
                      <a:r>
                        <a:rPr lang="en-US" sz="1600" kern="100" dirty="0" err="1">
                          <a:effectLst/>
                        </a:rPr>
                        <a:t>g</a:t>
                      </a:r>
                      <a:r>
                        <a:rPr lang="en-US" sz="1600" kern="100" dirty="0">
                          <a:effectLst/>
                        </a:rPr>
                        <a:t> cadd9</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02773623"/>
                  </a:ext>
                </a:extLst>
              </a:tr>
              <a:tr h="471498">
                <a:tc>
                  <a:txBody>
                    <a:bodyPr/>
                    <a:lstStyle/>
                    <a:p>
                      <a:pPr algn="just"/>
                      <a:r>
                        <a:rPr lang="en-US" sz="1600" kern="100">
                          <a:effectLst/>
                        </a:rPr>
                        <a:t>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a:effectLst/>
                        </a:rPr>
                        <a:t>I did not watch the video completely. </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a:effectLst/>
                        </a:rPr>
                        <a:t>cm cm cm cm cm               </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973240727"/>
                  </a:ext>
                </a:extLst>
              </a:tr>
              <a:tr h="362393">
                <a:tc>
                  <a:txBody>
                    <a:bodyPr/>
                    <a:lstStyle/>
                    <a:p>
                      <a:pPr algn="just"/>
                      <a:r>
                        <a:rPr lang="en-US" sz="1600" kern="100">
                          <a:effectLst/>
                        </a:rPr>
                        <a:t>…</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a:effectLst/>
                        </a:rPr>
                        <a:t> </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dirty="0">
                          <a:effectLst/>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02997574"/>
                  </a:ext>
                </a:extLst>
              </a:tr>
              <a:tr h="471498">
                <a:tc>
                  <a:txBody>
                    <a:bodyPr/>
                    <a:lstStyle/>
                    <a:p>
                      <a:pPr algn="just"/>
                      <a:r>
                        <a:rPr lang="en-US" sz="1600" kern="100">
                          <a:effectLst/>
                        </a:rPr>
                        <a:t>99</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dirty="0">
                          <a:effectLst/>
                        </a:rPr>
                        <a:t>My classmate's presentation on that theme inspired me.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dirty="0">
                          <a:effectLst/>
                        </a:rPr>
                        <a:t>cm </a:t>
                      </a:r>
                      <a:r>
                        <a:rPr lang="en-US" sz="1600" kern="100" dirty="0" err="1">
                          <a:effectLst/>
                        </a:rPr>
                        <a:t>cm</a:t>
                      </a:r>
                      <a:r>
                        <a:rPr lang="en-US" sz="1600" kern="100" dirty="0">
                          <a:effectLst/>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806259953"/>
                  </a:ext>
                </a:extLst>
              </a:tr>
              <a:tr h="510562">
                <a:tc>
                  <a:txBody>
                    <a:bodyPr/>
                    <a:lstStyle/>
                    <a:p>
                      <a:pPr algn="just"/>
                      <a:r>
                        <a:rPr lang="en-US" sz="1600" kern="100">
                          <a:effectLst/>
                        </a:rPr>
                        <a:t>100</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dirty="0">
                          <a:effectLst/>
                        </a:rPr>
                        <a:t>I have the ambition to become a scientist who works globally.</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600" kern="100" dirty="0">
                          <a:effectLst/>
                        </a:rPr>
                        <a:t>cm </a:t>
                      </a:r>
                      <a:r>
                        <a:rPr lang="en-US" sz="1600" kern="100" dirty="0" err="1">
                          <a:effectLst/>
                        </a:rPr>
                        <a:t>cm</a:t>
                      </a:r>
                      <a:r>
                        <a:rPr lang="en-US" sz="1600" kern="100" dirty="0">
                          <a:effectLst/>
                        </a:rPr>
                        <a:t> </a:t>
                      </a:r>
                      <a:r>
                        <a:rPr lang="en-US" sz="1600" kern="100" dirty="0" err="1">
                          <a:effectLst/>
                        </a:rPr>
                        <a:t>cm</a:t>
                      </a:r>
                      <a:r>
                        <a:rPr lang="en-US" sz="1600" kern="100" dirty="0">
                          <a:effectLst/>
                        </a:rPr>
                        <a:t> </a:t>
                      </a:r>
                      <a:r>
                        <a:rPr lang="en-US" sz="1600" kern="100" dirty="0" err="1">
                          <a:effectLst/>
                        </a:rPr>
                        <a:t>cm</a:t>
                      </a:r>
                      <a:r>
                        <a:rPr lang="en-US" sz="1600" kern="100" dirty="0">
                          <a:effectLst/>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33267178"/>
                  </a:ext>
                </a:extLst>
              </a:tr>
            </a:tbl>
          </a:graphicData>
        </a:graphic>
      </p:graphicFrame>
      <p:graphicFrame>
        <p:nvGraphicFramePr>
          <p:cNvPr id="14" name="表 13">
            <a:extLst>
              <a:ext uri="{FF2B5EF4-FFF2-40B4-BE49-F238E27FC236}">
                <a16:creationId xmlns:a16="http://schemas.microsoft.com/office/drawing/2014/main" id="{3C606379-0E9D-60FB-FE81-5216331631BE}"/>
              </a:ext>
            </a:extLst>
          </p:cNvPr>
          <p:cNvGraphicFramePr>
            <a:graphicFrameLocks noGrp="1"/>
          </p:cNvGraphicFramePr>
          <p:nvPr>
            <p:extLst>
              <p:ext uri="{D42A27DB-BD31-4B8C-83A1-F6EECF244321}">
                <p14:modId xmlns:p14="http://schemas.microsoft.com/office/powerpoint/2010/main" val="884293221"/>
              </p:ext>
            </p:extLst>
          </p:nvPr>
        </p:nvGraphicFramePr>
        <p:xfrm>
          <a:off x="6071876" y="1509828"/>
          <a:ext cx="5935345" cy="2958674"/>
        </p:xfrm>
        <a:graphic>
          <a:graphicData uri="http://schemas.openxmlformats.org/drawingml/2006/table">
            <a:tbl>
              <a:tblPr firstRow="1" firstCol="1" bandRow="1">
                <a:tableStyleId>{5C22544A-7EE6-4342-B048-85BDC9FD1C3A}</a:tableStyleId>
              </a:tblPr>
              <a:tblGrid>
                <a:gridCol w="559012">
                  <a:extLst>
                    <a:ext uri="{9D8B030D-6E8A-4147-A177-3AD203B41FA5}">
                      <a16:colId xmlns:a16="http://schemas.microsoft.com/office/drawing/2014/main" val="376393087"/>
                    </a:ext>
                  </a:extLst>
                </a:gridCol>
                <a:gridCol w="3760258">
                  <a:extLst>
                    <a:ext uri="{9D8B030D-6E8A-4147-A177-3AD203B41FA5}">
                      <a16:colId xmlns:a16="http://schemas.microsoft.com/office/drawing/2014/main" val="1454000615"/>
                    </a:ext>
                  </a:extLst>
                </a:gridCol>
                <a:gridCol w="1616075">
                  <a:extLst>
                    <a:ext uri="{9D8B030D-6E8A-4147-A177-3AD203B41FA5}">
                      <a16:colId xmlns:a16="http://schemas.microsoft.com/office/drawing/2014/main" val="2926978269"/>
                    </a:ext>
                  </a:extLst>
                </a:gridCol>
              </a:tblGrid>
              <a:tr h="271031">
                <a:tc>
                  <a:txBody>
                    <a:bodyPr/>
                    <a:lstStyle/>
                    <a:p>
                      <a:pPr algn="just"/>
                      <a:r>
                        <a:rPr lang="en-US" sz="1800" kern="100">
                          <a:effectLst/>
                        </a:rPr>
                        <a:t>ID</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dirty="0">
                          <a:effectLst/>
                        </a:rPr>
                        <a:t>Lyrics</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a:effectLst/>
                        </a:rPr>
                        <a:t>Chords</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655340971"/>
                  </a:ext>
                </a:extLst>
              </a:tr>
              <a:tr h="542062">
                <a:tc>
                  <a:txBody>
                    <a:bodyPr/>
                    <a:lstStyle/>
                    <a:p>
                      <a:pPr algn="just"/>
                      <a:r>
                        <a:rPr lang="en-US" sz="1800" kern="100">
                          <a:effectLst/>
                        </a:rPr>
                        <a:t>1</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dirty="0">
                          <a:effectLst/>
                        </a:rPr>
                        <a:t>I caught a cold because I kept turning the air conditioning on. </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a:effectLst/>
                        </a:rPr>
                        <a:t>em/b bm ab a7sus4</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76127480"/>
                  </a:ext>
                </a:extLst>
              </a:tr>
              <a:tr h="271031">
                <a:tc>
                  <a:txBody>
                    <a:bodyPr/>
                    <a:lstStyle/>
                    <a:p>
                      <a:pPr algn="just"/>
                      <a:r>
                        <a:rPr lang="en-US" sz="1800" kern="100">
                          <a:effectLst/>
                        </a:rPr>
                        <a:t>2</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a:effectLst/>
                        </a:rPr>
                        <a:t>I did not watch the video completely. </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a:effectLst/>
                        </a:rPr>
                        <a:t>em/b e7/g e7 d</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32547247"/>
                  </a:ext>
                </a:extLst>
              </a:tr>
              <a:tr h="271031">
                <a:tc>
                  <a:txBody>
                    <a:bodyPr/>
                    <a:lstStyle/>
                    <a:p>
                      <a:pPr algn="just"/>
                      <a:r>
                        <a:rPr lang="en-US" sz="1800" kern="100">
                          <a:effectLst/>
                        </a:rPr>
                        <a:t>…</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a:effectLst/>
                        </a:rPr>
                        <a:t> </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dirty="0">
                          <a:effectLst/>
                        </a:rPr>
                        <a:t> </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637643728"/>
                  </a:ext>
                </a:extLst>
              </a:tr>
              <a:tr h="773981">
                <a:tc>
                  <a:txBody>
                    <a:bodyPr/>
                    <a:lstStyle/>
                    <a:p>
                      <a:pPr algn="just"/>
                      <a:r>
                        <a:rPr lang="en-US" sz="1800" kern="100">
                          <a:effectLst/>
                        </a:rPr>
                        <a:t>99</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dirty="0">
                          <a:effectLst/>
                        </a:rPr>
                        <a:t>My classmate's presentation on that theme inspired me.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dirty="0" err="1">
                          <a:effectLst/>
                        </a:rPr>
                        <a:t>em</a:t>
                      </a:r>
                      <a:r>
                        <a:rPr lang="en-US" sz="1800" kern="100" dirty="0">
                          <a:effectLst/>
                        </a:rPr>
                        <a:t>/b cadd9 </a:t>
                      </a:r>
                      <a:r>
                        <a:rPr lang="en-US" sz="1800" kern="100" dirty="0" err="1">
                          <a:effectLst/>
                        </a:rPr>
                        <a:t>cadd9</a:t>
                      </a:r>
                      <a:r>
                        <a:rPr lang="en-US" sz="1800" kern="100" dirty="0">
                          <a:effectLst/>
                        </a:rPr>
                        <a:t> em7</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08091410"/>
                  </a:ext>
                </a:extLst>
              </a:tr>
              <a:tr h="813093">
                <a:tc>
                  <a:txBody>
                    <a:bodyPr/>
                    <a:lstStyle/>
                    <a:p>
                      <a:pPr algn="just"/>
                      <a:r>
                        <a:rPr lang="en-US" sz="1800" kern="100">
                          <a:effectLst/>
                        </a:rPr>
                        <a:t>100</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dirty="0">
                          <a:effectLst/>
                        </a:rPr>
                        <a:t>I have the ambition to become a scientist who works globally.</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kern="100" dirty="0" err="1">
                          <a:effectLst/>
                        </a:rPr>
                        <a:t>em</a:t>
                      </a:r>
                      <a:r>
                        <a:rPr lang="en-US" sz="1800" kern="100" dirty="0">
                          <a:effectLst/>
                        </a:rPr>
                        <a:t>/b d am7 </a:t>
                      </a:r>
                      <a:r>
                        <a:rPr lang="en-US" sz="1800" kern="100" dirty="0" err="1">
                          <a:effectLst/>
                        </a:rPr>
                        <a:t>em</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137571466"/>
                  </a:ext>
                </a:extLst>
              </a:tr>
            </a:tbl>
          </a:graphicData>
        </a:graphic>
      </p:graphicFrame>
      <p:sp>
        <p:nvSpPr>
          <p:cNvPr id="17" name="コンテンツ プレースホルダー 2">
            <a:extLst>
              <a:ext uri="{FF2B5EF4-FFF2-40B4-BE49-F238E27FC236}">
                <a16:creationId xmlns:a16="http://schemas.microsoft.com/office/drawing/2014/main" id="{DD002783-3D48-0739-3B17-2768938BE2E3}"/>
              </a:ext>
            </a:extLst>
          </p:cNvPr>
          <p:cNvSpPr txBox="1">
            <a:spLocks/>
          </p:cNvSpPr>
          <p:nvPr/>
        </p:nvSpPr>
        <p:spPr>
          <a:xfrm>
            <a:off x="6570526" y="954229"/>
            <a:ext cx="4931593" cy="734289"/>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方法</a:t>
            </a:r>
            <a:r>
              <a:rPr lang="en-US" altLang="ja-JP" sz="3200" dirty="0">
                <a:latin typeface="メイリオ" panose="020B0604030504040204" pitchFamily="50" charset="-128"/>
                <a:ea typeface="メイリオ" panose="020B0604030504040204" pitchFamily="50" charset="-128"/>
              </a:rPr>
              <a:t>2</a:t>
            </a:r>
            <a:r>
              <a:rPr lang="ja-JP" altLang="en-US" sz="3200" dirty="0">
                <a:latin typeface="メイリオ" panose="020B0604030504040204" pitchFamily="50" charset="-128"/>
                <a:ea typeface="メイリオ" panose="020B0604030504040204" pitchFamily="50" charset="-128"/>
              </a:rPr>
              <a:t>で生成したコード進行</a:t>
            </a:r>
          </a:p>
        </p:txBody>
      </p:sp>
      <p:sp>
        <p:nvSpPr>
          <p:cNvPr id="18" name="フローチャート: 代替処理 17">
            <a:extLst>
              <a:ext uri="{FF2B5EF4-FFF2-40B4-BE49-F238E27FC236}">
                <a16:creationId xmlns:a16="http://schemas.microsoft.com/office/drawing/2014/main" id="{A6617779-7114-4A19-DDBB-8003EB40A8C7}"/>
              </a:ext>
            </a:extLst>
          </p:cNvPr>
          <p:cNvSpPr/>
          <p:nvPr/>
        </p:nvSpPr>
        <p:spPr>
          <a:xfrm>
            <a:off x="6337845" y="918814"/>
            <a:ext cx="5396957" cy="533400"/>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27E8895-7F4F-28CD-EC63-F5225C60D8A5}"/>
              </a:ext>
            </a:extLst>
          </p:cNvPr>
          <p:cNvSpPr txBox="1"/>
          <p:nvPr/>
        </p:nvSpPr>
        <p:spPr>
          <a:xfrm>
            <a:off x="133350" y="4611231"/>
            <a:ext cx="10814722" cy="2246769"/>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方法</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と方法</a:t>
            </a:r>
            <a:r>
              <a:rPr kumimoji="1" lang="en-US" altLang="ja-JP" sz="2800" dirty="0">
                <a:latin typeface="メイリオ" panose="020B0604030504040204" pitchFamily="50" charset="-128"/>
                <a:ea typeface="メイリオ" panose="020B0604030504040204" pitchFamily="50" charset="-128"/>
              </a:rPr>
              <a:t>2</a:t>
            </a:r>
            <a:r>
              <a:rPr kumimoji="1" lang="ja-JP" altLang="en-US" sz="2800" dirty="0">
                <a:latin typeface="メイリオ" panose="020B0604030504040204" pitchFamily="50" charset="-128"/>
                <a:ea typeface="メイリオ" panose="020B0604030504040204" pitchFamily="50" charset="-128"/>
              </a:rPr>
              <a:t>の生成されるコード進行を比較してみた結果，方法</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は</a:t>
            </a:r>
            <a:r>
              <a:rPr kumimoji="1" lang="en-US" altLang="ja-JP" sz="2800" dirty="0">
                <a:latin typeface="メイリオ" panose="020B0604030504040204" pitchFamily="50" charset="-128"/>
                <a:ea typeface="メイリオ" panose="020B0604030504040204" pitchFamily="50" charset="-128"/>
              </a:rPr>
              <a:t>100</a:t>
            </a:r>
            <a:r>
              <a:rPr kumimoji="1" lang="ja-JP" altLang="en-US" sz="2800" dirty="0">
                <a:latin typeface="メイリオ" panose="020B0604030504040204" pitchFamily="50" charset="-128"/>
                <a:ea typeface="メイリオ" panose="020B0604030504040204" pitchFamily="50" charset="-128"/>
              </a:rPr>
              <a:t>曲中</a:t>
            </a:r>
            <a:r>
              <a:rPr kumimoji="1" lang="en-US" altLang="ja-JP" sz="2800" dirty="0">
                <a:latin typeface="メイリオ" panose="020B0604030504040204" pitchFamily="50" charset="-128"/>
                <a:ea typeface="メイリオ" panose="020B0604030504040204" pitchFamily="50" charset="-128"/>
              </a:rPr>
              <a:t>41</a:t>
            </a:r>
            <a:r>
              <a:rPr kumimoji="1" lang="ja-JP" altLang="en-US" sz="2800" dirty="0">
                <a:latin typeface="メイリオ" panose="020B0604030504040204" pitchFamily="50" charset="-128"/>
                <a:ea typeface="メイリオ" panose="020B0604030504040204" pitchFamily="50" charset="-128"/>
              </a:rPr>
              <a:t>曲でコード進行の質が良かった．また，方法</a:t>
            </a:r>
            <a:r>
              <a:rPr kumimoji="1" lang="en-US" altLang="ja-JP" sz="2800" dirty="0">
                <a:latin typeface="メイリオ" panose="020B0604030504040204" pitchFamily="50" charset="-128"/>
                <a:ea typeface="メイリオ" panose="020B0604030504040204" pitchFamily="50" charset="-128"/>
              </a:rPr>
              <a:t>2</a:t>
            </a:r>
            <a:r>
              <a:rPr kumimoji="1" lang="ja-JP" altLang="en-US" sz="2800" dirty="0">
                <a:latin typeface="メイリオ" panose="020B0604030504040204" pitchFamily="50" charset="-128"/>
                <a:ea typeface="メイリオ" panose="020B0604030504040204" pitchFamily="50" charset="-128"/>
              </a:rPr>
              <a:t>では</a:t>
            </a:r>
            <a:r>
              <a:rPr kumimoji="1" lang="en-US" altLang="ja-JP" sz="2800" dirty="0">
                <a:latin typeface="メイリオ" panose="020B0604030504040204" pitchFamily="50" charset="-128"/>
                <a:ea typeface="メイリオ" panose="020B0604030504040204" pitchFamily="50" charset="-128"/>
              </a:rPr>
              <a:t>100</a:t>
            </a:r>
            <a:r>
              <a:rPr kumimoji="1" lang="ja-JP" altLang="en-US" sz="2800" dirty="0">
                <a:latin typeface="メイリオ" panose="020B0604030504040204" pitchFamily="50" charset="-128"/>
                <a:ea typeface="メイリオ" panose="020B0604030504040204" pitchFamily="50" charset="-128"/>
              </a:rPr>
              <a:t>曲中</a:t>
            </a:r>
            <a:r>
              <a:rPr kumimoji="1" lang="en-US" altLang="ja-JP" sz="2800" dirty="0">
                <a:latin typeface="メイリオ" panose="020B0604030504040204" pitchFamily="50" charset="-128"/>
                <a:ea typeface="メイリオ" panose="020B0604030504040204" pitchFamily="50" charset="-128"/>
              </a:rPr>
              <a:t>98</a:t>
            </a:r>
            <a:r>
              <a:rPr kumimoji="1" lang="ja-JP" altLang="en-US" sz="2800" dirty="0">
                <a:latin typeface="メイリオ" panose="020B0604030504040204" pitchFamily="50" charset="-128"/>
                <a:ea typeface="メイリオ" panose="020B0604030504040204" pitchFamily="50" charset="-128"/>
              </a:rPr>
              <a:t>曲でコード進行の質が良かった．方法</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よりも方法</a:t>
            </a:r>
            <a:r>
              <a:rPr kumimoji="1" lang="en-US" altLang="ja-JP" sz="2800" dirty="0">
                <a:latin typeface="メイリオ" panose="020B0604030504040204" pitchFamily="50" charset="-128"/>
                <a:ea typeface="メイリオ" panose="020B0604030504040204" pitchFamily="50" charset="-128"/>
              </a:rPr>
              <a:t>2</a:t>
            </a:r>
            <a:r>
              <a:rPr kumimoji="1" lang="ja-JP" altLang="en-US" sz="2800" dirty="0">
                <a:latin typeface="メイリオ" panose="020B0604030504040204" pitchFamily="50" charset="-128"/>
                <a:ea typeface="メイリオ" panose="020B0604030504040204" pitchFamily="50" charset="-128"/>
              </a:rPr>
              <a:t>の方がコード進行の質が良い曲の数が多いことから，方法</a:t>
            </a:r>
            <a:r>
              <a:rPr kumimoji="1" lang="en-US" altLang="ja-JP" sz="2800" dirty="0">
                <a:latin typeface="メイリオ" panose="020B0604030504040204" pitchFamily="50" charset="-128"/>
                <a:ea typeface="メイリオ" panose="020B0604030504040204" pitchFamily="50" charset="-128"/>
              </a:rPr>
              <a:t>2</a:t>
            </a:r>
            <a:r>
              <a:rPr kumimoji="1" lang="ja-JP" altLang="en-US" sz="2800" dirty="0">
                <a:latin typeface="メイリオ" panose="020B0604030504040204" pitchFamily="50" charset="-128"/>
                <a:ea typeface="メイリオ" panose="020B0604030504040204" pitchFamily="50" charset="-128"/>
              </a:rPr>
              <a:t>でコード進行を生成する方が良いことがわかる．</a:t>
            </a:r>
          </a:p>
        </p:txBody>
      </p:sp>
    </p:spTree>
    <p:extLst>
      <p:ext uri="{BB962C8B-B14F-4D97-AF65-F5344CB8AC3E}">
        <p14:creationId xmlns:p14="http://schemas.microsoft.com/office/powerpoint/2010/main" val="264203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77A9E-4D00-427F-9FBD-641A962F44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8F3E20-221D-B36F-B075-1A1A051F378D}"/>
              </a:ext>
            </a:extLst>
          </p:cNvPr>
          <p:cNvSpPr>
            <a:spLocks noGrp="1"/>
          </p:cNvSpPr>
          <p:nvPr>
            <p:ph type="ctrTitle"/>
          </p:nvPr>
        </p:nvSpPr>
        <p:spPr>
          <a:xfrm>
            <a:off x="162225" y="275259"/>
            <a:ext cx="67719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a:t>
            </a:r>
            <a:r>
              <a:rPr lang="en-US" altLang="ja-JP" sz="4400" b="1" dirty="0">
                <a:latin typeface="メイリオ" panose="020B0604030504040204" pitchFamily="50" charset="-128"/>
                <a:ea typeface="メイリオ" panose="020B0604030504040204" pitchFamily="50" charset="-128"/>
                <a:cs typeface="M PLUS 1p"/>
                <a:sym typeface="M PLUS 1p"/>
              </a:rPr>
              <a:t>2</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59D0B370-D4E7-49AD-2B0D-92FFFC39228C}"/>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A215479D-D85E-9514-05C3-DCC261A61594}"/>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ja-JP" altLang="en-US" sz="2800" b="1" u="sng" dirty="0">
                <a:latin typeface="メイリオ" panose="020B0604030504040204" pitchFamily="50" charset="-128"/>
                <a:ea typeface="メイリオ" panose="020B0604030504040204" pitchFamily="50" charset="-128"/>
              </a:rPr>
              <a:t>実験目的：</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提案手法により学習させた</a:t>
            </a:r>
            <a:r>
              <a:rPr lang="en-US" altLang="ja-JP" sz="2800" dirty="0">
                <a:latin typeface="メイリオ" panose="020B0604030504040204" pitchFamily="50" charset="-128"/>
                <a:ea typeface="メイリオ" panose="020B0604030504040204" pitchFamily="50" charset="-128"/>
              </a:rPr>
              <a:t>Transformer</a:t>
            </a:r>
            <a:r>
              <a:rPr lang="ja-JP" altLang="en-US" sz="2800" dirty="0">
                <a:latin typeface="メイリオ" panose="020B0604030504040204" pitchFamily="50" charset="-128"/>
                <a:ea typeface="メイリオ" panose="020B0604030504040204" pitchFamily="50" charset="-128"/>
              </a:rPr>
              <a:t>モデルによって生成されたコード進行が，英文の内容や雰囲気に沿っているかを確認する．</a:t>
            </a:r>
            <a:endParaRPr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実験環境：</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kumimoji="1" lang="en-US" altLang="ja-JP" sz="2800" dirty="0">
                <a:latin typeface="メイリオ" panose="020B0604030504040204" pitchFamily="50" charset="-128"/>
                <a:ea typeface="メイリオ" panose="020B0604030504040204" pitchFamily="50" charset="-128"/>
              </a:rPr>
              <a:t>10</a:t>
            </a:r>
            <a:r>
              <a:rPr kumimoji="1" lang="ja-JP" altLang="en-US" sz="2800" dirty="0">
                <a:latin typeface="メイリオ" panose="020B0604030504040204" pitchFamily="50" charset="-128"/>
                <a:ea typeface="メイリオ" panose="020B0604030504040204" pitchFamily="50" charset="-128"/>
              </a:rPr>
              <a:t>～</a:t>
            </a:r>
            <a:r>
              <a:rPr kumimoji="1" lang="en-US" altLang="ja-JP" sz="2800" dirty="0">
                <a:latin typeface="メイリオ" panose="020B0604030504040204" pitchFamily="50" charset="-128"/>
                <a:ea typeface="メイリオ" panose="020B0604030504040204" pitchFamily="50" charset="-128"/>
              </a:rPr>
              <a:t>20</a:t>
            </a:r>
            <a:r>
              <a:rPr kumimoji="1" lang="ja-JP" altLang="en-US" sz="2800" dirty="0">
                <a:latin typeface="メイリオ" panose="020B0604030504040204" pitchFamily="50" charset="-128"/>
                <a:ea typeface="メイリオ" panose="020B0604030504040204" pitchFamily="50" charset="-128"/>
              </a:rPr>
              <a:t>単語からなる</a:t>
            </a:r>
            <a:r>
              <a:rPr kumimoji="1" lang="en-US" altLang="ja-JP" sz="2800" dirty="0">
                <a:latin typeface="メイリオ" panose="020B0604030504040204" pitchFamily="50" charset="-128"/>
                <a:ea typeface="メイリオ" panose="020B0604030504040204" pitchFamily="50" charset="-128"/>
              </a:rPr>
              <a:t>30</a:t>
            </a:r>
            <a:r>
              <a:rPr lang="ja-JP" altLang="en-US" sz="2800" dirty="0">
                <a:latin typeface="メイリオ" panose="020B0604030504040204" pitchFamily="50" charset="-128"/>
                <a:ea typeface="メイリオ" panose="020B0604030504040204" pitchFamily="50" charset="-128"/>
              </a:rPr>
              <a:t>個の英</a:t>
            </a:r>
            <a:r>
              <a:rPr kumimoji="1" lang="ja-JP" altLang="en-US" sz="2800" dirty="0">
                <a:latin typeface="メイリオ" panose="020B0604030504040204" pitchFamily="50" charset="-128"/>
                <a:ea typeface="メイリオ" panose="020B0604030504040204" pitchFamily="50" charset="-128"/>
              </a:rPr>
              <a:t>文を使用した．</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実験方法：</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kumimoji="1" lang="ja-JP" altLang="en-US" sz="2800" dirty="0">
                <a:latin typeface="メイリオ" panose="020B0604030504040204" pitchFamily="50" charset="-128"/>
                <a:ea typeface="メイリオ" panose="020B0604030504040204" pitchFamily="50" charset="-128"/>
              </a:rPr>
              <a:t>各英文に対して生成されたコード進行が英文の内容や雰囲気に沿っているかを</a:t>
            </a:r>
            <a:r>
              <a:rPr kumimoji="1" lang="en-US" altLang="ja-JP" sz="2800" dirty="0">
                <a:latin typeface="メイリオ" panose="020B0604030504040204" pitchFamily="50" charset="-128"/>
                <a:ea typeface="メイリオ" panose="020B0604030504040204" pitchFamily="50" charset="-128"/>
              </a:rPr>
              <a:t>3</a:t>
            </a:r>
            <a:r>
              <a:rPr kumimoji="1" lang="ja-JP" altLang="en-US" sz="2800" dirty="0">
                <a:latin typeface="メイリオ" panose="020B0604030504040204" pitchFamily="50" charset="-128"/>
                <a:ea typeface="メイリオ" panose="020B0604030504040204" pitchFamily="50" charset="-128"/>
              </a:rPr>
              <a:t>人で評価する．</a:t>
            </a:r>
            <a:endParaRPr lang="en-US" altLang="ja-JP" sz="2800" dirty="0">
              <a:latin typeface="メイリオ" panose="020B0604030504040204" pitchFamily="50" charset="-128"/>
              <a:ea typeface="メイリオ" panose="020B0604030504040204" pitchFamily="50" charset="-128"/>
            </a:endParaRPr>
          </a:p>
          <a:p>
            <a:pPr algn="l">
              <a:lnSpc>
                <a:spcPct val="100000"/>
              </a:lnSpc>
            </a:pPr>
            <a:r>
              <a:rPr kumimoji="1" lang="ja-JP" altLang="en-US" sz="2800" dirty="0">
                <a:latin typeface="メイリオ" panose="020B0604030504040204" pitchFamily="50" charset="-128"/>
                <a:ea typeface="メイリオ" panose="020B0604030504040204" pitchFamily="50" charset="-128"/>
              </a:rPr>
              <a:t>雰囲気に合っている</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点</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，およそ合っている</a:t>
            </a:r>
            <a:r>
              <a:rPr kumimoji="1" lang="en-US" altLang="ja-JP" sz="2800" dirty="0">
                <a:latin typeface="メイリオ" panose="020B0604030504040204" pitchFamily="50" charset="-128"/>
                <a:ea typeface="メイリオ" panose="020B0604030504040204" pitchFamily="50" charset="-128"/>
              </a:rPr>
              <a:t>(0.5</a:t>
            </a:r>
            <a:r>
              <a:rPr kumimoji="1" lang="ja-JP" altLang="en-US" sz="2800" dirty="0">
                <a:latin typeface="メイリオ" panose="020B0604030504040204" pitchFamily="50" charset="-128"/>
                <a:ea typeface="メイリオ" panose="020B0604030504040204" pitchFamily="50" charset="-128"/>
              </a:rPr>
              <a:t>点</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，合っていない</a:t>
            </a:r>
            <a:r>
              <a:rPr kumimoji="1" lang="en-US" altLang="ja-JP" sz="2800" dirty="0">
                <a:latin typeface="メイリオ" panose="020B0604030504040204" pitchFamily="50" charset="-128"/>
                <a:ea typeface="メイリオ" panose="020B0604030504040204" pitchFamily="50" charset="-128"/>
              </a:rPr>
              <a:t>(0</a:t>
            </a:r>
            <a:r>
              <a:rPr kumimoji="1" lang="ja-JP" altLang="en-US" sz="2800" dirty="0">
                <a:latin typeface="メイリオ" panose="020B0604030504040204" pitchFamily="50" charset="-128"/>
                <a:ea typeface="メイリオ" panose="020B0604030504040204" pitchFamily="50" charset="-128"/>
              </a:rPr>
              <a:t>点</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の</a:t>
            </a:r>
            <a:r>
              <a:rPr kumimoji="1" lang="en-US" altLang="ja-JP" sz="2800" dirty="0">
                <a:latin typeface="メイリオ" panose="020B0604030504040204" pitchFamily="50" charset="-128"/>
                <a:ea typeface="メイリオ" panose="020B0604030504040204" pitchFamily="50" charset="-128"/>
              </a:rPr>
              <a:t>3</a:t>
            </a:r>
            <a:r>
              <a:rPr kumimoji="1" lang="ja-JP" altLang="en-US" sz="2800" dirty="0">
                <a:latin typeface="メイリオ" panose="020B0604030504040204" pitchFamily="50" charset="-128"/>
                <a:ea typeface="メイリオ" panose="020B0604030504040204" pitchFamily="50" charset="-128"/>
              </a:rPr>
              <a:t>段階で採点し，</a:t>
            </a:r>
            <a:r>
              <a:rPr kumimoji="1" lang="en-US" altLang="ja-JP" sz="2800" dirty="0">
                <a:latin typeface="メイリオ" panose="020B0604030504040204" pitchFamily="50" charset="-128"/>
                <a:ea typeface="メイリオ" panose="020B0604030504040204" pitchFamily="50" charset="-128"/>
              </a:rPr>
              <a:t>3</a:t>
            </a:r>
            <a:r>
              <a:rPr kumimoji="1" lang="ja-JP" altLang="en-US" sz="2800" dirty="0">
                <a:latin typeface="メイリオ" panose="020B0604030504040204" pitchFamily="50" charset="-128"/>
                <a:ea typeface="メイリオ" panose="020B0604030504040204" pitchFamily="50" charset="-128"/>
              </a:rPr>
              <a:t>点満点とした．</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endParaRPr lang="en-US" altLang="ja-JP" sz="2800" b="1" u="sng"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8645430E-132E-12DB-078B-1EEFA8035232}"/>
              </a:ext>
            </a:extLst>
          </p:cNvPr>
          <p:cNvSpPr>
            <a:spLocks noGrp="1"/>
          </p:cNvSpPr>
          <p:nvPr>
            <p:ph type="sldNum" sz="quarter" idx="12"/>
          </p:nvPr>
        </p:nvSpPr>
        <p:spPr/>
        <p:txBody>
          <a:bodyPr/>
          <a:lstStyle/>
          <a:p>
            <a:fld id="{874BACF7-99DA-41FF-B118-A10F82C1DE53}" type="slidenum">
              <a:rPr kumimoji="1" lang="ja-JP" altLang="en-US" smtClean="0"/>
              <a:pPr/>
              <a:t>12</a:t>
            </a:fld>
            <a:endParaRPr kumimoji="1" lang="ja-JP" altLang="en-US" dirty="0"/>
          </a:p>
        </p:txBody>
      </p:sp>
    </p:spTree>
    <p:extLst>
      <p:ext uri="{BB962C8B-B14F-4D97-AF65-F5344CB8AC3E}">
        <p14:creationId xmlns:p14="http://schemas.microsoft.com/office/powerpoint/2010/main" val="893418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D764B-17A2-CEEC-FB96-6301A97C44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D200011-7F58-7901-1F9E-B69AB9FF7427}"/>
              </a:ext>
            </a:extLst>
          </p:cNvPr>
          <p:cNvSpPr>
            <a:spLocks noGrp="1"/>
          </p:cNvSpPr>
          <p:nvPr>
            <p:ph type="ctrTitle"/>
          </p:nvPr>
        </p:nvSpPr>
        <p:spPr>
          <a:xfrm>
            <a:off x="162225" y="275259"/>
            <a:ext cx="11158305" cy="763943"/>
          </a:xfrm>
        </p:spPr>
        <p:txBody>
          <a:bodyPr anchor="ctr">
            <a:no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実験結果：生成したコード進行の評価結果</a:t>
            </a:r>
          </a:p>
        </p:txBody>
      </p:sp>
      <p:sp>
        <p:nvSpPr>
          <p:cNvPr id="3" name="スライド番号プレースホルダー 2">
            <a:extLst>
              <a:ext uri="{FF2B5EF4-FFF2-40B4-BE49-F238E27FC236}">
                <a16:creationId xmlns:a16="http://schemas.microsoft.com/office/drawing/2014/main" id="{6F498340-C654-D0C7-71CE-660E8EC8AA31}"/>
              </a:ext>
            </a:extLst>
          </p:cNvPr>
          <p:cNvSpPr>
            <a:spLocks noGrp="1"/>
          </p:cNvSpPr>
          <p:nvPr>
            <p:ph type="sldNum" sz="quarter" idx="12"/>
          </p:nvPr>
        </p:nvSpPr>
        <p:spPr/>
        <p:txBody>
          <a:bodyPr/>
          <a:lstStyle/>
          <a:p>
            <a:fld id="{874BACF7-99DA-41FF-B118-A10F82C1DE53}" type="slidenum">
              <a:rPr kumimoji="1" lang="ja-JP" altLang="en-US" smtClean="0"/>
              <a:pPr/>
              <a:t>13</a:t>
            </a:fld>
            <a:endParaRPr kumimoji="1" lang="ja-JP" altLang="en-US" dirty="0"/>
          </a:p>
        </p:txBody>
      </p:sp>
      <p:sp>
        <p:nvSpPr>
          <p:cNvPr id="4" name="Google Shape;81;p3">
            <a:extLst>
              <a:ext uri="{FF2B5EF4-FFF2-40B4-BE49-F238E27FC236}">
                <a16:creationId xmlns:a16="http://schemas.microsoft.com/office/drawing/2014/main" id="{5E7C1E8B-AF1C-C611-4489-29E18A1382D8}"/>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 name="コンテンツ プレースホルダー 2">
            <a:extLst>
              <a:ext uri="{FF2B5EF4-FFF2-40B4-BE49-F238E27FC236}">
                <a16:creationId xmlns:a16="http://schemas.microsoft.com/office/drawing/2014/main" id="{87BED547-D9AD-52B8-68A5-0221DCCEFBB5}"/>
              </a:ext>
            </a:extLst>
          </p:cNvPr>
          <p:cNvSpPr txBox="1">
            <a:spLocks/>
          </p:cNvSpPr>
          <p:nvPr/>
        </p:nvSpPr>
        <p:spPr>
          <a:xfrm>
            <a:off x="1564161" y="1281375"/>
            <a:ext cx="3796793" cy="734289"/>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生成したコード進行の例</a:t>
            </a:r>
          </a:p>
        </p:txBody>
      </p:sp>
      <p:sp>
        <p:nvSpPr>
          <p:cNvPr id="10" name="フローチャート: 代替処理 9">
            <a:extLst>
              <a:ext uri="{FF2B5EF4-FFF2-40B4-BE49-F238E27FC236}">
                <a16:creationId xmlns:a16="http://schemas.microsoft.com/office/drawing/2014/main" id="{6457B8C3-6E10-4CBF-4669-FE1F1C1CCE34}"/>
              </a:ext>
            </a:extLst>
          </p:cNvPr>
          <p:cNvSpPr/>
          <p:nvPr/>
        </p:nvSpPr>
        <p:spPr>
          <a:xfrm>
            <a:off x="1467615" y="1042177"/>
            <a:ext cx="4016783" cy="763942"/>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6" name="表 5">
            <a:extLst>
              <a:ext uri="{FF2B5EF4-FFF2-40B4-BE49-F238E27FC236}">
                <a16:creationId xmlns:a16="http://schemas.microsoft.com/office/drawing/2014/main" id="{5A757750-9083-41FF-5CF4-5F23469C7F49}"/>
              </a:ext>
            </a:extLst>
          </p:cNvPr>
          <p:cNvGraphicFramePr>
            <a:graphicFrameLocks noGrp="1"/>
          </p:cNvGraphicFramePr>
          <p:nvPr>
            <p:extLst>
              <p:ext uri="{D42A27DB-BD31-4B8C-83A1-F6EECF244321}">
                <p14:modId xmlns:p14="http://schemas.microsoft.com/office/powerpoint/2010/main" val="492592876"/>
              </p:ext>
            </p:extLst>
          </p:nvPr>
        </p:nvGraphicFramePr>
        <p:xfrm>
          <a:off x="444328" y="2090213"/>
          <a:ext cx="6159959" cy="2939661"/>
        </p:xfrm>
        <a:graphic>
          <a:graphicData uri="http://schemas.openxmlformats.org/drawingml/2006/table">
            <a:tbl>
              <a:tblPr firstRow="1" firstCol="1" bandRow="1">
                <a:tableStyleId>{5C22544A-7EE6-4342-B048-85BDC9FD1C3A}</a:tableStyleId>
              </a:tblPr>
              <a:tblGrid>
                <a:gridCol w="457835">
                  <a:extLst>
                    <a:ext uri="{9D8B030D-6E8A-4147-A177-3AD203B41FA5}">
                      <a16:colId xmlns:a16="http://schemas.microsoft.com/office/drawing/2014/main" val="2469348213"/>
                    </a:ext>
                  </a:extLst>
                </a:gridCol>
                <a:gridCol w="2508857">
                  <a:extLst>
                    <a:ext uri="{9D8B030D-6E8A-4147-A177-3AD203B41FA5}">
                      <a16:colId xmlns:a16="http://schemas.microsoft.com/office/drawing/2014/main" val="3641804347"/>
                    </a:ext>
                  </a:extLst>
                </a:gridCol>
                <a:gridCol w="2547991">
                  <a:extLst>
                    <a:ext uri="{9D8B030D-6E8A-4147-A177-3AD203B41FA5}">
                      <a16:colId xmlns:a16="http://schemas.microsoft.com/office/drawing/2014/main" val="3158541261"/>
                    </a:ext>
                  </a:extLst>
                </a:gridCol>
                <a:gridCol w="645276">
                  <a:extLst>
                    <a:ext uri="{9D8B030D-6E8A-4147-A177-3AD203B41FA5}">
                      <a16:colId xmlns:a16="http://schemas.microsoft.com/office/drawing/2014/main" val="3762449646"/>
                    </a:ext>
                  </a:extLst>
                </a:gridCol>
              </a:tblGrid>
              <a:tr h="663795">
                <a:tc>
                  <a:txBody>
                    <a:bodyPr/>
                    <a:lstStyle/>
                    <a:p>
                      <a:pPr algn="ctr"/>
                      <a:r>
                        <a:rPr lang="en-US" sz="1800">
                          <a:effectLst/>
                        </a:rPr>
                        <a:t>ID</a:t>
                      </a:r>
                      <a:endParaRPr lang="ja-JP" sz="1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tc>
                  <a:txBody>
                    <a:bodyPr/>
                    <a:lstStyle/>
                    <a:p>
                      <a:pPr algn="ctr"/>
                      <a:r>
                        <a:rPr lang="en-US" sz="1800">
                          <a:effectLst/>
                        </a:rPr>
                        <a:t>Sentence</a:t>
                      </a:r>
                      <a:endParaRPr lang="ja-JP" sz="1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tc>
                  <a:txBody>
                    <a:bodyPr/>
                    <a:lstStyle/>
                    <a:p>
                      <a:pPr algn="ctr"/>
                      <a:r>
                        <a:rPr lang="en-US" sz="1800" dirty="0">
                          <a:effectLst/>
                        </a:rPr>
                        <a:t>Chords</a:t>
                      </a:r>
                      <a:endParaRPr lang="ja-JP" sz="1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tc>
                  <a:txBody>
                    <a:bodyPr/>
                    <a:lstStyle/>
                    <a:p>
                      <a:pPr algn="ctr"/>
                      <a:r>
                        <a:rPr lang="ja-JP" altLang="ja-JP" sz="1800" dirty="0">
                          <a:effectLst/>
                        </a:rPr>
                        <a:t>得点</a:t>
                      </a:r>
                      <a:endParaRPr lang="ja-JP" altLang="ja-JP" sz="1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23673933"/>
                  </a:ext>
                </a:extLst>
              </a:tr>
              <a:tr h="1137933">
                <a:tc>
                  <a:txBody>
                    <a:bodyPr/>
                    <a:lstStyle/>
                    <a:p>
                      <a:pPr algn="r"/>
                      <a:r>
                        <a:rPr lang="en-US" sz="1800">
                          <a:effectLst/>
                        </a:rPr>
                        <a:t>1</a:t>
                      </a:r>
                      <a:endParaRPr lang="ja-JP" sz="1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r>
                        <a:rPr lang="en-US" sz="1800" dirty="0">
                          <a:effectLst/>
                        </a:rPr>
                        <a:t>I caught a cold because I kept turning the air conditioning on. </a:t>
                      </a:r>
                      <a:endParaRPr lang="ja-JP" sz="1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dirty="0" err="1">
                          <a:effectLst/>
                        </a:rPr>
                        <a:t>em</a:t>
                      </a:r>
                      <a:r>
                        <a:rPr lang="en-US" sz="1800" dirty="0">
                          <a:effectLst/>
                        </a:rPr>
                        <a:t>/b</a:t>
                      </a:r>
                      <a:r>
                        <a:rPr lang="ja-JP" altLang="en-US" sz="1800" dirty="0">
                          <a:effectLst/>
                        </a:rPr>
                        <a:t>　</a:t>
                      </a:r>
                      <a:r>
                        <a:rPr lang="en-US" sz="1800" dirty="0">
                          <a:effectLst/>
                        </a:rPr>
                        <a:t>bm</a:t>
                      </a:r>
                      <a:r>
                        <a:rPr lang="ja-JP" altLang="en-US" sz="1800" dirty="0">
                          <a:effectLst/>
                        </a:rPr>
                        <a:t>　</a:t>
                      </a:r>
                      <a:r>
                        <a:rPr lang="en-US" sz="1800" dirty="0">
                          <a:effectLst/>
                        </a:rPr>
                        <a:t>ab</a:t>
                      </a:r>
                      <a:r>
                        <a:rPr lang="ja-JP" altLang="en-US" sz="1800" dirty="0">
                          <a:effectLst/>
                        </a:rPr>
                        <a:t>　</a:t>
                      </a:r>
                      <a:r>
                        <a:rPr lang="en-US" sz="1800" dirty="0">
                          <a:effectLst/>
                        </a:rPr>
                        <a:t>a7sus4</a:t>
                      </a:r>
                      <a:endParaRPr lang="ja-JP" sz="1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1800" dirty="0">
                          <a:effectLst/>
                        </a:rPr>
                        <a:t>3</a:t>
                      </a:r>
                      <a:endParaRPr lang="ja-JP" altLang="ja-JP" sz="1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231021904"/>
                  </a:ext>
                </a:extLst>
              </a:tr>
              <a:tr h="1137933">
                <a:tc>
                  <a:txBody>
                    <a:bodyPr/>
                    <a:lstStyle/>
                    <a:p>
                      <a:pPr algn="r"/>
                      <a:r>
                        <a:rPr lang="en-US" sz="1800">
                          <a:effectLst/>
                        </a:rPr>
                        <a:t>2</a:t>
                      </a:r>
                      <a:endParaRPr lang="ja-JP" sz="1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r>
                        <a:rPr lang="en-US" sz="1800" dirty="0">
                          <a:effectLst/>
                        </a:rPr>
                        <a:t>I did not watch the video completely. </a:t>
                      </a:r>
                      <a:endParaRPr lang="ja-JP" sz="1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just"/>
                      <a:r>
                        <a:rPr lang="en-US" sz="1800" dirty="0" err="1">
                          <a:effectLst/>
                        </a:rPr>
                        <a:t>em</a:t>
                      </a:r>
                      <a:r>
                        <a:rPr lang="en-US" sz="1800" dirty="0">
                          <a:effectLst/>
                        </a:rPr>
                        <a:t>/b</a:t>
                      </a:r>
                      <a:r>
                        <a:rPr lang="ja-JP" altLang="en-US" sz="1800" dirty="0">
                          <a:effectLst/>
                        </a:rPr>
                        <a:t>　</a:t>
                      </a:r>
                      <a:r>
                        <a:rPr lang="en-US" sz="1800" dirty="0">
                          <a:effectLst/>
                        </a:rPr>
                        <a:t>e7/g</a:t>
                      </a:r>
                      <a:r>
                        <a:rPr lang="ja-JP" altLang="en-US" sz="1800" dirty="0">
                          <a:effectLst/>
                        </a:rPr>
                        <a:t>　</a:t>
                      </a:r>
                      <a:r>
                        <a:rPr lang="en-US" sz="1800" dirty="0">
                          <a:effectLst/>
                        </a:rPr>
                        <a:t>e7</a:t>
                      </a:r>
                      <a:r>
                        <a:rPr lang="ja-JP" altLang="en-US" sz="1800" dirty="0">
                          <a:effectLst/>
                        </a:rPr>
                        <a:t>　</a:t>
                      </a:r>
                      <a:r>
                        <a:rPr lang="en-US" sz="1800" dirty="0">
                          <a:effectLst/>
                        </a:rPr>
                        <a:t>d</a:t>
                      </a:r>
                      <a:endParaRPr lang="ja-JP" sz="1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1800" dirty="0">
                          <a:effectLst/>
                        </a:rPr>
                        <a:t>3</a:t>
                      </a:r>
                      <a:endParaRPr lang="ja-JP" altLang="ja-JP" sz="1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525772129"/>
                  </a:ext>
                </a:extLst>
              </a:tr>
            </a:tbl>
          </a:graphicData>
        </a:graphic>
      </p:graphicFrame>
      <p:sp>
        <p:nvSpPr>
          <p:cNvPr id="9" name="コンテンツ プレースホルダー 2">
            <a:extLst>
              <a:ext uri="{FF2B5EF4-FFF2-40B4-BE49-F238E27FC236}">
                <a16:creationId xmlns:a16="http://schemas.microsoft.com/office/drawing/2014/main" id="{81A69D9B-7F41-0698-D4A8-A879EBC6B615}"/>
              </a:ext>
            </a:extLst>
          </p:cNvPr>
          <p:cNvSpPr txBox="1">
            <a:spLocks/>
          </p:cNvSpPr>
          <p:nvPr/>
        </p:nvSpPr>
        <p:spPr>
          <a:xfrm>
            <a:off x="7383783" y="1283135"/>
            <a:ext cx="3291895" cy="60634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雰囲気の評価点分布</a:t>
            </a:r>
          </a:p>
        </p:txBody>
      </p:sp>
      <p:sp>
        <p:nvSpPr>
          <p:cNvPr id="11" name="フローチャート: 代替処理 10">
            <a:extLst>
              <a:ext uri="{FF2B5EF4-FFF2-40B4-BE49-F238E27FC236}">
                <a16:creationId xmlns:a16="http://schemas.microsoft.com/office/drawing/2014/main" id="{CC424412-29EA-A9BD-175F-ACAFFF59436F}"/>
              </a:ext>
            </a:extLst>
          </p:cNvPr>
          <p:cNvSpPr/>
          <p:nvPr/>
        </p:nvSpPr>
        <p:spPr>
          <a:xfrm>
            <a:off x="7231326" y="1039202"/>
            <a:ext cx="3581455" cy="763942"/>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1C0D0DAD-3737-BF6C-9FDA-CE2E5E5BEF48}"/>
              </a:ext>
            </a:extLst>
          </p:cNvPr>
          <p:cNvGraphicFramePr>
            <a:graphicFrameLocks noGrp="1"/>
          </p:cNvGraphicFramePr>
          <p:nvPr>
            <p:extLst>
              <p:ext uri="{D42A27DB-BD31-4B8C-83A1-F6EECF244321}">
                <p14:modId xmlns:p14="http://schemas.microsoft.com/office/powerpoint/2010/main" val="1809235480"/>
              </p:ext>
            </p:extLst>
          </p:nvPr>
        </p:nvGraphicFramePr>
        <p:xfrm>
          <a:off x="7231326" y="2090213"/>
          <a:ext cx="3726234" cy="2939660"/>
        </p:xfrm>
        <a:graphic>
          <a:graphicData uri="http://schemas.openxmlformats.org/drawingml/2006/table">
            <a:tbl>
              <a:tblPr firstRow="1" firstCol="1" bandRow="1">
                <a:tableStyleId>{5C22544A-7EE6-4342-B048-85BDC9FD1C3A}</a:tableStyleId>
              </a:tblPr>
              <a:tblGrid>
                <a:gridCol w="1691475">
                  <a:extLst>
                    <a:ext uri="{9D8B030D-6E8A-4147-A177-3AD203B41FA5}">
                      <a16:colId xmlns:a16="http://schemas.microsoft.com/office/drawing/2014/main" val="3402877980"/>
                    </a:ext>
                  </a:extLst>
                </a:gridCol>
                <a:gridCol w="2034759">
                  <a:extLst>
                    <a:ext uri="{9D8B030D-6E8A-4147-A177-3AD203B41FA5}">
                      <a16:colId xmlns:a16="http://schemas.microsoft.com/office/drawing/2014/main" val="951428763"/>
                    </a:ext>
                  </a:extLst>
                </a:gridCol>
              </a:tblGrid>
              <a:tr h="587932">
                <a:tc>
                  <a:txBody>
                    <a:bodyPr/>
                    <a:lstStyle/>
                    <a:p>
                      <a:pPr algn="ctr"/>
                      <a:r>
                        <a:rPr lang="ja-JP" sz="2000" dirty="0">
                          <a:effectLst/>
                        </a:rPr>
                        <a:t>得点</a:t>
                      </a:r>
                      <a:endParaRPr lang="ja-JP" sz="20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ja-JP" sz="2000" dirty="0">
                          <a:effectLst/>
                        </a:rPr>
                        <a:t>個数</a:t>
                      </a:r>
                      <a:endParaRPr lang="ja-JP" sz="20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78611026"/>
                  </a:ext>
                </a:extLst>
              </a:tr>
              <a:tr h="587932">
                <a:tc>
                  <a:txBody>
                    <a:bodyPr/>
                    <a:lstStyle/>
                    <a:p>
                      <a:pPr algn="just"/>
                      <a:r>
                        <a:rPr lang="en-US" sz="2000">
                          <a:effectLst/>
                        </a:rPr>
                        <a:t>2.0 - 3.0</a:t>
                      </a:r>
                      <a:endParaRPr lang="ja-JP" sz="20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a:r>
                        <a:rPr lang="en-US" sz="2000" dirty="0">
                          <a:effectLst/>
                        </a:rPr>
                        <a:t>21</a:t>
                      </a:r>
                      <a:endParaRPr lang="ja-JP" sz="20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65725835"/>
                  </a:ext>
                </a:extLst>
              </a:tr>
              <a:tr h="587932">
                <a:tc>
                  <a:txBody>
                    <a:bodyPr/>
                    <a:lstStyle/>
                    <a:p>
                      <a:pPr marL="0" lvl="0" indent="0" algn="just">
                        <a:buFont typeface="+mj-lt"/>
                        <a:buNone/>
                      </a:pPr>
                      <a:r>
                        <a:rPr lang="en-US" sz="2000" dirty="0">
                          <a:effectLst/>
                        </a:rPr>
                        <a:t>1.0 - 2.0</a:t>
                      </a:r>
                      <a:r>
                        <a:rPr lang="ja-JP" sz="2000" dirty="0">
                          <a:effectLst/>
                        </a:rPr>
                        <a:t>未満</a:t>
                      </a:r>
                      <a:endParaRPr lang="ja-JP" sz="20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a:r>
                        <a:rPr lang="en-US" sz="2000" dirty="0">
                          <a:effectLst/>
                        </a:rPr>
                        <a:t>7</a:t>
                      </a:r>
                      <a:endParaRPr lang="ja-JP" sz="20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17642251"/>
                  </a:ext>
                </a:extLst>
              </a:tr>
              <a:tr h="587932">
                <a:tc>
                  <a:txBody>
                    <a:bodyPr/>
                    <a:lstStyle/>
                    <a:p>
                      <a:pPr marL="0" lvl="0" indent="0" algn="just">
                        <a:buFont typeface="+mj-lt"/>
                        <a:buNone/>
                      </a:pPr>
                      <a:r>
                        <a:rPr lang="en-US" sz="2000" dirty="0">
                          <a:effectLst/>
                        </a:rPr>
                        <a:t>0 - 1.0</a:t>
                      </a:r>
                      <a:r>
                        <a:rPr lang="ja-JP" sz="2000" dirty="0">
                          <a:effectLst/>
                        </a:rPr>
                        <a:t>未満</a:t>
                      </a:r>
                      <a:endParaRPr lang="ja-JP" sz="20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a:r>
                        <a:rPr lang="en-US" sz="2000" dirty="0">
                          <a:effectLst/>
                        </a:rPr>
                        <a:t>2</a:t>
                      </a:r>
                      <a:endParaRPr lang="ja-JP" sz="20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03046080"/>
                  </a:ext>
                </a:extLst>
              </a:tr>
              <a:tr h="587932">
                <a:tc>
                  <a:txBody>
                    <a:bodyPr/>
                    <a:lstStyle/>
                    <a:p>
                      <a:pPr algn="just"/>
                      <a:r>
                        <a:rPr lang="ja-JP" sz="2000">
                          <a:effectLst/>
                        </a:rPr>
                        <a:t>平均点</a:t>
                      </a:r>
                      <a:endParaRPr lang="ja-JP" sz="20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a:r>
                        <a:rPr lang="en-US" sz="2000" dirty="0">
                          <a:effectLst/>
                        </a:rPr>
                        <a:t>2.1</a:t>
                      </a:r>
                      <a:endParaRPr lang="ja-JP" sz="20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40205329"/>
                  </a:ext>
                </a:extLst>
              </a:tr>
            </a:tbl>
          </a:graphicData>
        </a:graphic>
      </p:graphicFrame>
      <p:sp>
        <p:nvSpPr>
          <p:cNvPr id="5" name="テキスト ボックス 4">
            <a:extLst>
              <a:ext uri="{FF2B5EF4-FFF2-40B4-BE49-F238E27FC236}">
                <a16:creationId xmlns:a16="http://schemas.microsoft.com/office/drawing/2014/main" id="{6165DC03-9413-A1A1-C1DA-CAF319F8137E}"/>
              </a:ext>
            </a:extLst>
          </p:cNvPr>
          <p:cNvSpPr txBox="1"/>
          <p:nvPr/>
        </p:nvSpPr>
        <p:spPr>
          <a:xfrm>
            <a:off x="334016" y="5153917"/>
            <a:ext cx="10814722" cy="1384995"/>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評価点分布の結果において，</a:t>
            </a:r>
            <a:r>
              <a:rPr kumimoji="1" lang="en-US" altLang="ja-JP" sz="2800" dirty="0">
                <a:latin typeface="メイリオ" panose="020B0604030504040204" pitchFamily="50" charset="-128"/>
                <a:ea typeface="メイリオ" panose="020B0604030504040204" pitchFamily="50" charset="-128"/>
              </a:rPr>
              <a:t>9</a:t>
            </a:r>
            <a:r>
              <a:rPr kumimoji="1" lang="ja-JP" altLang="en-US" sz="2800" dirty="0">
                <a:latin typeface="メイリオ" panose="020B0604030504040204" pitchFamily="50" charset="-128"/>
                <a:ea typeface="メイリオ" panose="020B0604030504040204" pitchFamily="50" charset="-128"/>
              </a:rPr>
              <a:t>個の英文でコード進行が</a:t>
            </a:r>
            <a:r>
              <a:rPr kumimoji="1" lang="en-US" altLang="ja-JP" sz="2800" dirty="0">
                <a:latin typeface="メイリオ" panose="020B0604030504040204" pitchFamily="50" charset="-128"/>
                <a:ea typeface="メイリオ" panose="020B0604030504040204" pitchFamily="50" charset="-128"/>
              </a:rPr>
              <a:t>3</a:t>
            </a:r>
            <a:r>
              <a:rPr kumimoji="1" lang="ja-JP" altLang="en-US" sz="2800" dirty="0">
                <a:latin typeface="メイリオ" panose="020B0604030504040204" pitchFamily="50" charset="-128"/>
                <a:ea typeface="メイリオ" panose="020B0604030504040204" pitchFamily="50" charset="-128"/>
              </a:rPr>
              <a:t>点と評価され，</a:t>
            </a:r>
            <a:r>
              <a:rPr kumimoji="1" lang="en-US" altLang="ja-JP" sz="2800" dirty="0">
                <a:latin typeface="メイリオ" panose="020B0604030504040204" pitchFamily="50" charset="-128"/>
                <a:ea typeface="メイリオ" panose="020B0604030504040204" pitchFamily="50" charset="-128"/>
              </a:rPr>
              <a:t>21</a:t>
            </a:r>
            <a:r>
              <a:rPr kumimoji="1" lang="ja-JP" altLang="en-US" sz="2800" dirty="0">
                <a:latin typeface="メイリオ" panose="020B0604030504040204" pitchFamily="50" charset="-128"/>
                <a:ea typeface="メイリオ" panose="020B0604030504040204" pitchFamily="50" charset="-128"/>
              </a:rPr>
              <a:t>個で</a:t>
            </a:r>
            <a:r>
              <a:rPr kumimoji="1" lang="en-US" altLang="ja-JP" sz="2800" dirty="0">
                <a:latin typeface="メイリオ" panose="020B0604030504040204" pitchFamily="50" charset="-128"/>
                <a:ea typeface="メイリオ" panose="020B0604030504040204" pitchFamily="50" charset="-128"/>
              </a:rPr>
              <a:t>2</a:t>
            </a:r>
            <a:r>
              <a:rPr kumimoji="1" lang="ja-JP" altLang="en-US" sz="2800" dirty="0">
                <a:latin typeface="メイリオ" panose="020B0604030504040204" pitchFamily="50" charset="-128"/>
                <a:ea typeface="メイリオ" panose="020B0604030504040204" pitchFamily="50" charset="-128"/>
              </a:rPr>
              <a:t>点以上，平均点数は</a:t>
            </a:r>
            <a:r>
              <a:rPr kumimoji="1" lang="en-US" altLang="ja-JP" sz="2800" dirty="0">
                <a:latin typeface="メイリオ" panose="020B0604030504040204" pitchFamily="50" charset="-128"/>
                <a:ea typeface="メイリオ" panose="020B0604030504040204" pitchFamily="50" charset="-128"/>
              </a:rPr>
              <a:t>2.1</a:t>
            </a:r>
            <a:r>
              <a:rPr kumimoji="1" lang="ja-JP" altLang="en-US" sz="2800" dirty="0">
                <a:latin typeface="メイリオ" panose="020B0604030504040204" pitchFamily="50" charset="-128"/>
                <a:ea typeface="メイリオ" panose="020B0604030504040204" pitchFamily="50" charset="-128"/>
              </a:rPr>
              <a:t>点となり，英文にあったコード進行が生成されたと判断できる．</a:t>
            </a:r>
          </a:p>
        </p:txBody>
      </p:sp>
    </p:spTree>
    <p:extLst>
      <p:ext uri="{BB962C8B-B14F-4D97-AF65-F5344CB8AC3E}">
        <p14:creationId xmlns:p14="http://schemas.microsoft.com/office/powerpoint/2010/main" val="99107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67719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a:t>
            </a:r>
            <a:r>
              <a:rPr lang="en-US" altLang="ja-JP" sz="4400" b="1" dirty="0">
                <a:latin typeface="メイリオ" panose="020B0604030504040204" pitchFamily="50" charset="-128"/>
                <a:ea typeface="メイリオ" panose="020B0604030504040204" pitchFamily="50" charset="-128"/>
                <a:cs typeface="M PLUS 1p"/>
                <a:sym typeface="M PLUS 1p"/>
              </a:rPr>
              <a:t>3</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ja-JP" altLang="en-US" sz="2800" b="1" u="sng" dirty="0">
                <a:latin typeface="メイリオ" panose="020B0604030504040204" pitchFamily="50" charset="-128"/>
                <a:ea typeface="メイリオ" panose="020B0604030504040204" pitchFamily="50" charset="-128"/>
              </a:rPr>
              <a:t>実験目的：</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コード進行に合わせて音読した際に，メロディがなくても英語の音読学習に効果があるかを確認テストの平均点とアンケートの結果をもとに評価する．</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実験環境：</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kumimoji="1" lang="en-US" altLang="ja-JP" sz="2800" dirty="0">
                <a:latin typeface="メイリオ" panose="020B0604030504040204" pitchFamily="50" charset="-128"/>
                <a:ea typeface="メイリオ" panose="020B0604030504040204" pitchFamily="50" charset="-128"/>
              </a:rPr>
              <a:t>10</a:t>
            </a:r>
            <a:r>
              <a:rPr kumimoji="1" lang="ja-JP" altLang="en-US" sz="2800" dirty="0">
                <a:latin typeface="メイリオ" panose="020B0604030504040204" pitchFamily="50" charset="-128"/>
                <a:ea typeface="メイリオ" panose="020B0604030504040204" pitchFamily="50" charset="-128"/>
              </a:rPr>
              <a:t>～</a:t>
            </a:r>
            <a:r>
              <a:rPr kumimoji="1" lang="en-US" altLang="ja-JP" sz="2800" dirty="0">
                <a:latin typeface="メイリオ" panose="020B0604030504040204" pitchFamily="50" charset="-128"/>
                <a:ea typeface="メイリオ" panose="020B0604030504040204" pitchFamily="50" charset="-128"/>
              </a:rPr>
              <a:t>20</a:t>
            </a:r>
            <a:r>
              <a:rPr kumimoji="1" lang="ja-JP" altLang="en-US" sz="2800" dirty="0">
                <a:latin typeface="メイリオ" panose="020B0604030504040204" pitchFamily="50" charset="-128"/>
                <a:ea typeface="メイリオ" panose="020B0604030504040204" pitchFamily="50" charset="-128"/>
              </a:rPr>
              <a:t>単語からなる９</a:t>
            </a:r>
            <a:r>
              <a:rPr lang="ja-JP" altLang="en-US" sz="2800" dirty="0">
                <a:latin typeface="メイリオ" panose="020B0604030504040204" pitchFamily="50" charset="-128"/>
                <a:ea typeface="メイリオ" panose="020B0604030504040204" pitchFamily="50" charset="-128"/>
              </a:rPr>
              <a:t>個の英</a:t>
            </a:r>
            <a:r>
              <a:rPr kumimoji="1" lang="ja-JP" altLang="en-US" sz="2800" dirty="0">
                <a:latin typeface="メイリオ" panose="020B0604030504040204" pitchFamily="50" charset="-128"/>
                <a:ea typeface="メイリオ" panose="020B0604030504040204" pitchFamily="50" charset="-128"/>
              </a:rPr>
              <a:t>文を使用した．</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実験方法：</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本学の三つの英語クラスで，コード進行を伴奏として音読学習を行う．音読後に，音読した英文の空欄を完成させる形式の確認テストとアンケートを実施する．</a:t>
            </a:r>
            <a:endParaRPr kumimoji="1" lang="en-US" altLang="ja-JP" sz="2800" dirty="0">
              <a:latin typeface="メイリオ" panose="020B0604030504040204" pitchFamily="50" charset="-128"/>
              <a:ea typeface="メイリオ" panose="020B0604030504040204" pitchFamily="50" charset="-128"/>
            </a:endParaRPr>
          </a:p>
          <a:p>
            <a:pPr algn="l">
              <a:lnSpc>
                <a:spcPct val="100000"/>
              </a:lnSpc>
            </a:pPr>
            <a:endParaRPr lang="en-US" altLang="ja-JP" sz="2800" b="1" u="sng"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14</a:t>
            </a:fld>
            <a:endParaRPr kumimoji="1" lang="ja-JP" altLang="en-US" dirty="0"/>
          </a:p>
        </p:txBody>
      </p:sp>
    </p:spTree>
    <p:extLst>
      <p:ext uri="{BB962C8B-B14F-4D97-AF65-F5344CB8AC3E}">
        <p14:creationId xmlns:p14="http://schemas.microsoft.com/office/powerpoint/2010/main" val="125382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EBD95-BF14-A6E1-7091-DE5ED3EE16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580269-069B-B136-5229-ABC4343077DF}"/>
              </a:ext>
            </a:extLst>
          </p:cNvPr>
          <p:cNvSpPr>
            <a:spLocks noGrp="1"/>
          </p:cNvSpPr>
          <p:nvPr>
            <p:ph type="ctrTitle"/>
          </p:nvPr>
        </p:nvSpPr>
        <p:spPr>
          <a:xfrm>
            <a:off x="162225" y="275259"/>
            <a:ext cx="10939364" cy="763943"/>
          </a:xfrm>
        </p:spPr>
        <p:txBody>
          <a:bodyPr anchor="ctr">
            <a:no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実験結果：確認テストとアンケートの結果</a:t>
            </a:r>
          </a:p>
        </p:txBody>
      </p:sp>
      <p:sp>
        <p:nvSpPr>
          <p:cNvPr id="3" name="スライド番号プレースホルダー 2">
            <a:extLst>
              <a:ext uri="{FF2B5EF4-FFF2-40B4-BE49-F238E27FC236}">
                <a16:creationId xmlns:a16="http://schemas.microsoft.com/office/drawing/2014/main" id="{EDAF6AFA-774B-9F92-0A15-D2E9381F9357}"/>
              </a:ext>
            </a:extLst>
          </p:cNvPr>
          <p:cNvSpPr>
            <a:spLocks noGrp="1"/>
          </p:cNvSpPr>
          <p:nvPr>
            <p:ph type="sldNum" sz="quarter" idx="12"/>
          </p:nvPr>
        </p:nvSpPr>
        <p:spPr/>
        <p:txBody>
          <a:bodyPr/>
          <a:lstStyle/>
          <a:p>
            <a:fld id="{874BACF7-99DA-41FF-B118-A10F82C1DE53}" type="slidenum">
              <a:rPr kumimoji="1" lang="ja-JP" altLang="en-US" smtClean="0"/>
              <a:pPr/>
              <a:t>15</a:t>
            </a:fld>
            <a:endParaRPr kumimoji="1" lang="ja-JP" altLang="en-US" dirty="0"/>
          </a:p>
        </p:txBody>
      </p:sp>
      <p:sp>
        <p:nvSpPr>
          <p:cNvPr id="4" name="Google Shape;81;p3">
            <a:extLst>
              <a:ext uri="{FF2B5EF4-FFF2-40B4-BE49-F238E27FC236}">
                <a16:creationId xmlns:a16="http://schemas.microsoft.com/office/drawing/2014/main" id="{2372B4B8-12E7-1861-EE6E-0EF471EDD85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 name="コンテンツ プレースホルダー 2">
            <a:extLst>
              <a:ext uri="{FF2B5EF4-FFF2-40B4-BE49-F238E27FC236}">
                <a16:creationId xmlns:a16="http://schemas.microsoft.com/office/drawing/2014/main" id="{307489F3-05BF-DCFA-0243-B1B5AD15A4E3}"/>
              </a:ext>
            </a:extLst>
          </p:cNvPr>
          <p:cNvSpPr txBox="1">
            <a:spLocks/>
          </p:cNvSpPr>
          <p:nvPr/>
        </p:nvSpPr>
        <p:spPr>
          <a:xfrm>
            <a:off x="895602" y="1291866"/>
            <a:ext cx="3796793" cy="734289"/>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確認テストの得点結果</a:t>
            </a:r>
          </a:p>
        </p:txBody>
      </p:sp>
      <p:sp>
        <p:nvSpPr>
          <p:cNvPr id="10" name="フローチャート: 代替処理 9">
            <a:extLst>
              <a:ext uri="{FF2B5EF4-FFF2-40B4-BE49-F238E27FC236}">
                <a16:creationId xmlns:a16="http://schemas.microsoft.com/office/drawing/2014/main" id="{3507F2E0-A565-3F05-904C-ED85821C8797}"/>
              </a:ext>
            </a:extLst>
          </p:cNvPr>
          <p:cNvSpPr/>
          <p:nvPr/>
        </p:nvSpPr>
        <p:spPr>
          <a:xfrm>
            <a:off x="799056" y="1052668"/>
            <a:ext cx="4016783" cy="763942"/>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D9C77F8-A78E-148A-AE51-99AB835B46A5}"/>
              </a:ext>
            </a:extLst>
          </p:cNvPr>
          <p:cNvSpPr txBox="1">
            <a:spLocks/>
          </p:cNvSpPr>
          <p:nvPr/>
        </p:nvSpPr>
        <p:spPr>
          <a:xfrm>
            <a:off x="6798028" y="1205082"/>
            <a:ext cx="4549196" cy="60634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2700" dirty="0">
                <a:latin typeface="メイリオ" panose="020B0604030504040204" pitchFamily="50" charset="-128"/>
                <a:ea typeface="メイリオ" panose="020B0604030504040204" pitchFamily="50" charset="-128"/>
              </a:rPr>
              <a:t>アンケート項目の質問の結果</a:t>
            </a:r>
          </a:p>
        </p:txBody>
      </p:sp>
      <p:sp>
        <p:nvSpPr>
          <p:cNvPr id="11" name="フローチャート: 代替処理 10">
            <a:extLst>
              <a:ext uri="{FF2B5EF4-FFF2-40B4-BE49-F238E27FC236}">
                <a16:creationId xmlns:a16="http://schemas.microsoft.com/office/drawing/2014/main" id="{683EA797-127A-5CB5-9A80-451D392DA502}"/>
              </a:ext>
            </a:extLst>
          </p:cNvPr>
          <p:cNvSpPr/>
          <p:nvPr/>
        </p:nvSpPr>
        <p:spPr>
          <a:xfrm>
            <a:off x="6653249" y="1039202"/>
            <a:ext cx="4800655" cy="763943"/>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表 4">
            <a:extLst>
              <a:ext uri="{FF2B5EF4-FFF2-40B4-BE49-F238E27FC236}">
                <a16:creationId xmlns:a16="http://schemas.microsoft.com/office/drawing/2014/main" id="{808BE703-62D8-0068-EFB0-080C9021A80D}"/>
              </a:ext>
            </a:extLst>
          </p:cNvPr>
          <p:cNvGraphicFramePr>
            <a:graphicFrameLocks noGrp="1"/>
          </p:cNvGraphicFramePr>
          <p:nvPr>
            <p:extLst>
              <p:ext uri="{D42A27DB-BD31-4B8C-83A1-F6EECF244321}">
                <p14:modId xmlns:p14="http://schemas.microsoft.com/office/powerpoint/2010/main" val="4237520342"/>
              </p:ext>
            </p:extLst>
          </p:nvPr>
        </p:nvGraphicFramePr>
        <p:xfrm>
          <a:off x="639183" y="1889708"/>
          <a:ext cx="4534944" cy="2895650"/>
        </p:xfrm>
        <a:graphic>
          <a:graphicData uri="http://schemas.openxmlformats.org/drawingml/2006/table">
            <a:tbl>
              <a:tblPr firstRow="1" firstCol="1" lastRow="1" bandRow="1">
                <a:tableStyleId>{5C22544A-7EE6-4342-B048-85BDC9FD1C3A}</a:tableStyleId>
              </a:tblPr>
              <a:tblGrid>
                <a:gridCol w="1672897">
                  <a:extLst>
                    <a:ext uri="{9D8B030D-6E8A-4147-A177-3AD203B41FA5}">
                      <a16:colId xmlns:a16="http://schemas.microsoft.com/office/drawing/2014/main" val="842848417"/>
                    </a:ext>
                  </a:extLst>
                </a:gridCol>
                <a:gridCol w="1479119">
                  <a:extLst>
                    <a:ext uri="{9D8B030D-6E8A-4147-A177-3AD203B41FA5}">
                      <a16:colId xmlns:a16="http://schemas.microsoft.com/office/drawing/2014/main" val="599482499"/>
                    </a:ext>
                  </a:extLst>
                </a:gridCol>
                <a:gridCol w="1382928">
                  <a:extLst>
                    <a:ext uri="{9D8B030D-6E8A-4147-A177-3AD203B41FA5}">
                      <a16:colId xmlns:a16="http://schemas.microsoft.com/office/drawing/2014/main" val="1814969183"/>
                    </a:ext>
                  </a:extLst>
                </a:gridCol>
              </a:tblGrid>
              <a:tr h="579130">
                <a:tc>
                  <a:txBody>
                    <a:bodyPr/>
                    <a:lstStyle/>
                    <a:p>
                      <a:pPr algn="just" fontAlgn="auto"/>
                      <a:r>
                        <a:rPr lang="en-US" sz="2800" kern="100">
                          <a:effectLst/>
                        </a:rPr>
                        <a:t> </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ctr" fontAlgn="auto"/>
                      <a:r>
                        <a:rPr lang="ja-JP" sz="2800" kern="100">
                          <a:effectLst/>
                        </a:rPr>
                        <a:t>人数</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ctr" fontAlgn="auto"/>
                      <a:r>
                        <a:rPr lang="ja-JP" sz="2800" kern="100" dirty="0">
                          <a:effectLst/>
                        </a:rPr>
                        <a:t>平均点</a:t>
                      </a:r>
                      <a:endParaRPr lang="ja-JP" sz="2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03119219"/>
                  </a:ext>
                </a:extLst>
              </a:tr>
              <a:tr h="579130">
                <a:tc>
                  <a:txBody>
                    <a:bodyPr/>
                    <a:lstStyle/>
                    <a:p>
                      <a:pPr algn="just" fontAlgn="auto"/>
                      <a:r>
                        <a:rPr lang="ja-JP" sz="2800" kern="100" dirty="0">
                          <a:effectLst/>
                        </a:rPr>
                        <a:t>クラス</a:t>
                      </a:r>
                      <a:r>
                        <a:rPr lang="en-US" sz="2800" kern="100" dirty="0">
                          <a:effectLst/>
                        </a:rPr>
                        <a:t>1</a:t>
                      </a:r>
                      <a:endParaRPr lang="ja-JP" sz="2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fontAlgn="auto"/>
                      <a:r>
                        <a:rPr lang="en-US" sz="2800" kern="100" dirty="0">
                          <a:effectLst/>
                        </a:rPr>
                        <a:t>37</a:t>
                      </a:r>
                      <a:endParaRPr lang="ja-JP" sz="2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fontAlgn="auto"/>
                      <a:r>
                        <a:rPr lang="en-US" sz="2800" kern="100">
                          <a:effectLst/>
                        </a:rPr>
                        <a:t>16.30</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73796890"/>
                  </a:ext>
                </a:extLst>
              </a:tr>
              <a:tr h="579130">
                <a:tc>
                  <a:txBody>
                    <a:bodyPr/>
                    <a:lstStyle/>
                    <a:p>
                      <a:pPr algn="just" fontAlgn="auto"/>
                      <a:r>
                        <a:rPr lang="ja-JP" sz="2800" kern="100">
                          <a:effectLst/>
                        </a:rPr>
                        <a:t>クラス</a:t>
                      </a:r>
                      <a:r>
                        <a:rPr lang="en-US" sz="2800" kern="100">
                          <a:effectLst/>
                        </a:rPr>
                        <a:t>2</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fontAlgn="auto"/>
                      <a:r>
                        <a:rPr lang="en-US" sz="2800" kern="100">
                          <a:effectLst/>
                        </a:rPr>
                        <a:t>19</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fontAlgn="auto"/>
                      <a:r>
                        <a:rPr lang="en-US" sz="2800" kern="100">
                          <a:effectLst/>
                        </a:rPr>
                        <a:t>10.40</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69264058"/>
                  </a:ext>
                </a:extLst>
              </a:tr>
              <a:tr h="579130">
                <a:tc>
                  <a:txBody>
                    <a:bodyPr/>
                    <a:lstStyle/>
                    <a:p>
                      <a:pPr algn="just" fontAlgn="auto"/>
                      <a:r>
                        <a:rPr lang="ja-JP" sz="2800" kern="100">
                          <a:effectLst/>
                        </a:rPr>
                        <a:t>クラス</a:t>
                      </a:r>
                      <a:r>
                        <a:rPr lang="en-US" sz="2800" kern="100">
                          <a:effectLst/>
                        </a:rPr>
                        <a:t>3</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fontAlgn="auto"/>
                      <a:r>
                        <a:rPr lang="en-US" sz="2800" kern="100">
                          <a:effectLst/>
                        </a:rPr>
                        <a:t>19</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a:txBody>
                    <a:bodyPr/>
                    <a:lstStyle/>
                    <a:p>
                      <a:pPr algn="r" fontAlgn="auto"/>
                      <a:r>
                        <a:rPr lang="en-US" sz="2800" kern="100">
                          <a:effectLst/>
                        </a:rPr>
                        <a:t>18.16</a:t>
                      </a:r>
                      <a:endParaRPr lang="ja-JP" sz="280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22575260"/>
                  </a:ext>
                </a:extLst>
              </a:tr>
              <a:tr h="579130">
                <a:tc>
                  <a:txBody>
                    <a:bodyPr/>
                    <a:lstStyle/>
                    <a:p>
                      <a:pPr algn="just" fontAlgn="auto"/>
                      <a:r>
                        <a:rPr lang="ja-JP" sz="2800" kern="100" dirty="0">
                          <a:effectLst/>
                        </a:rPr>
                        <a:t>平均点</a:t>
                      </a:r>
                      <a:endParaRPr lang="ja-JP" sz="2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gridSpan="2">
                  <a:txBody>
                    <a:bodyPr/>
                    <a:lstStyle/>
                    <a:p>
                      <a:pPr algn="r" fontAlgn="auto"/>
                      <a:r>
                        <a:rPr lang="en-US" sz="2800" kern="100" dirty="0">
                          <a:effectLst/>
                        </a:rPr>
                        <a:t>15.28</a:t>
                      </a:r>
                      <a:endParaRPr lang="ja-JP" sz="280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extLst>
                  <a:ext uri="{0D108BD9-81ED-4DB2-BD59-A6C34878D82A}">
                    <a16:rowId xmlns:a16="http://schemas.microsoft.com/office/drawing/2014/main" val="390402147"/>
                  </a:ext>
                </a:extLst>
              </a:tr>
            </a:tbl>
          </a:graphicData>
        </a:graphic>
      </p:graphicFrame>
      <p:pic>
        <p:nvPicPr>
          <p:cNvPr id="8" name="図 7" descr="テキスト, 手紙&#10;&#10;自動的に生成された説明">
            <a:extLst>
              <a:ext uri="{FF2B5EF4-FFF2-40B4-BE49-F238E27FC236}">
                <a16:creationId xmlns:a16="http://schemas.microsoft.com/office/drawing/2014/main" id="{D7E91B0D-FE17-7FA8-4B8F-A26780315F3F}"/>
              </a:ext>
            </a:extLst>
          </p:cNvPr>
          <p:cNvPicPr>
            <a:picLocks noChangeAspect="1"/>
          </p:cNvPicPr>
          <p:nvPr/>
        </p:nvPicPr>
        <p:blipFill>
          <a:blip r:embed="rId3" cstate="print">
            <a:extLst>
              <a:ext uri="{28A0092B-C50C-407E-A947-70E740481C1C}">
                <a14:useLocalDpi xmlns:a14="http://schemas.microsoft.com/office/drawing/2010/main" val="0"/>
              </a:ext>
            </a:extLst>
          </a:blip>
          <a:srcRect l="1189" t="7297" r="2029"/>
          <a:stretch>
            <a:fillRect/>
          </a:stretch>
        </p:blipFill>
        <p:spPr bwMode="auto">
          <a:xfrm>
            <a:off x="5930488" y="1889709"/>
            <a:ext cx="5934252" cy="2895651"/>
          </a:xfrm>
          <a:prstGeom prst="rect">
            <a:avLst/>
          </a:prstGeom>
          <a:noFill/>
          <a:ln>
            <a:noFill/>
          </a:ln>
        </p:spPr>
      </p:pic>
      <p:sp>
        <p:nvSpPr>
          <p:cNvPr id="12" name="テキスト ボックス 11">
            <a:extLst>
              <a:ext uri="{FF2B5EF4-FFF2-40B4-BE49-F238E27FC236}">
                <a16:creationId xmlns:a16="http://schemas.microsoft.com/office/drawing/2014/main" id="{99027E1C-3059-06B4-ED86-1A89E023152D}"/>
              </a:ext>
            </a:extLst>
          </p:cNvPr>
          <p:cNvSpPr txBox="1"/>
          <p:nvPr/>
        </p:nvSpPr>
        <p:spPr>
          <a:xfrm>
            <a:off x="639183" y="4858456"/>
            <a:ext cx="10814722" cy="1815882"/>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コード進行が英文の雰囲気に合っていたと感じる学生</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①，②，③</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は６</a:t>
            </a:r>
            <a:r>
              <a:rPr kumimoji="1" lang="en-US" altLang="ja-JP" sz="2800" dirty="0">
                <a:latin typeface="メイリオ" panose="020B0604030504040204" pitchFamily="50" charset="-128"/>
                <a:ea typeface="メイリオ" panose="020B0604030504040204" pitchFamily="50" charset="-128"/>
              </a:rPr>
              <a:t>7%</a:t>
            </a:r>
            <a:r>
              <a:rPr kumimoji="1" lang="ja-JP" altLang="en-US" sz="2800" dirty="0">
                <a:latin typeface="メイリオ" panose="020B0604030504040204" pitchFamily="50" charset="-128"/>
                <a:ea typeface="メイリオ" panose="020B0604030504040204" pitchFamily="50" charset="-128"/>
              </a:rPr>
              <a:t>であった．また，平均点が高かったクラス</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とクラス</a:t>
            </a:r>
            <a:r>
              <a:rPr kumimoji="1" lang="en-US" altLang="ja-JP" sz="2800" dirty="0">
                <a:latin typeface="メイリオ" panose="020B0604030504040204" pitchFamily="50" charset="-128"/>
                <a:ea typeface="メイリオ" panose="020B0604030504040204" pitchFamily="50" charset="-128"/>
              </a:rPr>
              <a:t>3</a:t>
            </a:r>
            <a:r>
              <a:rPr kumimoji="1" lang="ja-JP" altLang="en-US" sz="2800" dirty="0">
                <a:latin typeface="メイリオ" panose="020B0604030504040204" pitchFamily="50" charset="-128"/>
                <a:ea typeface="メイリオ" panose="020B0604030504040204" pitchFamily="50" charset="-128"/>
              </a:rPr>
              <a:t>では，①②の割合が高く英文にコード進行が付与された音読に意欲的に取り組めた可能性がある．</a:t>
            </a:r>
          </a:p>
        </p:txBody>
      </p:sp>
    </p:spTree>
    <p:extLst>
      <p:ext uri="{BB962C8B-B14F-4D97-AF65-F5344CB8AC3E}">
        <p14:creationId xmlns:p14="http://schemas.microsoft.com/office/powerpoint/2010/main" val="3477198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字幕 2">
            <a:extLst>
              <a:ext uri="{FF2B5EF4-FFF2-40B4-BE49-F238E27FC236}">
                <a16:creationId xmlns:a16="http://schemas.microsoft.com/office/drawing/2014/main" id="{F3CBF01B-CB2D-4084-A866-A97E0D8D2360}"/>
              </a:ext>
            </a:extLst>
          </p:cNvPr>
          <p:cNvSpPr txBox="1">
            <a:spLocks/>
          </p:cNvSpPr>
          <p:nvPr/>
        </p:nvSpPr>
        <p:spPr>
          <a:xfrm>
            <a:off x="174872" y="4697260"/>
            <a:ext cx="11864728" cy="18854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spcBef>
                <a:spcPts val="600"/>
              </a:spcBef>
            </a:pPr>
            <a:r>
              <a:rPr lang="ja-JP" altLang="en-US" sz="3000" b="1" dirty="0">
                <a:latin typeface="メイリオ" panose="020B0604030504040204" pitchFamily="50" charset="-128"/>
                <a:ea typeface="メイリオ" panose="020B0604030504040204" pitchFamily="50" charset="-128"/>
                <a:cs typeface="M PLUS 1p" panose="020B0600070205080204" charset="-128"/>
              </a:rPr>
              <a:t>今後の展望</a:t>
            </a:r>
            <a:endParaRPr lang="en-US" altLang="ja-JP" sz="3000" b="1" dirty="0">
              <a:latin typeface="メイリオ" panose="020B0604030504040204" pitchFamily="50" charset="-128"/>
              <a:ea typeface="メイリオ" panose="020B0604030504040204" pitchFamily="50" charset="-128"/>
              <a:cs typeface="M PLUS 1p" panose="020B0600070205080204" charset="-128"/>
            </a:endParaRPr>
          </a:p>
          <a:p>
            <a:pPr marL="342900" indent="-342900" algn="l">
              <a:lnSpc>
                <a:spcPct val="120000"/>
              </a:lnSpc>
              <a:spcBef>
                <a:spcPts val="600"/>
              </a:spcBef>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コード音の長さ，区切位置，リズム，旋律を学習データに加えることで，　より音読に適した英文歌を生成し，効果的な音読学習教育に発展させていく．</a:t>
            </a:r>
          </a:p>
        </p:txBody>
      </p:sp>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6565834"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まとめ・今後の展望</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174872" y="1431772"/>
            <a:ext cx="11864728" cy="32654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spcBef>
                <a:spcPts val="600"/>
              </a:spcBef>
            </a:pPr>
            <a:r>
              <a:rPr lang="ja-JP" altLang="en-US" sz="2800" b="1" dirty="0">
                <a:latin typeface="メイリオ" panose="020B0604030504040204" pitchFamily="50" charset="-128"/>
                <a:ea typeface="メイリオ" panose="020B0604030504040204" pitchFamily="50" charset="-128"/>
                <a:cs typeface="M PLUS 1p" panose="020B0600070205080204" charset="-128"/>
              </a:rPr>
              <a:t>まとめ</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a:p>
            <a:pPr marL="457200" indent="-457200" algn="l">
              <a:lnSpc>
                <a:spcPct val="100000"/>
              </a:lnSpc>
              <a:spcBef>
                <a:spcPts val="600"/>
              </a:spcBef>
              <a:buFont typeface="Arial" panose="020B0604020202020204" pitchFamily="34" charset="0"/>
              <a:buChar char="•"/>
            </a:pPr>
            <a:r>
              <a:rPr lang="ja-JP" altLang="en-US" sz="2800" b="1" dirty="0">
                <a:latin typeface="メイリオ" panose="020B0604030504040204" pitchFamily="50" charset="-128"/>
                <a:ea typeface="メイリオ" panose="020B0604030504040204" pitchFamily="50" charset="-128"/>
              </a:rPr>
              <a:t>コード進行による伴奏を付与した英文歌を作成する手法</a:t>
            </a:r>
            <a:r>
              <a:rPr lang="ja-JP" altLang="en-US" sz="2800" dirty="0">
                <a:latin typeface="メイリオ" panose="020B0604030504040204" pitchFamily="50" charset="-128"/>
                <a:ea typeface="メイリオ" panose="020B0604030504040204" pitchFamily="50" charset="-128"/>
              </a:rPr>
              <a:t>を提案した．</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a:p>
            <a:pPr marL="457200" indent="-457200" algn="l">
              <a:lnSpc>
                <a:spcPct val="100000"/>
              </a:lnSpc>
              <a:spcBef>
                <a:spcPts val="600"/>
              </a:spcBef>
              <a:buFont typeface="Arial" panose="020B0604020202020204" pitchFamily="34" charset="0"/>
              <a:buChar char="•"/>
            </a:pPr>
            <a:r>
              <a:rPr lang="ja-JP" altLang="en-US" sz="2800" b="1" dirty="0">
                <a:latin typeface="メイリオ" panose="020B0604030504040204" pitchFamily="50" charset="-128"/>
                <a:ea typeface="メイリオ" panose="020B0604030504040204" pitchFamily="50" charset="-128"/>
              </a:rPr>
              <a:t>提案手法により生成したコード進行が英文の雰囲気にある程度合っている</a:t>
            </a:r>
            <a:r>
              <a:rPr lang="ja-JP" altLang="en-US" sz="2800" dirty="0">
                <a:latin typeface="メイリオ" panose="020B0604030504040204" pitchFamily="50" charset="-128"/>
                <a:ea typeface="メイリオ" panose="020B0604030504040204" pitchFamily="50" charset="-128"/>
              </a:rPr>
              <a:t>こと</a:t>
            </a:r>
            <a:r>
              <a:rPr lang="ja-JP" altLang="en-US" sz="2800" dirty="0">
                <a:latin typeface="メイリオ" panose="020B0604030504040204" pitchFamily="50" charset="-128"/>
                <a:ea typeface="メイリオ" panose="020B0604030504040204" pitchFamily="50" charset="-128"/>
                <a:cs typeface="M PLUS 1p" panose="020B0600070205080204" charset="-128"/>
              </a:rPr>
              <a:t>が確認できた．</a:t>
            </a:r>
            <a:endParaRPr lang="en-US" altLang="ja-JP" sz="2800" dirty="0">
              <a:latin typeface="メイリオ" panose="020B0604030504040204" pitchFamily="50" charset="-128"/>
              <a:ea typeface="メイリオ" panose="020B0604030504040204" pitchFamily="50" charset="-128"/>
              <a:cs typeface="M PLUS 1p" panose="020B0600070205080204" charset="-128"/>
            </a:endParaRPr>
          </a:p>
          <a:p>
            <a:pPr marL="457200" indent="-457200" algn="l">
              <a:lnSpc>
                <a:spcPct val="100000"/>
              </a:lnSpc>
              <a:spcBef>
                <a:spcPts val="600"/>
              </a:spcBef>
              <a:buFont typeface="Arial" panose="020B0604020202020204" pitchFamily="34" charset="0"/>
              <a:buChar char="•"/>
            </a:pPr>
            <a:r>
              <a:rPr lang="ja-JP" altLang="ja-JP" sz="2800" b="1" dirty="0">
                <a:effectLst/>
                <a:latin typeface="メイリオ" panose="020B0604030504040204" pitchFamily="50" charset="-128"/>
                <a:ea typeface="メイリオ" panose="020B0604030504040204" pitchFamily="50" charset="-128"/>
                <a:cs typeface="Times New Roman" panose="02020603050405020304" pitchFamily="18" charset="0"/>
              </a:rPr>
              <a:t>英文にコード進行が付与された音読に意欲的に取り組めることに効果がある</a:t>
            </a:r>
            <a:r>
              <a:rPr lang="ja-JP" altLang="ja-JP" sz="2800" dirty="0">
                <a:effectLst/>
                <a:latin typeface="メイリオ" panose="020B0604030504040204" pitchFamily="50" charset="-128"/>
                <a:ea typeface="メイリオ" panose="020B0604030504040204" pitchFamily="50" charset="-128"/>
                <a:cs typeface="Times New Roman" panose="02020603050405020304" pitchFamily="18" charset="0"/>
              </a:rPr>
              <a:t>見込みを得ることができた．</a:t>
            </a:r>
            <a:endParaRPr lang="en-US" altLang="ja-JP" sz="2800" dirty="0">
              <a:latin typeface="メイリオ" panose="020B0604030504040204" pitchFamily="50" charset="-128"/>
              <a:ea typeface="メイリオ" panose="020B0604030504040204" pitchFamily="50" charset="-128"/>
              <a:cs typeface="M PLUS 1p" panose="020B0600070205080204"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16</a:t>
            </a:fld>
            <a:endParaRPr kumimoji="1" lang="ja-JP" altLang="en-US" dirty="0"/>
          </a:p>
        </p:txBody>
      </p:sp>
      <p:cxnSp>
        <p:nvCxnSpPr>
          <p:cNvPr id="6" name="直線コネクタ 5"/>
          <p:cNvCxnSpPr>
            <a:cxnSpLocks/>
          </p:cNvCxnSpPr>
          <p:nvPr/>
        </p:nvCxnSpPr>
        <p:spPr>
          <a:xfrm>
            <a:off x="162225" y="1806747"/>
            <a:ext cx="1256514" cy="0"/>
          </a:xfrm>
          <a:prstGeom prst="line">
            <a:avLst/>
          </a:prstGeom>
          <a:ln w="28575">
            <a:solidFill>
              <a:srgbClr val="6EB7DB"/>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a:cxnSpLocks/>
          </p:cNvCxnSpPr>
          <p:nvPr/>
        </p:nvCxnSpPr>
        <p:spPr>
          <a:xfrm>
            <a:off x="197344" y="5087005"/>
            <a:ext cx="1977313" cy="0"/>
          </a:xfrm>
          <a:prstGeom prst="line">
            <a:avLst/>
          </a:prstGeom>
          <a:ln w="28575">
            <a:solidFill>
              <a:srgbClr val="6EB7D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66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タイトル 1"/>
          <p:cNvSpPr txBox="1">
            <a:spLocks noGrp="1"/>
          </p:cNvSpPr>
          <p:nvPr>
            <p:ph type="ctrTitle"/>
          </p:nvPr>
        </p:nvSpPr>
        <p:spPr>
          <a:xfrm>
            <a:off x="162224" y="275258"/>
            <a:ext cx="4162649" cy="763944"/>
          </a:xfrm>
          <a:prstGeom prst="rect">
            <a:avLst/>
          </a:prstGeom>
        </p:spPr>
        <p:txBody>
          <a:bodyPr anchor="ctr"/>
          <a:lstStyle>
            <a:lvl1pPr algn="l">
              <a:lnSpc>
                <a:spcPct val="100000"/>
              </a:lnSpc>
              <a:defRPr sz="4400" b="1">
                <a:latin typeface="メイリオ"/>
                <a:ea typeface="メイリオ"/>
                <a:cs typeface="メイリオ"/>
                <a:sym typeface="メイリオ"/>
              </a:defRPr>
            </a:lvl1pPr>
          </a:lstStyle>
          <a:p>
            <a:r>
              <a:rPr dirty="0" err="1"/>
              <a:t>参考文献</a:t>
            </a:r>
            <a:endParaRPr dirty="0"/>
          </a:p>
        </p:txBody>
      </p:sp>
      <p:sp>
        <p:nvSpPr>
          <p:cNvPr id="287" name="Google Shape;81;p3"/>
          <p:cNvSpPr/>
          <p:nvPr/>
        </p:nvSpPr>
        <p:spPr>
          <a:xfrm>
            <a:off x="0" y="264550"/>
            <a:ext cx="133350" cy="668323"/>
          </a:xfrm>
          <a:prstGeom prst="rect">
            <a:avLst/>
          </a:prstGeom>
          <a:solidFill>
            <a:srgbClr val="6EB7DB"/>
          </a:solidFill>
          <a:ln w="12700">
            <a:miter lim="400000"/>
          </a:ln>
        </p:spPr>
        <p:txBody>
          <a:bodyPr lIns="45719" rIns="45719" anchor="ctr"/>
          <a:lstStyle/>
          <a:p>
            <a:pPr>
              <a:defRPr sz="1400">
                <a:latin typeface="Arial"/>
                <a:ea typeface="Arial"/>
                <a:cs typeface="Arial"/>
                <a:sym typeface="Arial"/>
              </a:defRPr>
            </a:pPr>
            <a:endParaRPr/>
          </a:p>
        </p:txBody>
      </p:sp>
      <p:sp>
        <p:nvSpPr>
          <p:cNvPr id="288" name="字幕 2"/>
          <p:cNvSpPr txBox="1"/>
          <p:nvPr/>
        </p:nvSpPr>
        <p:spPr>
          <a:xfrm>
            <a:off x="207945" y="1116530"/>
            <a:ext cx="11495511" cy="3539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lvl="0" indent="-342900" algn="just">
              <a:buFont typeface="+mj-lt"/>
              <a:buAutoNum type="arabicParenR"/>
            </a:pP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OpenAI</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800" u="sng" kern="100" dirty="0">
                <a:effectLst/>
                <a:latin typeface="Century" panose="02040604050505020304" pitchFamily="18" charset="0"/>
                <a:ea typeface="ＭＳ 明朝" panose="02020609040205080304" pitchFamily="17" charset="-128"/>
                <a:cs typeface="Times New Roman" panose="02020603050405020304" pitchFamily="18" charset="0"/>
                <a:hlinkClick r:id="rId3">
                  <a:extLst>
                    <a:ext uri="{A12FA001-AC4F-418D-AE19-62706E023703}">
                      <ahyp:hlinkClr xmlns:ahyp="http://schemas.microsoft.com/office/drawing/2018/hyperlinkcolor" val="tx"/>
                    </a:ext>
                  </a:extLst>
                </a:hlinkClick>
              </a:rPr>
              <a:t>https://openai.com/index/jukebox/</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(2024/12/17)</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marL="342900" lvl="0" indent="-342900" algn="just">
              <a:buFont typeface="+mj-lt"/>
              <a:buAutoNum type="arabicParenR"/>
            </a:pPr>
            <a:r>
              <a:rPr lang="en-US" altLang="ja-JP" sz="2800" kern="100" dirty="0" err="1">
                <a:effectLst/>
                <a:latin typeface="Century" panose="02040604050505020304" pitchFamily="18" charset="0"/>
                <a:ea typeface="ＭＳ 明朝" panose="02020609040205080304" pitchFamily="17" charset="-128"/>
                <a:cs typeface="Times New Roman" panose="02020603050405020304" pitchFamily="18" charset="0"/>
              </a:rPr>
              <a:t>BandLab</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800" u="sng" kern="100" dirty="0">
                <a:effectLst/>
                <a:latin typeface="Century" panose="02040604050505020304" pitchFamily="18" charset="0"/>
                <a:ea typeface="ＭＳ 明朝" panose="02020609040205080304" pitchFamily="17" charset="-128"/>
                <a:cs typeface="Times New Roman" panose="02020603050405020304" pitchFamily="18" charset="0"/>
                <a:hlinkClick r:id="rId4">
                  <a:extLst>
                    <a:ext uri="{A12FA001-AC4F-418D-AE19-62706E023703}">
                      <ahyp:hlinkClr xmlns:ahyp="http://schemas.microsoft.com/office/drawing/2018/hyperlinkcolor" val="tx"/>
                    </a:ext>
                  </a:extLst>
                </a:hlinkClick>
              </a:rPr>
              <a:t>https://www.bandlab.com/songstarter/</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(2024/12/17)</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marL="342900" lvl="0" indent="-342900" algn="just">
              <a:buFont typeface="+mj-lt"/>
              <a:buAutoNum type="arabicParenR"/>
            </a:pP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鷹野孝典，河野智子：楽曲生成</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AI</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の活用による英文歌を取り入れた英語授業デザイン，教育システム情報学会</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2023</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年度第</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5</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回研究会予稿集，</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p.24-30 (2024.01)</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marL="342900" lvl="0" indent="-342900" algn="just">
              <a:buFont typeface="+mj-lt"/>
              <a:buAutoNum type="arabicParenR"/>
            </a:pPr>
            <a:r>
              <a:rPr lang="ja-JP" altLang="ja-JP" sz="2800" kern="1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河野智子：サイバースペースでの外国語教育における歌の動画の活用，</a:t>
            </a:r>
            <a:r>
              <a:rPr lang="en-US" altLang="ja-JP" sz="2800" kern="1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IT</a:t>
            </a:r>
            <a:r>
              <a:rPr lang="ja-JP" altLang="ja-JP" sz="2800" kern="1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を活用した教育シンポジウム講演論文集，</a:t>
            </a:r>
            <a:r>
              <a:rPr lang="en-US" altLang="ja-JP" sz="2800" kern="1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Vol. 15</a:t>
            </a:r>
            <a:r>
              <a:rPr lang="ja-JP" altLang="ja-JP" sz="2800" kern="1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800" kern="1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p.2(2020)</a:t>
            </a:r>
            <a:r>
              <a:rPr lang="ja-JP" altLang="ja-JP" sz="2800" kern="1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t>
            </a:r>
            <a:endPar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342900" lvl="0" indent="-342900" algn="just">
              <a:buFont typeface="+mj-lt"/>
              <a:buAutoNum type="arabicParenR"/>
            </a:pP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Ultimate Guitar</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800" u="sng" dirty="0">
                <a:effectLst/>
                <a:latin typeface="Century" panose="02040604050505020304" pitchFamily="18" charset="0"/>
                <a:ea typeface="ＭＳ 明朝" panose="02020609040205080304" pitchFamily="17" charset="-128"/>
                <a:cs typeface="Times New Roman" panose="02020603050405020304" pitchFamily="18" charset="0"/>
                <a:hlinkClick r:id="rId5">
                  <a:extLst>
                    <a:ext uri="{A12FA001-AC4F-418D-AE19-62706E023703}">
                      <ahyp:hlinkClr xmlns:ahyp="http://schemas.microsoft.com/office/drawing/2018/hyperlinkcolor" val="tx"/>
                    </a:ext>
                  </a:extLst>
                </a:hlinkClick>
              </a:rPr>
              <a:t>https://www.ultimate-guitar.com/</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(2024/12/20)</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a:t>
            </a:r>
            <a:endParaRPr sz="2800" dirty="0"/>
          </a:p>
        </p:txBody>
      </p:sp>
      <p:sp>
        <p:nvSpPr>
          <p:cNvPr id="289" name="スライド番号プレースホルダー 2"/>
          <p:cNvSpPr txBox="1">
            <a:spLocks noGrp="1"/>
          </p:cNvSpPr>
          <p:nvPr>
            <p:ph type="sldNum" sz="quarter" idx="2"/>
          </p:nvPr>
        </p:nvSpPr>
        <p:spPr>
          <a:xfrm>
            <a:off x="11420514" y="6238101"/>
            <a:ext cx="619086"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88888"/>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US" altLang="ja-JP" smtClean="0"/>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807091" y="3047028"/>
            <a:ext cx="10577818" cy="763943"/>
          </a:xfrm>
        </p:spPr>
        <p:txBody>
          <a:bodyPr anchor="ctr">
            <a:normAutofit/>
          </a:bodyPr>
          <a:lstStyle/>
          <a:p>
            <a:pPr>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ご清聴ありがとうございました</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18</a:t>
            </a:fld>
            <a:endParaRPr kumimoji="1" lang="ja-JP" altLang="en-US" dirty="0"/>
          </a:p>
        </p:txBody>
      </p:sp>
    </p:spTree>
    <p:extLst>
      <p:ext uri="{BB962C8B-B14F-4D97-AF65-F5344CB8AC3E}">
        <p14:creationId xmlns:p14="http://schemas.microsoft.com/office/powerpoint/2010/main" val="266658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関連研究</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19</a:t>
            </a:fld>
            <a:endParaRPr kumimoji="1" lang="ja-JP" altLang="en-US" dirty="0"/>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49865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2800" b="1" u="sng" dirty="0">
                <a:latin typeface="メイリオ" panose="020B0604030504040204" pitchFamily="50" charset="-128"/>
                <a:ea typeface="メイリオ" panose="020B0604030504040204" pitchFamily="50" charset="-128"/>
              </a:rPr>
              <a:t>英語教育における歌の活用</a:t>
            </a:r>
            <a:endParaRPr lang="en-US" altLang="ja-JP" sz="2800" b="1" i="0" u="sng" dirty="0">
              <a:effectLst/>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生成</a:t>
            </a:r>
            <a:r>
              <a:rPr lang="en-US" altLang="ja-JP" sz="2800" i="0" dirty="0">
                <a:effectLst/>
                <a:latin typeface="メイリオ" panose="020B0604030504040204" pitchFamily="50" charset="-128"/>
                <a:ea typeface="メイリオ" panose="020B0604030504040204" pitchFamily="50" charset="-128"/>
              </a:rPr>
              <a:t>AI</a:t>
            </a:r>
            <a:r>
              <a:rPr lang="ja-JP" altLang="en-US" sz="2800" i="0" dirty="0">
                <a:effectLst/>
                <a:latin typeface="メイリオ" panose="020B0604030504040204" pitchFamily="50" charset="-128"/>
                <a:ea typeface="メイリオ" panose="020B0604030504040204" pitchFamily="50" charset="-128"/>
              </a:rPr>
              <a:t>を用いて作成した旋律を英文に付与した歌を取り入れた英語授業デザインの研究</a:t>
            </a:r>
            <a:endParaRPr lang="en-US" altLang="ja-JP" sz="2800" i="0" dirty="0">
              <a:effectLst/>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英語授業に歌の動画を活用した教育実践の研究</a:t>
            </a:r>
            <a:endParaRPr lang="en-US" altLang="ja-JP" sz="2800" dirty="0">
              <a:latin typeface="メイリオ" panose="020B0604030504040204" pitchFamily="50" charset="-128"/>
              <a:ea typeface="メイリオ" panose="020B0604030504040204" pitchFamily="50" charset="-128"/>
            </a:endParaRPr>
          </a:p>
          <a:p>
            <a:pPr marL="0" indent="0" algn="l">
              <a:lnSpc>
                <a:spcPct val="100000"/>
              </a:lnSpc>
              <a:buNone/>
            </a:pPr>
            <a:r>
              <a:rPr lang="ja-JP" altLang="en-US" sz="2800" b="1" u="sng" dirty="0">
                <a:latin typeface="メイリオ" panose="020B0604030504040204" pitchFamily="50" charset="-128"/>
                <a:ea typeface="メイリオ" panose="020B0604030504040204" pitchFamily="50" charset="-128"/>
              </a:rPr>
              <a:t>深層学習を用いた楽曲の生成</a:t>
            </a:r>
            <a:endParaRPr lang="en-US" altLang="ja-JP" sz="2800" b="1" u="sng" dirty="0">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cs typeface="Times New Roman" panose="02020603050405020304" pitchFamily="18" charset="0"/>
              </a:rPr>
              <a:t>メロディ，コード，リズムのそれぞれの関係性を考慮して音楽を生成するモデルの研究</a:t>
            </a:r>
            <a:endParaRPr lang="en-US" altLang="ja-JP" sz="2800" i="0" dirty="0">
              <a:effectLst/>
              <a:latin typeface="メイリオ" panose="020B0604030504040204" pitchFamily="50" charset="-128"/>
              <a:ea typeface="メイリオ" panose="020B0604030504040204" pitchFamily="50" charset="-128"/>
              <a:cs typeface="Times New Roman" panose="02020603050405020304" pitchFamily="18" charset="0"/>
            </a:endParaRPr>
          </a:p>
          <a:p>
            <a:pPr marL="457200" indent="-457200" algn="l">
              <a:lnSpc>
                <a:spcPct val="100000"/>
              </a:lnSpc>
              <a:buFont typeface="Arial" panose="020B0604020202020204" pitchFamily="34" charset="0"/>
              <a:buChar char="•"/>
            </a:pPr>
            <a:r>
              <a:rPr lang="en-US" altLang="ja-JP" sz="2800" i="0" dirty="0">
                <a:effectLst/>
                <a:latin typeface="メイリオ" panose="020B0604030504040204" pitchFamily="50" charset="-128"/>
                <a:ea typeface="メイリオ" panose="020B0604030504040204" pitchFamily="50" charset="-128"/>
              </a:rPr>
              <a:t>Seq2Seq</a:t>
            </a:r>
            <a:r>
              <a:rPr lang="ja-JP" altLang="en-US" sz="2800" i="0" dirty="0">
                <a:effectLst/>
                <a:latin typeface="メイリオ" panose="020B0604030504040204" pitchFamily="50" charset="-128"/>
                <a:ea typeface="メイリオ" panose="020B0604030504040204" pitchFamily="50" charset="-128"/>
              </a:rPr>
              <a:t>を用いて歌詞を入力して，コード進行を出力するモデルを構築し，コード進行を生成する研究</a:t>
            </a:r>
            <a:endParaRPr lang="en-US" altLang="ja-JP" sz="2800" i="0" dirty="0">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5767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626B536-83C5-0412-EC60-B08E19254217}"/>
              </a:ext>
            </a:extLst>
          </p:cNvPr>
          <p:cNvSpPr>
            <a:spLocks noGrp="1"/>
          </p:cNvSpPr>
          <p:nvPr>
            <p:ph type="sldNum" sz="quarter" idx="12"/>
          </p:nvPr>
        </p:nvSpPr>
        <p:spPr/>
        <p:txBody>
          <a:bodyPr/>
          <a:lstStyle/>
          <a:p>
            <a:fld id="{18AC684D-496E-4653-A51A-4868C99AC9FD}" type="slidenum">
              <a:rPr kumimoji="1" lang="ja-JP" altLang="en-US" smtClean="0"/>
              <a:t>2</a:t>
            </a:fld>
            <a:endParaRPr kumimoji="1" lang="ja-JP" altLang="en-US" dirty="0"/>
          </a:p>
        </p:txBody>
      </p:sp>
      <p:sp>
        <p:nvSpPr>
          <p:cNvPr id="5" name="Google Shape;81;p3">
            <a:extLst>
              <a:ext uri="{FF2B5EF4-FFF2-40B4-BE49-F238E27FC236}">
                <a16:creationId xmlns:a16="http://schemas.microsoft.com/office/drawing/2014/main" id="{058EEED5-3A64-C02D-7DFE-89EAB8460EDF}"/>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cs typeface="Arial"/>
              <a:sym typeface="Arial"/>
            </a:endParaRPr>
          </a:p>
        </p:txBody>
      </p:sp>
      <p:sp>
        <p:nvSpPr>
          <p:cNvPr id="6" name="タイトル 1">
            <a:extLst>
              <a:ext uri="{FF2B5EF4-FFF2-40B4-BE49-F238E27FC236}">
                <a16:creationId xmlns:a16="http://schemas.microsoft.com/office/drawing/2014/main" id="{42B9BC1E-EA87-78C6-4A7B-B5325596CEC8}"/>
              </a:ext>
            </a:extLst>
          </p:cNvPr>
          <p:cNvSpPr txBox="1">
            <a:spLocks/>
          </p:cNvSpPr>
          <p:nvPr/>
        </p:nvSpPr>
        <p:spPr>
          <a:xfrm>
            <a:off x="162225" y="275259"/>
            <a:ext cx="4162647" cy="763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spcBef>
                <a:spcPts val="0"/>
              </a:spcBef>
              <a:buClr>
                <a:srgbClr val="000000"/>
              </a:buClr>
              <a:buSzPts val="3200"/>
            </a:pPr>
            <a:r>
              <a:rPr lang="ja-JP" altLang="en-US" b="1" dirty="0">
                <a:latin typeface="メイリオ" panose="020B0604030504040204" pitchFamily="50" charset="-128"/>
                <a:ea typeface="メイリオ" panose="020B0604030504040204" pitchFamily="50" charset="-128"/>
                <a:cs typeface="M PLUS 1p"/>
                <a:sym typeface="M PLUS 1p"/>
              </a:rPr>
              <a:t>研究背景</a:t>
            </a:r>
          </a:p>
        </p:txBody>
      </p:sp>
      <p:sp>
        <p:nvSpPr>
          <p:cNvPr id="10" name="テキスト ボックス 9">
            <a:extLst>
              <a:ext uri="{FF2B5EF4-FFF2-40B4-BE49-F238E27FC236}">
                <a16:creationId xmlns:a16="http://schemas.microsoft.com/office/drawing/2014/main" id="{461F45F9-3963-1DCE-61E0-4038F732DEED}"/>
              </a:ext>
            </a:extLst>
          </p:cNvPr>
          <p:cNvSpPr txBox="1"/>
          <p:nvPr/>
        </p:nvSpPr>
        <p:spPr>
          <a:xfrm>
            <a:off x="356134" y="1376413"/>
            <a:ext cx="11482939"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生成</a:t>
            </a:r>
            <a:r>
              <a:rPr lang="en-US" altLang="ja-JP" sz="2800" dirty="0">
                <a:latin typeface="メイリオ" panose="020B0604030504040204" pitchFamily="50" charset="-128"/>
                <a:ea typeface="メイリオ" panose="020B0604030504040204" pitchFamily="50" charset="-128"/>
              </a:rPr>
              <a:t>AI</a:t>
            </a:r>
            <a:r>
              <a:rPr lang="ja-JP" altLang="en-US" sz="2800" dirty="0">
                <a:latin typeface="メイリオ" panose="020B0604030504040204" pitchFamily="50" charset="-128"/>
                <a:ea typeface="メイリオ" panose="020B0604030504040204" pitchFamily="50" charset="-128"/>
              </a:rPr>
              <a:t>の技術的発展により，歌詞に旋律を付与した楽曲生成が実用的になっている．</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kumimoji="1" lang="ja-JP" altLang="en-US" sz="2800" dirty="0">
                <a:latin typeface="メイリオ" panose="020B0604030504040204" pitchFamily="50" charset="-128"/>
                <a:ea typeface="メイリオ" panose="020B0604030504040204" pitchFamily="50" charset="-128"/>
              </a:rPr>
              <a:t>先行研究では，楽曲生成</a:t>
            </a:r>
            <a:r>
              <a:rPr kumimoji="1" lang="en-US" altLang="ja-JP" sz="2800" dirty="0">
                <a:latin typeface="メイリオ" panose="020B0604030504040204" pitchFamily="50" charset="-128"/>
                <a:ea typeface="メイリオ" panose="020B0604030504040204" pitchFamily="50" charset="-128"/>
              </a:rPr>
              <a:t>AI</a:t>
            </a:r>
            <a:r>
              <a:rPr kumimoji="1" lang="ja-JP" altLang="en-US" sz="2800" dirty="0">
                <a:latin typeface="メイリオ" panose="020B0604030504040204" pitchFamily="50" charset="-128"/>
                <a:ea typeface="メイリオ" panose="020B0604030504040204" pitchFamily="50" charset="-128"/>
              </a:rPr>
              <a:t>サービスを活用して，英文に旋律を付与して作成した英文歌を音読学習に活用する英語教育に取り組んできた．</a:t>
            </a:r>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694839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DD3B5-7844-F787-928E-05711F4D2B77}"/>
              </a:ext>
            </a:extLst>
          </p:cNvPr>
          <p:cNvSpPr>
            <a:spLocks noGrp="1"/>
          </p:cNvSpPr>
          <p:nvPr>
            <p:ph type="title"/>
          </p:nvPr>
        </p:nvSpPr>
        <p:spPr/>
        <p:txBody>
          <a:bodyPr/>
          <a:lstStyle/>
          <a:p>
            <a:r>
              <a:rPr lang="en-US" altLang="ja-JP" dirty="0"/>
              <a:t>Step1:</a:t>
            </a:r>
            <a:r>
              <a:rPr lang="ja-JP" altLang="en-US" dirty="0"/>
              <a:t>データ収集と前処理</a:t>
            </a:r>
            <a:endParaRPr kumimoji="1" lang="ja-JP" altLang="en-US" dirty="0"/>
          </a:p>
        </p:txBody>
      </p:sp>
      <p:sp>
        <p:nvSpPr>
          <p:cNvPr id="3" name="コンテンツ プレースホルダー 2">
            <a:extLst>
              <a:ext uri="{FF2B5EF4-FFF2-40B4-BE49-F238E27FC236}">
                <a16:creationId xmlns:a16="http://schemas.microsoft.com/office/drawing/2014/main" id="{3CC0590D-96BF-1894-F394-07A18D71153A}"/>
              </a:ext>
            </a:extLst>
          </p:cNvPr>
          <p:cNvSpPr>
            <a:spLocks noGrp="1"/>
          </p:cNvSpPr>
          <p:nvPr>
            <p:ph idx="1"/>
          </p:nvPr>
        </p:nvSpPr>
        <p:spPr>
          <a:xfrm>
            <a:off x="838200" y="1825626"/>
            <a:ext cx="10515600" cy="1067204"/>
          </a:xfrm>
        </p:spPr>
        <p:txBody>
          <a:bodyPr/>
          <a:lstStyle/>
          <a:p>
            <a:pPr marL="0" indent="0">
              <a:buNone/>
            </a:pPr>
            <a:r>
              <a:rPr kumimoji="1" lang="en-US" altLang="ja-JP" dirty="0"/>
              <a:t>Web</a:t>
            </a:r>
            <a:r>
              <a:rPr kumimoji="1" lang="ja-JP" altLang="en-US" dirty="0"/>
              <a:t>クローリングを行い、収集した歌詞データとコード進行データをペアリングし</a:t>
            </a:r>
            <a:r>
              <a:rPr kumimoji="1" lang="en-US" altLang="ja-JP" dirty="0">
                <a:latin typeface="Times New Roman" panose="02020603050405020304" pitchFamily="18" charset="0"/>
                <a:cs typeface="Times New Roman" panose="02020603050405020304" pitchFamily="18" charset="0"/>
              </a:rPr>
              <a:t>Transformer</a:t>
            </a:r>
            <a:r>
              <a:rPr kumimoji="1" lang="ja-JP" altLang="en-US" dirty="0"/>
              <a:t>モデルに入力できる形式にする。</a:t>
            </a:r>
          </a:p>
        </p:txBody>
      </p:sp>
      <p:sp>
        <p:nvSpPr>
          <p:cNvPr id="4" name="スライド番号プレースホルダー 3">
            <a:extLst>
              <a:ext uri="{FF2B5EF4-FFF2-40B4-BE49-F238E27FC236}">
                <a16:creationId xmlns:a16="http://schemas.microsoft.com/office/drawing/2014/main" id="{2E785CA5-E5EB-F91D-18FC-9F7B33F49261}"/>
              </a:ext>
            </a:extLst>
          </p:cNvPr>
          <p:cNvSpPr>
            <a:spLocks noGrp="1"/>
          </p:cNvSpPr>
          <p:nvPr>
            <p:ph type="sldNum" sz="quarter" idx="12"/>
          </p:nvPr>
        </p:nvSpPr>
        <p:spPr/>
        <p:txBody>
          <a:bodyPr/>
          <a:lstStyle/>
          <a:p>
            <a:fld id="{18AC684D-496E-4653-A51A-4868C99AC9FD}" type="slidenum">
              <a:rPr kumimoji="1" lang="ja-JP" altLang="en-US" sz="2000" smtClean="0"/>
              <a:t>20</a:t>
            </a:fld>
            <a:endParaRPr kumimoji="1" lang="ja-JP" altLang="en-US" sz="2000" dirty="0"/>
          </a:p>
        </p:txBody>
      </p:sp>
      <p:pic>
        <p:nvPicPr>
          <p:cNvPr id="6" name="図 5">
            <a:extLst>
              <a:ext uri="{FF2B5EF4-FFF2-40B4-BE49-F238E27FC236}">
                <a16:creationId xmlns:a16="http://schemas.microsoft.com/office/drawing/2014/main" id="{FB30E4AE-1760-A3B2-6C75-D7188DB1D4FF}"/>
              </a:ext>
            </a:extLst>
          </p:cNvPr>
          <p:cNvPicPr>
            <a:picLocks noChangeAspect="1"/>
          </p:cNvPicPr>
          <p:nvPr/>
        </p:nvPicPr>
        <p:blipFill>
          <a:blip r:embed="rId2"/>
          <a:stretch>
            <a:fillRect/>
          </a:stretch>
        </p:blipFill>
        <p:spPr>
          <a:xfrm>
            <a:off x="838200" y="3091864"/>
            <a:ext cx="3883489" cy="3036071"/>
          </a:xfrm>
          <a:prstGeom prst="rect">
            <a:avLst/>
          </a:prstGeom>
        </p:spPr>
      </p:pic>
      <p:sp>
        <p:nvSpPr>
          <p:cNvPr id="7" name="テキスト ボックス 6">
            <a:extLst>
              <a:ext uri="{FF2B5EF4-FFF2-40B4-BE49-F238E27FC236}">
                <a16:creationId xmlns:a16="http://schemas.microsoft.com/office/drawing/2014/main" id="{4DA0F36C-BCE7-2EBC-7188-1D3C648567B9}"/>
              </a:ext>
            </a:extLst>
          </p:cNvPr>
          <p:cNvSpPr txBox="1"/>
          <p:nvPr/>
        </p:nvSpPr>
        <p:spPr>
          <a:xfrm>
            <a:off x="5659328" y="2892830"/>
            <a:ext cx="1810985" cy="523220"/>
          </a:xfrm>
          <a:prstGeom prst="rect">
            <a:avLst/>
          </a:prstGeom>
          <a:noFill/>
        </p:spPr>
        <p:txBody>
          <a:bodyPr wrap="square" rtlCol="0">
            <a:spAutoFit/>
          </a:bodyPr>
          <a:lstStyle/>
          <a:p>
            <a:pPr defTabSz="457200"/>
            <a:r>
              <a:rPr lang="ja-JP" altLang="en-US" sz="2800" dirty="0">
                <a:solidFill>
                  <a:prstClr val="black"/>
                </a:solidFill>
                <a:latin typeface="ＭＳ 明朝" panose="02020609040205080304" pitchFamily="17" charset="-128"/>
                <a:ea typeface="ＭＳ 明朝" panose="02020609040205080304" pitchFamily="17" charset="-128"/>
              </a:rPr>
              <a:t>歌詞の例</a:t>
            </a:r>
            <a:r>
              <a:rPr lang="en-US" altLang="ja-JP" sz="2800" dirty="0">
                <a:solidFill>
                  <a:prstClr val="black"/>
                </a:solidFill>
                <a:latin typeface="ＭＳ 明朝" panose="02020609040205080304" pitchFamily="17" charset="-128"/>
                <a:ea typeface="ＭＳ 明朝" panose="02020609040205080304" pitchFamily="17" charset="-128"/>
              </a:rPr>
              <a:t>)</a:t>
            </a:r>
          </a:p>
        </p:txBody>
      </p:sp>
      <p:sp>
        <p:nvSpPr>
          <p:cNvPr id="8" name="テキスト ボックス 7">
            <a:extLst>
              <a:ext uri="{FF2B5EF4-FFF2-40B4-BE49-F238E27FC236}">
                <a16:creationId xmlns:a16="http://schemas.microsoft.com/office/drawing/2014/main" id="{9FD3C845-805E-FC03-F107-7A71BD4F8537}"/>
              </a:ext>
            </a:extLst>
          </p:cNvPr>
          <p:cNvSpPr txBox="1"/>
          <p:nvPr/>
        </p:nvSpPr>
        <p:spPr>
          <a:xfrm>
            <a:off x="5615196" y="3363435"/>
            <a:ext cx="4964514" cy="954107"/>
          </a:xfrm>
          <a:prstGeom prst="rect">
            <a:avLst/>
          </a:prstGeom>
          <a:noFill/>
        </p:spPr>
        <p:txBody>
          <a:bodyPr wrap="square" rtlCol="0">
            <a:spAutoFit/>
          </a:bodyPr>
          <a:lstStyle/>
          <a:p>
            <a:pPr defTabSz="457200"/>
            <a:r>
              <a:rPr lang="en-US"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When you’re down and troubled</a:t>
            </a:r>
          </a:p>
          <a:p>
            <a:pPr defTabSz="457200"/>
            <a:r>
              <a:rPr lang="en-US"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You need some love and care</a:t>
            </a:r>
          </a:p>
        </p:txBody>
      </p:sp>
      <p:sp>
        <p:nvSpPr>
          <p:cNvPr id="9" name="テキスト ボックス 8">
            <a:extLst>
              <a:ext uri="{FF2B5EF4-FFF2-40B4-BE49-F238E27FC236}">
                <a16:creationId xmlns:a16="http://schemas.microsoft.com/office/drawing/2014/main" id="{208EC694-2DD7-DB83-2020-87B34E85D0B4}"/>
              </a:ext>
            </a:extLst>
          </p:cNvPr>
          <p:cNvSpPr txBox="1"/>
          <p:nvPr/>
        </p:nvSpPr>
        <p:spPr>
          <a:xfrm>
            <a:off x="5615196" y="4555810"/>
            <a:ext cx="3444137" cy="523220"/>
          </a:xfrm>
          <a:prstGeom prst="rect">
            <a:avLst/>
          </a:prstGeom>
          <a:noFill/>
        </p:spPr>
        <p:txBody>
          <a:bodyPr wrap="square" rtlCol="0">
            <a:spAutoFit/>
          </a:bodyPr>
          <a:lstStyle/>
          <a:p>
            <a:pPr defTabSz="457200"/>
            <a:r>
              <a:rPr lang="ja-JP" altLang="en-US" sz="2800" dirty="0">
                <a:solidFill>
                  <a:prstClr val="black"/>
                </a:solidFill>
                <a:latin typeface="+mn-ea"/>
              </a:rPr>
              <a:t>コード進行の例</a:t>
            </a:r>
            <a:r>
              <a:rPr lang="en-US" altLang="ja-JP" sz="2800" dirty="0">
                <a:solidFill>
                  <a:prstClr val="black"/>
                </a:solidFill>
                <a:latin typeface="+mn-ea"/>
              </a:rPr>
              <a:t>)</a:t>
            </a:r>
          </a:p>
        </p:txBody>
      </p:sp>
      <p:sp>
        <p:nvSpPr>
          <p:cNvPr id="10" name="テキスト ボックス 9">
            <a:extLst>
              <a:ext uri="{FF2B5EF4-FFF2-40B4-BE49-F238E27FC236}">
                <a16:creationId xmlns:a16="http://schemas.microsoft.com/office/drawing/2014/main" id="{1AF8E3F2-AFBC-98F0-8AC2-B138CF3354DC}"/>
              </a:ext>
            </a:extLst>
          </p:cNvPr>
          <p:cNvSpPr txBox="1"/>
          <p:nvPr/>
        </p:nvSpPr>
        <p:spPr>
          <a:xfrm>
            <a:off x="5659328" y="4892598"/>
            <a:ext cx="4709541" cy="523220"/>
          </a:xfrm>
          <a:prstGeom prst="rect">
            <a:avLst/>
          </a:prstGeom>
          <a:noFill/>
        </p:spPr>
        <p:txBody>
          <a:bodyPr wrap="square" rtlCol="0">
            <a:spAutoFit/>
          </a:bodyPr>
          <a:lstStyle/>
          <a:p>
            <a:pPr defTabSz="457200"/>
            <a:r>
              <a:rPr lang="da-DK"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 F:min | C:7| </a:t>
            </a:r>
            <a:endParaRPr lang="en-US"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B4814651-9A8C-EB10-0EC0-29D67B840F6C}"/>
              </a:ext>
            </a:extLst>
          </p:cNvPr>
          <p:cNvSpPr txBox="1"/>
          <p:nvPr/>
        </p:nvSpPr>
        <p:spPr>
          <a:xfrm>
            <a:off x="5730319" y="5475647"/>
            <a:ext cx="4365101" cy="954107"/>
          </a:xfrm>
          <a:prstGeom prst="rect">
            <a:avLst/>
          </a:prstGeom>
          <a:noFill/>
        </p:spPr>
        <p:txBody>
          <a:bodyPr wrap="square">
            <a:spAutoFit/>
          </a:bodyPr>
          <a:lstStyle/>
          <a:p>
            <a:pPr defTabSz="457200"/>
            <a:r>
              <a:rPr lang="da-DK"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F:min</a:t>
            </a:r>
            <a:r>
              <a:rPr lang="en-US" altLang="ja-JP" sz="2800" dirty="0">
                <a:solidFill>
                  <a:prstClr val="black"/>
                </a:solidFill>
                <a:latin typeface="+mn-ea"/>
                <a:cs typeface="Times New Roman" panose="02020603050405020304" pitchFamily="18" charset="0"/>
              </a:rPr>
              <a:t>(</a:t>
            </a:r>
            <a:r>
              <a:rPr lang="ja-JP" altLang="en-US" sz="2800" dirty="0">
                <a:solidFill>
                  <a:prstClr val="black"/>
                </a:solidFill>
                <a:latin typeface="+mn-ea"/>
                <a:cs typeface="Times New Roman" panose="02020603050405020304" pitchFamily="18" charset="0"/>
              </a:rPr>
              <a:t>暗いコード</a:t>
            </a:r>
            <a:r>
              <a:rPr lang="en-US" altLang="ja-JP" sz="2800" dirty="0">
                <a:solidFill>
                  <a:prstClr val="black"/>
                </a:solidFill>
                <a:latin typeface="+mn-ea"/>
                <a:cs typeface="Times New Roman" panose="02020603050405020304" pitchFamily="18" charset="0"/>
              </a:rPr>
              <a:t>)</a:t>
            </a:r>
          </a:p>
          <a:p>
            <a:pPr defTabSz="457200"/>
            <a:r>
              <a:rPr lang="da-DK"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C:7</a:t>
            </a:r>
            <a:r>
              <a:rPr lang="da-DK" altLang="ja-JP" sz="2800" dirty="0">
                <a:solidFill>
                  <a:prstClr val="black"/>
                </a:solidFill>
                <a:latin typeface="+mn-ea"/>
                <a:cs typeface="Times New Roman" panose="02020603050405020304" pitchFamily="18" charset="0"/>
              </a:rPr>
              <a:t>(</a:t>
            </a:r>
            <a:r>
              <a:rPr lang="ja-JP" altLang="en-US" sz="2800" dirty="0">
                <a:solidFill>
                  <a:prstClr val="black"/>
                </a:solidFill>
                <a:latin typeface="+mn-ea"/>
                <a:cs typeface="Times New Roman" panose="02020603050405020304" pitchFamily="18" charset="0"/>
              </a:rPr>
              <a:t>明るいコード</a:t>
            </a:r>
            <a:r>
              <a:rPr lang="da-DK" altLang="ja-JP" sz="2800" dirty="0">
                <a:solidFill>
                  <a:prstClr val="black"/>
                </a:solidFill>
                <a:latin typeface="+mn-ea"/>
                <a:cs typeface="Times New Roman" panose="02020603050405020304" pitchFamily="18" charset="0"/>
              </a:rPr>
              <a:t>)</a:t>
            </a:r>
            <a:endParaRPr lang="en-US" altLang="ja-JP" sz="2800" dirty="0">
              <a:solidFill>
                <a:prstClr val="black"/>
              </a:solidFill>
              <a:latin typeface="+mn-ea"/>
              <a:cs typeface="Times New Roman" panose="02020603050405020304" pitchFamily="18" charset="0"/>
            </a:endParaRPr>
          </a:p>
        </p:txBody>
      </p:sp>
      <p:sp>
        <p:nvSpPr>
          <p:cNvPr id="5" name="Google Shape;81;p3">
            <a:extLst>
              <a:ext uri="{FF2B5EF4-FFF2-40B4-BE49-F238E27FC236}">
                <a16:creationId xmlns:a16="http://schemas.microsoft.com/office/drawing/2014/main" id="{835D9889-EB06-FC2F-965B-B6D6ABC5AA5A}"/>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9112286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A38072-45A1-1B57-357E-7FAB299FC5BA}"/>
              </a:ext>
            </a:extLst>
          </p:cNvPr>
          <p:cNvSpPr>
            <a:spLocks noGrp="1"/>
          </p:cNvSpPr>
          <p:nvPr>
            <p:ph type="title"/>
          </p:nvPr>
        </p:nvSpPr>
        <p:spPr/>
        <p:txBody>
          <a:bodyPr/>
          <a:lstStyle/>
          <a:p>
            <a:r>
              <a:rPr kumimoji="1" lang="en-US" altLang="ja-JP" dirty="0"/>
              <a:t>Step2</a:t>
            </a:r>
            <a:r>
              <a:rPr kumimoji="1" lang="ja-JP" altLang="en-US" dirty="0"/>
              <a:t>：モデルの設計と学習</a:t>
            </a:r>
          </a:p>
        </p:txBody>
      </p:sp>
      <p:sp>
        <p:nvSpPr>
          <p:cNvPr id="3" name="コンテンツ プレースホルダー 2">
            <a:extLst>
              <a:ext uri="{FF2B5EF4-FFF2-40B4-BE49-F238E27FC236}">
                <a16:creationId xmlns:a16="http://schemas.microsoft.com/office/drawing/2014/main" id="{578D3CDE-1CE1-6DBF-BEC8-88A8923DC0F7}"/>
              </a:ext>
            </a:extLst>
          </p:cNvPr>
          <p:cNvSpPr>
            <a:spLocks noGrp="1"/>
          </p:cNvSpPr>
          <p:nvPr>
            <p:ph idx="1"/>
          </p:nvPr>
        </p:nvSpPr>
        <p:spPr>
          <a:xfrm>
            <a:off x="838200" y="1383134"/>
            <a:ext cx="10515600" cy="1539240"/>
          </a:xfrm>
        </p:spPr>
        <p:txBody>
          <a:bodyPr>
            <a:normAutofit fontScale="92500" lnSpcReduction="10000"/>
          </a:bodyPr>
          <a:lstStyle/>
          <a:p>
            <a:pPr marL="0" indent="0">
              <a:buNone/>
            </a:pPr>
            <a:r>
              <a:rPr kumimoji="1" lang="ja-JP" altLang="en-US" dirty="0"/>
              <a:t>歌詞を入力とし、歌詞の雰囲気に合ったコード進行を出力とする</a:t>
            </a:r>
            <a:r>
              <a:rPr kumimoji="1" lang="en-US" altLang="ja-JP" dirty="0">
                <a:latin typeface="Times New Roman" panose="02020603050405020304" pitchFamily="18" charset="0"/>
                <a:cs typeface="Times New Roman" panose="02020603050405020304" pitchFamily="18" charset="0"/>
              </a:rPr>
              <a:t>Transformer</a:t>
            </a:r>
            <a:r>
              <a:rPr kumimoji="1" lang="ja-JP" altLang="en-US" dirty="0"/>
              <a:t>モデルを設計する。また、前処理したデータを用いて、モデルの学習を行う。</a:t>
            </a:r>
            <a:endParaRPr kumimoji="1" lang="en-US" altLang="ja-JP" dirty="0"/>
          </a:p>
          <a:p>
            <a:pPr marL="0" indent="0">
              <a:buNone/>
            </a:pPr>
            <a:r>
              <a:rPr kumimoji="1" lang="ja-JP" altLang="en-US" dirty="0"/>
              <a:t>歌詞</a:t>
            </a:r>
            <a:r>
              <a:rPr kumimoji="1" lang="en-US" altLang="ja-JP" dirty="0"/>
              <a:t>:</a:t>
            </a:r>
            <a:r>
              <a:rPr kumimoji="1" lang="ja-JP" altLang="en-US" dirty="0"/>
              <a:t>「</a:t>
            </a:r>
            <a:r>
              <a:rPr lang="en-US"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When you’re down and troubled</a:t>
            </a:r>
            <a:r>
              <a:rPr kumimoji="1" lang="ja-JP" altLang="en-US" dirty="0"/>
              <a:t>」 コード進行</a:t>
            </a:r>
            <a:r>
              <a:rPr kumimoji="1" lang="en-US" altLang="ja-JP" dirty="0"/>
              <a:t>:</a:t>
            </a:r>
            <a:r>
              <a:rPr kumimoji="1" lang="ja-JP" altLang="en-US" dirty="0"/>
              <a:t>「</a:t>
            </a:r>
            <a:r>
              <a:rPr lang="da-DK"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Fmin C7</a:t>
            </a:r>
            <a:r>
              <a:rPr kumimoji="1" lang="ja-JP" altLang="en-US" dirty="0"/>
              <a:t>」</a:t>
            </a:r>
          </a:p>
        </p:txBody>
      </p:sp>
      <p:sp>
        <p:nvSpPr>
          <p:cNvPr id="4" name="スライド番号プレースホルダー 3">
            <a:extLst>
              <a:ext uri="{FF2B5EF4-FFF2-40B4-BE49-F238E27FC236}">
                <a16:creationId xmlns:a16="http://schemas.microsoft.com/office/drawing/2014/main" id="{E43D28B3-C23A-6FBE-51FD-D0904DCFE1FB}"/>
              </a:ext>
            </a:extLst>
          </p:cNvPr>
          <p:cNvSpPr>
            <a:spLocks noGrp="1"/>
          </p:cNvSpPr>
          <p:nvPr>
            <p:ph type="sldNum" sz="quarter" idx="12"/>
          </p:nvPr>
        </p:nvSpPr>
        <p:spPr/>
        <p:txBody>
          <a:bodyPr/>
          <a:lstStyle/>
          <a:p>
            <a:fld id="{18AC684D-496E-4653-A51A-4868C99AC9FD}" type="slidenum">
              <a:rPr kumimoji="1" lang="ja-JP" altLang="en-US" sz="2000" smtClean="0"/>
              <a:t>21</a:t>
            </a:fld>
            <a:endParaRPr kumimoji="1" lang="ja-JP" altLang="en-US" sz="2000" dirty="0"/>
          </a:p>
        </p:txBody>
      </p:sp>
      <p:sp>
        <p:nvSpPr>
          <p:cNvPr id="5" name="矢印: 下 4">
            <a:extLst>
              <a:ext uri="{FF2B5EF4-FFF2-40B4-BE49-F238E27FC236}">
                <a16:creationId xmlns:a16="http://schemas.microsoft.com/office/drawing/2014/main" id="{44A7738F-A0D1-18D3-8476-112E86A7C167}"/>
              </a:ext>
            </a:extLst>
          </p:cNvPr>
          <p:cNvSpPr/>
          <p:nvPr/>
        </p:nvSpPr>
        <p:spPr>
          <a:xfrm>
            <a:off x="2203982" y="2829337"/>
            <a:ext cx="1134533" cy="76909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E17FE273-465B-1257-FFB6-3DC3977880B8}"/>
              </a:ext>
            </a:extLst>
          </p:cNvPr>
          <p:cNvSpPr/>
          <p:nvPr/>
        </p:nvSpPr>
        <p:spPr>
          <a:xfrm>
            <a:off x="8161866" y="2806475"/>
            <a:ext cx="1134533" cy="76909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B86B61B-1B21-62D1-547C-F5A93C64A60D}"/>
              </a:ext>
            </a:extLst>
          </p:cNvPr>
          <p:cNvSpPr txBox="1"/>
          <p:nvPr/>
        </p:nvSpPr>
        <p:spPr>
          <a:xfrm>
            <a:off x="3548857" y="3061515"/>
            <a:ext cx="2201333" cy="369332"/>
          </a:xfrm>
          <a:prstGeom prst="rect">
            <a:avLst/>
          </a:prstGeom>
          <a:noFill/>
        </p:spPr>
        <p:txBody>
          <a:bodyPr wrap="square" rtlCol="0">
            <a:spAutoFit/>
          </a:bodyPr>
          <a:lstStyle/>
          <a:p>
            <a:r>
              <a:rPr lang="en-US" altLang="ja-JP" dirty="0"/>
              <a:t>embedding</a:t>
            </a:r>
            <a:r>
              <a:rPr lang="ja-JP" altLang="en-US" dirty="0"/>
              <a:t>を抽出</a:t>
            </a:r>
            <a:endParaRPr kumimoji="1" lang="ja-JP" altLang="en-US" dirty="0"/>
          </a:p>
        </p:txBody>
      </p:sp>
      <p:sp>
        <p:nvSpPr>
          <p:cNvPr id="9" name="テキスト ボックス 8">
            <a:extLst>
              <a:ext uri="{FF2B5EF4-FFF2-40B4-BE49-F238E27FC236}">
                <a16:creationId xmlns:a16="http://schemas.microsoft.com/office/drawing/2014/main" id="{6F8ADADC-8EA7-2ED1-D1DE-12B11CD8A055}"/>
              </a:ext>
            </a:extLst>
          </p:cNvPr>
          <p:cNvSpPr txBox="1"/>
          <p:nvPr/>
        </p:nvSpPr>
        <p:spPr>
          <a:xfrm>
            <a:off x="9381065" y="2969112"/>
            <a:ext cx="2201333" cy="369332"/>
          </a:xfrm>
          <a:prstGeom prst="rect">
            <a:avLst/>
          </a:prstGeom>
          <a:noFill/>
        </p:spPr>
        <p:txBody>
          <a:bodyPr wrap="square" rtlCol="0">
            <a:spAutoFit/>
          </a:bodyPr>
          <a:lstStyle/>
          <a:p>
            <a:r>
              <a:rPr lang="en-US" altLang="ja-JP" dirty="0"/>
              <a:t>embedding</a:t>
            </a:r>
            <a:r>
              <a:rPr lang="ja-JP" altLang="en-US" dirty="0"/>
              <a:t>を抽出</a:t>
            </a:r>
            <a:endParaRPr kumimoji="1" lang="ja-JP" altLang="en-US" dirty="0"/>
          </a:p>
        </p:txBody>
      </p:sp>
      <p:sp>
        <p:nvSpPr>
          <p:cNvPr id="10" name="テキスト ボックス 9">
            <a:extLst>
              <a:ext uri="{FF2B5EF4-FFF2-40B4-BE49-F238E27FC236}">
                <a16:creationId xmlns:a16="http://schemas.microsoft.com/office/drawing/2014/main" id="{0A2B4CE3-3D22-4CE5-78FE-0024ABFC5D2A}"/>
              </a:ext>
            </a:extLst>
          </p:cNvPr>
          <p:cNvSpPr txBox="1"/>
          <p:nvPr/>
        </p:nvSpPr>
        <p:spPr>
          <a:xfrm>
            <a:off x="157686" y="4463652"/>
            <a:ext cx="2201333" cy="369332"/>
          </a:xfrm>
          <a:prstGeom prst="rect">
            <a:avLst/>
          </a:prstGeom>
          <a:noFill/>
        </p:spPr>
        <p:txBody>
          <a:bodyPr wrap="square" rtlCol="0">
            <a:spAutoFit/>
          </a:bodyPr>
          <a:lstStyle/>
          <a:p>
            <a:r>
              <a:rPr lang="en-US" altLang="ja-JP" dirty="0"/>
              <a:t>X = </a:t>
            </a:r>
            <a:endParaRPr kumimoji="1" lang="ja-JP" altLang="en-US" dirty="0"/>
          </a:p>
        </p:txBody>
      </p:sp>
      <p:sp>
        <p:nvSpPr>
          <p:cNvPr id="11" name="テキスト ボックス 10">
            <a:extLst>
              <a:ext uri="{FF2B5EF4-FFF2-40B4-BE49-F238E27FC236}">
                <a16:creationId xmlns:a16="http://schemas.microsoft.com/office/drawing/2014/main" id="{BE12E423-7E22-30FA-BFD1-2265F9CBC55F}"/>
              </a:ext>
            </a:extLst>
          </p:cNvPr>
          <p:cNvSpPr txBox="1"/>
          <p:nvPr/>
        </p:nvSpPr>
        <p:spPr>
          <a:xfrm>
            <a:off x="808568" y="3571138"/>
            <a:ext cx="4728632" cy="369332"/>
          </a:xfrm>
          <a:prstGeom prst="rect">
            <a:avLst/>
          </a:prstGeom>
          <a:noFill/>
        </p:spPr>
        <p:txBody>
          <a:bodyPr wrap="square" rtlCol="0">
            <a:spAutoFit/>
          </a:bodyPr>
          <a:lstStyle/>
          <a:p>
            <a:r>
              <a:rPr kumimoji="1" lang="en-US" altLang="ja-JP" dirty="0"/>
              <a:t>When</a:t>
            </a:r>
            <a:endParaRPr kumimoji="1" lang="ja-JP" altLang="en-US" dirty="0"/>
          </a:p>
        </p:txBody>
      </p:sp>
      <p:sp>
        <p:nvSpPr>
          <p:cNvPr id="12" name="テキスト ボックス 11">
            <a:extLst>
              <a:ext uri="{FF2B5EF4-FFF2-40B4-BE49-F238E27FC236}">
                <a16:creationId xmlns:a16="http://schemas.microsoft.com/office/drawing/2014/main" id="{0E70CCBF-69C9-C622-AF11-F91329A520DF}"/>
              </a:ext>
            </a:extLst>
          </p:cNvPr>
          <p:cNvSpPr txBox="1"/>
          <p:nvPr/>
        </p:nvSpPr>
        <p:spPr>
          <a:xfrm>
            <a:off x="838200" y="4463652"/>
            <a:ext cx="2201333" cy="369332"/>
          </a:xfrm>
          <a:prstGeom prst="rect">
            <a:avLst/>
          </a:prstGeom>
          <a:noFill/>
        </p:spPr>
        <p:txBody>
          <a:bodyPr wrap="square" rtlCol="0">
            <a:spAutoFit/>
          </a:bodyPr>
          <a:lstStyle/>
          <a:p>
            <a:r>
              <a:rPr lang="en-US" altLang="ja-JP" dirty="0"/>
              <a:t>down </a:t>
            </a:r>
            <a:endParaRPr kumimoji="1" lang="ja-JP" altLang="en-US" dirty="0"/>
          </a:p>
        </p:txBody>
      </p:sp>
      <p:sp>
        <p:nvSpPr>
          <p:cNvPr id="13" name="テキスト ボックス 12">
            <a:extLst>
              <a:ext uri="{FF2B5EF4-FFF2-40B4-BE49-F238E27FC236}">
                <a16:creationId xmlns:a16="http://schemas.microsoft.com/office/drawing/2014/main" id="{EDE0CF17-A378-1981-B99E-4A9338A31ADD}"/>
              </a:ext>
            </a:extLst>
          </p:cNvPr>
          <p:cNvSpPr txBox="1"/>
          <p:nvPr/>
        </p:nvSpPr>
        <p:spPr>
          <a:xfrm>
            <a:off x="838200" y="3984065"/>
            <a:ext cx="2201333" cy="369332"/>
          </a:xfrm>
          <a:prstGeom prst="rect">
            <a:avLst/>
          </a:prstGeom>
          <a:noFill/>
        </p:spPr>
        <p:txBody>
          <a:bodyPr wrap="square" rtlCol="0">
            <a:spAutoFit/>
          </a:bodyPr>
          <a:lstStyle/>
          <a:p>
            <a:r>
              <a:rPr lang="en-US" altLang="ja-JP" dirty="0"/>
              <a:t>you’re	</a:t>
            </a:r>
            <a:r>
              <a:rPr lang="ja-JP" altLang="en-US" dirty="0"/>
              <a:t>　　</a:t>
            </a:r>
            <a:endParaRPr kumimoji="1" lang="ja-JP" altLang="en-US" dirty="0"/>
          </a:p>
        </p:txBody>
      </p:sp>
      <p:sp>
        <p:nvSpPr>
          <p:cNvPr id="14" name="テキスト ボックス 13">
            <a:extLst>
              <a:ext uri="{FF2B5EF4-FFF2-40B4-BE49-F238E27FC236}">
                <a16:creationId xmlns:a16="http://schemas.microsoft.com/office/drawing/2014/main" id="{9A0F2EBF-B3C3-EDCD-E835-0527D71D4B10}"/>
              </a:ext>
            </a:extLst>
          </p:cNvPr>
          <p:cNvSpPr txBox="1"/>
          <p:nvPr/>
        </p:nvSpPr>
        <p:spPr>
          <a:xfrm>
            <a:off x="838200" y="4943239"/>
            <a:ext cx="2201333" cy="369332"/>
          </a:xfrm>
          <a:prstGeom prst="rect">
            <a:avLst/>
          </a:prstGeom>
          <a:noFill/>
        </p:spPr>
        <p:txBody>
          <a:bodyPr wrap="square" rtlCol="0">
            <a:spAutoFit/>
          </a:bodyPr>
          <a:lstStyle/>
          <a:p>
            <a:r>
              <a:rPr kumimoji="1" lang="en-US" altLang="ja-JP" dirty="0"/>
              <a:t>and</a:t>
            </a:r>
            <a:endParaRPr kumimoji="1" lang="ja-JP" altLang="en-US" dirty="0"/>
          </a:p>
        </p:txBody>
      </p:sp>
      <p:sp>
        <p:nvSpPr>
          <p:cNvPr id="15" name="テキスト ボックス 14">
            <a:extLst>
              <a:ext uri="{FF2B5EF4-FFF2-40B4-BE49-F238E27FC236}">
                <a16:creationId xmlns:a16="http://schemas.microsoft.com/office/drawing/2014/main" id="{E5BB055F-EDDB-D0A5-B47F-985DC37A4F78}"/>
              </a:ext>
            </a:extLst>
          </p:cNvPr>
          <p:cNvSpPr txBox="1"/>
          <p:nvPr/>
        </p:nvSpPr>
        <p:spPr>
          <a:xfrm>
            <a:off x="838200" y="5451588"/>
            <a:ext cx="2201333" cy="369332"/>
          </a:xfrm>
          <a:prstGeom prst="rect">
            <a:avLst/>
          </a:prstGeom>
          <a:noFill/>
        </p:spPr>
        <p:txBody>
          <a:bodyPr wrap="square" rtlCol="0">
            <a:spAutoFit/>
          </a:bodyPr>
          <a:lstStyle/>
          <a:p>
            <a:r>
              <a:rPr lang="en-US" altLang="ja-JP" dirty="0"/>
              <a:t>troubled</a:t>
            </a:r>
            <a:endParaRPr kumimoji="1" lang="ja-JP" altLang="en-US" dirty="0"/>
          </a:p>
        </p:txBody>
      </p:sp>
      <p:sp>
        <p:nvSpPr>
          <p:cNvPr id="16" name="大かっこ 15">
            <a:extLst>
              <a:ext uri="{FF2B5EF4-FFF2-40B4-BE49-F238E27FC236}">
                <a16:creationId xmlns:a16="http://schemas.microsoft.com/office/drawing/2014/main" id="{BC2BD269-AB1C-DD51-7588-4B8DE18C09A8}"/>
              </a:ext>
            </a:extLst>
          </p:cNvPr>
          <p:cNvSpPr/>
          <p:nvPr/>
        </p:nvSpPr>
        <p:spPr>
          <a:xfrm>
            <a:off x="1898122" y="3571138"/>
            <a:ext cx="2319602" cy="2249782"/>
          </a:xfrm>
          <a:prstGeom prst="bracketPair">
            <a:avLst>
              <a:gd name="adj" fmla="val 15914"/>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EDB8726-484F-0584-7352-A6539DF08CC5}"/>
              </a:ext>
            </a:extLst>
          </p:cNvPr>
          <p:cNvSpPr txBox="1"/>
          <p:nvPr/>
        </p:nvSpPr>
        <p:spPr>
          <a:xfrm>
            <a:off x="3398309" y="6470835"/>
            <a:ext cx="2201333" cy="369332"/>
          </a:xfrm>
          <a:prstGeom prst="rect">
            <a:avLst/>
          </a:prstGeom>
          <a:noFill/>
        </p:spPr>
        <p:txBody>
          <a:bodyPr wrap="square" rtlCol="0">
            <a:spAutoFit/>
          </a:bodyPr>
          <a:lstStyle/>
          <a:p>
            <a:r>
              <a:rPr kumimoji="1" lang="ja-JP" altLang="en-US" dirty="0"/>
              <a:t> </a:t>
            </a:r>
            <a:r>
              <a:rPr lang="en-US" altLang="ja-JP" dirty="0"/>
              <a:t>e</a:t>
            </a:r>
            <a:r>
              <a:rPr kumimoji="1" lang="en-US" altLang="ja-JP" dirty="0"/>
              <a:t>ncoder</a:t>
            </a:r>
            <a:r>
              <a:rPr kumimoji="1" lang="ja-JP" altLang="en-US" dirty="0"/>
              <a:t>に入れる</a:t>
            </a:r>
          </a:p>
        </p:txBody>
      </p:sp>
      <p:sp>
        <p:nvSpPr>
          <p:cNvPr id="19" name="矢印: 下 18">
            <a:extLst>
              <a:ext uri="{FF2B5EF4-FFF2-40B4-BE49-F238E27FC236}">
                <a16:creationId xmlns:a16="http://schemas.microsoft.com/office/drawing/2014/main" id="{C191A64E-0253-CB6A-1357-37A7A189F866}"/>
              </a:ext>
            </a:extLst>
          </p:cNvPr>
          <p:cNvSpPr/>
          <p:nvPr/>
        </p:nvSpPr>
        <p:spPr>
          <a:xfrm>
            <a:off x="3862638" y="5735474"/>
            <a:ext cx="1134533" cy="76909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1198437D-F277-7BF8-3A43-BAB88EFFF2EB}"/>
              </a:ext>
            </a:extLst>
          </p:cNvPr>
          <p:cNvSpPr txBox="1"/>
          <p:nvPr/>
        </p:nvSpPr>
        <p:spPr>
          <a:xfrm>
            <a:off x="8729132" y="6488668"/>
            <a:ext cx="2201333" cy="369332"/>
          </a:xfrm>
          <a:prstGeom prst="rect">
            <a:avLst/>
          </a:prstGeom>
          <a:noFill/>
        </p:spPr>
        <p:txBody>
          <a:bodyPr wrap="square" rtlCol="0">
            <a:spAutoFit/>
          </a:bodyPr>
          <a:lstStyle/>
          <a:p>
            <a:r>
              <a:rPr kumimoji="1" lang="ja-JP" altLang="en-US" dirty="0"/>
              <a:t> </a:t>
            </a:r>
            <a:r>
              <a:rPr kumimoji="1" lang="en-US" altLang="ja-JP" dirty="0"/>
              <a:t>decoder</a:t>
            </a:r>
            <a:r>
              <a:rPr kumimoji="1" lang="ja-JP" altLang="en-US" dirty="0"/>
              <a:t>に入れる</a:t>
            </a:r>
          </a:p>
        </p:txBody>
      </p:sp>
      <p:sp>
        <p:nvSpPr>
          <p:cNvPr id="21" name="矢印: 下 20">
            <a:extLst>
              <a:ext uri="{FF2B5EF4-FFF2-40B4-BE49-F238E27FC236}">
                <a16:creationId xmlns:a16="http://schemas.microsoft.com/office/drawing/2014/main" id="{A262926A-0C29-5A29-7104-201C17596FD9}"/>
              </a:ext>
            </a:extLst>
          </p:cNvPr>
          <p:cNvSpPr/>
          <p:nvPr/>
        </p:nvSpPr>
        <p:spPr>
          <a:xfrm>
            <a:off x="9207221" y="5719575"/>
            <a:ext cx="1134533" cy="76909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CF8B0B32-9191-E2E1-B918-2DA26B91E464}"/>
              </a:ext>
            </a:extLst>
          </p:cNvPr>
          <p:cNvSpPr txBox="1"/>
          <p:nvPr/>
        </p:nvSpPr>
        <p:spPr>
          <a:xfrm>
            <a:off x="2032754" y="3612534"/>
            <a:ext cx="2379944" cy="2277547"/>
          </a:xfrm>
          <a:prstGeom prst="rect">
            <a:avLst/>
          </a:prstGeom>
          <a:noFill/>
        </p:spPr>
        <p:txBody>
          <a:bodyPr wrap="square" rtlCol="0">
            <a:spAutoFit/>
          </a:bodyPr>
          <a:lstStyle/>
          <a:p>
            <a:r>
              <a:rPr lang="en-US" altLang="ja-JP" sz="2000" dirty="0"/>
              <a:t>1.56 2.89 … 0.91 </a:t>
            </a:r>
            <a:endParaRPr kumimoji="1" lang="en-US" altLang="ja-JP" sz="2000" dirty="0"/>
          </a:p>
          <a:p>
            <a:r>
              <a:rPr lang="en-US" altLang="ja-JP" sz="1050" dirty="0"/>
              <a:t> </a:t>
            </a:r>
          </a:p>
          <a:p>
            <a:r>
              <a:rPr lang="en-US" altLang="ja-JP" sz="2000" dirty="0"/>
              <a:t>2.34 1.54 … 7.64</a:t>
            </a:r>
          </a:p>
          <a:p>
            <a:endParaRPr lang="en-US" altLang="ja-JP" sz="1050" dirty="0"/>
          </a:p>
          <a:p>
            <a:r>
              <a:rPr lang="en-US" altLang="ja-JP" sz="2000" dirty="0"/>
              <a:t>8.53 1.42 … 6.43</a:t>
            </a:r>
            <a:endParaRPr kumimoji="1" lang="en-US" altLang="ja-JP" sz="2000" dirty="0"/>
          </a:p>
          <a:p>
            <a:endParaRPr lang="en-US" altLang="ja-JP" sz="1050" dirty="0"/>
          </a:p>
          <a:p>
            <a:r>
              <a:rPr lang="en-US" altLang="ja-JP" sz="2000" dirty="0"/>
              <a:t>2.45 5.56 … 8.41</a:t>
            </a:r>
            <a:endParaRPr kumimoji="1" lang="en-US" altLang="ja-JP" sz="2000" dirty="0"/>
          </a:p>
          <a:p>
            <a:r>
              <a:rPr kumimoji="1" lang="en-US" altLang="ja-JP" sz="1050" dirty="0"/>
              <a:t>  </a:t>
            </a:r>
          </a:p>
          <a:p>
            <a:r>
              <a:rPr kumimoji="1" lang="en-US" altLang="ja-JP" sz="2000" dirty="0"/>
              <a:t>9.23 8.95 … 2.58</a:t>
            </a:r>
            <a:endParaRPr kumimoji="1" lang="ja-JP" altLang="en-US" sz="2000" dirty="0"/>
          </a:p>
        </p:txBody>
      </p:sp>
      <p:sp>
        <p:nvSpPr>
          <p:cNvPr id="24" name="テキスト ボックス 23">
            <a:extLst>
              <a:ext uri="{FF2B5EF4-FFF2-40B4-BE49-F238E27FC236}">
                <a16:creationId xmlns:a16="http://schemas.microsoft.com/office/drawing/2014/main" id="{0A7591A4-3A93-520B-B96D-ABB25AC881D1}"/>
              </a:ext>
            </a:extLst>
          </p:cNvPr>
          <p:cNvSpPr txBox="1"/>
          <p:nvPr/>
        </p:nvSpPr>
        <p:spPr>
          <a:xfrm>
            <a:off x="4080667" y="4241028"/>
            <a:ext cx="800101" cy="830997"/>
          </a:xfrm>
          <a:prstGeom prst="rect">
            <a:avLst/>
          </a:prstGeom>
          <a:noFill/>
        </p:spPr>
        <p:txBody>
          <a:bodyPr wrap="square" rtlCol="0">
            <a:spAutoFit/>
          </a:bodyPr>
          <a:lstStyle/>
          <a:p>
            <a:r>
              <a:rPr kumimoji="1" lang="en-US" altLang="ja-JP" sz="4800" dirty="0"/>
              <a:t>+</a:t>
            </a:r>
            <a:endParaRPr kumimoji="1" lang="ja-JP" altLang="en-US" sz="4800" dirty="0"/>
          </a:p>
        </p:txBody>
      </p:sp>
      <p:sp>
        <p:nvSpPr>
          <p:cNvPr id="25" name="大かっこ 24">
            <a:extLst>
              <a:ext uri="{FF2B5EF4-FFF2-40B4-BE49-F238E27FC236}">
                <a16:creationId xmlns:a16="http://schemas.microsoft.com/office/drawing/2014/main" id="{86B24F23-E5DB-40A4-678B-A68D79DBAE33}"/>
              </a:ext>
            </a:extLst>
          </p:cNvPr>
          <p:cNvSpPr/>
          <p:nvPr/>
        </p:nvSpPr>
        <p:spPr>
          <a:xfrm>
            <a:off x="4623040" y="3557604"/>
            <a:ext cx="2201333" cy="2249782"/>
          </a:xfrm>
          <a:prstGeom prst="bracketPair">
            <a:avLst>
              <a:gd name="adj" fmla="val 15914"/>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EC71C22-4575-57AD-0399-E3AE53255E69}"/>
              </a:ext>
            </a:extLst>
          </p:cNvPr>
          <p:cNvSpPr txBox="1"/>
          <p:nvPr/>
        </p:nvSpPr>
        <p:spPr>
          <a:xfrm>
            <a:off x="5376333" y="5820920"/>
            <a:ext cx="1344082" cy="400110"/>
          </a:xfrm>
          <a:prstGeom prst="rect">
            <a:avLst/>
          </a:prstGeom>
          <a:noFill/>
        </p:spPr>
        <p:txBody>
          <a:bodyPr wrap="square" rtlCol="0">
            <a:spAutoFit/>
          </a:bodyPr>
          <a:lstStyle/>
          <a:p>
            <a:r>
              <a:rPr kumimoji="1" lang="en-US" altLang="ja-JP" sz="2000" dirty="0"/>
              <a:t>PE</a:t>
            </a:r>
            <a:endParaRPr kumimoji="1" lang="ja-JP" altLang="en-US" sz="2000" dirty="0"/>
          </a:p>
        </p:txBody>
      </p:sp>
      <p:sp>
        <p:nvSpPr>
          <p:cNvPr id="27" name="テキスト ボックス 26">
            <a:extLst>
              <a:ext uri="{FF2B5EF4-FFF2-40B4-BE49-F238E27FC236}">
                <a16:creationId xmlns:a16="http://schemas.microsoft.com/office/drawing/2014/main" id="{540C1005-9958-7B07-C8CB-DD21E74D5149}"/>
              </a:ext>
            </a:extLst>
          </p:cNvPr>
          <p:cNvSpPr txBox="1"/>
          <p:nvPr/>
        </p:nvSpPr>
        <p:spPr>
          <a:xfrm>
            <a:off x="4632193" y="3569988"/>
            <a:ext cx="2235993" cy="2277547"/>
          </a:xfrm>
          <a:prstGeom prst="rect">
            <a:avLst/>
          </a:prstGeom>
          <a:noFill/>
        </p:spPr>
        <p:txBody>
          <a:bodyPr wrap="square" rtlCol="0">
            <a:spAutoFit/>
          </a:bodyPr>
          <a:lstStyle/>
          <a:p>
            <a:r>
              <a:rPr kumimoji="1" lang="en-US" altLang="ja-JP" sz="2000" dirty="0"/>
              <a:t>0.85 0.54 … 0.99</a:t>
            </a:r>
          </a:p>
          <a:p>
            <a:r>
              <a:rPr lang="en-US" altLang="ja-JP" sz="1050" dirty="0"/>
              <a:t> </a:t>
            </a:r>
          </a:p>
          <a:p>
            <a:r>
              <a:rPr lang="en-US" altLang="ja-JP" sz="2000" dirty="0"/>
              <a:t>0.01 -0.41 … 0.99</a:t>
            </a:r>
          </a:p>
          <a:p>
            <a:endParaRPr lang="en-US" altLang="ja-JP" sz="1050" dirty="0"/>
          </a:p>
          <a:p>
            <a:r>
              <a:rPr lang="en-US" altLang="ja-JP" sz="2000" dirty="0"/>
              <a:t>0.61 0.02 … 0.47</a:t>
            </a:r>
            <a:endParaRPr kumimoji="1" lang="en-US" altLang="ja-JP" sz="2000" dirty="0"/>
          </a:p>
          <a:p>
            <a:endParaRPr lang="en-US" altLang="ja-JP" sz="1050" dirty="0"/>
          </a:p>
          <a:p>
            <a:r>
              <a:rPr kumimoji="1" lang="en-US" altLang="ja-JP" sz="2000" dirty="0"/>
              <a:t>0.93 0.67 … -0.22</a:t>
            </a:r>
          </a:p>
          <a:p>
            <a:r>
              <a:rPr kumimoji="1" lang="en-US" altLang="ja-JP" sz="1050" dirty="0"/>
              <a:t>  </a:t>
            </a:r>
          </a:p>
          <a:p>
            <a:r>
              <a:rPr kumimoji="1" lang="en-US" altLang="ja-JP" sz="2000" dirty="0"/>
              <a:t>0.57 0.31 … 0.01</a:t>
            </a:r>
            <a:endParaRPr kumimoji="1" lang="ja-JP" altLang="en-US" sz="2000" dirty="0"/>
          </a:p>
        </p:txBody>
      </p:sp>
      <p:sp>
        <p:nvSpPr>
          <p:cNvPr id="28" name="テキスト ボックス 27">
            <a:extLst>
              <a:ext uri="{FF2B5EF4-FFF2-40B4-BE49-F238E27FC236}">
                <a16:creationId xmlns:a16="http://schemas.microsoft.com/office/drawing/2014/main" id="{4A28B7E7-1920-3C57-8227-D1964770FB5E}"/>
              </a:ext>
            </a:extLst>
          </p:cNvPr>
          <p:cNvSpPr txBox="1"/>
          <p:nvPr/>
        </p:nvSpPr>
        <p:spPr>
          <a:xfrm>
            <a:off x="6987167" y="3858688"/>
            <a:ext cx="2201333" cy="369332"/>
          </a:xfrm>
          <a:prstGeom prst="rect">
            <a:avLst/>
          </a:prstGeom>
          <a:noFill/>
        </p:spPr>
        <p:txBody>
          <a:bodyPr wrap="square" rtlCol="0">
            <a:spAutoFit/>
          </a:bodyPr>
          <a:lstStyle/>
          <a:p>
            <a:r>
              <a:rPr lang="en-US" altLang="ja-JP" dirty="0" err="1"/>
              <a:t>Fmin</a:t>
            </a:r>
            <a:endParaRPr kumimoji="1" lang="ja-JP" altLang="en-US" dirty="0"/>
          </a:p>
        </p:txBody>
      </p:sp>
      <p:sp>
        <p:nvSpPr>
          <p:cNvPr id="29" name="テキスト ボックス 28">
            <a:extLst>
              <a:ext uri="{FF2B5EF4-FFF2-40B4-BE49-F238E27FC236}">
                <a16:creationId xmlns:a16="http://schemas.microsoft.com/office/drawing/2014/main" id="{42090B5D-EA3A-9547-7B3B-3DFC17DDC95B}"/>
              </a:ext>
            </a:extLst>
          </p:cNvPr>
          <p:cNvSpPr txBox="1"/>
          <p:nvPr/>
        </p:nvSpPr>
        <p:spPr>
          <a:xfrm>
            <a:off x="7165934" y="4751307"/>
            <a:ext cx="2201333" cy="369332"/>
          </a:xfrm>
          <a:prstGeom prst="rect">
            <a:avLst/>
          </a:prstGeom>
          <a:noFill/>
        </p:spPr>
        <p:txBody>
          <a:bodyPr wrap="square" rtlCol="0">
            <a:spAutoFit/>
          </a:bodyPr>
          <a:lstStyle/>
          <a:p>
            <a:r>
              <a:rPr kumimoji="1" lang="en-US" altLang="ja-JP" dirty="0"/>
              <a:t>C7</a:t>
            </a:r>
            <a:endParaRPr kumimoji="1" lang="ja-JP" altLang="en-US" dirty="0"/>
          </a:p>
        </p:txBody>
      </p:sp>
      <p:sp>
        <p:nvSpPr>
          <p:cNvPr id="30" name="テキスト ボックス 29">
            <a:extLst>
              <a:ext uri="{FF2B5EF4-FFF2-40B4-BE49-F238E27FC236}">
                <a16:creationId xmlns:a16="http://schemas.microsoft.com/office/drawing/2014/main" id="{42AD0AA9-8C36-FB00-A659-CC6B7844C8D5}"/>
              </a:ext>
            </a:extLst>
          </p:cNvPr>
          <p:cNvSpPr txBox="1"/>
          <p:nvPr/>
        </p:nvSpPr>
        <p:spPr>
          <a:xfrm>
            <a:off x="6777681" y="4411002"/>
            <a:ext cx="2201333" cy="369332"/>
          </a:xfrm>
          <a:prstGeom prst="rect">
            <a:avLst/>
          </a:prstGeom>
          <a:noFill/>
        </p:spPr>
        <p:txBody>
          <a:bodyPr wrap="square" rtlCol="0">
            <a:spAutoFit/>
          </a:bodyPr>
          <a:lstStyle/>
          <a:p>
            <a:r>
              <a:rPr lang="en-US" altLang="ja-JP" dirty="0"/>
              <a:t>Y = </a:t>
            </a:r>
            <a:endParaRPr kumimoji="1" lang="ja-JP" altLang="en-US" dirty="0"/>
          </a:p>
        </p:txBody>
      </p:sp>
      <p:sp>
        <p:nvSpPr>
          <p:cNvPr id="31" name="大かっこ 30">
            <a:extLst>
              <a:ext uri="{FF2B5EF4-FFF2-40B4-BE49-F238E27FC236}">
                <a16:creationId xmlns:a16="http://schemas.microsoft.com/office/drawing/2014/main" id="{CB564319-99F2-8822-1567-55347185A633}"/>
              </a:ext>
            </a:extLst>
          </p:cNvPr>
          <p:cNvSpPr/>
          <p:nvPr/>
        </p:nvSpPr>
        <p:spPr>
          <a:xfrm>
            <a:off x="7641392" y="3468410"/>
            <a:ext cx="2008753" cy="2249782"/>
          </a:xfrm>
          <a:prstGeom prst="bracketPair">
            <a:avLst>
              <a:gd name="adj" fmla="val 15914"/>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2" name="大かっこ 31">
            <a:extLst>
              <a:ext uri="{FF2B5EF4-FFF2-40B4-BE49-F238E27FC236}">
                <a16:creationId xmlns:a16="http://schemas.microsoft.com/office/drawing/2014/main" id="{24709AC8-E296-FDA0-B7CC-435AF005F604}"/>
              </a:ext>
            </a:extLst>
          </p:cNvPr>
          <p:cNvSpPr/>
          <p:nvPr/>
        </p:nvSpPr>
        <p:spPr>
          <a:xfrm>
            <a:off x="9983789" y="3424958"/>
            <a:ext cx="2048927" cy="2249782"/>
          </a:xfrm>
          <a:prstGeom prst="bracketPair">
            <a:avLst>
              <a:gd name="adj" fmla="val 15914"/>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2559BDB-BAD8-4600-93BD-F61DCD71DFB4}"/>
              </a:ext>
            </a:extLst>
          </p:cNvPr>
          <p:cNvSpPr txBox="1"/>
          <p:nvPr/>
        </p:nvSpPr>
        <p:spPr>
          <a:xfrm>
            <a:off x="10930465" y="5690026"/>
            <a:ext cx="1344082" cy="400110"/>
          </a:xfrm>
          <a:prstGeom prst="rect">
            <a:avLst/>
          </a:prstGeom>
          <a:noFill/>
        </p:spPr>
        <p:txBody>
          <a:bodyPr wrap="square" rtlCol="0">
            <a:spAutoFit/>
          </a:bodyPr>
          <a:lstStyle/>
          <a:p>
            <a:r>
              <a:rPr kumimoji="1" lang="en-US" altLang="ja-JP" sz="2000" dirty="0"/>
              <a:t>PE</a:t>
            </a:r>
            <a:endParaRPr kumimoji="1" lang="ja-JP" altLang="en-US" sz="2000" dirty="0"/>
          </a:p>
        </p:txBody>
      </p:sp>
      <p:sp>
        <p:nvSpPr>
          <p:cNvPr id="34" name="テキスト ボックス 33">
            <a:extLst>
              <a:ext uri="{FF2B5EF4-FFF2-40B4-BE49-F238E27FC236}">
                <a16:creationId xmlns:a16="http://schemas.microsoft.com/office/drawing/2014/main" id="{2998FA5E-B9DE-A5CE-8EA1-E6D5969EE5B1}"/>
              </a:ext>
            </a:extLst>
          </p:cNvPr>
          <p:cNvSpPr txBox="1"/>
          <p:nvPr/>
        </p:nvSpPr>
        <p:spPr>
          <a:xfrm>
            <a:off x="9508331" y="4221053"/>
            <a:ext cx="475458" cy="830997"/>
          </a:xfrm>
          <a:prstGeom prst="rect">
            <a:avLst/>
          </a:prstGeom>
          <a:noFill/>
        </p:spPr>
        <p:txBody>
          <a:bodyPr wrap="square" rtlCol="0">
            <a:spAutoFit/>
          </a:bodyPr>
          <a:lstStyle/>
          <a:p>
            <a:r>
              <a:rPr kumimoji="1" lang="en-US" altLang="ja-JP" sz="4800" dirty="0"/>
              <a:t>+</a:t>
            </a:r>
            <a:endParaRPr kumimoji="1" lang="ja-JP" altLang="en-US" sz="4800" dirty="0"/>
          </a:p>
        </p:txBody>
      </p:sp>
      <p:sp>
        <p:nvSpPr>
          <p:cNvPr id="35" name="テキスト ボックス 34">
            <a:extLst>
              <a:ext uri="{FF2B5EF4-FFF2-40B4-BE49-F238E27FC236}">
                <a16:creationId xmlns:a16="http://schemas.microsoft.com/office/drawing/2014/main" id="{95A5991F-FCDD-695B-939A-58FB7B7AFABA}"/>
              </a:ext>
            </a:extLst>
          </p:cNvPr>
          <p:cNvSpPr txBox="1"/>
          <p:nvPr/>
        </p:nvSpPr>
        <p:spPr>
          <a:xfrm>
            <a:off x="7641392" y="3804465"/>
            <a:ext cx="2201333" cy="1338828"/>
          </a:xfrm>
          <a:prstGeom prst="rect">
            <a:avLst/>
          </a:prstGeom>
          <a:noFill/>
        </p:spPr>
        <p:txBody>
          <a:bodyPr wrap="square" rtlCol="0">
            <a:spAutoFit/>
          </a:bodyPr>
          <a:lstStyle/>
          <a:p>
            <a:r>
              <a:rPr kumimoji="1" lang="en-US" altLang="ja-JP" sz="2000" dirty="0"/>
              <a:t>3.93 5.15 … 3.51</a:t>
            </a:r>
          </a:p>
          <a:p>
            <a:r>
              <a:rPr lang="en-US" altLang="ja-JP" sz="1050" dirty="0"/>
              <a:t> </a:t>
            </a:r>
          </a:p>
          <a:p>
            <a:endParaRPr lang="en-US" altLang="ja-JP" sz="2000" dirty="0"/>
          </a:p>
          <a:p>
            <a:endParaRPr lang="en-US" altLang="ja-JP" sz="1050" dirty="0"/>
          </a:p>
          <a:p>
            <a:r>
              <a:rPr kumimoji="1" lang="en-US" altLang="ja-JP" sz="2000" dirty="0"/>
              <a:t>4.13 1.52 … 2.28</a:t>
            </a:r>
          </a:p>
        </p:txBody>
      </p:sp>
      <p:sp>
        <p:nvSpPr>
          <p:cNvPr id="36" name="テキスト ボックス 35">
            <a:extLst>
              <a:ext uri="{FF2B5EF4-FFF2-40B4-BE49-F238E27FC236}">
                <a16:creationId xmlns:a16="http://schemas.microsoft.com/office/drawing/2014/main" id="{A9A0C52F-A17D-0F87-D6C1-2E7CC839D7A8}"/>
              </a:ext>
            </a:extLst>
          </p:cNvPr>
          <p:cNvSpPr txBox="1"/>
          <p:nvPr/>
        </p:nvSpPr>
        <p:spPr>
          <a:xfrm>
            <a:off x="9983789" y="3791413"/>
            <a:ext cx="2290758" cy="1338828"/>
          </a:xfrm>
          <a:prstGeom prst="rect">
            <a:avLst/>
          </a:prstGeom>
          <a:noFill/>
        </p:spPr>
        <p:txBody>
          <a:bodyPr wrap="square" rtlCol="0">
            <a:spAutoFit/>
          </a:bodyPr>
          <a:lstStyle/>
          <a:p>
            <a:r>
              <a:rPr kumimoji="1" lang="en-US" altLang="ja-JP" sz="2000" dirty="0"/>
              <a:t>0.83 0.18 … 0.89</a:t>
            </a:r>
          </a:p>
          <a:p>
            <a:r>
              <a:rPr lang="en-US" altLang="ja-JP" sz="1050" dirty="0"/>
              <a:t> </a:t>
            </a:r>
          </a:p>
          <a:p>
            <a:endParaRPr lang="en-US" altLang="ja-JP" sz="2000" dirty="0"/>
          </a:p>
          <a:p>
            <a:endParaRPr lang="en-US" altLang="ja-JP" sz="1050" dirty="0"/>
          </a:p>
          <a:p>
            <a:r>
              <a:rPr kumimoji="1" lang="en-US" altLang="ja-JP" sz="2000" dirty="0"/>
              <a:t>0.2</a:t>
            </a:r>
            <a:r>
              <a:rPr lang="en-US" altLang="ja-JP" sz="2000" dirty="0"/>
              <a:t>6 0.77 … 0.11</a:t>
            </a:r>
            <a:endParaRPr kumimoji="1" lang="en-US" altLang="ja-JP" sz="2000" dirty="0"/>
          </a:p>
        </p:txBody>
      </p:sp>
      <p:sp>
        <p:nvSpPr>
          <p:cNvPr id="7" name="Google Shape;81;p3">
            <a:extLst>
              <a:ext uri="{FF2B5EF4-FFF2-40B4-BE49-F238E27FC236}">
                <a16:creationId xmlns:a16="http://schemas.microsoft.com/office/drawing/2014/main" id="{8B0C3A2E-D382-92E3-CFBD-C24CCBCA9B24}"/>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9540299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a:extLst>
            <a:ext uri="{FF2B5EF4-FFF2-40B4-BE49-F238E27FC236}">
              <a16:creationId xmlns:a16="http://schemas.microsoft.com/office/drawing/2014/main" id="{B9434105-5702-4AFA-6220-00A9C56B47CB}"/>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8C4C237-E801-0020-3CB0-355520AAE58D}"/>
              </a:ext>
            </a:extLst>
          </p:cNvPr>
          <p:cNvSpPr>
            <a:spLocks noGrp="1"/>
          </p:cNvSpPr>
          <p:nvPr>
            <p:ph idx="1"/>
          </p:nvPr>
        </p:nvSpPr>
        <p:spPr>
          <a:xfrm>
            <a:off x="2359019" y="1343481"/>
            <a:ext cx="6681123" cy="457957"/>
          </a:xfrm>
        </p:spPr>
        <p:txBody>
          <a:bodyPr>
            <a:normAutofit lnSpcReduction="10000"/>
          </a:bodyPr>
          <a:lstStyle/>
          <a:p>
            <a:pPr marL="0" indent="0">
              <a:buNone/>
            </a:pPr>
            <a:r>
              <a:rPr kumimoji="1" lang="ja-JP" altLang="en-US" dirty="0"/>
              <a:t>歌詞</a:t>
            </a:r>
            <a:r>
              <a:rPr kumimoji="1" lang="en-US" altLang="ja-JP" dirty="0"/>
              <a:t>:</a:t>
            </a:r>
            <a:r>
              <a:rPr kumimoji="1" lang="ja-JP" altLang="en-US" dirty="0"/>
              <a:t>「</a:t>
            </a:r>
            <a:r>
              <a:rPr lang="en-US" altLang="ja-JP" sz="28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When you’re down and troubled</a:t>
            </a:r>
            <a:r>
              <a:rPr kumimoji="1" lang="ja-JP" altLang="en-US" dirty="0"/>
              <a:t>」</a:t>
            </a:r>
          </a:p>
        </p:txBody>
      </p:sp>
      <p:sp>
        <p:nvSpPr>
          <p:cNvPr id="4" name="スライド番号プレースホルダー 3">
            <a:extLst>
              <a:ext uri="{FF2B5EF4-FFF2-40B4-BE49-F238E27FC236}">
                <a16:creationId xmlns:a16="http://schemas.microsoft.com/office/drawing/2014/main" id="{2697C2BD-03EC-B352-E361-40B24C73A69A}"/>
              </a:ext>
            </a:extLst>
          </p:cNvPr>
          <p:cNvSpPr>
            <a:spLocks noGrp="1"/>
          </p:cNvSpPr>
          <p:nvPr>
            <p:ph type="sldNum" sz="quarter" idx="12"/>
          </p:nvPr>
        </p:nvSpPr>
        <p:spPr/>
        <p:txBody>
          <a:bodyPr/>
          <a:lstStyle/>
          <a:p>
            <a:fld id="{18AC684D-496E-4653-A51A-4868C99AC9FD}" type="slidenum">
              <a:rPr kumimoji="1" lang="ja-JP" altLang="en-US" sz="2000" smtClean="0"/>
              <a:t>22</a:t>
            </a:fld>
            <a:endParaRPr kumimoji="1" lang="ja-JP" altLang="en-US" sz="2000" dirty="0"/>
          </a:p>
        </p:txBody>
      </p:sp>
      <p:grpSp>
        <p:nvGrpSpPr>
          <p:cNvPr id="60" name="グループ化 59">
            <a:extLst>
              <a:ext uri="{FF2B5EF4-FFF2-40B4-BE49-F238E27FC236}">
                <a16:creationId xmlns:a16="http://schemas.microsoft.com/office/drawing/2014/main" id="{08627A95-3C5A-1A54-4F51-38FFBFC613F2}"/>
              </a:ext>
            </a:extLst>
          </p:cNvPr>
          <p:cNvGrpSpPr/>
          <p:nvPr/>
        </p:nvGrpSpPr>
        <p:grpSpPr>
          <a:xfrm>
            <a:off x="474924" y="1924629"/>
            <a:ext cx="9794491" cy="4173102"/>
            <a:chOff x="474924" y="1924629"/>
            <a:chExt cx="9794491" cy="4173102"/>
          </a:xfrm>
        </p:grpSpPr>
        <p:sp>
          <p:nvSpPr>
            <p:cNvPr id="22" name="テキスト ボックス 21">
              <a:extLst>
                <a:ext uri="{FF2B5EF4-FFF2-40B4-BE49-F238E27FC236}">
                  <a16:creationId xmlns:a16="http://schemas.microsoft.com/office/drawing/2014/main" id="{A2DFCCD8-9FF4-2154-44A3-9B36D248C18D}"/>
                </a:ext>
              </a:extLst>
            </p:cNvPr>
            <p:cNvSpPr txBox="1"/>
            <p:nvPr/>
          </p:nvSpPr>
          <p:spPr>
            <a:xfrm>
              <a:off x="3880704" y="1958679"/>
              <a:ext cx="3132788" cy="523220"/>
            </a:xfrm>
            <a:prstGeom prst="rect">
              <a:avLst/>
            </a:prstGeom>
            <a:noFill/>
          </p:spPr>
          <p:txBody>
            <a:bodyPr wrap="square" rtlCol="0">
              <a:spAutoFit/>
            </a:bodyPr>
            <a:lstStyle/>
            <a:p>
              <a:r>
                <a:rPr lang="en-US" altLang="ja-JP" sz="2800" dirty="0"/>
                <a:t>embedding</a:t>
              </a:r>
              <a:r>
                <a:rPr lang="ja-JP" altLang="en-US" sz="2800" dirty="0"/>
                <a:t>を抽出</a:t>
              </a:r>
              <a:endParaRPr kumimoji="1" lang="ja-JP" altLang="en-US" sz="2800" dirty="0"/>
            </a:p>
          </p:txBody>
        </p:sp>
        <p:grpSp>
          <p:nvGrpSpPr>
            <p:cNvPr id="59" name="グループ化 58">
              <a:extLst>
                <a:ext uri="{FF2B5EF4-FFF2-40B4-BE49-F238E27FC236}">
                  <a16:creationId xmlns:a16="http://schemas.microsoft.com/office/drawing/2014/main" id="{A9214826-2B1C-20C3-1703-11CF4E948F9F}"/>
                </a:ext>
              </a:extLst>
            </p:cNvPr>
            <p:cNvGrpSpPr/>
            <p:nvPr/>
          </p:nvGrpSpPr>
          <p:grpSpPr>
            <a:xfrm>
              <a:off x="474924" y="1924629"/>
              <a:ext cx="9794491" cy="4173102"/>
              <a:chOff x="474924" y="1924629"/>
              <a:chExt cx="9794491" cy="4173102"/>
            </a:xfrm>
          </p:grpSpPr>
          <p:sp>
            <p:nvSpPr>
              <p:cNvPr id="37" name="矢印: 下 36">
                <a:extLst>
                  <a:ext uri="{FF2B5EF4-FFF2-40B4-BE49-F238E27FC236}">
                    <a16:creationId xmlns:a16="http://schemas.microsoft.com/office/drawing/2014/main" id="{BD51B6DD-9448-B627-2053-BD7FDDFCA7A8}"/>
                  </a:ext>
                </a:extLst>
              </p:cNvPr>
              <p:cNvSpPr/>
              <p:nvPr/>
            </p:nvSpPr>
            <p:spPr>
              <a:xfrm>
                <a:off x="3000464" y="1924629"/>
                <a:ext cx="880240" cy="1078931"/>
              </a:xfrm>
              <a:prstGeom prst="down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5BD7AAFC-8F7B-3D36-84AD-C27E7850959D}"/>
                  </a:ext>
                </a:extLst>
              </p:cNvPr>
              <p:cNvGrpSpPr/>
              <p:nvPr/>
            </p:nvGrpSpPr>
            <p:grpSpPr>
              <a:xfrm>
                <a:off x="474924" y="2956553"/>
                <a:ext cx="9794491" cy="3141178"/>
                <a:chOff x="474924" y="2956553"/>
                <a:chExt cx="9794491" cy="3141178"/>
              </a:xfrm>
            </p:grpSpPr>
            <p:grpSp>
              <p:nvGrpSpPr>
                <p:cNvPr id="57" name="グループ化 56">
                  <a:extLst>
                    <a:ext uri="{FF2B5EF4-FFF2-40B4-BE49-F238E27FC236}">
                      <a16:creationId xmlns:a16="http://schemas.microsoft.com/office/drawing/2014/main" id="{D7258881-C90F-DA55-885A-8439820E05EE}"/>
                    </a:ext>
                  </a:extLst>
                </p:cNvPr>
                <p:cNvGrpSpPr/>
                <p:nvPr/>
              </p:nvGrpSpPr>
              <p:grpSpPr>
                <a:xfrm>
                  <a:off x="474924" y="2956553"/>
                  <a:ext cx="8565218" cy="3141178"/>
                  <a:chOff x="474924" y="2956553"/>
                  <a:chExt cx="8565218" cy="3141178"/>
                </a:xfrm>
              </p:grpSpPr>
              <p:sp>
                <p:nvSpPr>
                  <p:cNvPr id="25" name="大かっこ 24">
                    <a:extLst>
                      <a:ext uri="{FF2B5EF4-FFF2-40B4-BE49-F238E27FC236}">
                        <a16:creationId xmlns:a16="http://schemas.microsoft.com/office/drawing/2014/main" id="{00DB4FB0-1B25-FFD8-B940-ADCDF971FBE2}"/>
                      </a:ext>
                    </a:extLst>
                  </p:cNvPr>
                  <p:cNvSpPr/>
                  <p:nvPr/>
                </p:nvSpPr>
                <p:spPr>
                  <a:xfrm>
                    <a:off x="6193495" y="2956553"/>
                    <a:ext cx="2846647" cy="2541654"/>
                  </a:xfrm>
                  <a:prstGeom prst="bracketPair">
                    <a:avLst>
                      <a:gd name="adj" fmla="val 15914"/>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A4ADF288-C5D1-2B9C-6DA1-2BBA0C1CD96D}"/>
                      </a:ext>
                    </a:extLst>
                  </p:cNvPr>
                  <p:cNvGrpSpPr/>
                  <p:nvPr/>
                </p:nvGrpSpPr>
                <p:grpSpPr>
                  <a:xfrm>
                    <a:off x="474924" y="3003560"/>
                    <a:ext cx="8347755" cy="3094171"/>
                    <a:chOff x="474924" y="3003560"/>
                    <a:chExt cx="8347755" cy="3094171"/>
                  </a:xfrm>
                </p:grpSpPr>
                <p:sp>
                  <p:nvSpPr>
                    <p:cNvPr id="27" name="テキスト ボックス 26">
                      <a:extLst>
                        <a:ext uri="{FF2B5EF4-FFF2-40B4-BE49-F238E27FC236}">
                          <a16:creationId xmlns:a16="http://schemas.microsoft.com/office/drawing/2014/main" id="{AA1885EE-DA44-A424-382A-075C63E446E2}"/>
                        </a:ext>
                      </a:extLst>
                    </p:cNvPr>
                    <p:cNvSpPr txBox="1"/>
                    <p:nvPr/>
                  </p:nvSpPr>
                  <p:spPr>
                    <a:xfrm>
                      <a:off x="6586686" y="3097469"/>
                      <a:ext cx="2235993" cy="2277547"/>
                    </a:xfrm>
                    <a:prstGeom prst="rect">
                      <a:avLst/>
                    </a:prstGeom>
                    <a:noFill/>
                  </p:spPr>
                  <p:txBody>
                    <a:bodyPr wrap="square" rtlCol="0">
                      <a:spAutoFit/>
                    </a:bodyPr>
                    <a:lstStyle/>
                    <a:p>
                      <a:r>
                        <a:rPr kumimoji="1" lang="en-US" altLang="ja-JP" sz="2000" dirty="0"/>
                        <a:t>0.85 0.54 … 0.99</a:t>
                      </a:r>
                    </a:p>
                    <a:p>
                      <a:r>
                        <a:rPr lang="en-US" altLang="ja-JP" sz="1050" dirty="0"/>
                        <a:t> </a:t>
                      </a:r>
                    </a:p>
                    <a:p>
                      <a:r>
                        <a:rPr lang="en-US" altLang="ja-JP" sz="2000" dirty="0"/>
                        <a:t>0.01 -0.41 … 0.99</a:t>
                      </a:r>
                    </a:p>
                    <a:p>
                      <a:endParaRPr lang="en-US" altLang="ja-JP" sz="1050" dirty="0"/>
                    </a:p>
                    <a:p>
                      <a:r>
                        <a:rPr lang="en-US" altLang="ja-JP" sz="2000" dirty="0"/>
                        <a:t>0.61 0.02 … 0.47</a:t>
                      </a:r>
                      <a:endParaRPr kumimoji="1" lang="en-US" altLang="ja-JP" sz="2000" dirty="0"/>
                    </a:p>
                    <a:p>
                      <a:endParaRPr lang="en-US" altLang="ja-JP" sz="1050" dirty="0"/>
                    </a:p>
                    <a:p>
                      <a:r>
                        <a:rPr kumimoji="1" lang="en-US" altLang="ja-JP" sz="2000" dirty="0"/>
                        <a:t>0.93 0.67 … -0.22</a:t>
                      </a:r>
                    </a:p>
                    <a:p>
                      <a:r>
                        <a:rPr kumimoji="1" lang="en-US" altLang="ja-JP" sz="1050" dirty="0"/>
                        <a:t>  </a:t>
                      </a:r>
                    </a:p>
                    <a:p>
                      <a:r>
                        <a:rPr kumimoji="1" lang="en-US" altLang="ja-JP" sz="2000" dirty="0"/>
                        <a:t>0.57 0.31 … 0.01</a:t>
                      </a:r>
                      <a:endParaRPr kumimoji="1" lang="ja-JP" altLang="en-US" sz="2000" dirty="0"/>
                    </a:p>
                  </p:txBody>
                </p:sp>
                <p:grpSp>
                  <p:nvGrpSpPr>
                    <p:cNvPr id="55" name="グループ化 54">
                      <a:extLst>
                        <a:ext uri="{FF2B5EF4-FFF2-40B4-BE49-F238E27FC236}">
                          <a16:creationId xmlns:a16="http://schemas.microsoft.com/office/drawing/2014/main" id="{7E05AEDE-886E-56D5-CE70-0DFFEE3B3E7A}"/>
                        </a:ext>
                      </a:extLst>
                    </p:cNvPr>
                    <p:cNvGrpSpPr/>
                    <p:nvPr/>
                  </p:nvGrpSpPr>
                  <p:grpSpPr>
                    <a:xfrm>
                      <a:off x="474924" y="3003560"/>
                      <a:ext cx="5412190" cy="3094171"/>
                      <a:chOff x="474924" y="3003560"/>
                      <a:chExt cx="5412190" cy="3094171"/>
                    </a:xfrm>
                  </p:grpSpPr>
                  <p:sp>
                    <p:nvSpPr>
                      <p:cNvPr id="24" name="テキスト ボックス 23">
                        <a:extLst>
                          <a:ext uri="{FF2B5EF4-FFF2-40B4-BE49-F238E27FC236}">
                            <a16:creationId xmlns:a16="http://schemas.microsoft.com/office/drawing/2014/main" id="{7788C66C-C7B2-7778-C994-868CB02A07E2}"/>
                          </a:ext>
                        </a:extLst>
                      </p:cNvPr>
                      <p:cNvSpPr txBox="1"/>
                      <p:nvPr/>
                    </p:nvSpPr>
                    <p:spPr>
                      <a:xfrm>
                        <a:off x="5266180" y="3788538"/>
                        <a:ext cx="620934" cy="830997"/>
                      </a:xfrm>
                      <a:prstGeom prst="rect">
                        <a:avLst/>
                      </a:prstGeom>
                      <a:noFill/>
                    </p:spPr>
                    <p:txBody>
                      <a:bodyPr wrap="square" rtlCol="0">
                        <a:spAutoFit/>
                      </a:bodyPr>
                      <a:lstStyle/>
                      <a:p>
                        <a:r>
                          <a:rPr kumimoji="1" lang="en-US" altLang="ja-JP" sz="4800" dirty="0"/>
                          <a:t>+</a:t>
                        </a:r>
                        <a:endParaRPr kumimoji="1" lang="ja-JP" altLang="en-US" sz="4800" dirty="0"/>
                      </a:p>
                    </p:txBody>
                  </p:sp>
                  <p:grpSp>
                    <p:nvGrpSpPr>
                      <p:cNvPr id="53" name="グループ化 52">
                        <a:extLst>
                          <a:ext uri="{FF2B5EF4-FFF2-40B4-BE49-F238E27FC236}">
                            <a16:creationId xmlns:a16="http://schemas.microsoft.com/office/drawing/2014/main" id="{0BE3E413-EDA1-08E4-B5B7-DF95392F66B5}"/>
                          </a:ext>
                        </a:extLst>
                      </p:cNvPr>
                      <p:cNvGrpSpPr/>
                      <p:nvPr/>
                    </p:nvGrpSpPr>
                    <p:grpSpPr>
                      <a:xfrm>
                        <a:off x="474924" y="3003560"/>
                        <a:ext cx="4495661" cy="3094171"/>
                        <a:chOff x="474924" y="3003560"/>
                        <a:chExt cx="4495661" cy="3094171"/>
                      </a:xfrm>
                    </p:grpSpPr>
                    <p:grpSp>
                      <p:nvGrpSpPr>
                        <p:cNvPr id="52" name="グループ化 51">
                          <a:extLst>
                            <a:ext uri="{FF2B5EF4-FFF2-40B4-BE49-F238E27FC236}">
                              <a16:creationId xmlns:a16="http://schemas.microsoft.com/office/drawing/2014/main" id="{F3CB0240-303E-66A7-AC79-270A8F1F19AE}"/>
                            </a:ext>
                          </a:extLst>
                        </p:cNvPr>
                        <p:cNvGrpSpPr/>
                        <p:nvPr/>
                      </p:nvGrpSpPr>
                      <p:grpSpPr>
                        <a:xfrm>
                          <a:off x="474924" y="3003560"/>
                          <a:ext cx="4495661" cy="2541654"/>
                          <a:chOff x="474924" y="3003560"/>
                          <a:chExt cx="4495661" cy="2541654"/>
                        </a:xfrm>
                      </p:grpSpPr>
                      <p:grpSp>
                        <p:nvGrpSpPr>
                          <p:cNvPr id="51" name="グループ化 50">
                            <a:extLst>
                              <a:ext uri="{FF2B5EF4-FFF2-40B4-BE49-F238E27FC236}">
                                <a16:creationId xmlns:a16="http://schemas.microsoft.com/office/drawing/2014/main" id="{0620CA6C-051C-6D26-425A-526831E2F340}"/>
                              </a:ext>
                            </a:extLst>
                          </p:cNvPr>
                          <p:cNvGrpSpPr/>
                          <p:nvPr/>
                        </p:nvGrpSpPr>
                        <p:grpSpPr>
                          <a:xfrm>
                            <a:off x="474924" y="3082119"/>
                            <a:ext cx="2230965" cy="2403670"/>
                            <a:chOff x="474924" y="3082119"/>
                            <a:chExt cx="2230965" cy="2403670"/>
                          </a:xfrm>
                        </p:grpSpPr>
                        <p:sp>
                          <p:nvSpPr>
                            <p:cNvPr id="11" name="テキスト ボックス 10">
                              <a:extLst>
                                <a:ext uri="{FF2B5EF4-FFF2-40B4-BE49-F238E27FC236}">
                                  <a16:creationId xmlns:a16="http://schemas.microsoft.com/office/drawing/2014/main" id="{FBA997E0-9D52-4E29-3A05-A48048E0FB49}"/>
                                </a:ext>
                              </a:extLst>
                            </p:cNvPr>
                            <p:cNvSpPr txBox="1"/>
                            <p:nvPr/>
                          </p:nvSpPr>
                          <p:spPr>
                            <a:xfrm>
                              <a:off x="474924" y="3082119"/>
                              <a:ext cx="1533674" cy="523220"/>
                            </a:xfrm>
                            <a:prstGeom prst="rect">
                              <a:avLst/>
                            </a:prstGeom>
                            <a:noFill/>
                          </p:spPr>
                          <p:txBody>
                            <a:bodyPr wrap="square" rtlCol="0">
                              <a:spAutoFit/>
                            </a:bodyPr>
                            <a:lstStyle/>
                            <a:p>
                              <a:r>
                                <a:rPr kumimoji="1" lang="en-US" altLang="ja-JP" sz="2800" dirty="0"/>
                                <a:t>When</a:t>
                              </a:r>
                              <a:endParaRPr kumimoji="1" lang="ja-JP" altLang="en-US" sz="2800" dirty="0"/>
                            </a:p>
                          </p:txBody>
                        </p:sp>
                        <p:sp>
                          <p:nvSpPr>
                            <p:cNvPr id="12" name="テキスト ボックス 11">
                              <a:extLst>
                                <a:ext uri="{FF2B5EF4-FFF2-40B4-BE49-F238E27FC236}">
                                  <a16:creationId xmlns:a16="http://schemas.microsoft.com/office/drawing/2014/main" id="{6DCAF21F-69B7-0EA4-FA8E-952FA73834B9}"/>
                                </a:ext>
                              </a:extLst>
                            </p:cNvPr>
                            <p:cNvSpPr txBox="1"/>
                            <p:nvPr/>
                          </p:nvSpPr>
                          <p:spPr>
                            <a:xfrm>
                              <a:off x="504556" y="3974633"/>
                              <a:ext cx="2201333" cy="523220"/>
                            </a:xfrm>
                            <a:prstGeom prst="rect">
                              <a:avLst/>
                            </a:prstGeom>
                            <a:noFill/>
                          </p:spPr>
                          <p:txBody>
                            <a:bodyPr wrap="square" rtlCol="0">
                              <a:spAutoFit/>
                            </a:bodyPr>
                            <a:lstStyle/>
                            <a:p>
                              <a:r>
                                <a:rPr lang="en-US" altLang="ja-JP" sz="2800" dirty="0"/>
                                <a:t>down </a:t>
                              </a:r>
                              <a:endParaRPr kumimoji="1" lang="ja-JP" altLang="en-US" sz="2800" dirty="0"/>
                            </a:p>
                          </p:txBody>
                        </p:sp>
                        <p:sp>
                          <p:nvSpPr>
                            <p:cNvPr id="13" name="テキスト ボックス 12">
                              <a:extLst>
                                <a:ext uri="{FF2B5EF4-FFF2-40B4-BE49-F238E27FC236}">
                                  <a16:creationId xmlns:a16="http://schemas.microsoft.com/office/drawing/2014/main" id="{C5213455-0BBE-EAE0-205E-57B3739B8707}"/>
                                </a:ext>
                              </a:extLst>
                            </p:cNvPr>
                            <p:cNvSpPr txBox="1"/>
                            <p:nvPr/>
                          </p:nvSpPr>
                          <p:spPr>
                            <a:xfrm>
                              <a:off x="504556" y="3495046"/>
                              <a:ext cx="2201333" cy="523220"/>
                            </a:xfrm>
                            <a:prstGeom prst="rect">
                              <a:avLst/>
                            </a:prstGeom>
                            <a:noFill/>
                          </p:spPr>
                          <p:txBody>
                            <a:bodyPr wrap="square" rtlCol="0">
                              <a:spAutoFit/>
                            </a:bodyPr>
                            <a:lstStyle/>
                            <a:p>
                              <a:r>
                                <a:rPr lang="en-US" altLang="ja-JP" sz="2800" dirty="0"/>
                                <a:t>you’re	</a:t>
                              </a:r>
                              <a:r>
                                <a:rPr lang="ja-JP" altLang="en-US" sz="2800" dirty="0"/>
                                <a:t>　　</a:t>
                              </a:r>
                              <a:endParaRPr kumimoji="1" lang="ja-JP" altLang="en-US" sz="2800" dirty="0"/>
                            </a:p>
                          </p:txBody>
                        </p:sp>
                        <p:sp>
                          <p:nvSpPr>
                            <p:cNvPr id="14" name="テキスト ボックス 13">
                              <a:extLst>
                                <a:ext uri="{FF2B5EF4-FFF2-40B4-BE49-F238E27FC236}">
                                  <a16:creationId xmlns:a16="http://schemas.microsoft.com/office/drawing/2014/main" id="{F67E4445-9CD5-E47F-659A-3286B0554352}"/>
                                </a:ext>
                              </a:extLst>
                            </p:cNvPr>
                            <p:cNvSpPr txBox="1"/>
                            <p:nvPr/>
                          </p:nvSpPr>
                          <p:spPr>
                            <a:xfrm>
                              <a:off x="504556" y="4454220"/>
                              <a:ext cx="2201333" cy="523220"/>
                            </a:xfrm>
                            <a:prstGeom prst="rect">
                              <a:avLst/>
                            </a:prstGeom>
                            <a:noFill/>
                          </p:spPr>
                          <p:txBody>
                            <a:bodyPr wrap="square" rtlCol="0">
                              <a:spAutoFit/>
                            </a:bodyPr>
                            <a:lstStyle/>
                            <a:p>
                              <a:r>
                                <a:rPr kumimoji="1" lang="en-US" altLang="ja-JP" sz="2800" dirty="0"/>
                                <a:t>and</a:t>
                              </a:r>
                              <a:endParaRPr kumimoji="1" lang="ja-JP" altLang="en-US" sz="2800" dirty="0"/>
                            </a:p>
                          </p:txBody>
                        </p:sp>
                        <p:sp>
                          <p:nvSpPr>
                            <p:cNvPr id="15" name="テキスト ボックス 14">
                              <a:extLst>
                                <a:ext uri="{FF2B5EF4-FFF2-40B4-BE49-F238E27FC236}">
                                  <a16:creationId xmlns:a16="http://schemas.microsoft.com/office/drawing/2014/main" id="{5DCAF4EA-8833-3E3D-85B1-F9050C8E0FE4}"/>
                                </a:ext>
                              </a:extLst>
                            </p:cNvPr>
                            <p:cNvSpPr txBox="1"/>
                            <p:nvPr/>
                          </p:nvSpPr>
                          <p:spPr>
                            <a:xfrm>
                              <a:off x="504556" y="4962569"/>
                              <a:ext cx="2201333" cy="523220"/>
                            </a:xfrm>
                            <a:prstGeom prst="rect">
                              <a:avLst/>
                            </a:prstGeom>
                            <a:noFill/>
                          </p:spPr>
                          <p:txBody>
                            <a:bodyPr wrap="square" rtlCol="0">
                              <a:spAutoFit/>
                            </a:bodyPr>
                            <a:lstStyle/>
                            <a:p>
                              <a:r>
                                <a:rPr lang="en-US" altLang="ja-JP" sz="2800" dirty="0"/>
                                <a:t>troubled</a:t>
                              </a:r>
                              <a:endParaRPr kumimoji="1" lang="ja-JP" altLang="en-US" sz="2800" dirty="0"/>
                            </a:p>
                          </p:txBody>
                        </p:sp>
                      </p:grpSp>
                      <p:sp>
                        <p:nvSpPr>
                          <p:cNvPr id="16" name="大かっこ 15">
                            <a:extLst>
                              <a:ext uri="{FF2B5EF4-FFF2-40B4-BE49-F238E27FC236}">
                                <a16:creationId xmlns:a16="http://schemas.microsoft.com/office/drawing/2014/main" id="{7BCA4C7D-E6D0-1F11-A15F-8114D97CE847}"/>
                              </a:ext>
                            </a:extLst>
                          </p:cNvPr>
                          <p:cNvSpPr/>
                          <p:nvPr/>
                        </p:nvSpPr>
                        <p:spPr>
                          <a:xfrm>
                            <a:off x="2123937" y="3003560"/>
                            <a:ext cx="2846648" cy="2541654"/>
                          </a:xfrm>
                          <a:prstGeom prst="bracketPair">
                            <a:avLst>
                              <a:gd name="adj" fmla="val 15914"/>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C12DEC98-AC70-BCCC-CC7D-508219A0A16F}"/>
                              </a:ext>
                            </a:extLst>
                          </p:cNvPr>
                          <p:cNvSpPr txBox="1"/>
                          <p:nvPr/>
                        </p:nvSpPr>
                        <p:spPr>
                          <a:xfrm>
                            <a:off x="2461027" y="3146546"/>
                            <a:ext cx="2403638" cy="2277547"/>
                          </a:xfrm>
                          <a:prstGeom prst="rect">
                            <a:avLst/>
                          </a:prstGeom>
                          <a:noFill/>
                        </p:spPr>
                        <p:txBody>
                          <a:bodyPr wrap="square" rtlCol="0">
                            <a:spAutoFit/>
                          </a:bodyPr>
                          <a:lstStyle/>
                          <a:p>
                            <a:r>
                              <a:rPr lang="en-US" altLang="ja-JP" sz="2000" dirty="0"/>
                              <a:t>1.56 2.89 … 0.91 </a:t>
                            </a:r>
                            <a:endParaRPr kumimoji="1" lang="en-US" altLang="ja-JP" sz="2000" dirty="0"/>
                          </a:p>
                          <a:p>
                            <a:r>
                              <a:rPr lang="en-US" altLang="ja-JP" sz="1050" dirty="0"/>
                              <a:t> </a:t>
                            </a:r>
                          </a:p>
                          <a:p>
                            <a:r>
                              <a:rPr lang="en-US" altLang="ja-JP" sz="2000" dirty="0"/>
                              <a:t>2.34 1.54 … 7.64</a:t>
                            </a:r>
                          </a:p>
                          <a:p>
                            <a:endParaRPr lang="en-US" altLang="ja-JP" sz="1050" dirty="0"/>
                          </a:p>
                          <a:p>
                            <a:r>
                              <a:rPr lang="en-US" altLang="ja-JP" sz="2000" dirty="0"/>
                              <a:t>8.53 1.42 … 6.43</a:t>
                            </a:r>
                            <a:endParaRPr kumimoji="1" lang="en-US" altLang="ja-JP" sz="2000" dirty="0"/>
                          </a:p>
                          <a:p>
                            <a:endParaRPr lang="en-US" altLang="ja-JP" sz="1050" dirty="0"/>
                          </a:p>
                          <a:p>
                            <a:r>
                              <a:rPr lang="en-US" altLang="ja-JP" sz="2000" dirty="0"/>
                              <a:t>2.45 5.56 … 8.41</a:t>
                            </a:r>
                            <a:endParaRPr kumimoji="1" lang="en-US" altLang="ja-JP" sz="2000" dirty="0"/>
                          </a:p>
                          <a:p>
                            <a:r>
                              <a:rPr kumimoji="1" lang="en-US" altLang="ja-JP" sz="1050" dirty="0"/>
                              <a:t>  </a:t>
                            </a:r>
                          </a:p>
                          <a:p>
                            <a:r>
                              <a:rPr kumimoji="1" lang="en-US" altLang="ja-JP" sz="2000" dirty="0"/>
                              <a:t>9.23 8.95 … 2.58</a:t>
                            </a:r>
                            <a:endParaRPr kumimoji="1" lang="ja-JP" altLang="en-US" sz="2000" dirty="0"/>
                          </a:p>
                        </p:txBody>
                      </p:sp>
                    </p:grpSp>
                    <p:sp>
                      <p:nvSpPr>
                        <p:cNvPr id="49" name="テキスト ボックス 48">
                          <a:extLst>
                            <a:ext uri="{FF2B5EF4-FFF2-40B4-BE49-F238E27FC236}">
                              <a16:creationId xmlns:a16="http://schemas.microsoft.com/office/drawing/2014/main" id="{A0C0E21A-7B75-C2BF-52EE-72BB379FEEC3}"/>
                            </a:ext>
                          </a:extLst>
                        </p:cNvPr>
                        <p:cNvSpPr txBox="1"/>
                        <p:nvPr/>
                      </p:nvSpPr>
                      <p:spPr>
                        <a:xfrm>
                          <a:off x="2359019" y="5574511"/>
                          <a:ext cx="2389939" cy="523220"/>
                        </a:xfrm>
                        <a:prstGeom prst="rect">
                          <a:avLst/>
                        </a:prstGeom>
                        <a:noFill/>
                      </p:spPr>
                      <p:txBody>
                        <a:bodyPr wrap="square" rtlCol="0">
                          <a:spAutoFit/>
                        </a:bodyPr>
                        <a:lstStyle/>
                        <a:p>
                          <a:r>
                            <a:rPr lang="en-US" altLang="ja-JP" sz="2800" dirty="0"/>
                            <a:t>embedding</a:t>
                          </a:r>
                          <a:endParaRPr kumimoji="1" lang="ja-JP" altLang="en-US" sz="2800" dirty="0"/>
                        </a:p>
                      </p:txBody>
                    </p:sp>
                  </p:grpSp>
                </p:grpSp>
              </p:grpSp>
            </p:grpSp>
            <p:sp>
              <p:nvSpPr>
                <p:cNvPr id="50" name="テキスト ボックス 49">
                  <a:extLst>
                    <a:ext uri="{FF2B5EF4-FFF2-40B4-BE49-F238E27FC236}">
                      <a16:creationId xmlns:a16="http://schemas.microsoft.com/office/drawing/2014/main" id="{10AA35E2-B724-B8DA-ADA4-ED9985554536}"/>
                    </a:ext>
                  </a:extLst>
                </p:cNvPr>
                <p:cNvSpPr txBox="1"/>
                <p:nvPr/>
              </p:nvSpPr>
              <p:spPr>
                <a:xfrm>
                  <a:off x="6096000" y="5574511"/>
                  <a:ext cx="4173415" cy="523220"/>
                </a:xfrm>
                <a:prstGeom prst="rect">
                  <a:avLst/>
                </a:prstGeom>
                <a:noFill/>
              </p:spPr>
              <p:txBody>
                <a:bodyPr wrap="square" rtlCol="0">
                  <a:spAutoFit/>
                </a:bodyPr>
                <a:lstStyle/>
                <a:p>
                  <a:r>
                    <a:rPr lang="en-US" altLang="ja-JP" sz="2800" dirty="0"/>
                    <a:t>positional</a:t>
                  </a:r>
                  <a:r>
                    <a:rPr lang="ja-JP" altLang="en-US" sz="2800" dirty="0"/>
                    <a:t>　</a:t>
                  </a:r>
                  <a:r>
                    <a:rPr lang="en-US" altLang="ja-JP" sz="2800" dirty="0"/>
                    <a:t>encoding</a:t>
                  </a:r>
                  <a:endParaRPr kumimoji="1" lang="ja-JP" altLang="en-US" sz="2800" dirty="0"/>
                </a:p>
              </p:txBody>
            </p:sp>
          </p:grpSp>
        </p:grpSp>
      </p:grpSp>
      <p:sp>
        <p:nvSpPr>
          <p:cNvPr id="2" name="Google Shape;81;p3">
            <a:extLst>
              <a:ext uri="{FF2B5EF4-FFF2-40B4-BE49-F238E27FC236}">
                <a16:creationId xmlns:a16="http://schemas.microsoft.com/office/drawing/2014/main" id="{E5D653CB-3CAD-EF21-F0AF-883C1A86C253}"/>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21096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a:extLst>
            <a:ext uri="{FF2B5EF4-FFF2-40B4-BE49-F238E27FC236}">
              <a16:creationId xmlns:a16="http://schemas.microsoft.com/office/drawing/2014/main" id="{1E76054C-5244-2DF0-20BE-FAD79B6FFC27}"/>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739A390-7FA6-C6FA-7DCB-2820E2A353F9}"/>
              </a:ext>
            </a:extLst>
          </p:cNvPr>
          <p:cNvSpPr>
            <a:spLocks noGrp="1"/>
          </p:cNvSpPr>
          <p:nvPr>
            <p:ph type="sldNum" sz="quarter" idx="12"/>
          </p:nvPr>
        </p:nvSpPr>
        <p:spPr/>
        <p:txBody>
          <a:bodyPr/>
          <a:lstStyle/>
          <a:p>
            <a:fld id="{18AC684D-496E-4653-A51A-4868C99AC9FD}" type="slidenum">
              <a:rPr kumimoji="1" lang="ja-JP" altLang="en-US" sz="2000" smtClean="0"/>
              <a:t>23</a:t>
            </a:fld>
            <a:endParaRPr kumimoji="1" lang="ja-JP" altLang="en-US" sz="2000" dirty="0"/>
          </a:p>
        </p:txBody>
      </p:sp>
      <p:grpSp>
        <p:nvGrpSpPr>
          <p:cNvPr id="43" name="グループ化 42">
            <a:extLst>
              <a:ext uri="{FF2B5EF4-FFF2-40B4-BE49-F238E27FC236}">
                <a16:creationId xmlns:a16="http://schemas.microsoft.com/office/drawing/2014/main" id="{8F9CA1DE-96E8-839E-3E20-798CBC9FAF33}"/>
              </a:ext>
            </a:extLst>
          </p:cNvPr>
          <p:cNvGrpSpPr/>
          <p:nvPr/>
        </p:nvGrpSpPr>
        <p:grpSpPr>
          <a:xfrm>
            <a:off x="1574571" y="1136472"/>
            <a:ext cx="8524980" cy="5014443"/>
            <a:chOff x="1574571" y="1510456"/>
            <a:chExt cx="8524980" cy="4640456"/>
          </a:xfrm>
        </p:grpSpPr>
        <p:sp>
          <p:nvSpPr>
            <p:cNvPr id="33" name="テキスト ボックス 32">
              <a:extLst>
                <a:ext uri="{FF2B5EF4-FFF2-40B4-BE49-F238E27FC236}">
                  <a16:creationId xmlns:a16="http://schemas.microsoft.com/office/drawing/2014/main" id="{26DA8976-59CF-0468-AB88-B0D905D83E27}"/>
                </a:ext>
              </a:extLst>
            </p:cNvPr>
            <p:cNvSpPr txBox="1"/>
            <p:nvPr/>
          </p:nvSpPr>
          <p:spPr>
            <a:xfrm>
              <a:off x="5926136" y="5604853"/>
              <a:ext cx="4173415" cy="523220"/>
            </a:xfrm>
            <a:prstGeom prst="rect">
              <a:avLst/>
            </a:prstGeom>
            <a:noFill/>
          </p:spPr>
          <p:txBody>
            <a:bodyPr wrap="square" rtlCol="0">
              <a:spAutoFit/>
            </a:bodyPr>
            <a:lstStyle/>
            <a:p>
              <a:r>
                <a:rPr lang="en-US" altLang="ja-JP" sz="2800" dirty="0"/>
                <a:t>positional</a:t>
              </a:r>
              <a:r>
                <a:rPr lang="ja-JP" altLang="en-US" sz="2800" dirty="0"/>
                <a:t>　</a:t>
              </a:r>
              <a:r>
                <a:rPr lang="en-US" altLang="ja-JP" sz="2800" dirty="0"/>
                <a:t>encoding</a:t>
              </a:r>
              <a:endParaRPr kumimoji="1" lang="ja-JP" altLang="en-US" sz="2800" dirty="0"/>
            </a:p>
          </p:txBody>
        </p:sp>
        <p:grpSp>
          <p:nvGrpSpPr>
            <p:cNvPr id="42" name="グループ化 41">
              <a:extLst>
                <a:ext uri="{FF2B5EF4-FFF2-40B4-BE49-F238E27FC236}">
                  <a16:creationId xmlns:a16="http://schemas.microsoft.com/office/drawing/2014/main" id="{5456D050-4DF4-ED42-E2FA-8F5FE0321010}"/>
                </a:ext>
              </a:extLst>
            </p:cNvPr>
            <p:cNvGrpSpPr/>
            <p:nvPr/>
          </p:nvGrpSpPr>
          <p:grpSpPr>
            <a:xfrm>
              <a:off x="1574571" y="1510456"/>
              <a:ext cx="7029879" cy="4640456"/>
              <a:chOff x="1574571" y="1510456"/>
              <a:chExt cx="7029879" cy="4640456"/>
            </a:xfrm>
          </p:grpSpPr>
          <p:sp>
            <p:nvSpPr>
              <p:cNvPr id="6" name="矢印: 下 5">
                <a:extLst>
                  <a:ext uri="{FF2B5EF4-FFF2-40B4-BE49-F238E27FC236}">
                    <a16:creationId xmlns:a16="http://schemas.microsoft.com/office/drawing/2014/main" id="{C3886985-6DEA-CD9E-7DB2-04685A52F6E1}"/>
                  </a:ext>
                </a:extLst>
              </p:cNvPr>
              <p:cNvSpPr/>
              <p:nvPr/>
            </p:nvSpPr>
            <p:spPr>
              <a:xfrm>
                <a:off x="3414082" y="2079680"/>
                <a:ext cx="880240" cy="998462"/>
              </a:xfrm>
              <a:prstGeom prst="down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84AF8CE-CC84-293E-DDF0-A93EA122B219}"/>
                  </a:ext>
                </a:extLst>
              </p:cNvPr>
              <p:cNvSpPr txBox="1"/>
              <p:nvPr/>
            </p:nvSpPr>
            <p:spPr>
              <a:xfrm>
                <a:off x="4200067" y="2128428"/>
                <a:ext cx="3132788" cy="523220"/>
              </a:xfrm>
              <a:prstGeom prst="rect">
                <a:avLst/>
              </a:prstGeom>
              <a:noFill/>
            </p:spPr>
            <p:txBody>
              <a:bodyPr wrap="square" rtlCol="0">
                <a:spAutoFit/>
              </a:bodyPr>
              <a:lstStyle/>
              <a:p>
                <a:r>
                  <a:rPr lang="en-US" altLang="ja-JP" sz="2800" dirty="0"/>
                  <a:t>embedding</a:t>
                </a:r>
                <a:r>
                  <a:rPr lang="ja-JP" altLang="en-US" sz="2800" dirty="0"/>
                  <a:t>を抽出</a:t>
                </a:r>
                <a:endParaRPr kumimoji="1" lang="ja-JP" altLang="en-US" sz="2800" dirty="0"/>
              </a:p>
            </p:txBody>
          </p:sp>
          <p:sp>
            <p:nvSpPr>
              <p:cNvPr id="28" name="テキスト ボックス 27">
                <a:extLst>
                  <a:ext uri="{FF2B5EF4-FFF2-40B4-BE49-F238E27FC236}">
                    <a16:creationId xmlns:a16="http://schemas.microsoft.com/office/drawing/2014/main" id="{C246FB62-4E2B-86A1-0669-7D093D090C7F}"/>
                  </a:ext>
                </a:extLst>
              </p:cNvPr>
              <p:cNvSpPr txBox="1"/>
              <p:nvPr/>
            </p:nvSpPr>
            <p:spPr>
              <a:xfrm>
                <a:off x="1574571" y="3565297"/>
                <a:ext cx="2201333" cy="523220"/>
              </a:xfrm>
              <a:prstGeom prst="rect">
                <a:avLst/>
              </a:prstGeom>
              <a:noFill/>
            </p:spPr>
            <p:txBody>
              <a:bodyPr wrap="square" rtlCol="0">
                <a:spAutoFit/>
              </a:bodyPr>
              <a:lstStyle/>
              <a:p>
                <a:r>
                  <a:rPr lang="en-US" altLang="ja-JP" sz="2800" dirty="0" err="1"/>
                  <a:t>Fmin</a:t>
                </a:r>
                <a:endParaRPr kumimoji="1" lang="ja-JP" altLang="en-US" sz="2800" dirty="0"/>
              </a:p>
            </p:txBody>
          </p:sp>
          <p:sp>
            <p:nvSpPr>
              <p:cNvPr id="29" name="テキスト ボックス 28">
                <a:extLst>
                  <a:ext uri="{FF2B5EF4-FFF2-40B4-BE49-F238E27FC236}">
                    <a16:creationId xmlns:a16="http://schemas.microsoft.com/office/drawing/2014/main" id="{E810C3B0-E776-2B66-D277-61736A329C06}"/>
                  </a:ext>
                </a:extLst>
              </p:cNvPr>
              <p:cNvSpPr txBox="1"/>
              <p:nvPr/>
            </p:nvSpPr>
            <p:spPr>
              <a:xfrm>
                <a:off x="1844811" y="4472404"/>
                <a:ext cx="2201333" cy="523220"/>
              </a:xfrm>
              <a:prstGeom prst="rect">
                <a:avLst/>
              </a:prstGeom>
              <a:noFill/>
            </p:spPr>
            <p:txBody>
              <a:bodyPr wrap="square" rtlCol="0">
                <a:spAutoFit/>
              </a:bodyPr>
              <a:lstStyle/>
              <a:p>
                <a:r>
                  <a:rPr kumimoji="1" lang="en-US" altLang="ja-JP" sz="2800" dirty="0"/>
                  <a:t>C7</a:t>
                </a:r>
                <a:endParaRPr kumimoji="1" lang="ja-JP" altLang="en-US" sz="2800" dirty="0"/>
              </a:p>
            </p:txBody>
          </p:sp>
          <p:sp>
            <p:nvSpPr>
              <p:cNvPr id="31" name="大かっこ 30">
                <a:extLst>
                  <a:ext uri="{FF2B5EF4-FFF2-40B4-BE49-F238E27FC236}">
                    <a16:creationId xmlns:a16="http://schemas.microsoft.com/office/drawing/2014/main" id="{96DC4BAE-F02E-130F-A950-1C1872E1D81F}"/>
                  </a:ext>
                </a:extLst>
              </p:cNvPr>
              <p:cNvSpPr/>
              <p:nvPr/>
            </p:nvSpPr>
            <p:spPr>
              <a:xfrm>
                <a:off x="2713792" y="3254939"/>
                <a:ext cx="2335380" cy="2249782"/>
              </a:xfrm>
              <a:prstGeom prst="bracketPair">
                <a:avLst>
                  <a:gd name="adj" fmla="val 15914"/>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2" name="大かっこ 31">
                <a:extLst>
                  <a:ext uri="{FF2B5EF4-FFF2-40B4-BE49-F238E27FC236}">
                    <a16:creationId xmlns:a16="http://schemas.microsoft.com/office/drawing/2014/main" id="{84542A50-CF1C-5699-2660-E8940EA31A2F}"/>
                  </a:ext>
                </a:extLst>
              </p:cNvPr>
              <p:cNvSpPr/>
              <p:nvPr/>
            </p:nvSpPr>
            <p:spPr>
              <a:xfrm>
                <a:off x="6131229" y="3254939"/>
                <a:ext cx="2473221" cy="2249782"/>
              </a:xfrm>
              <a:prstGeom prst="bracketPair">
                <a:avLst>
                  <a:gd name="adj" fmla="val 15914"/>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3231BF-B62A-050A-EB42-4B3037039C46}"/>
                  </a:ext>
                </a:extLst>
              </p:cNvPr>
              <p:cNvSpPr txBox="1"/>
              <p:nvPr/>
            </p:nvSpPr>
            <p:spPr>
              <a:xfrm>
                <a:off x="5291003" y="3947274"/>
                <a:ext cx="475458" cy="830997"/>
              </a:xfrm>
              <a:prstGeom prst="rect">
                <a:avLst/>
              </a:prstGeom>
              <a:noFill/>
            </p:spPr>
            <p:txBody>
              <a:bodyPr wrap="square" rtlCol="0">
                <a:spAutoFit/>
              </a:bodyPr>
              <a:lstStyle/>
              <a:p>
                <a:r>
                  <a:rPr kumimoji="1" lang="en-US" altLang="ja-JP" sz="4800" dirty="0"/>
                  <a:t>+</a:t>
                </a:r>
                <a:endParaRPr kumimoji="1" lang="ja-JP" altLang="en-US" sz="4800" dirty="0"/>
              </a:p>
            </p:txBody>
          </p:sp>
          <p:sp>
            <p:nvSpPr>
              <p:cNvPr id="35" name="テキスト ボックス 34">
                <a:extLst>
                  <a:ext uri="{FF2B5EF4-FFF2-40B4-BE49-F238E27FC236}">
                    <a16:creationId xmlns:a16="http://schemas.microsoft.com/office/drawing/2014/main" id="{4596D11C-F1BF-9068-2DDE-312648563A24}"/>
                  </a:ext>
                </a:extLst>
              </p:cNvPr>
              <p:cNvSpPr txBox="1"/>
              <p:nvPr/>
            </p:nvSpPr>
            <p:spPr>
              <a:xfrm>
                <a:off x="2796153" y="3632003"/>
                <a:ext cx="2201333" cy="1238976"/>
              </a:xfrm>
              <a:prstGeom prst="rect">
                <a:avLst/>
              </a:prstGeom>
              <a:noFill/>
            </p:spPr>
            <p:txBody>
              <a:bodyPr wrap="square" rtlCol="0">
                <a:spAutoFit/>
              </a:bodyPr>
              <a:lstStyle/>
              <a:p>
                <a:r>
                  <a:rPr kumimoji="1" lang="en-US" altLang="ja-JP" sz="2000" dirty="0"/>
                  <a:t>3.93 5.15 … 3.51</a:t>
                </a:r>
              </a:p>
              <a:p>
                <a:r>
                  <a:rPr lang="en-US" altLang="ja-JP" sz="1050" dirty="0"/>
                  <a:t> </a:t>
                </a:r>
              </a:p>
              <a:p>
                <a:endParaRPr lang="en-US" altLang="ja-JP" sz="2000" dirty="0"/>
              </a:p>
              <a:p>
                <a:endParaRPr lang="en-US" altLang="ja-JP" sz="1050" dirty="0"/>
              </a:p>
              <a:p>
                <a:r>
                  <a:rPr kumimoji="1" lang="en-US" altLang="ja-JP" sz="2000" dirty="0"/>
                  <a:t>4.13 1.52 … 2.28</a:t>
                </a:r>
              </a:p>
            </p:txBody>
          </p:sp>
          <p:sp>
            <p:nvSpPr>
              <p:cNvPr id="36" name="テキスト ボックス 35">
                <a:extLst>
                  <a:ext uri="{FF2B5EF4-FFF2-40B4-BE49-F238E27FC236}">
                    <a16:creationId xmlns:a16="http://schemas.microsoft.com/office/drawing/2014/main" id="{909E9D44-D679-DB85-C31D-2F3D46275B61}"/>
                  </a:ext>
                </a:extLst>
              </p:cNvPr>
              <p:cNvSpPr txBox="1"/>
              <p:nvPr/>
            </p:nvSpPr>
            <p:spPr>
              <a:xfrm>
                <a:off x="6313692" y="3632003"/>
                <a:ext cx="2290758" cy="1338828"/>
              </a:xfrm>
              <a:prstGeom prst="rect">
                <a:avLst/>
              </a:prstGeom>
              <a:noFill/>
            </p:spPr>
            <p:txBody>
              <a:bodyPr wrap="square" rtlCol="0">
                <a:spAutoFit/>
              </a:bodyPr>
              <a:lstStyle/>
              <a:p>
                <a:r>
                  <a:rPr kumimoji="1" lang="en-US" altLang="ja-JP" sz="2000" dirty="0"/>
                  <a:t>0.83 0.18 … 0.89</a:t>
                </a:r>
              </a:p>
              <a:p>
                <a:r>
                  <a:rPr lang="en-US" altLang="ja-JP" sz="1050" dirty="0"/>
                  <a:t> </a:t>
                </a:r>
              </a:p>
              <a:p>
                <a:endParaRPr lang="en-US" altLang="ja-JP" sz="2000" dirty="0"/>
              </a:p>
              <a:p>
                <a:endParaRPr lang="en-US" altLang="ja-JP" sz="1050" dirty="0"/>
              </a:p>
              <a:p>
                <a:r>
                  <a:rPr kumimoji="1" lang="en-US" altLang="ja-JP" sz="2000" dirty="0"/>
                  <a:t>0.2</a:t>
                </a:r>
                <a:r>
                  <a:rPr lang="en-US" altLang="ja-JP" sz="2000" dirty="0"/>
                  <a:t>6 0.77 … 0.11</a:t>
                </a:r>
                <a:endParaRPr kumimoji="1" lang="en-US" altLang="ja-JP" sz="2000" dirty="0"/>
              </a:p>
            </p:txBody>
          </p:sp>
          <p:sp>
            <p:nvSpPr>
              <p:cNvPr id="39" name="テキスト ボックス 38">
                <a:extLst>
                  <a:ext uri="{FF2B5EF4-FFF2-40B4-BE49-F238E27FC236}">
                    <a16:creationId xmlns:a16="http://schemas.microsoft.com/office/drawing/2014/main" id="{CCAF2C3C-4922-B7E2-D981-35A28D2D9582}"/>
                  </a:ext>
                </a:extLst>
              </p:cNvPr>
              <p:cNvSpPr txBox="1"/>
              <p:nvPr/>
            </p:nvSpPr>
            <p:spPr>
              <a:xfrm>
                <a:off x="2568396" y="1510456"/>
                <a:ext cx="4764459" cy="523220"/>
              </a:xfrm>
              <a:prstGeom prst="rect">
                <a:avLst/>
              </a:prstGeom>
              <a:noFill/>
            </p:spPr>
            <p:txBody>
              <a:bodyPr wrap="square" rtlCol="0">
                <a:spAutoFit/>
              </a:bodyPr>
              <a:lstStyle/>
              <a:p>
                <a:r>
                  <a:rPr lang="ja-JP" altLang="en-US" sz="2800" dirty="0">
                    <a:solidFill>
                      <a:prstClr val="black"/>
                    </a:solidFill>
                    <a:latin typeface="游ゴシック" panose="02110004020202020204"/>
                    <a:ea typeface="游ゴシック" panose="020B0400000000000000" pitchFamily="50" charset="-128"/>
                  </a:rPr>
                  <a:t> </a:t>
                </a: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コード進行「</a:t>
                </a:r>
                <a:r>
                  <a:rPr kumimoji="1" lang="da-DK"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Fmin</a:t>
                </a:r>
                <a:r>
                  <a:rPr kumimoji="1" lang="ja-JP"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　</a:t>
                </a:r>
                <a:r>
                  <a:rPr kumimoji="1" lang="da-DK"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C7</a:t>
                </a: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endParaRPr kumimoji="1" lang="ja-JP" altLang="en-US" dirty="0"/>
              </a:p>
            </p:txBody>
          </p:sp>
          <p:sp>
            <p:nvSpPr>
              <p:cNvPr id="41" name="テキスト ボックス 40">
                <a:extLst>
                  <a:ext uri="{FF2B5EF4-FFF2-40B4-BE49-F238E27FC236}">
                    <a16:creationId xmlns:a16="http://schemas.microsoft.com/office/drawing/2014/main" id="{0EDE7166-8167-7084-5B96-F4CD956345FC}"/>
                  </a:ext>
                </a:extLst>
              </p:cNvPr>
              <p:cNvSpPr txBox="1"/>
              <p:nvPr/>
            </p:nvSpPr>
            <p:spPr>
              <a:xfrm>
                <a:off x="2659233" y="5627692"/>
                <a:ext cx="2389939" cy="523220"/>
              </a:xfrm>
              <a:prstGeom prst="rect">
                <a:avLst/>
              </a:prstGeom>
              <a:noFill/>
            </p:spPr>
            <p:txBody>
              <a:bodyPr wrap="square" rtlCol="0">
                <a:spAutoFit/>
              </a:bodyPr>
              <a:lstStyle/>
              <a:p>
                <a:r>
                  <a:rPr lang="en-US" altLang="ja-JP" sz="2800" dirty="0"/>
                  <a:t>embedding</a:t>
                </a:r>
                <a:endParaRPr kumimoji="1" lang="ja-JP" altLang="en-US" sz="2800" dirty="0"/>
              </a:p>
            </p:txBody>
          </p:sp>
        </p:grpSp>
      </p:grpSp>
    </p:spTree>
    <p:extLst>
      <p:ext uri="{BB962C8B-B14F-4D97-AF65-F5344CB8AC3E}">
        <p14:creationId xmlns:p14="http://schemas.microsoft.com/office/powerpoint/2010/main" val="107817097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892E1-C7A3-180A-A4F6-91B3740AD236}"/>
              </a:ext>
            </a:extLst>
          </p:cNvPr>
          <p:cNvSpPr>
            <a:spLocks noGrp="1"/>
          </p:cNvSpPr>
          <p:nvPr>
            <p:ph type="title"/>
          </p:nvPr>
        </p:nvSpPr>
        <p:spPr/>
        <p:txBody>
          <a:bodyPr/>
          <a:lstStyle/>
          <a:p>
            <a:r>
              <a:rPr kumimoji="1" lang="en-US" altLang="ja-JP" dirty="0"/>
              <a:t>Step3</a:t>
            </a:r>
            <a:r>
              <a:rPr kumimoji="1" lang="ja-JP" altLang="en-US" dirty="0"/>
              <a:t>：コード進行生成</a:t>
            </a:r>
          </a:p>
        </p:txBody>
      </p:sp>
      <p:sp>
        <p:nvSpPr>
          <p:cNvPr id="3" name="コンテンツ プレースホルダー 2">
            <a:extLst>
              <a:ext uri="{FF2B5EF4-FFF2-40B4-BE49-F238E27FC236}">
                <a16:creationId xmlns:a16="http://schemas.microsoft.com/office/drawing/2014/main" id="{9714EBD6-53BB-CBDC-0C10-C3BE663902C9}"/>
              </a:ext>
            </a:extLst>
          </p:cNvPr>
          <p:cNvSpPr>
            <a:spLocks noGrp="1"/>
          </p:cNvSpPr>
          <p:nvPr>
            <p:ph idx="1"/>
          </p:nvPr>
        </p:nvSpPr>
        <p:spPr>
          <a:xfrm>
            <a:off x="814502" y="1405679"/>
            <a:ext cx="10515600" cy="4800266"/>
          </a:xfrm>
        </p:spPr>
        <p:txBody>
          <a:bodyPr/>
          <a:lstStyle/>
          <a:p>
            <a:pPr marL="0" indent="0">
              <a:buNone/>
            </a:pPr>
            <a:r>
              <a:rPr kumimoji="1" lang="ja-JP" altLang="en-US" dirty="0"/>
              <a:t>新しい歌詞を</a:t>
            </a:r>
            <a:r>
              <a:rPr kumimoji="1" lang="en-US" altLang="ja-JP" dirty="0">
                <a:latin typeface="Times New Roman" panose="02020603050405020304" pitchFamily="18" charset="0"/>
                <a:cs typeface="Times New Roman" panose="02020603050405020304" pitchFamily="18" charset="0"/>
              </a:rPr>
              <a:t>Transformer</a:t>
            </a:r>
            <a:r>
              <a:rPr kumimoji="1" lang="ja-JP" altLang="en-US" dirty="0"/>
              <a:t>モデルに入力し、コード進行を生成する。生成されたコード進行</a:t>
            </a:r>
            <a:r>
              <a:rPr kumimoji="1" lang="en-US" altLang="ja-JP" dirty="0"/>
              <a:t>(</a:t>
            </a:r>
            <a:r>
              <a:rPr kumimoji="1" lang="ja-JP" altLang="en-US" dirty="0"/>
              <a:t>出力</a:t>
            </a:r>
            <a:r>
              <a:rPr kumimoji="1" lang="en-US" altLang="ja-JP" dirty="0"/>
              <a:t>)</a:t>
            </a:r>
            <a:r>
              <a:rPr kumimoji="1" lang="ja-JP" altLang="en-US" dirty="0"/>
              <a:t>は</a:t>
            </a:r>
            <a:r>
              <a:rPr kumimoji="1" lang="en-US" altLang="ja-JP" dirty="0"/>
              <a:t>MIDI</a:t>
            </a:r>
            <a:r>
              <a:rPr kumimoji="1" lang="ja-JP" altLang="en-US" dirty="0"/>
              <a:t>形式で、英語教師が編集できる。</a:t>
            </a: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01FEA53-C969-B1C9-FFCF-3130B35659C9}"/>
              </a:ext>
            </a:extLst>
          </p:cNvPr>
          <p:cNvSpPr>
            <a:spLocks noGrp="1"/>
          </p:cNvSpPr>
          <p:nvPr>
            <p:ph type="sldNum" sz="quarter" idx="12"/>
          </p:nvPr>
        </p:nvSpPr>
        <p:spPr/>
        <p:txBody>
          <a:bodyPr/>
          <a:lstStyle/>
          <a:p>
            <a:fld id="{18AC684D-496E-4653-A51A-4868C99AC9FD}" type="slidenum">
              <a:rPr kumimoji="1" lang="ja-JP" altLang="en-US" sz="2000" smtClean="0"/>
              <a:t>24</a:t>
            </a:fld>
            <a:endParaRPr kumimoji="1" lang="ja-JP" altLang="en-US" sz="2000" dirty="0"/>
          </a:p>
        </p:txBody>
      </p:sp>
      <p:pic>
        <p:nvPicPr>
          <p:cNvPr id="8" name="図 7">
            <a:extLst>
              <a:ext uri="{FF2B5EF4-FFF2-40B4-BE49-F238E27FC236}">
                <a16:creationId xmlns:a16="http://schemas.microsoft.com/office/drawing/2014/main" id="{5EE37A6B-2158-7407-AA07-CDF30FBAA444}"/>
              </a:ext>
            </a:extLst>
          </p:cNvPr>
          <p:cNvPicPr>
            <a:picLocks noChangeAspect="1"/>
          </p:cNvPicPr>
          <p:nvPr/>
        </p:nvPicPr>
        <p:blipFill>
          <a:blip r:embed="rId2"/>
          <a:stretch>
            <a:fillRect/>
          </a:stretch>
        </p:blipFill>
        <p:spPr>
          <a:xfrm>
            <a:off x="861898" y="3663693"/>
            <a:ext cx="9600105" cy="2542252"/>
          </a:xfrm>
          <a:prstGeom prst="rect">
            <a:avLst/>
          </a:prstGeom>
        </p:spPr>
      </p:pic>
    </p:spTree>
    <p:extLst>
      <p:ext uri="{BB962C8B-B14F-4D97-AF65-F5344CB8AC3E}">
        <p14:creationId xmlns:p14="http://schemas.microsoft.com/office/powerpoint/2010/main" val="221742817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E410E8-0228-ECFE-A7C9-44FC2FB7A154}"/>
              </a:ext>
            </a:extLst>
          </p:cNvPr>
          <p:cNvSpPr>
            <a:spLocks noGrp="1"/>
          </p:cNvSpPr>
          <p:nvPr>
            <p:ph type="title"/>
          </p:nvPr>
        </p:nvSpPr>
        <p:spPr>
          <a:xfrm>
            <a:off x="838200" y="136525"/>
            <a:ext cx="10515600" cy="1325563"/>
          </a:xfrm>
        </p:spPr>
        <p:txBody>
          <a:bodyPr/>
          <a:lstStyle/>
          <a:p>
            <a:r>
              <a:rPr kumimoji="1" lang="ja-JP" altLang="en-US" dirty="0"/>
              <a:t>進捗</a:t>
            </a:r>
          </a:p>
        </p:txBody>
      </p:sp>
      <p:sp>
        <p:nvSpPr>
          <p:cNvPr id="3" name="コンテンツ プレースホルダー 2">
            <a:extLst>
              <a:ext uri="{FF2B5EF4-FFF2-40B4-BE49-F238E27FC236}">
                <a16:creationId xmlns:a16="http://schemas.microsoft.com/office/drawing/2014/main" id="{03C9D5C0-FED9-B35A-451D-C618942D00FF}"/>
              </a:ext>
            </a:extLst>
          </p:cNvPr>
          <p:cNvSpPr>
            <a:spLocks noGrp="1"/>
          </p:cNvSpPr>
          <p:nvPr>
            <p:ph idx="1"/>
          </p:nvPr>
        </p:nvSpPr>
        <p:spPr>
          <a:xfrm>
            <a:off x="838200" y="1141824"/>
            <a:ext cx="11353800" cy="1618925"/>
          </a:xfrm>
        </p:spPr>
        <p:txBody>
          <a:bodyPr>
            <a:normAutofit/>
          </a:bodyPr>
          <a:lstStyle/>
          <a:p>
            <a:pPr marL="0" indent="0">
              <a:buNone/>
            </a:pPr>
            <a:r>
              <a:rPr kumimoji="1" lang="ja-JP" altLang="en-US" sz="2800" dirty="0">
                <a:latin typeface="ＭＳ 明朝" panose="02020609040205080304" pitchFamily="17" charset="-128"/>
                <a:ea typeface="ＭＳ 明朝" panose="02020609040205080304" pitchFamily="17" charset="-128"/>
              </a:rPr>
              <a:t>データ収集とデータ成形プログラムの作成をした</a:t>
            </a:r>
            <a:endParaRPr kumimoji="1" lang="en-US" altLang="ja-JP" sz="2800" dirty="0">
              <a:latin typeface="ＭＳ 明朝" panose="02020609040205080304" pitchFamily="17" charset="-128"/>
              <a:ea typeface="ＭＳ 明朝" panose="02020609040205080304" pitchFamily="17" charset="-128"/>
            </a:endParaRPr>
          </a:p>
        </p:txBody>
      </p:sp>
      <p:sp>
        <p:nvSpPr>
          <p:cNvPr id="4" name="スライド番号プレースホルダー 3">
            <a:extLst>
              <a:ext uri="{FF2B5EF4-FFF2-40B4-BE49-F238E27FC236}">
                <a16:creationId xmlns:a16="http://schemas.microsoft.com/office/drawing/2014/main" id="{E11C46E3-DAEE-AD00-947C-B9FF70AADB7E}"/>
              </a:ext>
            </a:extLst>
          </p:cNvPr>
          <p:cNvSpPr>
            <a:spLocks noGrp="1"/>
          </p:cNvSpPr>
          <p:nvPr>
            <p:ph type="sldNum" sz="quarter" idx="12"/>
          </p:nvPr>
        </p:nvSpPr>
        <p:spPr/>
        <p:txBody>
          <a:bodyPr/>
          <a:lstStyle/>
          <a:p>
            <a:fld id="{18AC684D-496E-4653-A51A-4868C99AC9FD}" type="slidenum">
              <a:rPr kumimoji="1" lang="ja-JP" altLang="en-US" sz="2000" smtClean="0"/>
              <a:t>25</a:t>
            </a:fld>
            <a:endParaRPr kumimoji="1" lang="ja-JP" altLang="en-US" sz="2000" dirty="0"/>
          </a:p>
        </p:txBody>
      </p:sp>
      <p:sp>
        <p:nvSpPr>
          <p:cNvPr id="6" name="テキスト ボックス 5">
            <a:extLst>
              <a:ext uri="{FF2B5EF4-FFF2-40B4-BE49-F238E27FC236}">
                <a16:creationId xmlns:a16="http://schemas.microsoft.com/office/drawing/2014/main" id="{8CC86DE2-4122-DD24-319B-81F55D698164}"/>
              </a:ext>
            </a:extLst>
          </p:cNvPr>
          <p:cNvSpPr txBox="1"/>
          <p:nvPr/>
        </p:nvSpPr>
        <p:spPr>
          <a:xfrm>
            <a:off x="7799045" y="5942072"/>
            <a:ext cx="3038674" cy="523220"/>
          </a:xfrm>
          <a:prstGeom prst="rect">
            <a:avLst/>
          </a:prstGeom>
          <a:noFill/>
        </p:spPr>
        <p:txBody>
          <a:bodyPr wrap="square" rtlCol="0">
            <a:spAutoFit/>
          </a:bodyPr>
          <a:lstStyle/>
          <a:p>
            <a:r>
              <a:rPr kumimoji="1" lang="ja-JP" altLang="en-US" sz="2800" dirty="0"/>
              <a:t>作成したデータ</a:t>
            </a:r>
          </a:p>
        </p:txBody>
      </p:sp>
      <p:sp>
        <p:nvSpPr>
          <p:cNvPr id="7" name="テキスト ボックス 6">
            <a:extLst>
              <a:ext uri="{FF2B5EF4-FFF2-40B4-BE49-F238E27FC236}">
                <a16:creationId xmlns:a16="http://schemas.microsoft.com/office/drawing/2014/main" id="{D2A08B29-E7B0-C272-53E6-1D2ECD27AA08}"/>
              </a:ext>
            </a:extLst>
          </p:cNvPr>
          <p:cNvSpPr txBox="1"/>
          <p:nvPr/>
        </p:nvSpPr>
        <p:spPr>
          <a:xfrm>
            <a:off x="0" y="5942072"/>
            <a:ext cx="5290158" cy="523220"/>
          </a:xfrm>
          <a:prstGeom prst="rect">
            <a:avLst/>
          </a:prstGeom>
          <a:noFill/>
        </p:spPr>
        <p:txBody>
          <a:bodyPr wrap="square" rtlCol="0">
            <a:spAutoFit/>
          </a:bodyPr>
          <a:lstStyle/>
          <a:p>
            <a:r>
              <a:rPr kumimoji="1" lang="ja-JP" altLang="en-US" sz="2800" dirty="0"/>
              <a:t>収集する際に用いた</a:t>
            </a:r>
            <a:r>
              <a:rPr kumimoji="1" lang="en-US" altLang="ja-JP" sz="2800" dirty="0"/>
              <a:t>Web</a:t>
            </a:r>
            <a:r>
              <a:rPr kumimoji="1" lang="ja-JP" altLang="en-US" sz="2800" dirty="0"/>
              <a:t>サイト</a:t>
            </a:r>
          </a:p>
        </p:txBody>
      </p:sp>
      <p:pic>
        <p:nvPicPr>
          <p:cNvPr id="8" name="図 7">
            <a:extLst>
              <a:ext uri="{FF2B5EF4-FFF2-40B4-BE49-F238E27FC236}">
                <a16:creationId xmlns:a16="http://schemas.microsoft.com/office/drawing/2014/main" id="{239F2061-247C-7842-6F68-20303EBCB79C}"/>
              </a:ext>
            </a:extLst>
          </p:cNvPr>
          <p:cNvPicPr>
            <a:picLocks noChangeAspect="1"/>
          </p:cNvPicPr>
          <p:nvPr/>
        </p:nvPicPr>
        <p:blipFill>
          <a:blip r:embed="rId3"/>
          <a:srcRect t="21319" r="47899" b="23227"/>
          <a:stretch/>
        </p:blipFill>
        <p:spPr>
          <a:xfrm>
            <a:off x="5572710" y="2078182"/>
            <a:ext cx="6352189" cy="3802970"/>
          </a:xfrm>
          <a:prstGeom prst="rect">
            <a:avLst/>
          </a:prstGeom>
          <a:ln w="12700">
            <a:solidFill>
              <a:schemeClr val="tx1"/>
            </a:solidFill>
          </a:ln>
        </p:spPr>
      </p:pic>
      <p:pic>
        <p:nvPicPr>
          <p:cNvPr id="11" name="図 10">
            <a:extLst>
              <a:ext uri="{FF2B5EF4-FFF2-40B4-BE49-F238E27FC236}">
                <a16:creationId xmlns:a16="http://schemas.microsoft.com/office/drawing/2014/main" id="{F335B3F6-B066-C7FC-890B-1CFF3AF6D86F}"/>
              </a:ext>
            </a:extLst>
          </p:cNvPr>
          <p:cNvPicPr>
            <a:picLocks noChangeAspect="1"/>
          </p:cNvPicPr>
          <p:nvPr/>
        </p:nvPicPr>
        <p:blipFill>
          <a:blip r:embed="rId4"/>
          <a:srcRect l="21248" t="18876" r="48690" b="25671"/>
          <a:stretch/>
        </p:blipFill>
        <p:spPr>
          <a:xfrm>
            <a:off x="623940" y="2078182"/>
            <a:ext cx="3665189" cy="3802970"/>
          </a:xfrm>
          <a:prstGeom prst="rect">
            <a:avLst/>
          </a:prstGeom>
          <a:ln w="12700">
            <a:solidFill>
              <a:schemeClr val="tx1"/>
            </a:solidFill>
          </a:ln>
        </p:spPr>
      </p:pic>
    </p:spTree>
    <p:extLst>
      <p:ext uri="{BB962C8B-B14F-4D97-AF65-F5344CB8AC3E}">
        <p14:creationId xmlns:p14="http://schemas.microsoft.com/office/powerpoint/2010/main" val="614066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E410E8-0228-ECFE-A7C9-44FC2FB7A154}"/>
              </a:ext>
            </a:extLst>
          </p:cNvPr>
          <p:cNvSpPr>
            <a:spLocks noGrp="1"/>
          </p:cNvSpPr>
          <p:nvPr>
            <p:ph type="title"/>
          </p:nvPr>
        </p:nvSpPr>
        <p:spPr>
          <a:xfrm>
            <a:off x="838200" y="136525"/>
            <a:ext cx="10515600" cy="1325563"/>
          </a:xfrm>
        </p:spPr>
        <p:txBody>
          <a:bodyPr/>
          <a:lstStyle/>
          <a:p>
            <a:r>
              <a:rPr kumimoji="1" lang="ja-JP" altLang="en-US" dirty="0"/>
              <a:t>進捗</a:t>
            </a:r>
          </a:p>
        </p:txBody>
      </p:sp>
      <p:sp>
        <p:nvSpPr>
          <p:cNvPr id="3" name="コンテンツ プレースホルダー 2">
            <a:extLst>
              <a:ext uri="{FF2B5EF4-FFF2-40B4-BE49-F238E27FC236}">
                <a16:creationId xmlns:a16="http://schemas.microsoft.com/office/drawing/2014/main" id="{03C9D5C0-FED9-B35A-451D-C618942D00FF}"/>
              </a:ext>
            </a:extLst>
          </p:cNvPr>
          <p:cNvSpPr>
            <a:spLocks noGrp="1"/>
          </p:cNvSpPr>
          <p:nvPr>
            <p:ph idx="1"/>
          </p:nvPr>
        </p:nvSpPr>
        <p:spPr>
          <a:xfrm>
            <a:off x="838200" y="1141824"/>
            <a:ext cx="11353800" cy="1618925"/>
          </a:xfrm>
        </p:spPr>
        <p:txBody>
          <a:bodyPr>
            <a:normAutofit/>
          </a:bodyPr>
          <a:lstStyle/>
          <a:p>
            <a:pPr marL="0" indent="0">
              <a:buNone/>
            </a:pPr>
            <a:r>
              <a:rPr lang="en-US" altLang="ja-JP" sz="2800" dirty="0"/>
              <a:t>c</a:t>
            </a:r>
            <a:r>
              <a:rPr kumimoji="1" lang="en-US" altLang="ja-JP" sz="2800" dirty="0"/>
              <a:t>sv</a:t>
            </a:r>
            <a:r>
              <a:rPr kumimoji="1" lang="ja-JP" altLang="en-US" sz="2800" dirty="0"/>
              <a:t>ファイルの</a:t>
            </a:r>
            <a:r>
              <a:rPr kumimoji="1" lang="en-US" altLang="ja-JP" sz="2800" dirty="0"/>
              <a:t>status</a:t>
            </a:r>
            <a:r>
              <a:rPr kumimoji="1" lang="ja-JP" altLang="en-US" sz="2800" dirty="0"/>
              <a:t>が</a:t>
            </a:r>
            <a:r>
              <a:rPr kumimoji="1" lang="en-US" altLang="ja-JP" sz="2800" dirty="0"/>
              <a:t>1</a:t>
            </a:r>
            <a:r>
              <a:rPr kumimoji="1" lang="ja-JP" altLang="en-US" sz="2800" dirty="0"/>
              <a:t>の行を抽出した</a:t>
            </a:r>
            <a:endParaRPr kumimoji="1" lang="en-US" altLang="ja-JP" sz="2800" dirty="0">
              <a:latin typeface="+mn-ea"/>
            </a:endParaRPr>
          </a:p>
        </p:txBody>
      </p:sp>
      <p:sp>
        <p:nvSpPr>
          <p:cNvPr id="4" name="スライド番号プレースホルダー 3">
            <a:extLst>
              <a:ext uri="{FF2B5EF4-FFF2-40B4-BE49-F238E27FC236}">
                <a16:creationId xmlns:a16="http://schemas.microsoft.com/office/drawing/2014/main" id="{E11C46E3-DAEE-AD00-947C-B9FF70AADB7E}"/>
              </a:ext>
            </a:extLst>
          </p:cNvPr>
          <p:cNvSpPr>
            <a:spLocks noGrp="1"/>
          </p:cNvSpPr>
          <p:nvPr>
            <p:ph type="sldNum" sz="quarter" idx="12"/>
          </p:nvPr>
        </p:nvSpPr>
        <p:spPr/>
        <p:txBody>
          <a:bodyPr/>
          <a:lstStyle/>
          <a:p>
            <a:fld id="{18AC684D-496E-4653-A51A-4868C99AC9FD}" type="slidenum">
              <a:rPr kumimoji="1" lang="ja-JP" altLang="en-US" sz="2000" smtClean="0"/>
              <a:t>26</a:t>
            </a:fld>
            <a:endParaRPr kumimoji="1" lang="ja-JP" altLang="en-US" sz="2000" dirty="0"/>
          </a:p>
        </p:txBody>
      </p:sp>
      <p:sp>
        <p:nvSpPr>
          <p:cNvPr id="7" name="テキスト ボックス 6">
            <a:extLst>
              <a:ext uri="{FF2B5EF4-FFF2-40B4-BE49-F238E27FC236}">
                <a16:creationId xmlns:a16="http://schemas.microsoft.com/office/drawing/2014/main" id="{D2A08B29-E7B0-C272-53E6-1D2ECD27AA08}"/>
              </a:ext>
            </a:extLst>
          </p:cNvPr>
          <p:cNvSpPr txBox="1"/>
          <p:nvPr/>
        </p:nvSpPr>
        <p:spPr>
          <a:xfrm>
            <a:off x="2294860" y="5833130"/>
            <a:ext cx="6096000" cy="523220"/>
          </a:xfrm>
          <a:prstGeom prst="rect">
            <a:avLst/>
          </a:prstGeom>
          <a:noFill/>
        </p:spPr>
        <p:txBody>
          <a:bodyPr wrap="square" rtlCol="0">
            <a:spAutoFit/>
          </a:bodyPr>
          <a:lstStyle/>
          <a:p>
            <a:r>
              <a:rPr lang="en-US" altLang="ja-JP" sz="2800" dirty="0"/>
              <a:t>c</a:t>
            </a:r>
            <a:r>
              <a:rPr kumimoji="1" lang="en-US" altLang="ja-JP" sz="2800" dirty="0"/>
              <a:t>sv</a:t>
            </a:r>
            <a:r>
              <a:rPr kumimoji="1" lang="ja-JP" altLang="en-US" sz="2800" dirty="0"/>
              <a:t>ファイルの</a:t>
            </a:r>
            <a:r>
              <a:rPr kumimoji="1" lang="en-US" altLang="ja-JP" sz="2800" dirty="0"/>
              <a:t>status</a:t>
            </a:r>
            <a:r>
              <a:rPr kumimoji="1" lang="ja-JP" altLang="en-US" sz="2800" dirty="0"/>
              <a:t>が</a:t>
            </a:r>
            <a:r>
              <a:rPr kumimoji="1" lang="en-US" altLang="ja-JP" sz="2800" dirty="0"/>
              <a:t>1</a:t>
            </a:r>
            <a:r>
              <a:rPr kumimoji="1" lang="ja-JP" altLang="en-US" sz="2800" dirty="0"/>
              <a:t>の行を抽出</a:t>
            </a:r>
          </a:p>
        </p:txBody>
      </p:sp>
      <p:pic>
        <p:nvPicPr>
          <p:cNvPr id="12" name="図 11">
            <a:extLst>
              <a:ext uri="{FF2B5EF4-FFF2-40B4-BE49-F238E27FC236}">
                <a16:creationId xmlns:a16="http://schemas.microsoft.com/office/drawing/2014/main" id="{93FAF71F-D729-C7F4-A801-A06BB630706D}"/>
              </a:ext>
            </a:extLst>
          </p:cNvPr>
          <p:cNvPicPr>
            <a:picLocks noChangeAspect="1"/>
          </p:cNvPicPr>
          <p:nvPr/>
        </p:nvPicPr>
        <p:blipFill>
          <a:blip r:embed="rId3"/>
          <a:srcRect l="3268" t="22576" r="6951" b="13355"/>
          <a:stretch/>
        </p:blipFill>
        <p:spPr>
          <a:xfrm>
            <a:off x="1201479" y="1895810"/>
            <a:ext cx="8282763" cy="3612540"/>
          </a:xfrm>
          <a:prstGeom prst="rect">
            <a:avLst/>
          </a:prstGeom>
          <a:ln>
            <a:solidFill>
              <a:schemeClr val="tx1"/>
            </a:solidFill>
          </a:ln>
        </p:spPr>
      </p:pic>
    </p:spTree>
    <p:extLst>
      <p:ext uri="{BB962C8B-B14F-4D97-AF65-F5344CB8AC3E}">
        <p14:creationId xmlns:p14="http://schemas.microsoft.com/office/powerpoint/2010/main" val="180228891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a:extLst>
            <a:ext uri="{FF2B5EF4-FFF2-40B4-BE49-F238E27FC236}">
              <a16:creationId xmlns:a16="http://schemas.microsoft.com/office/drawing/2014/main" id="{54A9D142-B7DF-6C30-A895-ABAD7D04120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C71E93E-68A5-61AD-4EDC-DF3059B708A0}"/>
              </a:ext>
            </a:extLst>
          </p:cNvPr>
          <p:cNvSpPr>
            <a:spLocks noGrp="1"/>
          </p:cNvSpPr>
          <p:nvPr>
            <p:ph type="title"/>
          </p:nvPr>
        </p:nvSpPr>
        <p:spPr>
          <a:xfrm>
            <a:off x="838200" y="136525"/>
            <a:ext cx="10515600" cy="1325563"/>
          </a:xfrm>
        </p:spPr>
        <p:txBody>
          <a:bodyPr/>
          <a:lstStyle/>
          <a:p>
            <a:r>
              <a:rPr kumimoji="1" lang="ja-JP" altLang="en-US" dirty="0"/>
              <a:t>進捗</a:t>
            </a:r>
          </a:p>
        </p:txBody>
      </p:sp>
      <p:sp>
        <p:nvSpPr>
          <p:cNvPr id="3" name="コンテンツ プレースホルダー 2">
            <a:extLst>
              <a:ext uri="{FF2B5EF4-FFF2-40B4-BE49-F238E27FC236}">
                <a16:creationId xmlns:a16="http://schemas.microsoft.com/office/drawing/2014/main" id="{BDFDAF5C-C46E-C518-2819-D7EA79E577EE}"/>
              </a:ext>
            </a:extLst>
          </p:cNvPr>
          <p:cNvSpPr>
            <a:spLocks noGrp="1"/>
          </p:cNvSpPr>
          <p:nvPr>
            <p:ph idx="1"/>
          </p:nvPr>
        </p:nvSpPr>
        <p:spPr>
          <a:xfrm>
            <a:off x="838200" y="1141824"/>
            <a:ext cx="11353800" cy="1618925"/>
          </a:xfrm>
        </p:spPr>
        <p:txBody>
          <a:bodyPr>
            <a:normAutofit/>
          </a:bodyPr>
          <a:lstStyle/>
          <a:p>
            <a:pPr marL="0" indent="0">
              <a:buNone/>
            </a:pPr>
            <a:r>
              <a:rPr kumimoji="1" lang="ja-JP" altLang="en-US" sz="2800" dirty="0">
                <a:latin typeface="+mn-ea"/>
              </a:rPr>
              <a:t>歌詞とコードの</a:t>
            </a:r>
            <a:r>
              <a:rPr kumimoji="1" lang="en-US" altLang="ja-JP" sz="2800" dirty="0">
                <a:latin typeface="+mn-ea"/>
              </a:rPr>
              <a:t>embedding</a:t>
            </a:r>
            <a:r>
              <a:rPr kumimoji="1" lang="ja-JP" altLang="en-US" sz="2800" dirty="0">
                <a:latin typeface="+mn-ea"/>
              </a:rPr>
              <a:t>を行った</a:t>
            </a:r>
            <a:endParaRPr kumimoji="1" lang="en-US" altLang="ja-JP" sz="2800" dirty="0">
              <a:latin typeface="+mn-ea"/>
            </a:endParaRPr>
          </a:p>
        </p:txBody>
      </p:sp>
      <p:sp>
        <p:nvSpPr>
          <p:cNvPr id="4" name="スライド番号プレースホルダー 3">
            <a:extLst>
              <a:ext uri="{FF2B5EF4-FFF2-40B4-BE49-F238E27FC236}">
                <a16:creationId xmlns:a16="http://schemas.microsoft.com/office/drawing/2014/main" id="{46123E13-6295-B253-FF53-3611973FCB84}"/>
              </a:ext>
            </a:extLst>
          </p:cNvPr>
          <p:cNvSpPr>
            <a:spLocks noGrp="1"/>
          </p:cNvSpPr>
          <p:nvPr>
            <p:ph type="sldNum" sz="quarter" idx="12"/>
          </p:nvPr>
        </p:nvSpPr>
        <p:spPr/>
        <p:txBody>
          <a:bodyPr/>
          <a:lstStyle/>
          <a:p>
            <a:fld id="{18AC684D-496E-4653-A51A-4868C99AC9FD}" type="slidenum">
              <a:rPr kumimoji="1" lang="ja-JP" altLang="en-US" sz="2000" smtClean="0"/>
              <a:t>27</a:t>
            </a:fld>
            <a:endParaRPr kumimoji="1" lang="ja-JP" altLang="en-US" sz="2000" dirty="0"/>
          </a:p>
        </p:txBody>
      </p:sp>
      <p:sp>
        <p:nvSpPr>
          <p:cNvPr id="6" name="テキスト ボックス 5">
            <a:extLst>
              <a:ext uri="{FF2B5EF4-FFF2-40B4-BE49-F238E27FC236}">
                <a16:creationId xmlns:a16="http://schemas.microsoft.com/office/drawing/2014/main" id="{D9D0C7BD-B6F9-9437-A4C2-75084432DFD1}"/>
              </a:ext>
            </a:extLst>
          </p:cNvPr>
          <p:cNvSpPr txBox="1"/>
          <p:nvPr/>
        </p:nvSpPr>
        <p:spPr>
          <a:xfrm>
            <a:off x="6934200" y="5934947"/>
            <a:ext cx="6096000" cy="523220"/>
          </a:xfrm>
          <a:prstGeom prst="rect">
            <a:avLst/>
          </a:prstGeom>
          <a:noFill/>
        </p:spPr>
        <p:txBody>
          <a:bodyPr wrap="square" rtlCol="0">
            <a:spAutoFit/>
          </a:bodyPr>
          <a:lstStyle/>
          <a:p>
            <a:r>
              <a:rPr lang="ja-JP" altLang="en-US" sz="2800" dirty="0"/>
              <a:t>コードを</a:t>
            </a:r>
            <a:r>
              <a:rPr lang="en-US" altLang="ja-JP" sz="2800" dirty="0"/>
              <a:t>e</a:t>
            </a:r>
            <a:r>
              <a:rPr kumimoji="1" lang="en-US" altLang="ja-JP" sz="2800" dirty="0"/>
              <a:t>mbedding</a:t>
            </a:r>
            <a:r>
              <a:rPr kumimoji="1" lang="ja-JP" altLang="en-US" sz="2800" dirty="0"/>
              <a:t>したもの</a:t>
            </a:r>
          </a:p>
        </p:txBody>
      </p:sp>
      <p:sp>
        <p:nvSpPr>
          <p:cNvPr id="7" name="テキスト ボックス 6">
            <a:extLst>
              <a:ext uri="{FF2B5EF4-FFF2-40B4-BE49-F238E27FC236}">
                <a16:creationId xmlns:a16="http://schemas.microsoft.com/office/drawing/2014/main" id="{A7DA191B-4191-CB5F-4CD1-73DE2A18FB1E}"/>
              </a:ext>
            </a:extLst>
          </p:cNvPr>
          <p:cNvSpPr txBox="1"/>
          <p:nvPr/>
        </p:nvSpPr>
        <p:spPr>
          <a:xfrm>
            <a:off x="744051" y="5934947"/>
            <a:ext cx="6096000" cy="523220"/>
          </a:xfrm>
          <a:prstGeom prst="rect">
            <a:avLst/>
          </a:prstGeom>
          <a:noFill/>
        </p:spPr>
        <p:txBody>
          <a:bodyPr wrap="square" rtlCol="0">
            <a:spAutoFit/>
          </a:bodyPr>
          <a:lstStyle/>
          <a:p>
            <a:r>
              <a:rPr lang="ja-JP" altLang="en-US" sz="2800" dirty="0"/>
              <a:t>歌詞を</a:t>
            </a:r>
            <a:r>
              <a:rPr lang="en-US" altLang="ja-JP" sz="2800" dirty="0"/>
              <a:t>e</a:t>
            </a:r>
            <a:r>
              <a:rPr kumimoji="1" lang="en-US" altLang="ja-JP" sz="2800" dirty="0"/>
              <a:t>mbedding</a:t>
            </a:r>
            <a:r>
              <a:rPr kumimoji="1" lang="ja-JP" altLang="en-US" sz="2800" dirty="0"/>
              <a:t>したもの</a:t>
            </a:r>
          </a:p>
        </p:txBody>
      </p:sp>
      <p:pic>
        <p:nvPicPr>
          <p:cNvPr id="14" name="図 13">
            <a:extLst>
              <a:ext uri="{FF2B5EF4-FFF2-40B4-BE49-F238E27FC236}">
                <a16:creationId xmlns:a16="http://schemas.microsoft.com/office/drawing/2014/main" id="{10815878-4773-4440-A436-0F6163ABA499}"/>
              </a:ext>
            </a:extLst>
          </p:cNvPr>
          <p:cNvPicPr>
            <a:picLocks noChangeAspect="1"/>
          </p:cNvPicPr>
          <p:nvPr/>
        </p:nvPicPr>
        <p:blipFill>
          <a:blip r:embed="rId3"/>
          <a:srcRect l="3924" t="21965" r="52146" b="19142"/>
          <a:stretch/>
        </p:blipFill>
        <p:spPr>
          <a:xfrm>
            <a:off x="6609517" y="1876366"/>
            <a:ext cx="5355817" cy="4038844"/>
          </a:xfrm>
          <a:prstGeom prst="rect">
            <a:avLst/>
          </a:prstGeom>
          <a:ln w="12700">
            <a:solidFill>
              <a:schemeClr val="tx1"/>
            </a:solidFill>
          </a:ln>
        </p:spPr>
      </p:pic>
      <p:pic>
        <p:nvPicPr>
          <p:cNvPr id="8" name="図 7">
            <a:extLst>
              <a:ext uri="{FF2B5EF4-FFF2-40B4-BE49-F238E27FC236}">
                <a16:creationId xmlns:a16="http://schemas.microsoft.com/office/drawing/2014/main" id="{56265F1F-EECE-1BDD-A1AC-5A262538569B}"/>
              </a:ext>
            </a:extLst>
          </p:cNvPr>
          <p:cNvPicPr>
            <a:picLocks noChangeAspect="1"/>
          </p:cNvPicPr>
          <p:nvPr/>
        </p:nvPicPr>
        <p:blipFill>
          <a:blip r:embed="rId4"/>
          <a:srcRect l="4099" t="24031" r="53428" b="17077"/>
          <a:stretch/>
        </p:blipFill>
        <p:spPr>
          <a:xfrm>
            <a:off x="286851" y="1876366"/>
            <a:ext cx="5178284" cy="4038844"/>
          </a:xfrm>
          <a:prstGeom prst="rect">
            <a:avLst/>
          </a:prstGeom>
          <a:ln w="12700">
            <a:solidFill>
              <a:schemeClr val="tx1"/>
            </a:solidFill>
          </a:ln>
        </p:spPr>
      </p:pic>
    </p:spTree>
    <p:extLst>
      <p:ext uri="{BB962C8B-B14F-4D97-AF65-F5344CB8AC3E}">
        <p14:creationId xmlns:p14="http://schemas.microsoft.com/office/powerpoint/2010/main" val="255799009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a:extLst>
            <a:ext uri="{FF2B5EF4-FFF2-40B4-BE49-F238E27FC236}">
              <a16:creationId xmlns:a16="http://schemas.microsoft.com/office/drawing/2014/main" id="{FC93366D-00AE-B778-1B2A-42ED6803A2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BD5ED40-2363-0FF8-5553-1945B2035DAC}"/>
              </a:ext>
            </a:extLst>
          </p:cNvPr>
          <p:cNvSpPr>
            <a:spLocks noGrp="1"/>
          </p:cNvSpPr>
          <p:nvPr>
            <p:ph type="title"/>
          </p:nvPr>
        </p:nvSpPr>
        <p:spPr>
          <a:xfrm>
            <a:off x="838200" y="136525"/>
            <a:ext cx="10515600" cy="1325563"/>
          </a:xfrm>
        </p:spPr>
        <p:txBody>
          <a:bodyPr/>
          <a:lstStyle/>
          <a:p>
            <a:r>
              <a:rPr kumimoji="1" lang="ja-JP" altLang="en-US" dirty="0"/>
              <a:t>進捗</a:t>
            </a:r>
          </a:p>
        </p:txBody>
      </p:sp>
      <p:sp>
        <p:nvSpPr>
          <p:cNvPr id="3" name="コンテンツ プレースホルダー 2">
            <a:extLst>
              <a:ext uri="{FF2B5EF4-FFF2-40B4-BE49-F238E27FC236}">
                <a16:creationId xmlns:a16="http://schemas.microsoft.com/office/drawing/2014/main" id="{92A4DDB5-1879-84A2-BC94-6AB0A081435B}"/>
              </a:ext>
            </a:extLst>
          </p:cNvPr>
          <p:cNvSpPr>
            <a:spLocks noGrp="1"/>
          </p:cNvSpPr>
          <p:nvPr>
            <p:ph idx="1"/>
          </p:nvPr>
        </p:nvSpPr>
        <p:spPr>
          <a:xfrm>
            <a:off x="838200" y="1141824"/>
            <a:ext cx="11353800" cy="1618925"/>
          </a:xfrm>
        </p:spPr>
        <p:txBody>
          <a:bodyPr>
            <a:normAutofit/>
          </a:bodyPr>
          <a:lstStyle/>
          <a:p>
            <a:pPr marL="0" indent="0">
              <a:buNone/>
            </a:pPr>
            <a:r>
              <a:rPr kumimoji="1" lang="en-US" altLang="ja-JP" sz="2800" dirty="0">
                <a:latin typeface="+mn-ea"/>
              </a:rPr>
              <a:t>Position Encoding</a:t>
            </a:r>
            <a:r>
              <a:rPr kumimoji="1" lang="ja-JP" altLang="en-US" sz="2800" dirty="0">
                <a:latin typeface="+mn-ea"/>
              </a:rPr>
              <a:t>を行った</a:t>
            </a:r>
            <a:endParaRPr kumimoji="1" lang="en-US" altLang="ja-JP" sz="2800" dirty="0">
              <a:latin typeface="+mn-ea"/>
            </a:endParaRPr>
          </a:p>
        </p:txBody>
      </p:sp>
      <p:sp>
        <p:nvSpPr>
          <p:cNvPr id="4" name="スライド番号プレースホルダー 3">
            <a:extLst>
              <a:ext uri="{FF2B5EF4-FFF2-40B4-BE49-F238E27FC236}">
                <a16:creationId xmlns:a16="http://schemas.microsoft.com/office/drawing/2014/main" id="{DFF68A03-FA76-3395-A262-B2B2003CBD62}"/>
              </a:ext>
            </a:extLst>
          </p:cNvPr>
          <p:cNvSpPr>
            <a:spLocks noGrp="1"/>
          </p:cNvSpPr>
          <p:nvPr>
            <p:ph type="sldNum" sz="quarter" idx="12"/>
          </p:nvPr>
        </p:nvSpPr>
        <p:spPr/>
        <p:txBody>
          <a:bodyPr/>
          <a:lstStyle/>
          <a:p>
            <a:fld id="{18AC684D-496E-4653-A51A-4868C99AC9FD}" type="slidenum">
              <a:rPr kumimoji="1" lang="ja-JP" altLang="en-US" sz="2000" smtClean="0"/>
              <a:t>28</a:t>
            </a:fld>
            <a:endParaRPr kumimoji="1" lang="ja-JP" altLang="en-US" sz="2000" dirty="0"/>
          </a:p>
        </p:txBody>
      </p:sp>
      <p:pic>
        <p:nvPicPr>
          <p:cNvPr id="9" name="図 8">
            <a:extLst>
              <a:ext uri="{FF2B5EF4-FFF2-40B4-BE49-F238E27FC236}">
                <a16:creationId xmlns:a16="http://schemas.microsoft.com/office/drawing/2014/main" id="{57DA2C1D-ED30-11A8-D99D-0BDC966BED72}"/>
              </a:ext>
            </a:extLst>
          </p:cNvPr>
          <p:cNvPicPr>
            <a:picLocks noChangeAspect="1"/>
          </p:cNvPicPr>
          <p:nvPr/>
        </p:nvPicPr>
        <p:blipFill>
          <a:blip r:embed="rId3"/>
          <a:srcRect t="22357" r="41346" b="8717"/>
          <a:stretch/>
        </p:blipFill>
        <p:spPr>
          <a:xfrm>
            <a:off x="829734" y="1594471"/>
            <a:ext cx="7230533" cy="4779361"/>
          </a:xfrm>
          <a:prstGeom prst="rect">
            <a:avLst/>
          </a:prstGeom>
          <a:ln w="12700">
            <a:solidFill>
              <a:schemeClr val="tx1"/>
            </a:solidFill>
          </a:ln>
        </p:spPr>
      </p:pic>
    </p:spTree>
    <p:extLst>
      <p:ext uri="{BB962C8B-B14F-4D97-AF65-F5344CB8AC3E}">
        <p14:creationId xmlns:p14="http://schemas.microsoft.com/office/powerpoint/2010/main" val="125335092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a:extLst>
            <a:ext uri="{FF2B5EF4-FFF2-40B4-BE49-F238E27FC236}">
              <a16:creationId xmlns:a16="http://schemas.microsoft.com/office/drawing/2014/main" id="{2C8C8AED-2657-C37C-0F6F-C872FE762E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599BC-3DE6-AC91-3817-0D396C5278D3}"/>
              </a:ext>
            </a:extLst>
          </p:cNvPr>
          <p:cNvSpPr>
            <a:spLocks noGrp="1"/>
          </p:cNvSpPr>
          <p:nvPr>
            <p:ph type="title"/>
          </p:nvPr>
        </p:nvSpPr>
        <p:spPr>
          <a:xfrm>
            <a:off x="838200" y="136525"/>
            <a:ext cx="10515600" cy="1325563"/>
          </a:xfrm>
        </p:spPr>
        <p:txBody>
          <a:bodyPr/>
          <a:lstStyle/>
          <a:p>
            <a:r>
              <a:rPr kumimoji="1" lang="ja-JP" altLang="en-US" dirty="0"/>
              <a:t>進捗</a:t>
            </a:r>
          </a:p>
        </p:txBody>
      </p:sp>
      <p:sp>
        <p:nvSpPr>
          <p:cNvPr id="3" name="コンテンツ プレースホルダー 2">
            <a:extLst>
              <a:ext uri="{FF2B5EF4-FFF2-40B4-BE49-F238E27FC236}">
                <a16:creationId xmlns:a16="http://schemas.microsoft.com/office/drawing/2014/main" id="{C15A3782-316B-D007-7465-451FC8CA5BE1}"/>
              </a:ext>
            </a:extLst>
          </p:cNvPr>
          <p:cNvSpPr>
            <a:spLocks noGrp="1"/>
          </p:cNvSpPr>
          <p:nvPr>
            <p:ph idx="1"/>
          </p:nvPr>
        </p:nvSpPr>
        <p:spPr>
          <a:xfrm>
            <a:off x="838200" y="1141824"/>
            <a:ext cx="11353800" cy="1618925"/>
          </a:xfrm>
        </p:spPr>
        <p:txBody>
          <a:bodyPr>
            <a:normAutofit/>
          </a:bodyPr>
          <a:lstStyle/>
          <a:p>
            <a:pPr marL="0" indent="0">
              <a:buNone/>
            </a:pPr>
            <a:r>
              <a:rPr kumimoji="1" lang="ja-JP" altLang="en-US" sz="2800" dirty="0">
                <a:latin typeface="+mn-ea"/>
              </a:rPr>
              <a:t>モデルの学習とコード進行の生成を行った</a:t>
            </a:r>
            <a:endParaRPr kumimoji="1" lang="en-US" altLang="ja-JP" sz="2800" dirty="0">
              <a:latin typeface="+mn-ea"/>
            </a:endParaRPr>
          </a:p>
        </p:txBody>
      </p:sp>
      <p:sp>
        <p:nvSpPr>
          <p:cNvPr id="4" name="スライド番号プレースホルダー 3">
            <a:extLst>
              <a:ext uri="{FF2B5EF4-FFF2-40B4-BE49-F238E27FC236}">
                <a16:creationId xmlns:a16="http://schemas.microsoft.com/office/drawing/2014/main" id="{A14B989F-8C61-B466-C53E-89A7B396F593}"/>
              </a:ext>
            </a:extLst>
          </p:cNvPr>
          <p:cNvSpPr>
            <a:spLocks noGrp="1"/>
          </p:cNvSpPr>
          <p:nvPr>
            <p:ph type="sldNum" sz="quarter" idx="12"/>
          </p:nvPr>
        </p:nvSpPr>
        <p:spPr/>
        <p:txBody>
          <a:bodyPr/>
          <a:lstStyle/>
          <a:p>
            <a:fld id="{18AC684D-496E-4653-A51A-4868C99AC9FD}" type="slidenum">
              <a:rPr kumimoji="1" lang="ja-JP" altLang="en-US" sz="2000" smtClean="0"/>
              <a:t>29</a:t>
            </a:fld>
            <a:endParaRPr kumimoji="1" lang="ja-JP" altLang="en-US" sz="2000" dirty="0"/>
          </a:p>
        </p:txBody>
      </p:sp>
      <p:pic>
        <p:nvPicPr>
          <p:cNvPr id="8" name="図 7">
            <a:extLst>
              <a:ext uri="{FF2B5EF4-FFF2-40B4-BE49-F238E27FC236}">
                <a16:creationId xmlns:a16="http://schemas.microsoft.com/office/drawing/2014/main" id="{2E550691-2ED2-5458-FCFC-9DB8773F62F0}"/>
              </a:ext>
            </a:extLst>
          </p:cNvPr>
          <p:cNvPicPr>
            <a:picLocks noChangeAspect="1"/>
          </p:cNvPicPr>
          <p:nvPr/>
        </p:nvPicPr>
        <p:blipFill>
          <a:blip r:embed="rId3"/>
          <a:srcRect l="17404" t="19330" r="42212" b="15098"/>
          <a:stretch/>
        </p:blipFill>
        <p:spPr>
          <a:xfrm>
            <a:off x="6307014" y="1617495"/>
            <a:ext cx="4923693" cy="4297106"/>
          </a:xfrm>
          <a:prstGeom prst="rect">
            <a:avLst/>
          </a:prstGeom>
          <a:ln>
            <a:solidFill>
              <a:schemeClr val="tx1"/>
            </a:solidFill>
          </a:ln>
        </p:spPr>
      </p:pic>
      <p:sp>
        <p:nvSpPr>
          <p:cNvPr id="10" name="テキスト ボックス 9">
            <a:extLst>
              <a:ext uri="{FF2B5EF4-FFF2-40B4-BE49-F238E27FC236}">
                <a16:creationId xmlns:a16="http://schemas.microsoft.com/office/drawing/2014/main" id="{475A0424-B3D5-E312-E301-1ED4744B16B5}"/>
              </a:ext>
            </a:extLst>
          </p:cNvPr>
          <p:cNvSpPr txBox="1"/>
          <p:nvPr/>
        </p:nvSpPr>
        <p:spPr>
          <a:xfrm>
            <a:off x="6307014" y="5914601"/>
            <a:ext cx="6096000" cy="523220"/>
          </a:xfrm>
          <a:prstGeom prst="rect">
            <a:avLst/>
          </a:prstGeom>
          <a:noFill/>
        </p:spPr>
        <p:txBody>
          <a:bodyPr wrap="square" rtlCol="0">
            <a:spAutoFit/>
          </a:bodyPr>
          <a:lstStyle/>
          <a:p>
            <a:r>
              <a:rPr lang="ja-JP" altLang="en-US" sz="2800" dirty="0"/>
              <a:t>コード進行の生成</a:t>
            </a:r>
            <a:endParaRPr kumimoji="1" lang="ja-JP" altLang="en-US" sz="2800" dirty="0"/>
          </a:p>
        </p:txBody>
      </p:sp>
      <p:sp>
        <p:nvSpPr>
          <p:cNvPr id="11" name="テキスト ボックス 10">
            <a:extLst>
              <a:ext uri="{FF2B5EF4-FFF2-40B4-BE49-F238E27FC236}">
                <a16:creationId xmlns:a16="http://schemas.microsoft.com/office/drawing/2014/main" id="{48567789-EBEF-39A3-8C1E-2C7D08246717}"/>
              </a:ext>
            </a:extLst>
          </p:cNvPr>
          <p:cNvSpPr txBox="1"/>
          <p:nvPr/>
        </p:nvSpPr>
        <p:spPr>
          <a:xfrm>
            <a:off x="419100" y="5914601"/>
            <a:ext cx="6096000" cy="523220"/>
          </a:xfrm>
          <a:prstGeom prst="rect">
            <a:avLst/>
          </a:prstGeom>
          <a:noFill/>
        </p:spPr>
        <p:txBody>
          <a:bodyPr wrap="square" rtlCol="0">
            <a:spAutoFit/>
          </a:bodyPr>
          <a:lstStyle/>
          <a:p>
            <a:r>
              <a:rPr kumimoji="1" lang="ja-JP" altLang="en-US" sz="2800" dirty="0"/>
              <a:t>モデルの学習</a:t>
            </a:r>
          </a:p>
        </p:txBody>
      </p:sp>
      <p:pic>
        <p:nvPicPr>
          <p:cNvPr id="13" name="図 12">
            <a:extLst>
              <a:ext uri="{FF2B5EF4-FFF2-40B4-BE49-F238E27FC236}">
                <a16:creationId xmlns:a16="http://schemas.microsoft.com/office/drawing/2014/main" id="{1096C6AF-4453-5121-4AF9-C9852280FA62}"/>
              </a:ext>
            </a:extLst>
          </p:cNvPr>
          <p:cNvPicPr>
            <a:picLocks noChangeAspect="1"/>
          </p:cNvPicPr>
          <p:nvPr/>
        </p:nvPicPr>
        <p:blipFill>
          <a:blip r:embed="rId4"/>
          <a:srcRect l="20627" t="39803" r="37643" b="18663"/>
          <a:stretch/>
        </p:blipFill>
        <p:spPr>
          <a:xfrm>
            <a:off x="656491" y="1615893"/>
            <a:ext cx="5087818" cy="2721781"/>
          </a:xfrm>
          <a:prstGeom prst="rect">
            <a:avLst/>
          </a:prstGeom>
          <a:ln>
            <a:solidFill>
              <a:schemeClr val="tx1"/>
            </a:solidFill>
          </a:ln>
        </p:spPr>
      </p:pic>
      <p:pic>
        <p:nvPicPr>
          <p:cNvPr id="15" name="図 14">
            <a:extLst>
              <a:ext uri="{FF2B5EF4-FFF2-40B4-BE49-F238E27FC236}">
                <a16:creationId xmlns:a16="http://schemas.microsoft.com/office/drawing/2014/main" id="{77462AD9-4176-1987-4C0D-63353CE0A013}"/>
              </a:ext>
            </a:extLst>
          </p:cNvPr>
          <p:cNvPicPr>
            <a:picLocks noChangeAspect="1"/>
          </p:cNvPicPr>
          <p:nvPr/>
        </p:nvPicPr>
        <p:blipFill>
          <a:blip r:embed="rId5"/>
          <a:srcRect l="20624" t="79291" r="37645" b="3246"/>
          <a:stretch/>
        </p:blipFill>
        <p:spPr>
          <a:xfrm>
            <a:off x="656491" y="4337674"/>
            <a:ext cx="5087818" cy="1144327"/>
          </a:xfrm>
          <a:prstGeom prst="rect">
            <a:avLst/>
          </a:prstGeom>
          <a:ln>
            <a:solidFill>
              <a:schemeClr val="tx1"/>
            </a:solidFill>
          </a:ln>
        </p:spPr>
      </p:pic>
    </p:spTree>
    <p:extLst>
      <p:ext uri="{BB962C8B-B14F-4D97-AF65-F5344CB8AC3E}">
        <p14:creationId xmlns:p14="http://schemas.microsoft.com/office/powerpoint/2010/main" val="11743219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4097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研究目的</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3</a:t>
            </a:fld>
            <a:endParaRPr kumimoji="1" lang="ja-JP" altLang="en-US" dirty="0"/>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 name="テキスト ボックス 4">
            <a:extLst>
              <a:ext uri="{FF2B5EF4-FFF2-40B4-BE49-F238E27FC236}">
                <a16:creationId xmlns:a16="http://schemas.microsoft.com/office/drawing/2014/main" id="{B1C9AE9C-8473-9CE3-CAB2-E1A3AEED8AE3}"/>
              </a:ext>
            </a:extLst>
          </p:cNvPr>
          <p:cNvSpPr txBox="1"/>
          <p:nvPr/>
        </p:nvSpPr>
        <p:spPr>
          <a:xfrm>
            <a:off x="356134" y="1376413"/>
            <a:ext cx="11482939" cy="2677656"/>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これまで行われてきた音読学習をバラエティ豊かなものにし，音読学習の可能性を拡げる語学授業を実践する．</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kumimoji="1" lang="ja-JP" altLang="en-US" sz="2800" dirty="0">
                <a:latin typeface="メイリオ" panose="020B0604030504040204" pitchFamily="50" charset="-128"/>
                <a:ea typeface="メイリオ" panose="020B0604030504040204" pitchFamily="50" charset="-128"/>
              </a:rPr>
              <a:t>ニューラルネットワークモデルを用いて英文内容に沿ったコード進行を付与し，音読の学習効果を高める．</a:t>
            </a:r>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80871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E2CD49-49DD-73C2-CDFD-E673735078D7}"/>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8B84286-F31B-2BAF-5B7D-BA73CC41934F}"/>
              </a:ext>
            </a:extLst>
          </p:cNvPr>
          <p:cNvSpPr>
            <a:spLocks noGrp="1"/>
          </p:cNvSpPr>
          <p:nvPr>
            <p:ph idx="1"/>
          </p:nvPr>
        </p:nvSpPr>
        <p:spPr>
          <a:xfrm>
            <a:off x="838200" y="1690688"/>
            <a:ext cx="10515600" cy="4486275"/>
          </a:xfrm>
        </p:spPr>
        <p:txBody>
          <a:bodyPr>
            <a:normAutofit/>
          </a:bodyPr>
          <a:lstStyle/>
          <a:p>
            <a:pPr marL="0" indent="0">
              <a:lnSpc>
                <a:spcPct val="100000"/>
              </a:lnSpc>
              <a:buNone/>
            </a:pPr>
            <a:r>
              <a:rPr lang="ja-JP" altLang="en-US" b="1" u="sng" dirty="0">
                <a:latin typeface="メイリオ" panose="020B0604030504040204" pitchFamily="50" charset="-128"/>
                <a:ea typeface="メイリオ" panose="020B0604030504040204" pitchFamily="50" charset="-128"/>
              </a:rPr>
              <a:t>考察</a:t>
            </a:r>
            <a:endParaRPr lang="en-US" altLang="ja-JP" b="1" u="sng" dirty="0">
              <a:latin typeface="メイリオ" panose="020B0604030504040204" pitchFamily="50" charset="-128"/>
              <a:ea typeface="メイリオ" panose="020B0604030504040204" pitchFamily="50" charset="-128"/>
            </a:endParaRPr>
          </a:p>
          <a:p>
            <a:pPr lvl="1"/>
            <a:r>
              <a:rPr lang="ja-JP" altLang="en-US" dirty="0"/>
              <a:t>コード進行が英文の雰囲気に合っていた感じる学生</a:t>
            </a:r>
            <a:r>
              <a:rPr lang="en-US" altLang="ja-JP" dirty="0"/>
              <a:t>(①</a:t>
            </a:r>
            <a:r>
              <a:rPr lang="ja-JP" altLang="en-US" dirty="0"/>
              <a:t>，②，③</a:t>
            </a:r>
            <a:r>
              <a:rPr lang="en-US" altLang="ja-JP" dirty="0"/>
              <a:t>)</a:t>
            </a:r>
            <a:r>
              <a:rPr lang="ja-JP" altLang="en-US" dirty="0"/>
              <a:t>が</a:t>
            </a:r>
            <a:r>
              <a:rPr lang="en-US" altLang="ja-JP" dirty="0"/>
              <a:t>70%</a:t>
            </a:r>
            <a:r>
              <a:rPr lang="ja-JP" altLang="en-US" dirty="0"/>
              <a:t>弱いた．また，平均点が高かったクラス</a:t>
            </a:r>
            <a:r>
              <a:rPr lang="en-US" altLang="ja-JP" dirty="0"/>
              <a:t>1</a:t>
            </a:r>
            <a:r>
              <a:rPr lang="ja-JP" altLang="en-US" dirty="0"/>
              <a:t>とクラス</a:t>
            </a:r>
            <a:r>
              <a:rPr lang="en-US" altLang="ja-JP" dirty="0"/>
              <a:t>3</a:t>
            </a:r>
            <a:r>
              <a:rPr lang="ja-JP" altLang="en-US" dirty="0"/>
              <a:t>では，①②の割合も高く，英文にコード進行が付与された音読に意欲的に取り組めた可能性がある．</a:t>
            </a:r>
            <a:endParaRPr kumimoji="1" lang="en-US" altLang="ja-JP" dirty="0"/>
          </a:p>
        </p:txBody>
      </p:sp>
      <p:sp>
        <p:nvSpPr>
          <p:cNvPr id="4" name="スライド番号プレースホルダー 3">
            <a:extLst>
              <a:ext uri="{FF2B5EF4-FFF2-40B4-BE49-F238E27FC236}">
                <a16:creationId xmlns:a16="http://schemas.microsoft.com/office/drawing/2014/main" id="{287D9940-A0E6-DF67-79BE-B5AE8CCEF321}"/>
              </a:ext>
            </a:extLst>
          </p:cNvPr>
          <p:cNvSpPr>
            <a:spLocks noGrp="1"/>
          </p:cNvSpPr>
          <p:nvPr>
            <p:ph type="sldNum" sz="quarter" idx="12"/>
          </p:nvPr>
        </p:nvSpPr>
        <p:spPr/>
        <p:txBody>
          <a:bodyPr/>
          <a:lstStyle/>
          <a:p>
            <a:fld id="{18AC684D-496E-4653-A51A-4868C99AC9FD}" type="slidenum">
              <a:rPr kumimoji="1" lang="ja-JP" altLang="en-US" sz="2000" smtClean="0"/>
              <a:t>30</a:t>
            </a:fld>
            <a:endParaRPr kumimoji="1" lang="ja-JP" altLang="en-US" sz="2000" dirty="0"/>
          </a:p>
        </p:txBody>
      </p:sp>
      <p:sp>
        <p:nvSpPr>
          <p:cNvPr id="5" name="Google Shape;81;p3">
            <a:extLst>
              <a:ext uri="{FF2B5EF4-FFF2-40B4-BE49-F238E27FC236}">
                <a16:creationId xmlns:a16="http://schemas.microsoft.com/office/drawing/2014/main" id="{E0135045-C1A8-DEBA-2691-7428AA5EB48A}"/>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 name="タイトル 1">
            <a:extLst>
              <a:ext uri="{FF2B5EF4-FFF2-40B4-BE49-F238E27FC236}">
                <a16:creationId xmlns:a16="http://schemas.microsoft.com/office/drawing/2014/main" id="{70A8F297-E531-FAF3-088D-BF2627DFC35F}"/>
              </a:ext>
            </a:extLst>
          </p:cNvPr>
          <p:cNvSpPr txBox="1">
            <a:spLocks/>
          </p:cNvSpPr>
          <p:nvPr/>
        </p:nvSpPr>
        <p:spPr>
          <a:xfrm>
            <a:off x="162224" y="275259"/>
            <a:ext cx="5104043" cy="763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spcBef>
                <a:spcPts val="0"/>
              </a:spcBef>
              <a:buClr>
                <a:srgbClr val="000000"/>
              </a:buClr>
              <a:buSzPts val="3200"/>
            </a:pPr>
            <a:r>
              <a:rPr lang="ja-JP" altLang="en-US" b="1" dirty="0">
                <a:latin typeface="メイリオ" panose="020B0604030504040204" pitchFamily="50" charset="-128"/>
                <a:ea typeface="メイリオ" panose="020B0604030504040204" pitchFamily="50" charset="-128"/>
                <a:cs typeface="M PLUS 1p"/>
                <a:sym typeface="M PLUS 1p"/>
              </a:rPr>
              <a:t>実験</a:t>
            </a:r>
            <a:r>
              <a:rPr lang="en-US" altLang="ja-JP" b="1" dirty="0">
                <a:latin typeface="メイリオ" panose="020B0604030504040204" pitchFamily="50" charset="-128"/>
                <a:ea typeface="メイリオ" panose="020B0604030504040204" pitchFamily="50" charset="-128"/>
                <a:cs typeface="M PLUS 1p"/>
                <a:sym typeface="M PLUS 1p"/>
              </a:rPr>
              <a:t>3</a:t>
            </a:r>
            <a:endParaRPr lang="ja-JP" altLang="en-US" b="1" dirty="0">
              <a:latin typeface="メイリオ" panose="020B0604030504040204" pitchFamily="50" charset="-128"/>
              <a:ea typeface="メイリオ" panose="020B0604030504040204" pitchFamily="50" charset="-128"/>
              <a:cs typeface="M PLUS 1p"/>
              <a:sym typeface="M PLUS 1p"/>
            </a:endParaRPr>
          </a:p>
        </p:txBody>
      </p:sp>
    </p:spTree>
    <p:extLst>
      <p:ext uri="{BB962C8B-B14F-4D97-AF65-F5344CB8AC3E}">
        <p14:creationId xmlns:p14="http://schemas.microsoft.com/office/powerpoint/2010/main" val="432233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EEC0A4-2695-A07D-9A7F-581694005753}"/>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579AEC77-C8F1-31ED-D4B4-E481017C95B4}"/>
              </a:ext>
            </a:extLst>
          </p:cNvPr>
          <p:cNvSpPr>
            <a:spLocks noGrp="1"/>
          </p:cNvSpPr>
          <p:nvPr>
            <p:ph idx="1"/>
          </p:nvPr>
        </p:nvSpPr>
        <p:spPr/>
        <p:txBody>
          <a:bodyPr>
            <a:normAutofit fontScale="92500" lnSpcReduction="10000"/>
          </a:bodyPr>
          <a:lstStyle/>
          <a:p>
            <a:pPr marL="0" indent="0">
              <a:buNone/>
            </a:pPr>
            <a:r>
              <a:rPr kumimoji="1" lang="en-US" altLang="ja-JP" dirty="0"/>
              <a:t>[1]</a:t>
            </a:r>
            <a:r>
              <a:rPr kumimoji="1" lang="ja-JP" altLang="en-US" dirty="0"/>
              <a:t>鷹野孝典，河野智子，楽曲生成</a:t>
            </a:r>
            <a:r>
              <a:rPr kumimoji="1" lang="en-US" altLang="ja-JP" dirty="0"/>
              <a:t>AI</a:t>
            </a:r>
            <a:r>
              <a:rPr kumimoji="1" lang="ja-JP" altLang="en-US" dirty="0"/>
              <a:t>の活用による英文歌を取り入れた英語授業デザイン</a:t>
            </a:r>
            <a:r>
              <a:rPr kumimoji="1" lang="en-US" altLang="ja-JP" dirty="0"/>
              <a:t>, </a:t>
            </a:r>
            <a:r>
              <a:rPr kumimoji="1" lang="ja-JP" altLang="en-US" dirty="0"/>
              <a:t>教育システム情報学会 </a:t>
            </a:r>
            <a:r>
              <a:rPr kumimoji="1" lang="en-US" altLang="ja-JP" dirty="0"/>
              <a:t>2023</a:t>
            </a:r>
            <a:r>
              <a:rPr kumimoji="1" lang="ja-JP" altLang="en-US" dirty="0"/>
              <a:t>年度第</a:t>
            </a:r>
            <a:r>
              <a:rPr kumimoji="1" lang="en-US" altLang="ja-JP" dirty="0"/>
              <a:t>5</a:t>
            </a:r>
            <a:r>
              <a:rPr kumimoji="1" lang="ja-JP" altLang="en-US" dirty="0"/>
              <a:t>回研究会予稿集</a:t>
            </a:r>
            <a:r>
              <a:rPr kumimoji="1" lang="en-US" altLang="ja-JP" dirty="0"/>
              <a:t>, pp.24-30, 2024</a:t>
            </a:r>
          </a:p>
          <a:p>
            <a:pPr marL="0" indent="0">
              <a:buNone/>
            </a:pPr>
            <a:endParaRPr kumimoji="1" lang="en-US" altLang="ja-JP" dirty="0"/>
          </a:p>
          <a:p>
            <a:pPr marL="0" indent="0">
              <a:buNone/>
            </a:pPr>
            <a:r>
              <a:rPr kumimoji="1" lang="en-US" altLang="ja-JP" dirty="0"/>
              <a:t>[2]</a:t>
            </a:r>
            <a:r>
              <a:rPr kumimoji="1" lang="ja-JP" altLang="en-US" dirty="0"/>
              <a:t>渡邉研斗</a:t>
            </a:r>
            <a:r>
              <a:rPr kumimoji="1" lang="en-US" altLang="ja-JP" dirty="0"/>
              <a:t>,  </a:t>
            </a:r>
            <a:r>
              <a:rPr kumimoji="1" lang="ja-JP" altLang="en-US" dirty="0"/>
              <a:t>松林優一郎</a:t>
            </a:r>
            <a:r>
              <a:rPr kumimoji="1" lang="en-US" altLang="ja-JP" dirty="0"/>
              <a:t>,  </a:t>
            </a:r>
            <a:r>
              <a:rPr kumimoji="1" lang="ja-JP" altLang="en-US" dirty="0"/>
              <a:t>深山</a:t>
            </a:r>
            <a:r>
              <a:rPr kumimoji="1" lang="en-US" altLang="ja-JP" dirty="0"/>
              <a:t>,  </a:t>
            </a:r>
            <a:r>
              <a:rPr kumimoji="1" lang="ja-JP" altLang="en-US" dirty="0"/>
              <a:t>中野倫靖</a:t>
            </a:r>
            <a:r>
              <a:rPr kumimoji="1" lang="en-US" altLang="ja-JP" dirty="0"/>
              <a:t>,  </a:t>
            </a:r>
            <a:r>
              <a:rPr kumimoji="1" lang="ja-JP" altLang="en-US" dirty="0"/>
              <a:t>後藤真孝</a:t>
            </a:r>
            <a:r>
              <a:rPr kumimoji="1" lang="en-US" altLang="ja-JP" dirty="0"/>
              <a:t>,  </a:t>
            </a:r>
            <a:r>
              <a:rPr kumimoji="1" lang="ja-JP" altLang="en-US" dirty="0"/>
              <a:t>乾健太郎</a:t>
            </a:r>
            <a:r>
              <a:rPr kumimoji="1" lang="en-US" altLang="ja-JP" dirty="0"/>
              <a:t>,</a:t>
            </a:r>
            <a:r>
              <a:rPr kumimoji="1" lang="ja-JP" altLang="en-US" dirty="0"/>
              <a:t>メロディと歌詞の相関に基づく自動歌詞生成</a:t>
            </a:r>
            <a:r>
              <a:rPr kumimoji="1" lang="en-US" altLang="ja-JP" dirty="0"/>
              <a:t>, </a:t>
            </a:r>
            <a:r>
              <a:rPr kumimoji="1" lang="ja-JP" altLang="en-US" dirty="0"/>
              <a:t>情報処理学会研究報告</a:t>
            </a:r>
            <a:r>
              <a:rPr kumimoji="1" lang="en-US" altLang="ja-JP" dirty="0"/>
              <a:t>, No.16, pp.1-12,  2017</a:t>
            </a:r>
          </a:p>
          <a:p>
            <a:pPr marL="0" indent="0">
              <a:buNone/>
            </a:pPr>
            <a:endParaRPr kumimoji="1" lang="en-US" altLang="ja-JP" dirty="0"/>
          </a:p>
          <a:p>
            <a:pPr marL="0" indent="0">
              <a:buNone/>
            </a:pPr>
            <a:r>
              <a:rPr kumimoji="1" lang="en-US" altLang="ja-JP" dirty="0"/>
              <a:t>[3]</a:t>
            </a:r>
            <a:r>
              <a:rPr kumimoji="1" lang="ja-JP" altLang="en-US" dirty="0"/>
              <a:t>世良拓也</a:t>
            </a:r>
            <a:r>
              <a:rPr kumimoji="1" lang="en-US" altLang="ja-JP" dirty="0"/>
              <a:t>, </a:t>
            </a:r>
            <a:r>
              <a:rPr kumimoji="1" lang="ja-JP" altLang="en-US" dirty="0"/>
              <a:t>大井雄介</a:t>
            </a:r>
            <a:r>
              <a:rPr kumimoji="1" lang="en-US" altLang="ja-JP" dirty="0"/>
              <a:t>, </a:t>
            </a:r>
            <a:r>
              <a:rPr kumimoji="1" lang="ja-JP" altLang="en-US" dirty="0"/>
              <a:t>浜野祐介</a:t>
            </a:r>
            <a:r>
              <a:rPr kumimoji="1" lang="en-US" altLang="ja-JP" dirty="0"/>
              <a:t>, </a:t>
            </a:r>
            <a:r>
              <a:rPr kumimoji="1" lang="ja-JP" altLang="en-US" dirty="0"/>
              <a:t>谷口浩平</a:t>
            </a:r>
            <a:r>
              <a:rPr kumimoji="1" lang="en-US" altLang="ja-JP" dirty="0"/>
              <a:t>,</a:t>
            </a:r>
          </a:p>
          <a:p>
            <a:pPr marL="0" indent="0">
              <a:buNone/>
            </a:pPr>
            <a:r>
              <a:rPr kumimoji="1" lang="ja-JP" altLang="en-US" dirty="0"/>
              <a:t>深層学習による歌詞を考慮したコード進行の自動生成</a:t>
            </a:r>
            <a:r>
              <a:rPr kumimoji="1" lang="en-US" altLang="ja-JP" dirty="0"/>
              <a:t>,</a:t>
            </a:r>
            <a:r>
              <a:rPr kumimoji="1" lang="ja-JP" altLang="en-US" dirty="0"/>
              <a:t>第</a:t>
            </a:r>
            <a:r>
              <a:rPr kumimoji="1" lang="en-US" altLang="ja-JP" dirty="0"/>
              <a:t>84</a:t>
            </a:r>
            <a:r>
              <a:rPr kumimoji="1" lang="ja-JP" altLang="en-US" dirty="0"/>
              <a:t>回全国大会講演論文集</a:t>
            </a:r>
            <a:r>
              <a:rPr kumimoji="1" lang="en-US" altLang="ja-JP" dirty="0"/>
              <a:t>, pp.99-100, 2022</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1D9EA85D-AF4B-E28C-D05A-52E2DC5AF34C}"/>
              </a:ext>
            </a:extLst>
          </p:cNvPr>
          <p:cNvSpPr>
            <a:spLocks noGrp="1"/>
          </p:cNvSpPr>
          <p:nvPr>
            <p:ph type="sldNum" sz="quarter" idx="12"/>
          </p:nvPr>
        </p:nvSpPr>
        <p:spPr/>
        <p:txBody>
          <a:bodyPr/>
          <a:lstStyle/>
          <a:p>
            <a:fld id="{18AC684D-496E-4653-A51A-4868C99AC9FD}" type="slidenum">
              <a:rPr kumimoji="1" lang="ja-JP" altLang="en-US" sz="2000" smtClean="0"/>
              <a:t>31</a:t>
            </a:fld>
            <a:endParaRPr kumimoji="1" lang="ja-JP" altLang="en-US" sz="2000"/>
          </a:p>
        </p:txBody>
      </p:sp>
    </p:spTree>
    <p:extLst>
      <p:ext uri="{BB962C8B-B14F-4D97-AF65-F5344CB8AC3E}">
        <p14:creationId xmlns:p14="http://schemas.microsoft.com/office/powerpoint/2010/main" val="233148727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897A9F-AD54-F8E5-57F7-F39B1405C287}"/>
              </a:ext>
            </a:extLst>
          </p:cNvPr>
          <p:cNvSpPr>
            <a:spLocks noGrp="1"/>
          </p:cNvSpPr>
          <p:nvPr>
            <p:ph type="title"/>
          </p:nvPr>
        </p:nvSpPr>
        <p:spPr>
          <a:xfrm>
            <a:off x="838200" y="444270"/>
            <a:ext cx="10515600" cy="1000086"/>
          </a:xfrm>
        </p:spPr>
        <p:txBody>
          <a:bodyPr/>
          <a:lstStyle/>
          <a:p>
            <a:r>
              <a:rPr kumimoji="1" lang="ja-JP" altLang="en-US" dirty="0"/>
              <a:t>特徴</a:t>
            </a:r>
          </a:p>
        </p:txBody>
      </p:sp>
      <p:sp>
        <p:nvSpPr>
          <p:cNvPr id="7" name="コンテンツ プレースホルダー 5">
            <a:extLst>
              <a:ext uri="{FF2B5EF4-FFF2-40B4-BE49-F238E27FC236}">
                <a16:creationId xmlns:a16="http://schemas.microsoft.com/office/drawing/2014/main" id="{FA9B88C6-07C2-3305-D13D-6EBBAAE0DFC2}"/>
              </a:ext>
            </a:extLst>
          </p:cNvPr>
          <p:cNvSpPr>
            <a:spLocks noGrp="1"/>
          </p:cNvSpPr>
          <p:nvPr>
            <p:ph idx="1"/>
          </p:nvPr>
        </p:nvSpPr>
        <p:spPr>
          <a:xfrm>
            <a:off x="547352" y="1724684"/>
            <a:ext cx="10685038" cy="4351338"/>
          </a:xfrm>
        </p:spPr>
        <p:txBody>
          <a:bodyPr>
            <a:normAutofit/>
          </a:bodyPr>
          <a:lstStyle/>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コード進行、歌詞の要素に基づいて、</a:t>
            </a:r>
            <a:r>
              <a:rPr kumimoji="1" lang="ja-JP" altLang="en-US" sz="2800" dirty="0">
                <a:solidFill>
                  <a:srgbClr val="FF0000"/>
                </a:solidFill>
                <a:latin typeface="ＭＳ 明朝" panose="02020609040205080304" pitchFamily="17" charset="-128"/>
                <a:ea typeface="ＭＳ 明朝" panose="02020609040205080304" pitchFamily="17" charset="-128"/>
              </a:rPr>
              <a:t>雰囲気を考慮しながら歌詞に合ったコードを生成する。</a:t>
            </a:r>
            <a:endParaRPr kumimoji="1" lang="en-US" altLang="ja-JP" sz="2800" dirty="0">
              <a:solidFill>
                <a:srgbClr val="FF0000"/>
              </a:solidFill>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生成されたコード進行を伴奏として、英文にメロディを付けて歌うことで、</a:t>
            </a:r>
            <a:r>
              <a:rPr kumimoji="1" lang="ja-JP" altLang="en-US" sz="2800" dirty="0">
                <a:solidFill>
                  <a:srgbClr val="FF0000"/>
                </a:solidFill>
                <a:latin typeface="ＭＳ 明朝" panose="02020609040205080304" pitchFamily="17" charset="-128"/>
                <a:ea typeface="ＭＳ 明朝" panose="02020609040205080304" pitchFamily="17" charset="-128"/>
              </a:rPr>
              <a:t>英語学習のデザインなどに適用することができる。</a:t>
            </a:r>
          </a:p>
        </p:txBody>
      </p:sp>
      <p:sp>
        <p:nvSpPr>
          <p:cNvPr id="4" name="スライド番号プレースホルダー 3">
            <a:extLst>
              <a:ext uri="{FF2B5EF4-FFF2-40B4-BE49-F238E27FC236}">
                <a16:creationId xmlns:a16="http://schemas.microsoft.com/office/drawing/2014/main" id="{2DEB55D7-2E6C-6BD8-14C4-D2C803041C30}"/>
              </a:ext>
            </a:extLst>
          </p:cNvPr>
          <p:cNvSpPr>
            <a:spLocks noGrp="1"/>
          </p:cNvSpPr>
          <p:nvPr>
            <p:ph type="sldNum" sz="quarter" idx="12"/>
          </p:nvPr>
        </p:nvSpPr>
        <p:spPr/>
        <p:txBody>
          <a:bodyPr/>
          <a:lstStyle/>
          <a:p>
            <a:fld id="{18AC684D-496E-4653-A51A-4868C99AC9FD}" type="slidenum">
              <a:rPr kumimoji="1" lang="ja-JP" altLang="en-US" sz="2000" smtClean="0"/>
              <a:t>32</a:t>
            </a:fld>
            <a:endParaRPr kumimoji="1" lang="ja-JP" altLang="en-US" sz="2000" dirty="0"/>
          </a:p>
        </p:txBody>
      </p:sp>
    </p:spTree>
    <p:extLst>
      <p:ext uri="{BB962C8B-B14F-4D97-AF65-F5344CB8AC3E}">
        <p14:creationId xmlns:p14="http://schemas.microsoft.com/office/powerpoint/2010/main" val="12236784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01933E7-AEA1-6829-7FB8-2B7EE0F3B0B5}"/>
              </a:ext>
            </a:extLst>
          </p:cNvPr>
          <p:cNvSpPr>
            <a:spLocks noGrp="1"/>
          </p:cNvSpPr>
          <p:nvPr>
            <p:ph type="sldNum" sz="quarter" idx="12"/>
          </p:nvPr>
        </p:nvSpPr>
        <p:spPr/>
        <p:txBody>
          <a:bodyPr/>
          <a:lstStyle/>
          <a:p>
            <a:fld id="{18AC684D-496E-4653-A51A-4868C99AC9FD}" type="slidenum">
              <a:rPr kumimoji="1" lang="ja-JP" altLang="en-US" smtClean="0"/>
              <a:t>4</a:t>
            </a:fld>
            <a:endParaRPr kumimoji="1" lang="ja-JP" altLang="en-US"/>
          </a:p>
        </p:txBody>
      </p:sp>
      <p:sp>
        <p:nvSpPr>
          <p:cNvPr id="6" name="Google Shape;81;p3">
            <a:extLst>
              <a:ext uri="{FF2B5EF4-FFF2-40B4-BE49-F238E27FC236}">
                <a16:creationId xmlns:a16="http://schemas.microsoft.com/office/drawing/2014/main" id="{2D5B5144-49C7-C933-47C3-4AE237F273D3}"/>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 name="タイトル 1">
            <a:extLst>
              <a:ext uri="{FF2B5EF4-FFF2-40B4-BE49-F238E27FC236}">
                <a16:creationId xmlns:a16="http://schemas.microsoft.com/office/drawing/2014/main" id="{2DBF753F-7984-840B-8896-F184707B35F3}"/>
              </a:ext>
            </a:extLst>
          </p:cNvPr>
          <p:cNvSpPr txBox="1">
            <a:spLocks/>
          </p:cNvSpPr>
          <p:nvPr/>
        </p:nvSpPr>
        <p:spPr>
          <a:xfrm>
            <a:off x="162225" y="275259"/>
            <a:ext cx="4162647" cy="763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spcBef>
                <a:spcPts val="0"/>
              </a:spcBef>
              <a:buClr>
                <a:srgbClr val="000000"/>
              </a:buClr>
              <a:buSzPts val="3200"/>
            </a:pPr>
            <a:r>
              <a:rPr lang="ja-JP" altLang="en-US" b="1" dirty="0">
                <a:latin typeface="メイリオ" panose="020B0604030504040204" pitchFamily="50" charset="-128"/>
                <a:ea typeface="メイリオ" panose="020B0604030504040204" pitchFamily="50" charset="-128"/>
                <a:cs typeface="M PLUS 1p"/>
                <a:sym typeface="M PLUS 1p"/>
              </a:rPr>
              <a:t>研究課題</a:t>
            </a:r>
          </a:p>
        </p:txBody>
      </p:sp>
      <p:sp>
        <p:nvSpPr>
          <p:cNvPr id="13" name="テキスト ボックス 12">
            <a:extLst>
              <a:ext uri="{FF2B5EF4-FFF2-40B4-BE49-F238E27FC236}">
                <a16:creationId xmlns:a16="http://schemas.microsoft.com/office/drawing/2014/main" id="{BC5CCCE1-2493-87CC-3AD4-D493EED889C1}"/>
              </a:ext>
            </a:extLst>
          </p:cNvPr>
          <p:cNvSpPr txBox="1"/>
          <p:nvPr/>
        </p:nvSpPr>
        <p:spPr>
          <a:xfrm>
            <a:off x="356134" y="1376413"/>
            <a:ext cx="11482939"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既存楽曲の旋律と歌詞では音読しやすいとは限らず，英語学習の指導計画に沿った文法や英文を含んでいない場合も多いため利用できる楽曲に制限がある．</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一方，生成</a:t>
            </a:r>
            <a:r>
              <a:rPr lang="en-US" altLang="ja-JP" sz="2800" i="0" dirty="0">
                <a:effectLst/>
                <a:latin typeface="メイリオ" panose="020B0604030504040204" pitchFamily="50" charset="-128"/>
                <a:ea typeface="メイリオ" panose="020B0604030504040204" pitchFamily="50" charset="-128"/>
              </a:rPr>
              <a:t>AI</a:t>
            </a:r>
            <a:r>
              <a:rPr lang="ja-JP" altLang="en-US" sz="2800" i="0" dirty="0">
                <a:effectLst/>
                <a:latin typeface="メイリオ" panose="020B0604030504040204" pitchFamily="50" charset="-128"/>
                <a:ea typeface="メイリオ" panose="020B0604030504040204" pitchFamily="50" charset="-128"/>
              </a:rPr>
              <a:t>が作成した英文歌を用いた場合も，未知の旋律であり，かつ歌詞の内容や雰囲気に沿った旋律やコード進行であるとは限らず，学習者に適切に動機づけできない場合がある．</a:t>
            </a:r>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179489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190423E-7AB1-A720-1576-8C07821112E4}"/>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3C78EA5-1058-1BAD-EBD3-C5AB99C9F8AD}"/>
              </a:ext>
            </a:extLst>
          </p:cNvPr>
          <p:cNvSpPr>
            <a:spLocks noGrp="1"/>
          </p:cNvSpPr>
          <p:nvPr>
            <p:ph type="sldNum" sz="quarter" idx="12"/>
          </p:nvPr>
        </p:nvSpPr>
        <p:spPr/>
        <p:txBody>
          <a:bodyPr/>
          <a:lstStyle/>
          <a:p>
            <a:fld id="{18AC684D-496E-4653-A51A-4868C99AC9FD}" type="slidenum">
              <a:rPr kumimoji="1" lang="ja-JP" altLang="en-US" smtClean="0"/>
              <a:t>5</a:t>
            </a:fld>
            <a:endParaRPr kumimoji="1" lang="ja-JP" altLang="en-US" dirty="0"/>
          </a:p>
        </p:txBody>
      </p:sp>
      <p:sp>
        <p:nvSpPr>
          <p:cNvPr id="6" name="Google Shape;81;p3">
            <a:extLst>
              <a:ext uri="{FF2B5EF4-FFF2-40B4-BE49-F238E27FC236}">
                <a16:creationId xmlns:a16="http://schemas.microsoft.com/office/drawing/2014/main" id="{05C25593-F620-F783-87C3-0C712DC1F13A}"/>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 name="タイトル 1">
            <a:extLst>
              <a:ext uri="{FF2B5EF4-FFF2-40B4-BE49-F238E27FC236}">
                <a16:creationId xmlns:a16="http://schemas.microsoft.com/office/drawing/2014/main" id="{BA07ABBA-EBD0-6532-5A5A-AC82702CFB1B}"/>
              </a:ext>
            </a:extLst>
          </p:cNvPr>
          <p:cNvSpPr txBox="1">
            <a:spLocks/>
          </p:cNvSpPr>
          <p:nvPr/>
        </p:nvSpPr>
        <p:spPr>
          <a:xfrm>
            <a:off x="162224" y="275259"/>
            <a:ext cx="5104043" cy="763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spcBef>
                <a:spcPts val="0"/>
              </a:spcBef>
              <a:buClr>
                <a:srgbClr val="000000"/>
              </a:buClr>
              <a:buSzPts val="3200"/>
            </a:pPr>
            <a:r>
              <a:rPr lang="ja-JP" altLang="en-US" b="1" dirty="0">
                <a:latin typeface="メイリオ" panose="020B0604030504040204" pitchFamily="50" charset="-128"/>
                <a:ea typeface="メイリオ" panose="020B0604030504040204" pitchFamily="50" charset="-128"/>
                <a:cs typeface="M PLUS 1p"/>
                <a:sym typeface="M PLUS 1p"/>
              </a:rPr>
              <a:t>提案手法</a:t>
            </a:r>
          </a:p>
        </p:txBody>
      </p:sp>
      <p:sp>
        <p:nvSpPr>
          <p:cNvPr id="13" name="テキスト ボックス 12">
            <a:extLst>
              <a:ext uri="{FF2B5EF4-FFF2-40B4-BE49-F238E27FC236}">
                <a16:creationId xmlns:a16="http://schemas.microsoft.com/office/drawing/2014/main" id="{9D2F06C1-AFAE-76F2-C683-D35E729DA038}"/>
              </a:ext>
            </a:extLst>
          </p:cNvPr>
          <p:cNvSpPr txBox="1"/>
          <p:nvPr/>
        </p:nvSpPr>
        <p:spPr>
          <a:xfrm>
            <a:off x="354530" y="1102578"/>
            <a:ext cx="11482939" cy="5755422"/>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コード進行による伴奏を付与した英文歌を作成する手法</a:t>
            </a:r>
            <a:r>
              <a:rPr lang="ja-JP" altLang="en-US" sz="3000" dirty="0">
                <a:latin typeface="メイリオ" panose="020B0604030504040204" pitchFamily="50" charset="-128"/>
                <a:ea typeface="メイリオ" panose="020B0604030504040204" pitchFamily="50" charset="-128"/>
              </a:rPr>
              <a:t>を提案する．</a:t>
            </a:r>
          </a:p>
          <a:p>
            <a:pPr marL="457200" indent="-457200">
              <a:buFont typeface="Arial" panose="020B0604020202020204" pitchFamily="34" charset="0"/>
              <a:buChar char="•"/>
            </a:pPr>
            <a:endParaRPr lang="en-US" altLang="ja-JP" sz="2800" i="0" dirty="0">
              <a:effectLst/>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英語教材での音読練習英文を入力として，英文の雰囲気に沿ったコード進行を出力するニューラルネットワークモデルを構築する．</a:t>
            </a:r>
            <a:endParaRPr lang="en-US" altLang="ja-JP" sz="2800" i="0" dirty="0">
              <a:effectLst/>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ニューラルネットワークモデルの構築のために，既存の楽曲を学習データとして用いる．</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コード進行は旋律よりもおおまかな音の流れを与えることができるため，英文の雰囲気を表現しやすく，歌いやすい形で音読練習を行うことができる．生成したコード進行に英文を付与することで学習者を動機付ける．</a:t>
            </a:r>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7759544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D30C3C3B-1B6E-4009-344A-085C373F473D}"/>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0A6209C-A3C1-305D-2233-5E3C40C56D2C}"/>
              </a:ext>
            </a:extLst>
          </p:cNvPr>
          <p:cNvSpPr>
            <a:spLocks noGrp="1"/>
          </p:cNvSpPr>
          <p:nvPr>
            <p:ph type="sldNum" sz="quarter" idx="12"/>
          </p:nvPr>
        </p:nvSpPr>
        <p:spPr/>
        <p:txBody>
          <a:bodyPr/>
          <a:lstStyle/>
          <a:p>
            <a:fld id="{18AC684D-496E-4653-A51A-4868C99AC9FD}" type="slidenum">
              <a:rPr kumimoji="1" lang="ja-JP" altLang="en-US" smtClean="0"/>
              <a:t>6</a:t>
            </a:fld>
            <a:endParaRPr kumimoji="1" lang="ja-JP" altLang="en-US" dirty="0"/>
          </a:p>
        </p:txBody>
      </p:sp>
      <p:sp>
        <p:nvSpPr>
          <p:cNvPr id="6" name="Google Shape;81;p3">
            <a:extLst>
              <a:ext uri="{FF2B5EF4-FFF2-40B4-BE49-F238E27FC236}">
                <a16:creationId xmlns:a16="http://schemas.microsoft.com/office/drawing/2014/main" id="{951D67EB-1F0A-4A71-03FF-B7FFA7008667}"/>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 name="タイトル 1">
            <a:extLst>
              <a:ext uri="{FF2B5EF4-FFF2-40B4-BE49-F238E27FC236}">
                <a16:creationId xmlns:a16="http://schemas.microsoft.com/office/drawing/2014/main" id="{5561B791-DA79-EAF5-4D3D-76A55112D7CA}"/>
              </a:ext>
            </a:extLst>
          </p:cNvPr>
          <p:cNvSpPr txBox="1">
            <a:spLocks/>
          </p:cNvSpPr>
          <p:nvPr/>
        </p:nvSpPr>
        <p:spPr>
          <a:xfrm>
            <a:off x="162224" y="275259"/>
            <a:ext cx="5104043" cy="763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spcBef>
                <a:spcPts val="0"/>
              </a:spcBef>
              <a:buClr>
                <a:srgbClr val="000000"/>
              </a:buClr>
              <a:buSzPts val="3200"/>
            </a:pPr>
            <a:r>
              <a:rPr lang="ja-JP" altLang="en-US" b="1" dirty="0">
                <a:latin typeface="メイリオ" panose="020B0604030504040204" pitchFamily="50" charset="-128"/>
                <a:ea typeface="メイリオ" panose="020B0604030504040204" pitchFamily="50" charset="-128"/>
                <a:cs typeface="M PLUS 1p"/>
                <a:sym typeface="M PLUS 1p"/>
              </a:rPr>
              <a:t>提案手法の概要図</a:t>
            </a:r>
          </a:p>
        </p:txBody>
      </p:sp>
      <p:grpSp>
        <p:nvGrpSpPr>
          <p:cNvPr id="231" name="グループ化 230">
            <a:extLst>
              <a:ext uri="{FF2B5EF4-FFF2-40B4-BE49-F238E27FC236}">
                <a16:creationId xmlns:a16="http://schemas.microsoft.com/office/drawing/2014/main" id="{9A7CDC23-3BA0-A86A-2D7A-95D7D5A1C737}"/>
              </a:ext>
            </a:extLst>
          </p:cNvPr>
          <p:cNvGrpSpPr/>
          <p:nvPr/>
        </p:nvGrpSpPr>
        <p:grpSpPr>
          <a:xfrm>
            <a:off x="8416" y="537897"/>
            <a:ext cx="12280982" cy="5596619"/>
            <a:chOff x="8416" y="537897"/>
            <a:chExt cx="12280982" cy="5596619"/>
          </a:xfrm>
        </p:grpSpPr>
        <p:grpSp>
          <p:nvGrpSpPr>
            <p:cNvPr id="232" name="グループ化 231">
              <a:extLst>
                <a:ext uri="{FF2B5EF4-FFF2-40B4-BE49-F238E27FC236}">
                  <a16:creationId xmlns:a16="http://schemas.microsoft.com/office/drawing/2014/main" id="{07155AF6-3A22-61E1-8628-B437DEDCB6A8}"/>
                </a:ext>
              </a:extLst>
            </p:cNvPr>
            <p:cNvGrpSpPr/>
            <p:nvPr/>
          </p:nvGrpSpPr>
          <p:grpSpPr>
            <a:xfrm>
              <a:off x="8416" y="537897"/>
              <a:ext cx="12280982" cy="5596619"/>
              <a:chOff x="8416" y="537897"/>
              <a:chExt cx="12280982" cy="5596619"/>
            </a:xfrm>
          </p:grpSpPr>
          <p:grpSp>
            <p:nvGrpSpPr>
              <p:cNvPr id="234" name="グループ化 233">
                <a:extLst>
                  <a:ext uri="{FF2B5EF4-FFF2-40B4-BE49-F238E27FC236}">
                    <a16:creationId xmlns:a16="http://schemas.microsoft.com/office/drawing/2014/main" id="{892E383E-5788-77DD-A016-CA3CF12118C7}"/>
                  </a:ext>
                </a:extLst>
              </p:cNvPr>
              <p:cNvGrpSpPr/>
              <p:nvPr/>
            </p:nvGrpSpPr>
            <p:grpSpPr>
              <a:xfrm>
                <a:off x="8416" y="537897"/>
                <a:ext cx="12280982" cy="5596619"/>
                <a:chOff x="8416" y="537897"/>
                <a:chExt cx="12280982" cy="5596619"/>
              </a:xfrm>
            </p:grpSpPr>
            <p:grpSp>
              <p:nvGrpSpPr>
                <p:cNvPr id="236" name="グループ化 235">
                  <a:extLst>
                    <a:ext uri="{FF2B5EF4-FFF2-40B4-BE49-F238E27FC236}">
                      <a16:creationId xmlns:a16="http://schemas.microsoft.com/office/drawing/2014/main" id="{DE7226A8-E6AD-AFBD-7D34-1E00059BBF5A}"/>
                    </a:ext>
                  </a:extLst>
                </p:cNvPr>
                <p:cNvGrpSpPr/>
                <p:nvPr/>
              </p:nvGrpSpPr>
              <p:grpSpPr>
                <a:xfrm>
                  <a:off x="8416" y="914097"/>
                  <a:ext cx="12280982" cy="5220419"/>
                  <a:chOff x="8416" y="914097"/>
                  <a:chExt cx="12280982" cy="5220419"/>
                </a:xfrm>
              </p:grpSpPr>
              <p:sp>
                <p:nvSpPr>
                  <p:cNvPr id="238" name="テキスト ボックス 237">
                    <a:extLst>
                      <a:ext uri="{FF2B5EF4-FFF2-40B4-BE49-F238E27FC236}">
                        <a16:creationId xmlns:a16="http://schemas.microsoft.com/office/drawing/2014/main" id="{8554DF6A-4113-03E5-ABF9-6A443FE6BB36}"/>
                      </a:ext>
                    </a:extLst>
                  </p:cNvPr>
                  <p:cNvSpPr txBox="1"/>
                  <p:nvPr/>
                </p:nvSpPr>
                <p:spPr>
                  <a:xfrm>
                    <a:off x="8588541" y="5734406"/>
                    <a:ext cx="3700857" cy="400110"/>
                  </a:xfrm>
                  <a:prstGeom prst="rect">
                    <a:avLst/>
                  </a:prstGeom>
                  <a:noFill/>
                </p:spPr>
                <p:txBody>
                  <a:bodyPr wrap="square" rtlCol="0">
                    <a:spAutoFit/>
                  </a:bodyPr>
                  <a:lstStyle/>
                  <a:p>
                    <a:r>
                      <a:rPr kumimoji="1" lang="ja-JP" altLang="en-US" sz="2000" dirty="0"/>
                      <a:t>英文歌を</a:t>
                    </a:r>
                    <a:r>
                      <a:rPr lang="ja-JP" altLang="en-US" sz="2000" dirty="0"/>
                      <a:t>活用</a:t>
                    </a:r>
                    <a:r>
                      <a:rPr kumimoji="1" lang="ja-JP" altLang="en-US" sz="2000" dirty="0"/>
                      <a:t>した英語授業</a:t>
                    </a:r>
                  </a:p>
                </p:txBody>
              </p:sp>
              <p:pic>
                <p:nvPicPr>
                  <p:cNvPr id="239" name="図 238" descr="アイコン&#10;&#10;自動的に生成された説明">
                    <a:extLst>
                      <a:ext uri="{FF2B5EF4-FFF2-40B4-BE49-F238E27FC236}">
                        <a16:creationId xmlns:a16="http://schemas.microsoft.com/office/drawing/2014/main" id="{53B94188-7BF1-E573-61A5-B651A63A6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660856" y="2233435"/>
                    <a:ext cx="1178811" cy="943475"/>
                  </a:xfrm>
                  <a:prstGeom prst="rect">
                    <a:avLst/>
                  </a:prstGeom>
                </p:spPr>
              </p:pic>
              <p:sp>
                <p:nvSpPr>
                  <p:cNvPr id="240" name="テキスト ボックス 239">
                    <a:extLst>
                      <a:ext uri="{FF2B5EF4-FFF2-40B4-BE49-F238E27FC236}">
                        <a16:creationId xmlns:a16="http://schemas.microsoft.com/office/drawing/2014/main" id="{7FA151B0-C7F8-CF61-641B-B812AA9F1B79}"/>
                      </a:ext>
                    </a:extLst>
                  </p:cNvPr>
                  <p:cNvSpPr txBox="1"/>
                  <p:nvPr/>
                </p:nvSpPr>
                <p:spPr>
                  <a:xfrm>
                    <a:off x="7566377" y="1803571"/>
                    <a:ext cx="830081" cy="400110"/>
                  </a:xfrm>
                  <a:prstGeom prst="rect">
                    <a:avLst/>
                  </a:prstGeom>
                  <a:noFill/>
                </p:spPr>
                <p:txBody>
                  <a:bodyPr wrap="square">
                    <a:spAutoFit/>
                  </a:bodyPr>
                  <a:lstStyle/>
                  <a:p>
                    <a:r>
                      <a:rPr lang="ja-JP" altLang="en-US" sz="2000" dirty="0">
                        <a:latin typeface="游ゴシック" panose="020B0400000000000000" pitchFamily="50" charset="-128"/>
                        <a:ea typeface="游ゴシック" panose="020B0400000000000000" pitchFamily="50" charset="-128"/>
                        <a:cs typeface="Times New Roman" panose="02020603050405020304" pitchFamily="18" charset="0"/>
                      </a:rPr>
                      <a:t>教師</a:t>
                    </a:r>
                    <a:endParaRPr lang="ja-JP" altLang="en-US" sz="2000" dirty="0">
                      <a:latin typeface="游ゴシック" panose="020B0400000000000000" pitchFamily="50" charset="-128"/>
                      <a:ea typeface="游ゴシック" panose="020B0400000000000000" pitchFamily="50" charset="-128"/>
                    </a:endParaRPr>
                  </a:p>
                </p:txBody>
              </p:sp>
              <p:grpSp>
                <p:nvGrpSpPr>
                  <p:cNvPr id="241" name="グループ化 240">
                    <a:extLst>
                      <a:ext uri="{FF2B5EF4-FFF2-40B4-BE49-F238E27FC236}">
                        <a16:creationId xmlns:a16="http://schemas.microsoft.com/office/drawing/2014/main" id="{A46C52BA-AF7E-1561-975B-554DB824FBD1}"/>
                      </a:ext>
                    </a:extLst>
                  </p:cNvPr>
                  <p:cNvGrpSpPr/>
                  <p:nvPr/>
                </p:nvGrpSpPr>
                <p:grpSpPr>
                  <a:xfrm>
                    <a:off x="8897815" y="2528011"/>
                    <a:ext cx="2366282" cy="3087703"/>
                    <a:chOff x="9221719" y="1573095"/>
                    <a:chExt cx="2385626" cy="3110856"/>
                  </a:xfrm>
                </p:grpSpPr>
                <p:sp>
                  <p:nvSpPr>
                    <p:cNvPr id="272" name="正方形/長方形 271">
                      <a:extLst>
                        <a:ext uri="{FF2B5EF4-FFF2-40B4-BE49-F238E27FC236}">
                          <a16:creationId xmlns:a16="http://schemas.microsoft.com/office/drawing/2014/main" id="{52D3C60F-BC68-18A2-C53D-6593EAC98272}"/>
                        </a:ext>
                      </a:extLst>
                    </p:cNvPr>
                    <p:cNvSpPr/>
                    <p:nvPr/>
                  </p:nvSpPr>
                  <p:spPr>
                    <a:xfrm>
                      <a:off x="9221722" y="3403126"/>
                      <a:ext cx="2385623" cy="544703"/>
                    </a:xfrm>
                    <a:prstGeom prst="rect">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pic>
                  <p:nvPicPr>
                    <p:cNvPr id="273" name="図 272" descr="図形, 正方形&#10;&#10;自動的に生成された説明">
                      <a:extLst>
                        <a:ext uri="{FF2B5EF4-FFF2-40B4-BE49-F238E27FC236}">
                          <a16:creationId xmlns:a16="http://schemas.microsoft.com/office/drawing/2014/main" id="{4E05AD8C-D40C-91C7-1F62-A563203F5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9353" y="3158773"/>
                      <a:ext cx="471670" cy="653875"/>
                    </a:xfrm>
                    <a:prstGeom prst="rect">
                      <a:avLst/>
                    </a:prstGeom>
                  </p:spPr>
                </p:pic>
                <p:pic>
                  <p:nvPicPr>
                    <p:cNvPr id="274" name="図 273" descr="図形, 正方形&#10;&#10;自動的に生成された説明">
                      <a:extLst>
                        <a:ext uri="{FF2B5EF4-FFF2-40B4-BE49-F238E27FC236}">
                          <a16:creationId xmlns:a16="http://schemas.microsoft.com/office/drawing/2014/main" id="{E0182A78-8280-D98A-4AEF-D34FE6CE5D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8359" y="3146890"/>
                      <a:ext cx="488814" cy="677642"/>
                    </a:xfrm>
                    <a:prstGeom prst="rect">
                      <a:avLst/>
                    </a:prstGeom>
                  </p:spPr>
                </p:pic>
                <p:pic>
                  <p:nvPicPr>
                    <p:cNvPr id="275" name="図 274" descr="図形&#10;&#10;中程度の精度で自動的に生成された説明">
                      <a:extLst>
                        <a:ext uri="{FF2B5EF4-FFF2-40B4-BE49-F238E27FC236}">
                          <a16:creationId xmlns:a16="http://schemas.microsoft.com/office/drawing/2014/main" id="{306B61EB-2A67-91EE-91CF-D7CCBA51A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8140" y="3231693"/>
                      <a:ext cx="574093" cy="508034"/>
                    </a:xfrm>
                    <a:prstGeom prst="rect">
                      <a:avLst/>
                    </a:prstGeom>
                  </p:spPr>
                </p:pic>
                <p:pic>
                  <p:nvPicPr>
                    <p:cNvPr id="276" name="図 275" descr="図形&#10;&#10;中程度の精度で自動的に生成された説明">
                      <a:extLst>
                        <a:ext uri="{FF2B5EF4-FFF2-40B4-BE49-F238E27FC236}">
                          <a16:creationId xmlns:a16="http://schemas.microsoft.com/office/drawing/2014/main" id="{D2D9F207-A7FF-DD94-C639-2F80038F3B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4271" y="3240286"/>
                      <a:ext cx="574093" cy="508034"/>
                    </a:xfrm>
                    <a:prstGeom prst="rect">
                      <a:avLst/>
                    </a:prstGeom>
                  </p:spPr>
                </p:pic>
                <p:grpSp>
                  <p:nvGrpSpPr>
                    <p:cNvPr id="277" name="グループ化 276">
                      <a:extLst>
                        <a:ext uri="{FF2B5EF4-FFF2-40B4-BE49-F238E27FC236}">
                          <a16:creationId xmlns:a16="http://schemas.microsoft.com/office/drawing/2014/main" id="{AC9D2B3D-C3DE-7F0C-36EC-E575CF07E2EE}"/>
                        </a:ext>
                      </a:extLst>
                    </p:cNvPr>
                    <p:cNvGrpSpPr/>
                    <p:nvPr/>
                  </p:nvGrpSpPr>
                  <p:grpSpPr>
                    <a:xfrm>
                      <a:off x="9221719" y="1573095"/>
                      <a:ext cx="2385624" cy="1541537"/>
                      <a:chOff x="9221719" y="1573095"/>
                      <a:chExt cx="2385624" cy="1541537"/>
                    </a:xfrm>
                  </p:grpSpPr>
                  <p:sp>
                    <p:nvSpPr>
                      <p:cNvPr id="280" name="正方形/長方形 279">
                        <a:extLst>
                          <a:ext uri="{FF2B5EF4-FFF2-40B4-BE49-F238E27FC236}">
                            <a16:creationId xmlns:a16="http://schemas.microsoft.com/office/drawing/2014/main" id="{8FA391D2-11A3-F382-84CD-ACAC5D52D273}"/>
                          </a:ext>
                        </a:extLst>
                      </p:cNvPr>
                      <p:cNvSpPr/>
                      <p:nvPr/>
                    </p:nvSpPr>
                    <p:spPr>
                      <a:xfrm>
                        <a:off x="9221719" y="1900036"/>
                        <a:ext cx="2385624" cy="504990"/>
                      </a:xfrm>
                      <a:prstGeom prst="rect">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pic>
                    <p:nvPicPr>
                      <p:cNvPr id="281" name="図 280" descr="図形, 正方形&#10;&#10;自動的に生成された説明">
                        <a:extLst>
                          <a:ext uri="{FF2B5EF4-FFF2-40B4-BE49-F238E27FC236}">
                            <a16:creationId xmlns:a16="http://schemas.microsoft.com/office/drawing/2014/main" id="{2036736C-8EA6-DB20-E19A-5D28AE9E2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9355" y="1584978"/>
                        <a:ext cx="471670" cy="653875"/>
                      </a:xfrm>
                      <a:prstGeom prst="rect">
                        <a:avLst/>
                      </a:prstGeom>
                    </p:spPr>
                  </p:pic>
                  <p:pic>
                    <p:nvPicPr>
                      <p:cNvPr id="282" name="図 281" descr="図形, 正方形&#10;&#10;自動的に生成された説明">
                        <a:extLst>
                          <a:ext uri="{FF2B5EF4-FFF2-40B4-BE49-F238E27FC236}">
                            <a16:creationId xmlns:a16="http://schemas.microsoft.com/office/drawing/2014/main" id="{FCEFD772-15AA-3036-A8B5-8E80F0138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8361" y="1573095"/>
                        <a:ext cx="488814" cy="677642"/>
                      </a:xfrm>
                      <a:prstGeom prst="rect">
                        <a:avLst/>
                      </a:prstGeom>
                    </p:spPr>
                  </p:pic>
                  <p:pic>
                    <p:nvPicPr>
                      <p:cNvPr id="283" name="図 282" descr="図形&#10;&#10;中程度の精度で自動的に生成された説明">
                        <a:extLst>
                          <a:ext uri="{FF2B5EF4-FFF2-40B4-BE49-F238E27FC236}">
                            <a16:creationId xmlns:a16="http://schemas.microsoft.com/office/drawing/2014/main" id="{227B9F4D-0E47-479D-5337-D01E6D3E93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8143" y="1677621"/>
                        <a:ext cx="574093" cy="508034"/>
                      </a:xfrm>
                      <a:prstGeom prst="rect">
                        <a:avLst/>
                      </a:prstGeom>
                    </p:spPr>
                  </p:pic>
                  <p:pic>
                    <p:nvPicPr>
                      <p:cNvPr id="284" name="図 283" descr="図形&#10;&#10;中程度の精度で自動的に生成された説明">
                        <a:extLst>
                          <a:ext uri="{FF2B5EF4-FFF2-40B4-BE49-F238E27FC236}">
                            <a16:creationId xmlns:a16="http://schemas.microsoft.com/office/drawing/2014/main" id="{8B8202F6-4ED4-7ADD-A1FD-06F0D59E75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4273" y="1646018"/>
                        <a:ext cx="574093" cy="508034"/>
                      </a:xfrm>
                      <a:prstGeom prst="rect">
                        <a:avLst/>
                      </a:prstGeom>
                    </p:spPr>
                  </p:pic>
                  <p:pic>
                    <p:nvPicPr>
                      <p:cNvPr id="285" name="図 284" descr="コンピュータ, 食品, 記号 が含まれている画像&#10;&#10;自動的に生成された説明">
                        <a:extLst>
                          <a:ext uri="{FF2B5EF4-FFF2-40B4-BE49-F238E27FC236}">
                            <a16:creationId xmlns:a16="http://schemas.microsoft.com/office/drawing/2014/main" id="{051D3B46-1BA6-5FD9-253F-6E26FBCE90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2135" y="2432981"/>
                        <a:ext cx="616228" cy="681651"/>
                      </a:xfrm>
                      <a:prstGeom prst="rect">
                        <a:avLst/>
                      </a:prstGeom>
                    </p:spPr>
                  </p:pic>
                  <p:pic>
                    <p:nvPicPr>
                      <p:cNvPr id="286" name="図 285" descr="カップ, コンピュータ, 食品, ノートパソコン が含まれている画像&#10;&#10;自動的に生成された説明">
                        <a:extLst>
                          <a:ext uri="{FF2B5EF4-FFF2-40B4-BE49-F238E27FC236}">
                            <a16:creationId xmlns:a16="http://schemas.microsoft.com/office/drawing/2014/main" id="{3C13D9E8-E8A0-3CBC-9BBC-E219FE5577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8525" y="2434150"/>
                        <a:ext cx="578675" cy="640111"/>
                      </a:xfrm>
                      <a:prstGeom prst="rect">
                        <a:avLst/>
                      </a:prstGeom>
                    </p:spPr>
                  </p:pic>
                </p:grpSp>
                <p:pic>
                  <p:nvPicPr>
                    <p:cNvPr id="278" name="図 277" descr="シャツ, 帽子 が含まれている画像&#10;&#10;自動的に生成された説明">
                      <a:extLst>
                        <a:ext uri="{FF2B5EF4-FFF2-40B4-BE49-F238E27FC236}">
                          <a16:creationId xmlns:a16="http://schemas.microsoft.com/office/drawing/2014/main" id="{91F09DB4-7E46-7331-BC24-610FD6B89F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98140" y="4012521"/>
                      <a:ext cx="606988" cy="671430"/>
                    </a:xfrm>
                    <a:prstGeom prst="rect">
                      <a:avLst/>
                    </a:prstGeom>
                  </p:spPr>
                </p:pic>
                <p:pic>
                  <p:nvPicPr>
                    <p:cNvPr id="279" name="図 278" descr="アイコン&#10;&#10;自動的に生成された説明">
                      <a:extLst>
                        <a:ext uri="{FF2B5EF4-FFF2-40B4-BE49-F238E27FC236}">
                          <a16:creationId xmlns:a16="http://schemas.microsoft.com/office/drawing/2014/main" id="{B780D811-D4ED-144F-522C-929DA5949C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46317" y="4027149"/>
                      <a:ext cx="592046" cy="654901"/>
                    </a:xfrm>
                    <a:prstGeom prst="rect">
                      <a:avLst/>
                    </a:prstGeom>
                  </p:spPr>
                </p:pic>
              </p:grpSp>
              <p:sp>
                <p:nvSpPr>
                  <p:cNvPr id="242" name="矢印: 右 241">
                    <a:extLst>
                      <a:ext uri="{FF2B5EF4-FFF2-40B4-BE49-F238E27FC236}">
                        <a16:creationId xmlns:a16="http://schemas.microsoft.com/office/drawing/2014/main" id="{5CE9A3D9-EBE0-6309-01D1-89D3163E42F7}"/>
                      </a:ext>
                    </a:extLst>
                  </p:cNvPr>
                  <p:cNvSpPr/>
                  <p:nvPr/>
                </p:nvSpPr>
                <p:spPr>
                  <a:xfrm>
                    <a:off x="7975929" y="3236419"/>
                    <a:ext cx="768597" cy="11829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3" name="グループ化 242">
                    <a:extLst>
                      <a:ext uri="{FF2B5EF4-FFF2-40B4-BE49-F238E27FC236}">
                        <a16:creationId xmlns:a16="http://schemas.microsoft.com/office/drawing/2014/main" id="{7495165D-69E3-5BE9-F918-6CB3CEA5C92B}"/>
                      </a:ext>
                    </a:extLst>
                  </p:cNvPr>
                  <p:cNvGrpSpPr/>
                  <p:nvPr/>
                </p:nvGrpSpPr>
                <p:grpSpPr>
                  <a:xfrm>
                    <a:off x="1551164" y="1036979"/>
                    <a:ext cx="4567355" cy="3183339"/>
                    <a:chOff x="1797238" y="595551"/>
                    <a:chExt cx="4604692" cy="3183339"/>
                  </a:xfrm>
                </p:grpSpPr>
                <p:pic>
                  <p:nvPicPr>
                    <p:cNvPr id="267" name="図 266" descr="図形&#10;&#10;中程度の精度で自動的に生成された説明">
                      <a:extLst>
                        <a:ext uri="{FF2B5EF4-FFF2-40B4-BE49-F238E27FC236}">
                          <a16:creationId xmlns:a16="http://schemas.microsoft.com/office/drawing/2014/main" id="{1F7EE663-44A6-70E0-D03F-391FF62A175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99561" y="2866437"/>
                      <a:ext cx="1502369" cy="912453"/>
                    </a:xfrm>
                    <a:prstGeom prst="rect">
                      <a:avLst/>
                    </a:prstGeom>
                  </p:spPr>
                </p:pic>
                <p:sp>
                  <p:nvSpPr>
                    <p:cNvPr id="268" name="矢印: 下 267">
                      <a:extLst>
                        <a:ext uri="{FF2B5EF4-FFF2-40B4-BE49-F238E27FC236}">
                          <a16:creationId xmlns:a16="http://schemas.microsoft.com/office/drawing/2014/main" id="{B6384386-3289-9130-B1AD-915748A51308}"/>
                        </a:ext>
                      </a:extLst>
                    </p:cNvPr>
                    <p:cNvSpPr/>
                    <p:nvPr/>
                  </p:nvSpPr>
                  <p:spPr>
                    <a:xfrm>
                      <a:off x="3232210" y="2013189"/>
                      <a:ext cx="422104" cy="46390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69" name="グループ化 268">
                      <a:extLst>
                        <a:ext uri="{FF2B5EF4-FFF2-40B4-BE49-F238E27FC236}">
                          <a16:creationId xmlns:a16="http://schemas.microsoft.com/office/drawing/2014/main" id="{273F6D80-C043-6DA5-872D-F5AE09B642BB}"/>
                        </a:ext>
                      </a:extLst>
                    </p:cNvPr>
                    <p:cNvGrpSpPr/>
                    <p:nvPr/>
                  </p:nvGrpSpPr>
                  <p:grpSpPr>
                    <a:xfrm>
                      <a:off x="1797238" y="595551"/>
                      <a:ext cx="2358795" cy="1359724"/>
                      <a:chOff x="2548211" y="1197558"/>
                      <a:chExt cx="2358794" cy="1319869"/>
                    </a:xfrm>
                  </p:grpSpPr>
                  <p:pic>
                    <p:nvPicPr>
                      <p:cNvPr id="270" name="図 269">
                        <a:extLst>
                          <a:ext uri="{FF2B5EF4-FFF2-40B4-BE49-F238E27FC236}">
                            <a16:creationId xmlns:a16="http://schemas.microsoft.com/office/drawing/2014/main" id="{05A4A8AA-5582-BD9B-712F-F765AD29081B}"/>
                          </a:ext>
                        </a:extLst>
                      </p:cNvPr>
                      <p:cNvPicPr>
                        <a:picLocks noChangeAspect="1"/>
                      </p:cNvPicPr>
                      <p:nvPr/>
                    </p:nvPicPr>
                    <p:blipFill>
                      <a:blip r:embed="rId11"/>
                      <a:stretch>
                        <a:fillRect/>
                      </a:stretch>
                    </p:blipFill>
                    <p:spPr>
                      <a:xfrm>
                        <a:off x="3601883" y="1197558"/>
                        <a:ext cx="1305122" cy="1319869"/>
                      </a:xfrm>
                      <a:prstGeom prst="rect">
                        <a:avLst/>
                      </a:prstGeom>
                    </p:spPr>
                  </p:pic>
                  <p:sp>
                    <p:nvSpPr>
                      <p:cNvPr id="271" name="テキスト ボックス 270">
                        <a:extLst>
                          <a:ext uri="{FF2B5EF4-FFF2-40B4-BE49-F238E27FC236}">
                            <a16:creationId xmlns:a16="http://schemas.microsoft.com/office/drawing/2014/main" id="{27D48D9F-D077-AC55-DDA5-D357C563510B}"/>
                          </a:ext>
                        </a:extLst>
                      </p:cNvPr>
                      <p:cNvSpPr txBox="1"/>
                      <p:nvPr/>
                    </p:nvSpPr>
                    <p:spPr>
                      <a:xfrm>
                        <a:off x="2548211" y="1350157"/>
                        <a:ext cx="1452237" cy="388382"/>
                      </a:xfrm>
                      <a:prstGeom prst="rect">
                        <a:avLst/>
                      </a:prstGeom>
                      <a:noFill/>
                    </p:spPr>
                    <p:txBody>
                      <a:bodyPr wrap="square">
                        <a:spAutoFit/>
                      </a:bodyPr>
                      <a:lstStyle/>
                      <a:p>
                        <a:pPr algn="ctr"/>
                        <a:r>
                          <a:rPr lang="ja-JP" altLang="en-US" sz="2000" dirty="0">
                            <a:latin typeface="游ゴシック" panose="020B0400000000000000" pitchFamily="50" charset="-128"/>
                            <a:ea typeface="游ゴシック" panose="020B0400000000000000" pitchFamily="50" charset="-128"/>
                          </a:rPr>
                          <a:t>学習</a:t>
                        </a:r>
                        <a:endParaRPr lang="en-US" altLang="ja-JP" sz="2000" dirty="0">
                          <a:latin typeface="游ゴシック" panose="020B0400000000000000" pitchFamily="50" charset="-128"/>
                          <a:ea typeface="游ゴシック" panose="020B0400000000000000" pitchFamily="50" charset="-128"/>
                        </a:endParaRPr>
                      </a:p>
                    </p:txBody>
                  </p:sp>
                </p:grpSp>
              </p:grpSp>
              <p:sp>
                <p:nvSpPr>
                  <p:cNvPr id="244" name="テキスト ボックス 243">
                    <a:extLst>
                      <a:ext uri="{FF2B5EF4-FFF2-40B4-BE49-F238E27FC236}">
                        <a16:creationId xmlns:a16="http://schemas.microsoft.com/office/drawing/2014/main" id="{EDDBBCF8-9B77-6E5B-1BAF-4F0A3F770D0D}"/>
                      </a:ext>
                    </a:extLst>
                  </p:cNvPr>
                  <p:cNvSpPr txBox="1"/>
                  <p:nvPr/>
                </p:nvSpPr>
                <p:spPr>
                  <a:xfrm>
                    <a:off x="4614469" y="4414398"/>
                    <a:ext cx="1586988" cy="400110"/>
                  </a:xfrm>
                  <a:prstGeom prst="rect">
                    <a:avLst/>
                  </a:prstGeom>
                  <a:noFill/>
                </p:spPr>
                <p:txBody>
                  <a:bodyPr wrap="square">
                    <a:spAutoFit/>
                  </a:bodyPr>
                  <a:lstStyle/>
                  <a:p>
                    <a:pPr algn="ctr"/>
                    <a:r>
                      <a:rPr lang="ja-JP" altLang="en-US" sz="2000" dirty="0">
                        <a:latin typeface="游ゴシック" panose="020B0400000000000000" pitchFamily="50" charset="-128"/>
                        <a:ea typeface="游ゴシック" panose="020B0400000000000000" pitchFamily="50" charset="-128"/>
                      </a:rPr>
                      <a:t>コード進行</a:t>
                    </a:r>
                  </a:p>
                </p:txBody>
              </p:sp>
              <p:sp>
                <p:nvSpPr>
                  <p:cNvPr id="245" name="矢印: 下 244">
                    <a:extLst>
                      <a:ext uri="{FF2B5EF4-FFF2-40B4-BE49-F238E27FC236}">
                        <a16:creationId xmlns:a16="http://schemas.microsoft.com/office/drawing/2014/main" id="{55D29CE2-1A3A-22AC-8932-C05D1D7F1F28}"/>
                      </a:ext>
                    </a:extLst>
                  </p:cNvPr>
                  <p:cNvSpPr/>
                  <p:nvPr/>
                </p:nvSpPr>
                <p:spPr>
                  <a:xfrm rot="16200000">
                    <a:off x="4136444" y="3494999"/>
                    <a:ext cx="266336" cy="49788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46" name="テキスト ボックス 245">
                    <a:extLst>
                      <a:ext uri="{FF2B5EF4-FFF2-40B4-BE49-F238E27FC236}">
                        <a16:creationId xmlns:a16="http://schemas.microsoft.com/office/drawing/2014/main" id="{FF6AFB3D-B91C-9DDC-9DD5-1C3A00E61DBD}"/>
                      </a:ext>
                    </a:extLst>
                  </p:cNvPr>
                  <p:cNvSpPr txBox="1"/>
                  <p:nvPr/>
                </p:nvSpPr>
                <p:spPr>
                  <a:xfrm>
                    <a:off x="1848471" y="3143659"/>
                    <a:ext cx="740870" cy="400110"/>
                  </a:xfrm>
                  <a:prstGeom prst="rect">
                    <a:avLst/>
                  </a:prstGeom>
                  <a:noFill/>
                </p:spPr>
                <p:txBody>
                  <a:bodyPr wrap="square">
                    <a:spAutoFit/>
                  </a:bodyPr>
                  <a:lstStyle/>
                  <a:p>
                    <a:pPr algn="ctr"/>
                    <a:r>
                      <a:rPr lang="ja-JP" altLang="en-US" sz="2000" dirty="0">
                        <a:latin typeface="游ゴシック" panose="020B0400000000000000" pitchFamily="50" charset="-128"/>
                        <a:ea typeface="游ゴシック" panose="020B0400000000000000" pitchFamily="50" charset="-128"/>
                      </a:rPr>
                      <a:t>入力</a:t>
                    </a:r>
                  </a:p>
                </p:txBody>
              </p:sp>
              <p:sp>
                <p:nvSpPr>
                  <p:cNvPr id="247" name="テキスト ボックス 246">
                    <a:extLst>
                      <a:ext uri="{FF2B5EF4-FFF2-40B4-BE49-F238E27FC236}">
                        <a16:creationId xmlns:a16="http://schemas.microsoft.com/office/drawing/2014/main" id="{EFA49693-572F-C176-7D3D-6475B17A2365}"/>
                      </a:ext>
                    </a:extLst>
                  </p:cNvPr>
                  <p:cNvSpPr txBox="1"/>
                  <p:nvPr/>
                </p:nvSpPr>
                <p:spPr>
                  <a:xfrm>
                    <a:off x="3542834" y="3143659"/>
                    <a:ext cx="1440461" cy="400110"/>
                  </a:xfrm>
                  <a:prstGeom prst="rect">
                    <a:avLst/>
                  </a:prstGeom>
                  <a:noFill/>
                </p:spPr>
                <p:txBody>
                  <a:bodyPr wrap="square">
                    <a:spAutoFit/>
                  </a:bodyPr>
                  <a:lstStyle/>
                  <a:p>
                    <a:pPr algn="ctr"/>
                    <a:r>
                      <a:rPr lang="ja-JP" altLang="en-US" sz="2000" dirty="0">
                        <a:latin typeface="游ゴシック" panose="020B0400000000000000" pitchFamily="50" charset="-128"/>
                        <a:ea typeface="游ゴシック" panose="020B0400000000000000" pitchFamily="50" charset="-128"/>
                      </a:rPr>
                      <a:t>出力</a:t>
                    </a:r>
                  </a:p>
                </p:txBody>
              </p:sp>
              <p:sp>
                <p:nvSpPr>
                  <p:cNvPr id="248" name="四角形: 角を丸くする 247">
                    <a:extLst>
                      <a:ext uri="{FF2B5EF4-FFF2-40B4-BE49-F238E27FC236}">
                        <a16:creationId xmlns:a16="http://schemas.microsoft.com/office/drawing/2014/main" id="{18318D43-FAD0-27B9-7E2D-839D2A267D06}"/>
                      </a:ext>
                    </a:extLst>
                  </p:cNvPr>
                  <p:cNvSpPr/>
                  <p:nvPr/>
                </p:nvSpPr>
                <p:spPr>
                  <a:xfrm>
                    <a:off x="6797842" y="3384793"/>
                    <a:ext cx="1079589" cy="914400"/>
                  </a:xfrm>
                  <a:prstGeom prst="round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dirty="0"/>
                      <a:t>英文歌</a:t>
                    </a:r>
                  </a:p>
                </p:txBody>
              </p:sp>
              <p:cxnSp>
                <p:nvCxnSpPr>
                  <p:cNvPr id="249" name="コネクタ: カギ線 248">
                    <a:extLst>
                      <a:ext uri="{FF2B5EF4-FFF2-40B4-BE49-F238E27FC236}">
                        <a16:creationId xmlns:a16="http://schemas.microsoft.com/office/drawing/2014/main" id="{DBEE7315-E2FA-065E-5660-E3A2C6690AF7}"/>
                      </a:ext>
                    </a:extLst>
                  </p:cNvPr>
                  <p:cNvCxnSpPr>
                    <a:cxnSpLocks/>
                  </p:cNvCxnSpPr>
                  <p:nvPr/>
                </p:nvCxnSpPr>
                <p:spPr>
                  <a:xfrm>
                    <a:off x="1047101" y="4295790"/>
                    <a:ext cx="6351874" cy="998413"/>
                  </a:xfrm>
                  <a:prstGeom prst="bentConnector3">
                    <a:avLst>
                      <a:gd name="adj1" fmla="val 1240"/>
                    </a:avLst>
                  </a:prstGeom>
                  <a:ln w="152400"/>
                </p:spPr>
                <p:style>
                  <a:lnRef idx="2">
                    <a:schemeClr val="dk1"/>
                  </a:lnRef>
                  <a:fillRef idx="0">
                    <a:schemeClr val="dk1"/>
                  </a:fillRef>
                  <a:effectRef idx="1">
                    <a:schemeClr val="dk1"/>
                  </a:effectRef>
                  <a:fontRef idx="minor">
                    <a:schemeClr val="tx1"/>
                  </a:fontRef>
                </p:style>
              </p:cxnSp>
              <p:cxnSp>
                <p:nvCxnSpPr>
                  <p:cNvPr id="250" name="直線矢印コネクタ 249">
                    <a:extLst>
                      <a:ext uri="{FF2B5EF4-FFF2-40B4-BE49-F238E27FC236}">
                        <a16:creationId xmlns:a16="http://schemas.microsoft.com/office/drawing/2014/main" id="{AA65819E-00C8-7282-6D1A-2484A3C13454}"/>
                      </a:ext>
                    </a:extLst>
                  </p:cNvPr>
                  <p:cNvCxnSpPr>
                    <a:cxnSpLocks/>
                  </p:cNvCxnSpPr>
                  <p:nvPr/>
                </p:nvCxnSpPr>
                <p:spPr>
                  <a:xfrm flipV="1">
                    <a:off x="7348177" y="4302596"/>
                    <a:ext cx="0" cy="1067426"/>
                  </a:xfrm>
                  <a:prstGeom prst="straightConnector1">
                    <a:avLst/>
                  </a:prstGeom>
                  <a:ln w="152400">
                    <a:tailEnd type="triangle"/>
                  </a:ln>
                </p:spPr>
                <p:style>
                  <a:lnRef idx="2">
                    <a:schemeClr val="dk1"/>
                  </a:lnRef>
                  <a:fillRef idx="0">
                    <a:schemeClr val="dk1"/>
                  </a:fillRef>
                  <a:effectRef idx="1">
                    <a:schemeClr val="dk1"/>
                  </a:effectRef>
                  <a:fontRef idx="minor">
                    <a:schemeClr val="tx1"/>
                  </a:fontRef>
                </p:style>
              </p:cxnSp>
              <p:sp>
                <p:nvSpPr>
                  <p:cNvPr id="251" name="テキスト ボックス 250">
                    <a:extLst>
                      <a:ext uri="{FF2B5EF4-FFF2-40B4-BE49-F238E27FC236}">
                        <a16:creationId xmlns:a16="http://schemas.microsoft.com/office/drawing/2014/main" id="{6A5F0A1E-3E41-D6CC-4FC8-0F50FB8A725E}"/>
                      </a:ext>
                    </a:extLst>
                  </p:cNvPr>
                  <p:cNvSpPr txBox="1"/>
                  <p:nvPr/>
                </p:nvSpPr>
                <p:spPr>
                  <a:xfrm>
                    <a:off x="2170240" y="5536863"/>
                    <a:ext cx="3700857" cy="400110"/>
                  </a:xfrm>
                  <a:prstGeom prst="rect">
                    <a:avLst/>
                  </a:prstGeom>
                  <a:noFill/>
                </p:spPr>
                <p:txBody>
                  <a:bodyPr wrap="square">
                    <a:spAutoFit/>
                  </a:bodyPr>
                  <a:lstStyle/>
                  <a:p>
                    <a:pPr algn="ctr"/>
                    <a:r>
                      <a:rPr lang="ja-JP" altLang="en-US" sz="2000" dirty="0">
                        <a:latin typeface="游ゴシック" panose="020B0400000000000000" pitchFamily="50" charset="-128"/>
                        <a:ea typeface="游ゴシック" panose="020B0400000000000000" pitchFamily="50" charset="-128"/>
                      </a:rPr>
                      <a:t>音読英文にコード進行を付与</a:t>
                    </a:r>
                  </a:p>
                </p:txBody>
              </p:sp>
              <p:sp>
                <p:nvSpPr>
                  <p:cNvPr id="252" name="矢印: 下 251">
                    <a:extLst>
                      <a:ext uri="{FF2B5EF4-FFF2-40B4-BE49-F238E27FC236}">
                        <a16:creationId xmlns:a16="http://schemas.microsoft.com/office/drawing/2014/main" id="{6DD29E0C-42CC-B748-99F9-5F0F6D7E6BCD}"/>
                      </a:ext>
                    </a:extLst>
                  </p:cNvPr>
                  <p:cNvSpPr/>
                  <p:nvPr/>
                </p:nvSpPr>
                <p:spPr>
                  <a:xfrm rot="16200000">
                    <a:off x="2109876" y="3504606"/>
                    <a:ext cx="266336" cy="49788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31DEBB9-ECE4-1EA4-E3C8-D9F21AACF0D9}"/>
                      </a:ext>
                    </a:extLst>
                  </p:cNvPr>
                  <p:cNvSpPr/>
                  <p:nvPr/>
                </p:nvSpPr>
                <p:spPr>
                  <a:xfrm rot="16200000">
                    <a:off x="6317234" y="3559961"/>
                    <a:ext cx="266336" cy="49788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54" name="矢印: 下 253">
                    <a:extLst>
                      <a:ext uri="{FF2B5EF4-FFF2-40B4-BE49-F238E27FC236}">
                        <a16:creationId xmlns:a16="http://schemas.microsoft.com/office/drawing/2014/main" id="{CF2503F3-C24B-9CFC-A6A3-BA14F130CD23}"/>
                      </a:ext>
                    </a:extLst>
                  </p:cNvPr>
                  <p:cNvSpPr/>
                  <p:nvPr/>
                </p:nvSpPr>
                <p:spPr>
                  <a:xfrm rot="16200000">
                    <a:off x="2138227" y="1448022"/>
                    <a:ext cx="266336" cy="49788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grpSp>
                <p:nvGrpSpPr>
                  <p:cNvPr id="255" name="グループ化 254">
                    <a:extLst>
                      <a:ext uri="{FF2B5EF4-FFF2-40B4-BE49-F238E27FC236}">
                        <a16:creationId xmlns:a16="http://schemas.microsoft.com/office/drawing/2014/main" id="{54EEE4DB-4103-AE4D-60D7-1EAC96CC5E14}"/>
                      </a:ext>
                    </a:extLst>
                  </p:cNvPr>
                  <p:cNvGrpSpPr/>
                  <p:nvPr/>
                </p:nvGrpSpPr>
                <p:grpSpPr>
                  <a:xfrm>
                    <a:off x="8897815" y="914097"/>
                    <a:ext cx="2366280" cy="831931"/>
                    <a:chOff x="9221719" y="1573095"/>
                    <a:chExt cx="2385624" cy="831931"/>
                  </a:xfrm>
                </p:grpSpPr>
                <p:sp>
                  <p:nvSpPr>
                    <p:cNvPr id="262" name="正方形/長方形 261">
                      <a:extLst>
                        <a:ext uri="{FF2B5EF4-FFF2-40B4-BE49-F238E27FC236}">
                          <a16:creationId xmlns:a16="http://schemas.microsoft.com/office/drawing/2014/main" id="{9A8ECD6C-EA31-EA4F-6DB7-1E812D2D9002}"/>
                        </a:ext>
                      </a:extLst>
                    </p:cNvPr>
                    <p:cNvSpPr/>
                    <p:nvPr/>
                  </p:nvSpPr>
                  <p:spPr>
                    <a:xfrm>
                      <a:off x="9221719" y="1900036"/>
                      <a:ext cx="2385624" cy="504990"/>
                    </a:xfrm>
                    <a:prstGeom prst="rect">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pic>
                  <p:nvPicPr>
                    <p:cNvPr id="263" name="図 262" descr="図形, 正方形&#10;&#10;自動的に生成された説明">
                      <a:extLst>
                        <a:ext uri="{FF2B5EF4-FFF2-40B4-BE49-F238E27FC236}">
                          <a16:creationId xmlns:a16="http://schemas.microsoft.com/office/drawing/2014/main" id="{CE86FF4E-B0B8-E9D8-1AC5-8FA15314DC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9355" y="1584978"/>
                      <a:ext cx="471670" cy="653875"/>
                    </a:xfrm>
                    <a:prstGeom prst="rect">
                      <a:avLst/>
                    </a:prstGeom>
                  </p:spPr>
                </p:pic>
                <p:pic>
                  <p:nvPicPr>
                    <p:cNvPr id="264" name="図 263" descr="図形, 正方形&#10;&#10;自動的に生成された説明">
                      <a:extLst>
                        <a:ext uri="{FF2B5EF4-FFF2-40B4-BE49-F238E27FC236}">
                          <a16:creationId xmlns:a16="http://schemas.microsoft.com/office/drawing/2014/main" id="{FB246882-4618-17B3-DD23-267389F6E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8361" y="1573095"/>
                      <a:ext cx="488814" cy="677642"/>
                    </a:xfrm>
                    <a:prstGeom prst="rect">
                      <a:avLst/>
                    </a:prstGeom>
                  </p:spPr>
                </p:pic>
                <p:pic>
                  <p:nvPicPr>
                    <p:cNvPr id="265" name="図 264" descr="図形&#10;&#10;中程度の精度で自動的に生成された説明">
                      <a:extLst>
                        <a:ext uri="{FF2B5EF4-FFF2-40B4-BE49-F238E27FC236}">
                          <a16:creationId xmlns:a16="http://schemas.microsoft.com/office/drawing/2014/main" id="{17350953-801B-D31E-EF82-F0D615B71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8143" y="1677621"/>
                      <a:ext cx="574093" cy="508034"/>
                    </a:xfrm>
                    <a:prstGeom prst="rect">
                      <a:avLst/>
                    </a:prstGeom>
                  </p:spPr>
                </p:pic>
                <p:pic>
                  <p:nvPicPr>
                    <p:cNvPr id="266" name="図 265" descr="図形&#10;&#10;中程度の精度で自動的に生成された説明">
                      <a:extLst>
                        <a:ext uri="{FF2B5EF4-FFF2-40B4-BE49-F238E27FC236}">
                          <a16:creationId xmlns:a16="http://schemas.microsoft.com/office/drawing/2014/main" id="{0473FC7A-8DC5-511A-D4CE-9C5665D27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4273" y="1646018"/>
                      <a:ext cx="574093" cy="508034"/>
                    </a:xfrm>
                    <a:prstGeom prst="rect">
                      <a:avLst/>
                    </a:prstGeom>
                  </p:spPr>
                </p:pic>
              </p:grpSp>
              <p:pic>
                <p:nvPicPr>
                  <p:cNvPr id="256" name="図 255" descr="シャツ が含まれている画像&#10;&#10;自動的に生成された説明">
                    <a:extLst>
                      <a:ext uri="{FF2B5EF4-FFF2-40B4-BE49-F238E27FC236}">
                        <a16:creationId xmlns:a16="http://schemas.microsoft.com/office/drawing/2014/main" id="{9E6915B5-30F2-AD48-A09B-9AFB82166A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94939" y="1771794"/>
                    <a:ext cx="632033" cy="637200"/>
                  </a:xfrm>
                  <a:prstGeom prst="rect">
                    <a:avLst/>
                  </a:prstGeom>
                </p:spPr>
              </p:pic>
              <p:pic>
                <p:nvPicPr>
                  <p:cNvPr id="257" name="図 256" descr="光 が含まれている画像&#10;&#10;自動的に生成された説明">
                    <a:extLst>
                      <a:ext uri="{FF2B5EF4-FFF2-40B4-BE49-F238E27FC236}">
                        <a16:creationId xmlns:a16="http://schemas.microsoft.com/office/drawing/2014/main" id="{F2B5B457-F8E2-C5FA-28F3-E957D0DF307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72805" y="1813127"/>
                    <a:ext cx="632033" cy="637200"/>
                  </a:xfrm>
                  <a:prstGeom prst="rect">
                    <a:avLst/>
                  </a:prstGeom>
                </p:spPr>
              </p:pic>
              <p:sp>
                <p:nvSpPr>
                  <p:cNvPr id="258" name="テキスト ボックス 257">
                    <a:extLst>
                      <a:ext uri="{FF2B5EF4-FFF2-40B4-BE49-F238E27FC236}">
                        <a16:creationId xmlns:a16="http://schemas.microsoft.com/office/drawing/2014/main" id="{04272CC3-3AC4-ADE8-ABFE-E1974217BCE2}"/>
                      </a:ext>
                    </a:extLst>
                  </p:cNvPr>
                  <p:cNvSpPr txBox="1"/>
                  <p:nvPr/>
                </p:nvSpPr>
                <p:spPr>
                  <a:xfrm>
                    <a:off x="8416" y="3367383"/>
                    <a:ext cx="2113959" cy="400110"/>
                  </a:xfrm>
                  <a:prstGeom prst="rect">
                    <a:avLst/>
                  </a:prstGeom>
                  <a:noFill/>
                </p:spPr>
                <p:txBody>
                  <a:bodyPr wrap="square" rtlCol="0">
                    <a:spAutoFit/>
                  </a:bodyPr>
                  <a:lstStyle/>
                  <a:p>
                    <a:pPr algn="ctr"/>
                    <a:r>
                      <a:rPr lang="en-US" altLang="ja-JP" sz="2000" dirty="0">
                        <a:ea typeface="ＭＳ 明朝" panose="02020609040205080304" pitchFamily="17" charset="-128"/>
                        <a:cs typeface="Times New Roman" panose="02020603050405020304" pitchFamily="18" charset="0"/>
                      </a:rPr>
                      <a:t>[</a:t>
                    </a:r>
                    <a:r>
                      <a:rPr lang="ja-JP" altLang="en-US" sz="2000" dirty="0">
                        <a:latin typeface="+mn-ea"/>
                        <a:cs typeface="Times New Roman" panose="02020603050405020304" pitchFamily="18" charset="0"/>
                      </a:rPr>
                      <a:t>英語テキスト</a:t>
                    </a:r>
                    <a:r>
                      <a:rPr lang="en-US" altLang="ja-JP" sz="2000" dirty="0">
                        <a:ea typeface="ＭＳ 明朝" panose="02020609040205080304" pitchFamily="17" charset="-128"/>
                        <a:cs typeface="Times New Roman" panose="02020603050405020304" pitchFamily="18" charset="0"/>
                      </a:rPr>
                      <a:t>]</a:t>
                    </a:r>
                  </a:p>
                </p:txBody>
              </p:sp>
              <p:sp>
                <p:nvSpPr>
                  <p:cNvPr id="259" name="テキスト ボックス 258">
                    <a:extLst>
                      <a:ext uri="{FF2B5EF4-FFF2-40B4-BE49-F238E27FC236}">
                        <a16:creationId xmlns:a16="http://schemas.microsoft.com/office/drawing/2014/main" id="{9BB2F934-8D84-52FF-411E-42D172F09E69}"/>
                      </a:ext>
                    </a:extLst>
                  </p:cNvPr>
                  <p:cNvSpPr txBox="1"/>
                  <p:nvPr/>
                </p:nvSpPr>
                <p:spPr>
                  <a:xfrm>
                    <a:off x="1867253" y="4434920"/>
                    <a:ext cx="2737348" cy="400110"/>
                  </a:xfrm>
                  <a:prstGeom prst="rect">
                    <a:avLst/>
                  </a:prstGeom>
                  <a:noFill/>
                </p:spPr>
                <p:txBody>
                  <a:bodyPr wrap="square">
                    <a:spAutoFit/>
                  </a:bodyPr>
                  <a:lstStyle/>
                  <a:p>
                    <a:pPr algn="ctr"/>
                    <a:r>
                      <a:rPr lang="ja-JP" altLang="en-US" sz="2000" dirty="0">
                        <a:latin typeface="游ゴシック" panose="020B0400000000000000" pitchFamily="50" charset="-128"/>
                        <a:ea typeface="游ゴシック" panose="020B0400000000000000" pitchFamily="50" charset="-128"/>
                      </a:rPr>
                      <a:t>コード進行生成モデル</a:t>
                    </a:r>
                  </a:p>
                </p:txBody>
              </p:sp>
              <p:sp>
                <p:nvSpPr>
                  <p:cNvPr id="260" name="テキスト ボックス 259">
                    <a:extLst>
                      <a:ext uri="{FF2B5EF4-FFF2-40B4-BE49-F238E27FC236}">
                        <a16:creationId xmlns:a16="http://schemas.microsoft.com/office/drawing/2014/main" id="{1E34D7F1-1BB2-AB97-73B3-0661EC641C00}"/>
                      </a:ext>
                    </a:extLst>
                  </p:cNvPr>
                  <p:cNvSpPr txBox="1"/>
                  <p:nvPr/>
                </p:nvSpPr>
                <p:spPr>
                  <a:xfrm>
                    <a:off x="136987" y="1167064"/>
                    <a:ext cx="1855644" cy="1015663"/>
                  </a:xfrm>
                  <a:prstGeom prst="rect">
                    <a:avLst/>
                  </a:prstGeom>
                  <a:noFill/>
                </p:spPr>
                <p:txBody>
                  <a:bodyPr wrap="square" rtlCol="0">
                    <a:spAutoFit/>
                  </a:bodyPr>
                  <a:lstStyle/>
                  <a:p>
                    <a:pPr algn="ctr" defTabSz="457200"/>
                    <a:r>
                      <a:rPr kumimoji="0" lang="en-US" altLang="ja-JP" sz="2000" dirty="0">
                        <a:solidFill>
                          <a:prstClr val="black"/>
                        </a:solidFill>
                        <a:latin typeface="+mn-ea"/>
                        <a:cs typeface="Times New Roman" panose="02020603050405020304" pitchFamily="18" charset="0"/>
                      </a:rPr>
                      <a:t>[</a:t>
                    </a:r>
                    <a:r>
                      <a:rPr kumimoji="0" lang="ja-JP" altLang="en-US" sz="2000" dirty="0">
                        <a:solidFill>
                          <a:prstClr val="black"/>
                        </a:solidFill>
                        <a:latin typeface="+mn-ea"/>
                        <a:cs typeface="Times New Roman" panose="02020603050405020304" pitchFamily="18" charset="0"/>
                      </a:rPr>
                      <a:t>学習データ</a:t>
                    </a:r>
                    <a:r>
                      <a:rPr kumimoji="0" lang="en-US" altLang="ja-JP" sz="2000" dirty="0">
                        <a:solidFill>
                          <a:prstClr val="black"/>
                        </a:solidFill>
                        <a:latin typeface="+mn-ea"/>
                        <a:cs typeface="Times New Roman" panose="02020603050405020304" pitchFamily="18" charset="0"/>
                      </a:rPr>
                      <a:t>]</a:t>
                    </a:r>
                  </a:p>
                  <a:p>
                    <a:pPr algn="ctr" defTabSz="457200"/>
                    <a:r>
                      <a:rPr kumimoji="0" lang="ja-JP" altLang="ja-JP" sz="2000" dirty="0">
                        <a:solidFill>
                          <a:prstClr val="black"/>
                        </a:solidFill>
                        <a:latin typeface="+mn-ea"/>
                        <a:cs typeface="Times New Roman" panose="02020603050405020304" pitchFamily="18" charset="0"/>
                      </a:rPr>
                      <a:t>歌詞と</a:t>
                    </a:r>
                    <a:endParaRPr kumimoji="0" lang="en-US" altLang="ja-JP" sz="2000" dirty="0">
                      <a:solidFill>
                        <a:prstClr val="black"/>
                      </a:solidFill>
                      <a:latin typeface="+mn-ea"/>
                      <a:cs typeface="Times New Roman" panose="02020603050405020304" pitchFamily="18" charset="0"/>
                    </a:endParaRPr>
                  </a:p>
                  <a:p>
                    <a:pPr algn="ctr" defTabSz="457200"/>
                    <a:r>
                      <a:rPr kumimoji="0" lang="ja-JP" altLang="ja-JP" sz="2000" dirty="0">
                        <a:solidFill>
                          <a:prstClr val="black"/>
                        </a:solidFill>
                        <a:latin typeface="+mn-ea"/>
                        <a:cs typeface="Times New Roman" panose="02020603050405020304" pitchFamily="18" charset="0"/>
                      </a:rPr>
                      <a:t>コード進行</a:t>
                    </a:r>
                    <a:endParaRPr kumimoji="0" lang="ja-JP" altLang="en-US" sz="2000" dirty="0">
                      <a:solidFill>
                        <a:prstClr val="black"/>
                      </a:solidFill>
                      <a:latin typeface="+mn-ea"/>
                    </a:endParaRPr>
                  </a:p>
                </p:txBody>
              </p:sp>
              <p:sp>
                <p:nvSpPr>
                  <p:cNvPr id="261" name="テキスト ボックス 260">
                    <a:extLst>
                      <a:ext uri="{FF2B5EF4-FFF2-40B4-BE49-F238E27FC236}">
                        <a16:creationId xmlns:a16="http://schemas.microsoft.com/office/drawing/2014/main" id="{B9CCD008-1DDD-EBCF-72A5-E7CD24AA522E}"/>
                      </a:ext>
                    </a:extLst>
                  </p:cNvPr>
                  <p:cNvSpPr txBox="1"/>
                  <p:nvPr/>
                </p:nvSpPr>
                <p:spPr>
                  <a:xfrm>
                    <a:off x="3826151" y="1240630"/>
                    <a:ext cx="3348451" cy="707886"/>
                  </a:xfrm>
                  <a:prstGeom prst="rect">
                    <a:avLst/>
                  </a:prstGeom>
                  <a:noFill/>
                </p:spPr>
                <p:txBody>
                  <a:bodyPr wrap="square" rtlCol="0">
                    <a:spAutoFit/>
                  </a:bodyPr>
                  <a:lstStyle/>
                  <a:p>
                    <a:pPr algn="ctr"/>
                    <a:r>
                      <a:rPr lang="en-US" altLang="ja-JP" sz="2000" dirty="0">
                        <a:latin typeface="+mn-ea"/>
                      </a:rPr>
                      <a:t>[</a:t>
                    </a:r>
                    <a:r>
                      <a:rPr lang="ja-JP" altLang="en-US" sz="2000" dirty="0">
                        <a:latin typeface="+mn-ea"/>
                      </a:rPr>
                      <a:t>ニューラルネットワーク</a:t>
                    </a:r>
                    <a:r>
                      <a:rPr lang="en-US" altLang="ja-JP" sz="2000" dirty="0">
                        <a:latin typeface="+mn-ea"/>
                      </a:rPr>
                      <a:t>]</a:t>
                    </a:r>
                  </a:p>
                  <a:p>
                    <a:pPr algn="ctr"/>
                    <a:r>
                      <a:rPr lang="en-US" altLang="ja-JP" sz="2000" dirty="0">
                        <a:latin typeface="+mn-ea"/>
                      </a:rPr>
                      <a:t>Transformer</a:t>
                    </a:r>
                    <a:endParaRPr lang="ja-JP" altLang="en-US" sz="2000" dirty="0">
                      <a:latin typeface="+mn-ea"/>
                    </a:endParaRPr>
                  </a:p>
                </p:txBody>
              </p:sp>
            </p:grpSp>
            <p:sp>
              <p:nvSpPr>
                <p:cNvPr id="237" name="テキスト ボックス 236">
                  <a:extLst>
                    <a:ext uri="{FF2B5EF4-FFF2-40B4-BE49-F238E27FC236}">
                      <a16:creationId xmlns:a16="http://schemas.microsoft.com/office/drawing/2014/main" id="{0639C5D0-7A33-56A1-F384-B878018963B6}"/>
                    </a:ext>
                  </a:extLst>
                </p:cNvPr>
                <p:cNvSpPr txBox="1"/>
                <p:nvPr/>
              </p:nvSpPr>
              <p:spPr>
                <a:xfrm>
                  <a:off x="9072805" y="537897"/>
                  <a:ext cx="2262970" cy="400110"/>
                </a:xfrm>
                <a:prstGeom prst="rect">
                  <a:avLst/>
                </a:prstGeom>
                <a:noFill/>
              </p:spPr>
              <p:txBody>
                <a:bodyPr wrap="square" rtlCol="0">
                  <a:spAutoFit/>
                </a:bodyPr>
                <a:lstStyle/>
                <a:p>
                  <a:r>
                    <a:rPr kumimoji="1" lang="ja-JP" altLang="en-US" sz="2000" dirty="0"/>
                    <a:t>英語授業</a:t>
                  </a:r>
                  <a:r>
                    <a:rPr lang="ja-JP" altLang="en-US" sz="2000" dirty="0"/>
                    <a:t>の受講生</a:t>
                  </a:r>
                  <a:endParaRPr kumimoji="1" lang="ja-JP" altLang="en-US" sz="2000" dirty="0"/>
                </a:p>
              </p:txBody>
            </p:sp>
          </p:grpSp>
          <p:sp>
            <p:nvSpPr>
              <p:cNvPr id="235" name="テキスト ボックス 234">
                <a:extLst>
                  <a:ext uri="{FF2B5EF4-FFF2-40B4-BE49-F238E27FC236}">
                    <a16:creationId xmlns:a16="http://schemas.microsoft.com/office/drawing/2014/main" id="{C7029279-623A-9C50-E33A-376E4691D8BE}"/>
                  </a:ext>
                </a:extLst>
              </p:cNvPr>
              <p:cNvSpPr txBox="1"/>
              <p:nvPr/>
            </p:nvSpPr>
            <p:spPr>
              <a:xfrm>
                <a:off x="363661" y="3724120"/>
                <a:ext cx="1440461" cy="400110"/>
              </a:xfrm>
              <a:prstGeom prst="rect">
                <a:avLst/>
              </a:prstGeom>
              <a:noFill/>
            </p:spPr>
            <p:txBody>
              <a:bodyPr wrap="square">
                <a:spAutoFit/>
              </a:bodyPr>
              <a:lstStyle/>
              <a:p>
                <a:pPr algn="ctr"/>
                <a:r>
                  <a:rPr lang="ja-JP" altLang="en-US" sz="2000" dirty="0">
                    <a:latin typeface="游ゴシック" panose="020B0400000000000000" pitchFamily="50" charset="-128"/>
                    <a:ea typeface="游ゴシック" panose="020B0400000000000000" pitchFamily="50" charset="-128"/>
                  </a:rPr>
                  <a:t>音読英文</a:t>
                </a:r>
              </a:p>
            </p:txBody>
          </p:sp>
        </p:grpSp>
        <p:pic>
          <p:nvPicPr>
            <p:cNvPr id="233" name="図 232">
              <a:extLst>
                <a:ext uri="{FF2B5EF4-FFF2-40B4-BE49-F238E27FC236}">
                  <a16:creationId xmlns:a16="http://schemas.microsoft.com/office/drawing/2014/main" id="{F75201C5-AEF9-C6C3-E50A-26F0FD07945B}"/>
                </a:ext>
              </a:extLst>
            </p:cNvPr>
            <p:cNvPicPr>
              <a:picLocks noChangeAspect="1"/>
            </p:cNvPicPr>
            <p:nvPr/>
          </p:nvPicPr>
          <p:blipFill>
            <a:blip r:embed="rId11">
              <a:duotone>
                <a:prstClr val="black"/>
                <a:schemeClr val="tx1">
                  <a:tint val="45000"/>
                  <a:satMod val="400000"/>
                </a:schemeClr>
              </a:duotone>
            </a:blip>
            <a:stretch>
              <a:fillRect/>
            </a:stretch>
          </p:blipFill>
          <p:spPr>
            <a:xfrm>
              <a:off x="2593784" y="3037460"/>
              <a:ext cx="1294540" cy="1359724"/>
            </a:xfrm>
            <a:prstGeom prst="rect">
              <a:avLst/>
            </a:prstGeom>
          </p:spPr>
        </p:pic>
      </p:grpSp>
    </p:spTree>
    <p:extLst>
      <p:ext uri="{BB962C8B-B14F-4D97-AF65-F5344CB8AC3E}">
        <p14:creationId xmlns:p14="http://schemas.microsoft.com/office/powerpoint/2010/main" val="26908300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DFE02ED-F54A-F844-ABFC-4AB80DB209E5}"/>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985D0C-3409-BB26-5DA2-1BE128CD2F88}"/>
              </a:ext>
            </a:extLst>
          </p:cNvPr>
          <p:cNvSpPr>
            <a:spLocks noGrp="1"/>
          </p:cNvSpPr>
          <p:nvPr>
            <p:ph type="sldNum" sz="quarter" idx="12"/>
          </p:nvPr>
        </p:nvSpPr>
        <p:spPr/>
        <p:txBody>
          <a:bodyPr/>
          <a:lstStyle/>
          <a:p>
            <a:fld id="{18AC684D-496E-4653-A51A-4868C99AC9FD}" type="slidenum">
              <a:rPr kumimoji="1" lang="ja-JP" altLang="en-US" smtClean="0"/>
              <a:t>7</a:t>
            </a:fld>
            <a:endParaRPr kumimoji="1" lang="ja-JP" altLang="en-US" dirty="0"/>
          </a:p>
        </p:txBody>
      </p:sp>
      <p:sp>
        <p:nvSpPr>
          <p:cNvPr id="6" name="Google Shape;81;p3">
            <a:extLst>
              <a:ext uri="{FF2B5EF4-FFF2-40B4-BE49-F238E27FC236}">
                <a16:creationId xmlns:a16="http://schemas.microsoft.com/office/drawing/2014/main" id="{AD2441A0-C5B3-3C2D-7EC0-4B3579A3E89A}"/>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 name="タイトル 1">
            <a:extLst>
              <a:ext uri="{FF2B5EF4-FFF2-40B4-BE49-F238E27FC236}">
                <a16:creationId xmlns:a16="http://schemas.microsoft.com/office/drawing/2014/main" id="{3963698D-A92D-3A8F-A1EF-42503226AA5A}"/>
              </a:ext>
            </a:extLst>
          </p:cNvPr>
          <p:cNvSpPr txBox="1">
            <a:spLocks/>
          </p:cNvSpPr>
          <p:nvPr/>
        </p:nvSpPr>
        <p:spPr>
          <a:xfrm>
            <a:off x="162224" y="275259"/>
            <a:ext cx="5104043" cy="763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spcBef>
                <a:spcPts val="0"/>
              </a:spcBef>
              <a:buClr>
                <a:srgbClr val="000000"/>
              </a:buClr>
              <a:buSzPts val="3200"/>
            </a:pPr>
            <a:r>
              <a:rPr lang="ja-JP" altLang="en-US" b="1" dirty="0">
                <a:latin typeface="メイリオ" panose="020B0604030504040204" pitchFamily="50" charset="-128"/>
                <a:ea typeface="メイリオ" panose="020B0604030504040204" pitchFamily="50" charset="-128"/>
                <a:cs typeface="M PLUS 1p"/>
                <a:sym typeface="M PLUS 1p"/>
              </a:rPr>
              <a:t>提案手法</a:t>
            </a:r>
          </a:p>
        </p:txBody>
      </p:sp>
      <p:sp>
        <p:nvSpPr>
          <p:cNvPr id="13" name="テキスト ボックス 12">
            <a:extLst>
              <a:ext uri="{FF2B5EF4-FFF2-40B4-BE49-F238E27FC236}">
                <a16:creationId xmlns:a16="http://schemas.microsoft.com/office/drawing/2014/main" id="{15F016C7-C4F0-AF7C-A67A-93FACBBF98BE}"/>
              </a:ext>
            </a:extLst>
          </p:cNvPr>
          <p:cNvSpPr txBox="1"/>
          <p:nvPr/>
        </p:nvSpPr>
        <p:spPr>
          <a:xfrm>
            <a:off x="354530" y="1039202"/>
            <a:ext cx="11482939" cy="2246769"/>
          </a:xfrm>
          <a:prstGeom prst="rect">
            <a:avLst/>
          </a:prstGeom>
          <a:noFill/>
        </p:spPr>
        <p:txBody>
          <a:bodyPr wrap="square" rtlCol="0">
            <a:spAutoFit/>
          </a:bodyPr>
          <a:lstStyle/>
          <a:p>
            <a:r>
              <a:rPr lang="ja-JP" altLang="en-US" sz="2800" b="1" i="0" dirty="0">
                <a:effectLst/>
                <a:latin typeface="メイリオ" panose="020B0604030504040204" pitchFamily="50" charset="-128"/>
                <a:ea typeface="メイリオ" panose="020B0604030504040204" pitchFamily="50" charset="-128"/>
              </a:rPr>
              <a:t>学習データ：</a:t>
            </a:r>
            <a:endParaRPr lang="en-US" altLang="ja-JP" sz="2800" b="1" i="0" dirty="0">
              <a:effectLst/>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学習データには既存の楽曲を用いる．</a:t>
            </a:r>
            <a:r>
              <a:rPr lang="en-US" altLang="ja-JP" sz="2800" i="0" dirty="0" err="1">
                <a:effectLst/>
                <a:latin typeface="メイリオ" panose="020B0604030504040204" pitchFamily="50" charset="-128"/>
                <a:ea typeface="メイリオ" panose="020B0604030504040204" pitchFamily="50" charset="-128"/>
              </a:rPr>
              <a:t>i</a:t>
            </a:r>
            <a:r>
              <a:rPr lang="ja-JP" altLang="en-US" sz="2800" i="0" dirty="0">
                <a:effectLst/>
                <a:latin typeface="メイリオ" panose="020B0604030504040204" pitchFamily="50" charset="-128"/>
                <a:ea typeface="メイリオ" panose="020B0604030504040204" pitchFamily="50" charset="-128"/>
              </a:rPr>
              <a:t>番目の歌詞とコード進行をそれぞれ</a:t>
            </a:r>
            <a:r>
              <a:rPr lang="en-US" altLang="ja-JP" sz="2800" i="0" dirty="0">
                <a:effectLst/>
                <a:latin typeface="メイリオ" panose="020B0604030504040204" pitchFamily="50" charset="-128"/>
                <a:ea typeface="メイリオ" panose="020B0604030504040204" pitchFamily="50" charset="-128"/>
              </a:rPr>
              <a:t>lyrics </a:t>
            </a:r>
            <a:r>
              <a:rPr lang="en-US" altLang="ja-JP" sz="2800" i="0" dirty="0" err="1">
                <a:effectLst/>
                <a:latin typeface="メイリオ" panose="020B0604030504040204" pitchFamily="50" charset="-128"/>
                <a:ea typeface="メイリオ" panose="020B0604030504040204" pitchFamily="50" charset="-128"/>
              </a:rPr>
              <a:t>i</a:t>
            </a:r>
            <a:r>
              <a:rPr lang="ja-JP" altLang="en-US" sz="2800" i="0" dirty="0">
                <a:effectLst/>
                <a:latin typeface="メイリオ" panose="020B0604030504040204" pitchFamily="50" charset="-128"/>
                <a:ea typeface="メイリオ" panose="020B0604030504040204" pitchFamily="50" charset="-128"/>
              </a:rPr>
              <a:t>， </a:t>
            </a:r>
            <a:r>
              <a:rPr lang="en-US" altLang="ja-JP" sz="2800" i="0" dirty="0">
                <a:effectLst/>
                <a:latin typeface="メイリオ" panose="020B0604030504040204" pitchFamily="50" charset="-128"/>
                <a:ea typeface="メイリオ" panose="020B0604030504040204" pitchFamily="50" charset="-128"/>
              </a:rPr>
              <a:t>chord </a:t>
            </a:r>
            <a:r>
              <a:rPr lang="en-US" altLang="ja-JP" sz="2800" i="0" dirty="0" err="1">
                <a:effectLst/>
                <a:latin typeface="メイリオ" panose="020B0604030504040204" pitchFamily="50" charset="-128"/>
                <a:ea typeface="メイリオ" panose="020B0604030504040204" pitchFamily="50" charset="-128"/>
              </a:rPr>
              <a:t>i</a:t>
            </a:r>
            <a:r>
              <a:rPr lang="ja-JP" altLang="en-US" sz="2800" i="0" dirty="0">
                <a:effectLst/>
                <a:latin typeface="メイリオ" panose="020B0604030504040204" pitchFamily="50" charset="-128"/>
                <a:ea typeface="メイリオ" panose="020B0604030504040204" pitchFamily="50" charset="-128"/>
              </a:rPr>
              <a:t>とする．</a:t>
            </a:r>
            <a:endParaRPr lang="en-US" altLang="ja-JP" sz="2800" i="0" dirty="0">
              <a:effectLst/>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コード進行は，開始位置と終了位置をモデルに正確に学習させるため先頭と終端に</a:t>
            </a:r>
            <a:r>
              <a:rPr lang="en-US" altLang="ja-JP" sz="2800" i="0" dirty="0">
                <a:effectLst/>
                <a:latin typeface="メイリオ" panose="020B0604030504040204" pitchFamily="50" charset="-128"/>
                <a:ea typeface="メイリオ" panose="020B0604030504040204" pitchFamily="50" charset="-128"/>
              </a:rPr>
              <a:t>[start]</a:t>
            </a:r>
            <a:r>
              <a:rPr lang="ja-JP" altLang="en-US" sz="2800" i="0" dirty="0">
                <a:effectLst/>
                <a:latin typeface="メイリオ" panose="020B0604030504040204" pitchFamily="50" charset="-128"/>
                <a:ea typeface="メイリオ" panose="020B0604030504040204" pitchFamily="50" charset="-128"/>
              </a:rPr>
              <a:t>と</a:t>
            </a:r>
            <a:r>
              <a:rPr lang="en-US" altLang="ja-JP" sz="2800" i="0" dirty="0">
                <a:effectLst/>
                <a:latin typeface="メイリオ" panose="020B0604030504040204" pitchFamily="50" charset="-128"/>
                <a:ea typeface="メイリオ" panose="020B0604030504040204" pitchFamily="50" charset="-128"/>
              </a:rPr>
              <a:t>[end]</a:t>
            </a:r>
            <a:r>
              <a:rPr lang="ja-JP" altLang="en-US" sz="2800" i="0" dirty="0">
                <a:effectLst/>
                <a:latin typeface="メイリオ" panose="020B0604030504040204" pitchFamily="50" charset="-128"/>
                <a:ea typeface="メイリオ" panose="020B0604030504040204" pitchFamily="50" charset="-128"/>
              </a:rPr>
              <a:t>をつける．</a:t>
            </a:r>
            <a:endParaRPr lang="en-US" altLang="ja-JP" sz="2800" i="0" dirty="0">
              <a:effectLst/>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E7E59DB5-4A20-6D80-7056-111819AB5DF3}"/>
              </a:ext>
            </a:extLst>
          </p:cNvPr>
          <p:cNvPicPr>
            <a:picLocks noChangeAspect="1"/>
          </p:cNvPicPr>
          <p:nvPr/>
        </p:nvPicPr>
        <p:blipFill>
          <a:blip r:embed="rId3"/>
          <a:srcRect r="46978" b="22880"/>
          <a:stretch/>
        </p:blipFill>
        <p:spPr>
          <a:xfrm>
            <a:off x="853796" y="4705160"/>
            <a:ext cx="9486609" cy="1133739"/>
          </a:xfrm>
          <a:prstGeom prst="rect">
            <a:avLst/>
          </a:prstGeom>
        </p:spPr>
      </p:pic>
      <p:sp>
        <p:nvSpPr>
          <p:cNvPr id="8" name="コンテンツ プレースホルダー 2">
            <a:extLst>
              <a:ext uri="{FF2B5EF4-FFF2-40B4-BE49-F238E27FC236}">
                <a16:creationId xmlns:a16="http://schemas.microsoft.com/office/drawing/2014/main" id="{7B556259-98CD-D0BE-B0B6-59F8013C3D90}"/>
              </a:ext>
            </a:extLst>
          </p:cNvPr>
          <p:cNvSpPr txBox="1">
            <a:spLocks/>
          </p:cNvSpPr>
          <p:nvPr/>
        </p:nvSpPr>
        <p:spPr>
          <a:xfrm>
            <a:off x="3845310" y="3820564"/>
            <a:ext cx="2841914" cy="734289"/>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学習データの例</a:t>
            </a:r>
          </a:p>
        </p:txBody>
      </p:sp>
      <p:sp>
        <p:nvSpPr>
          <p:cNvPr id="9" name="フローチャート: 代替処理 8">
            <a:extLst>
              <a:ext uri="{FF2B5EF4-FFF2-40B4-BE49-F238E27FC236}">
                <a16:creationId xmlns:a16="http://schemas.microsoft.com/office/drawing/2014/main" id="{D205E695-AAD6-6786-0AB1-E43712E84007}"/>
              </a:ext>
            </a:extLst>
          </p:cNvPr>
          <p:cNvSpPr/>
          <p:nvPr/>
        </p:nvSpPr>
        <p:spPr>
          <a:xfrm>
            <a:off x="3845310" y="3652176"/>
            <a:ext cx="2841914" cy="672136"/>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14677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412E838D-30EF-E9E0-8E8C-95E845D205B2}"/>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2C0030D-F56C-EA3A-91F6-0582D3BB2108}"/>
              </a:ext>
            </a:extLst>
          </p:cNvPr>
          <p:cNvSpPr>
            <a:spLocks noGrp="1"/>
          </p:cNvSpPr>
          <p:nvPr>
            <p:ph type="sldNum" sz="quarter" idx="12"/>
          </p:nvPr>
        </p:nvSpPr>
        <p:spPr/>
        <p:txBody>
          <a:bodyPr/>
          <a:lstStyle/>
          <a:p>
            <a:fld id="{18AC684D-496E-4653-A51A-4868C99AC9FD}" type="slidenum">
              <a:rPr kumimoji="1" lang="ja-JP" altLang="en-US" smtClean="0"/>
              <a:t>8</a:t>
            </a:fld>
            <a:endParaRPr kumimoji="1" lang="ja-JP" altLang="en-US" dirty="0"/>
          </a:p>
        </p:txBody>
      </p:sp>
      <p:sp>
        <p:nvSpPr>
          <p:cNvPr id="6" name="Google Shape;81;p3">
            <a:extLst>
              <a:ext uri="{FF2B5EF4-FFF2-40B4-BE49-F238E27FC236}">
                <a16:creationId xmlns:a16="http://schemas.microsoft.com/office/drawing/2014/main" id="{415EAA9A-B002-70EF-8FD7-7134E506A26B}"/>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 name="タイトル 1">
            <a:extLst>
              <a:ext uri="{FF2B5EF4-FFF2-40B4-BE49-F238E27FC236}">
                <a16:creationId xmlns:a16="http://schemas.microsoft.com/office/drawing/2014/main" id="{E28A0F64-7E76-78E4-9E1B-0DD78A23F1CD}"/>
              </a:ext>
            </a:extLst>
          </p:cNvPr>
          <p:cNvSpPr txBox="1">
            <a:spLocks/>
          </p:cNvSpPr>
          <p:nvPr/>
        </p:nvSpPr>
        <p:spPr>
          <a:xfrm>
            <a:off x="162224" y="275259"/>
            <a:ext cx="5104043" cy="763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spcBef>
                <a:spcPts val="0"/>
              </a:spcBef>
              <a:buClr>
                <a:srgbClr val="000000"/>
              </a:buClr>
              <a:buSzPts val="3200"/>
            </a:pPr>
            <a:r>
              <a:rPr lang="ja-JP" altLang="en-US" b="1" dirty="0">
                <a:latin typeface="メイリオ" panose="020B0604030504040204" pitchFamily="50" charset="-128"/>
                <a:ea typeface="メイリオ" panose="020B0604030504040204" pitchFamily="50" charset="-128"/>
                <a:cs typeface="M PLUS 1p"/>
                <a:sym typeface="M PLUS 1p"/>
              </a:rPr>
              <a:t>提案手法</a:t>
            </a:r>
          </a:p>
        </p:txBody>
      </p:sp>
      <p:sp>
        <p:nvSpPr>
          <p:cNvPr id="13" name="テキスト ボックス 12">
            <a:extLst>
              <a:ext uri="{FF2B5EF4-FFF2-40B4-BE49-F238E27FC236}">
                <a16:creationId xmlns:a16="http://schemas.microsoft.com/office/drawing/2014/main" id="{C68AC253-24B4-D3A7-1171-E97FA4532005}"/>
              </a:ext>
            </a:extLst>
          </p:cNvPr>
          <p:cNvSpPr txBox="1"/>
          <p:nvPr/>
        </p:nvSpPr>
        <p:spPr>
          <a:xfrm>
            <a:off x="354531" y="1039202"/>
            <a:ext cx="11380270" cy="3108543"/>
          </a:xfrm>
          <a:prstGeom prst="rect">
            <a:avLst/>
          </a:prstGeom>
          <a:noFill/>
        </p:spPr>
        <p:txBody>
          <a:bodyPr wrap="square" rtlCol="0">
            <a:spAutoFit/>
          </a:bodyPr>
          <a:lstStyle/>
          <a:p>
            <a:r>
              <a:rPr lang="ja-JP" altLang="en-US" sz="2800" b="1" dirty="0">
                <a:latin typeface="メイリオ" panose="020B0604030504040204" pitchFamily="50" charset="-128"/>
                <a:ea typeface="メイリオ" panose="020B0604030504040204" pitchFamily="50" charset="-128"/>
              </a:rPr>
              <a:t>歌詞とコード進行のベクトル化</a:t>
            </a:r>
            <a:r>
              <a:rPr lang="ja-JP" altLang="en-US" sz="2800" b="1" i="0" dirty="0">
                <a:effectLst/>
                <a:latin typeface="メイリオ" panose="020B0604030504040204" pitchFamily="50" charset="-128"/>
                <a:ea typeface="メイリオ" panose="020B0604030504040204" pitchFamily="50" charset="-128"/>
              </a:rPr>
              <a:t>：</a:t>
            </a:r>
            <a:endParaRPr lang="en-US" altLang="ja-JP" sz="2800" b="1" i="0" dirty="0">
              <a:effectLst/>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en-US" altLang="ja-JP" sz="2800" i="0" dirty="0">
                <a:effectLst/>
                <a:latin typeface="メイリオ" panose="020B0604030504040204" pitchFamily="50" charset="-128"/>
                <a:ea typeface="メイリオ" panose="020B0604030504040204" pitchFamily="50" charset="-128"/>
              </a:rPr>
              <a:t>lyrics </a:t>
            </a:r>
            <a:r>
              <a:rPr lang="en-US" altLang="ja-JP" sz="2800" i="0" dirty="0" err="1">
                <a:effectLst/>
                <a:latin typeface="メイリオ" panose="020B0604030504040204" pitchFamily="50" charset="-128"/>
                <a:ea typeface="メイリオ" panose="020B0604030504040204" pitchFamily="50" charset="-128"/>
              </a:rPr>
              <a:t>i</a:t>
            </a:r>
            <a:r>
              <a:rPr lang="en-US" altLang="ja-JP" sz="2800" i="0" dirty="0">
                <a:effectLst/>
                <a:latin typeface="メイリオ" panose="020B0604030504040204" pitchFamily="50" charset="-128"/>
                <a:ea typeface="メイリオ" panose="020B0604030504040204" pitchFamily="50" charset="-128"/>
              </a:rPr>
              <a:t> = { w1, w2, …, </a:t>
            </a:r>
            <a:r>
              <a:rPr lang="en-US" altLang="ja-JP" sz="2800" i="0" dirty="0" err="1">
                <a:effectLst/>
                <a:latin typeface="メイリオ" panose="020B0604030504040204" pitchFamily="50" charset="-128"/>
                <a:ea typeface="メイリオ" panose="020B0604030504040204" pitchFamily="50" charset="-128"/>
              </a:rPr>
              <a:t>wm</a:t>
            </a:r>
            <a:r>
              <a:rPr lang="en-US" altLang="ja-JP" sz="2800" i="0" dirty="0">
                <a:effectLst/>
                <a:latin typeface="メイリオ" panose="020B0604030504040204" pitchFamily="50" charset="-128"/>
                <a:ea typeface="メイリオ" panose="020B0604030504040204" pitchFamily="50" charset="-128"/>
              </a:rPr>
              <a:t> }</a:t>
            </a:r>
            <a:r>
              <a:rPr lang="ja-JP" altLang="en-US" sz="2800" i="0" dirty="0">
                <a:effectLst/>
                <a:latin typeface="メイリオ" panose="020B0604030504040204" pitchFamily="50" charset="-128"/>
                <a:ea typeface="メイリオ" panose="020B0604030504040204" pitchFamily="50" charset="-128"/>
              </a:rPr>
              <a:t>，</a:t>
            </a:r>
            <a:r>
              <a:rPr lang="en-US" altLang="ja-JP" sz="2800" i="0" dirty="0">
                <a:effectLst/>
                <a:latin typeface="メイリオ" panose="020B0604030504040204" pitchFamily="50" charset="-128"/>
                <a:ea typeface="メイリオ" panose="020B0604030504040204" pitchFamily="50" charset="-128"/>
              </a:rPr>
              <a:t>chord </a:t>
            </a:r>
            <a:r>
              <a:rPr lang="en-US" altLang="ja-JP" sz="2800" i="0" dirty="0" err="1">
                <a:effectLst/>
                <a:latin typeface="メイリオ" panose="020B0604030504040204" pitchFamily="50" charset="-128"/>
                <a:ea typeface="メイリオ" panose="020B0604030504040204" pitchFamily="50" charset="-128"/>
              </a:rPr>
              <a:t>i</a:t>
            </a:r>
            <a:r>
              <a:rPr lang="en-US" altLang="ja-JP" sz="2800" i="0" dirty="0">
                <a:effectLst/>
                <a:latin typeface="メイリオ" panose="020B0604030504040204" pitchFamily="50" charset="-128"/>
                <a:ea typeface="メイリオ" panose="020B0604030504040204" pitchFamily="50" charset="-128"/>
              </a:rPr>
              <a:t> = { c1, c2, …, </a:t>
            </a:r>
            <a:r>
              <a:rPr lang="en-US" altLang="ja-JP" sz="2800" i="0" dirty="0" err="1">
                <a:effectLst/>
                <a:latin typeface="メイリオ" panose="020B0604030504040204" pitchFamily="50" charset="-128"/>
                <a:ea typeface="メイリオ" panose="020B0604030504040204" pitchFamily="50" charset="-128"/>
              </a:rPr>
              <a:t>cn</a:t>
            </a:r>
            <a:r>
              <a:rPr lang="en-US" altLang="ja-JP" sz="2800" i="0" dirty="0">
                <a:effectLst/>
                <a:latin typeface="メイリオ" panose="020B0604030504040204" pitchFamily="50" charset="-128"/>
                <a:ea typeface="メイリオ" panose="020B0604030504040204" pitchFamily="50" charset="-128"/>
              </a:rPr>
              <a:t> }</a:t>
            </a:r>
            <a:r>
              <a:rPr lang="ja-JP" altLang="en-US" sz="2800" i="0" dirty="0">
                <a:effectLst/>
                <a:latin typeface="メイリオ" panose="020B0604030504040204" pitchFamily="50" charset="-128"/>
                <a:ea typeface="メイリオ" panose="020B0604030504040204" pitchFamily="50" charset="-128"/>
              </a:rPr>
              <a:t>は，歌詞およびコード進行を構成する単語列とコード列である．</a:t>
            </a:r>
            <a:endParaRPr lang="en-US" altLang="ja-JP" sz="2800" i="0" dirty="0">
              <a:effectLst/>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en-US" altLang="ja-JP" sz="2800" i="0" dirty="0" err="1">
                <a:effectLst/>
                <a:latin typeface="メイリオ" panose="020B0604030504040204" pitchFamily="50" charset="-128"/>
                <a:ea typeface="メイリオ" panose="020B0604030504040204" pitchFamily="50" charset="-128"/>
              </a:rPr>
              <a:t>wm</a:t>
            </a:r>
            <a:r>
              <a:rPr lang="ja-JP" altLang="en-US" sz="2800" i="0" dirty="0">
                <a:effectLst/>
                <a:latin typeface="メイリオ" panose="020B0604030504040204" pitchFamily="50" charset="-128"/>
                <a:ea typeface="メイリオ" panose="020B0604030504040204" pitchFamily="50" charset="-128"/>
              </a:rPr>
              <a:t>と</a:t>
            </a:r>
            <a:r>
              <a:rPr lang="en-US" altLang="ja-JP" sz="2800" i="0" dirty="0" err="1">
                <a:effectLst/>
                <a:latin typeface="メイリオ" panose="020B0604030504040204" pitchFamily="50" charset="-128"/>
                <a:ea typeface="メイリオ" panose="020B0604030504040204" pitchFamily="50" charset="-128"/>
              </a:rPr>
              <a:t>cn</a:t>
            </a:r>
            <a:r>
              <a:rPr lang="ja-JP" altLang="en-US" sz="2800" i="0" dirty="0">
                <a:effectLst/>
                <a:latin typeface="メイリオ" panose="020B0604030504040204" pitchFamily="50" charset="-128"/>
                <a:ea typeface="メイリオ" panose="020B0604030504040204" pitchFamily="50" charset="-128"/>
              </a:rPr>
              <a:t>は位置エンコーディングベクトル</a:t>
            </a:r>
            <a:r>
              <a:rPr lang="en-US" altLang="ja-JP" sz="2800" i="0" dirty="0" err="1">
                <a:effectLst/>
                <a:latin typeface="メイリオ" panose="020B0604030504040204" pitchFamily="50" charset="-128"/>
                <a:ea typeface="メイリオ" panose="020B0604030504040204" pitchFamily="50" charset="-128"/>
              </a:rPr>
              <a:t>px</a:t>
            </a:r>
            <a:r>
              <a:rPr lang="ja-JP" altLang="en-US" sz="2800" i="0" dirty="0">
                <a:effectLst/>
                <a:latin typeface="メイリオ" panose="020B0604030504040204" pitchFamily="50" charset="-128"/>
                <a:ea typeface="メイリオ" panose="020B0604030504040204" pitchFamily="50" charset="-128"/>
              </a:rPr>
              <a:t>と埋め込み行列</a:t>
            </a:r>
            <a:r>
              <a:rPr lang="en-US" altLang="ja-JP" sz="2800" i="0" dirty="0" err="1">
                <a:effectLst/>
                <a:latin typeface="メイリオ" panose="020B0604030504040204" pitchFamily="50" charset="-128"/>
                <a:ea typeface="メイリオ" panose="020B0604030504040204" pitchFamily="50" charset="-128"/>
              </a:rPr>
              <a:t>Eemb</a:t>
            </a:r>
            <a:r>
              <a:rPr lang="ja-JP" altLang="en-US" sz="2800" i="0" dirty="0">
                <a:effectLst/>
                <a:latin typeface="メイリオ" panose="020B0604030504040204" pitchFamily="50" charset="-128"/>
                <a:ea typeface="メイリオ" panose="020B0604030504040204" pitchFamily="50" charset="-128"/>
              </a:rPr>
              <a:t>によりベクトルに変換される．</a:t>
            </a:r>
            <a:endParaRPr lang="en-US" altLang="ja-JP" sz="2800" i="0" dirty="0">
              <a:effectLst/>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歌詞の埋め込み行列</a:t>
            </a:r>
            <a:r>
              <a:rPr lang="en-US" altLang="ja-JP" sz="2800" i="0" dirty="0" err="1">
                <a:effectLst/>
                <a:latin typeface="メイリオ" panose="020B0604030504040204" pitchFamily="50" charset="-128"/>
                <a:ea typeface="メイリオ" panose="020B0604030504040204" pitchFamily="50" charset="-128"/>
              </a:rPr>
              <a:t>E</a:t>
            </a:r>
            <a:r>
              <a:rPr lang="en-US" altLang="ja-JP" sz="2800" baseline="30000" dirty="0" err="1">
                <a:solidFill>
                  <a:srgbClr val="000000"/>
                </a:solidFill>
                <a:effectLst/>
                <a:latin typeface="メイリオ" panose="020B0604030504040204" pitchFamily="50" charset="-128"/>
                <a:ea typeface="メイリオ" panose="020B0604030504040204" pitchFamily="50" charset="-128"/>
              </a:rPr>
              <a:t>l</a:t>
            </a:r>
            <a:r>
              <a:rPr lang="en-US" altLang="ja-JP" sz="2800" i="0" dirty="0" err="1">
                <a:effectLst/>
                <a:latin typeface="メイリオ" panose="020B0604030504040204" pitchFamily="50" charset="-128"/>
                <a:ea typeface="メイリオ" panose="020B0604030504040204" pitchFamily="50" charset="-128"/>
              </a:rPr>
              <a:t>emb</a:t>
            </a:r>
            <a:r>
              <a:rPr lang="ja-JP" altLang="en-US" sz="2800" i="0" dirty="0">
                <a:effectLst/>
                <a:latin typeface="メイリオ" panose="020B0604030504040204" pitchFamily="50" charset="-128"/>
                <a:ea typeface="メイリオ" panose="020B0604030504040204" pitchFamily="50" charset="-128"/>
              </a:rPr>
              <a:t>は単語数</a:t>
            </a:r>
            <a:r>
              <a:rPr lang="en-US" altLang="ja-JP" sz="2800" i="0" dirty="0">
                <a:effectLst/>
                <a:latin typeface="メイリオ" panose="020B0604030504040204" pitchFamily="50" charset="-128"/>
                <a:ea typeface="メイリオ" panose="020B0604030504040204" pitchFamily="50" charset="-128"/>
              </a:rPr>
              <a:t>×</a:t>
            </a:r>
            <a:r>
              <a:rPr lang="ja-JP" altLang="en-US" sz="2800" i="0" dirty="0">
                <a:effectLst/>
                <a:latin typeface="メイリオ" panose="020B0604030504040204" pitchFamily="50" charset="-128"/>
                <a:ea typeface="メイリオ" panose="020B0604030504040204" pitchFamily="50" charset="-128"/>
              </a:rPr>
              <a:t>ベクトル次元数，コード進行の埋め込み行列</a:t>
            </a:r>
            <a:r>
              <a:rPr lang="en-US" altLang="ja-JP" sz="2800" i="0" dirty="0" err="1">
                <a:effectLst/>
                <a:latin typeface="メイリオ" panose="020B0604030504040204" pitchFamily="50" charset="-128"/>
                <a:ea typeface="メイリオ" panose="020B0604030504040204" pitchFamily="50" charset="-128"/>
              </a:rPr>
              <a:t>E</a:t>
            </a:r>
            <a:r>
              <a:rPr lang="en-US" altLang="ja-JP" sz="2800" baseline="30000" dirty="0" err="1">
                <a:solidFill>
                  <a:srgbClr val="000000"/>
                </a:solidFill>
                <a:effectLst/>
                <a:latin typeface="メイリオ" panose="020B0604030504040204" pitchFamily="50" charset="-128"/>
                <a:ea typeface="メイリオ" panose="020B0604030504040204" pitchFamily="50" charset="-128"/>
              </a:rPr>
              <a:t>c</a:t>
            </a:r>
            <a:r>
              <a:rPr lang="en-US" altLang="ja-JP" sz="2800" i="0" dirty="0" err="1">
                <a:effectLst/>
                <a:latin typeface="メイリオ" panose="020B0604030504040204" pitchFamily="50" charset="-128"/>
                <a:ea typeface="メイリオ" panose="020B0604030504040204" pitchFamily="50" charset="-128"/>
              </a:rPr>
              <a:t>emb</a:t>
            </a:r>
            <a:r>
              <a:rPr lang="ja-JP" altLang="en-US" sz="2800" i="0" dirty="0">
                <a:effectLst/>
                <a:latin typeface="メイリオ" panose="020B0604030504040204" pitchFamily="50" charset="-128"/>
                <a:ea typeface="メイリオ" panose="020B0604030504040204" pitchFamily="50" charset="-128"/>
              </a:rPr>
              <a:t>はコード数</a:t>
            </a:r>
            <a:r>
              <a:rPr lang="en-US" altLang="ja-JP" sz="2800" i="0" dirty="0">
                <a:effectLst/>
                <a:latin typeface="メイリオ" panose="020B0604030504040204" pitchFamily="50" charset="-128"/>
                <a:ea typeface="メイリオ" panose="020B0604030504040204" pitchFamily="50" charset="-128"/>
              </a:rPr>
              <a:t>×</a:t>
            </a:r>
            <a:r>
              <a:rPr lang="ja-JP" altLang="en-US" sz="2800" i="0" dirty="0">
                <a:effectLst/>
                <a:latin typeface="メイリオ" panose="020B0604030504040204" pitchFamily="50" charset="-128"/>
                <a:ea typeface="メイリオ" panose="020B0604030504040204" pitchFamily="50" charset="-128"/>
              </a:rPr>
              <a:t>ベクトル次元数の行列である．</a:t>
            </a:r>
            <a:endParaRPr lang="en-US" altLang="ja-JP" sz="2800" i="0" dirty="0">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9059384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59BEF63-7CF6-459B-EFD1-F3A6EA859934}"/>
              </a:ext>
            </a:extLst>
          </p:cNvPr>
          <p:cNvSpPr>
            <a:spLocks noGrp="1"/>
          </p:cNvSpPr>
          <p:nvPr>
            <p:ph type="sldNum" sz="quarter" idx="12"/>
          </p:nvPr>
        </p:nvSpPr>
        <p:spPr/>
        <p:txBody>
          <a:bodyPr/>
          <a:lstStyle/>
          <a:p>
            <a:fld id="{18AC684D-496E-4653-A51A-4868C99AC9FD}" type="slidenum">
              <a:rPr kumimoji="1" lang="ja-JP" altLang="en-US" smtClean="0"/>
              <a:t>9</a:t>
            </a:fld>
            <a:endParaRPr kumimoji="1" lang="ja-JP" altLang="en-US" dirty="0"/>
          </a:p>
        </p:txBody>
      </p:sp>
      <p:sp>
        <p:nvSpPr>
          <p:cNvPr id="5" name="Google Shape;81;p3">
            <a:extLst>
              <a:ext uri="{FF2B5EF4-FFF2-40B4-BE49-F238E27FC236}">
                <a16:creationId xmlns:a16="http://schemas.microsoft.com/office/drawing/2014/main" id="{743C16EF-9284-8606-2ECF-6FDB82D604B7}"/>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 name="タイトル 1">
            <a:extLst>
              <a:ext uri="{FF2B5EF4-FFF2-40B4-BE49-F238E27FC236}">
                <a16:creationId xmlns:a16="http://schemas.microsoft.com/office/drawing/2014/main" id="{0ABBD0DA-CFD4-D84D-D97E-2C40F91A5308}"/>
              </a:ext>
            </a:extLst>
          </p:cNvPr>
          <p:cNvSpPr txBox="1">
            <a:spLocks/>
          </p:cNvSpPr>
          <p:nvPr/>
        </p:nvSpPr>
        <p:spPr>
          <a:xfrm>
            <a:off x="162224" y="275259"/>
            <a:ext cx="5104043" cy="763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spcBef>
                <a:spcPts val="0"/>
              </a:spcBef>
              <a:buClr>
                <a:srgbClr val="000000"/>
              </a:buClr>
              <a:buSzPts val="3200"/>
            </a:pPr>
            <a:r>
              <a:rPr lang="ja-JP" altLang="en-US" b="1" dirty="0">
                <a:latin typeface="メイリオ" panose="020B0604030504040204" pitchFamily="50" charset="-128"/>
                <a:ea typeface="メイリオ" panose="020B0604030504040204" pitchFamily="50" charset="-128"/>
                <a:cs typeface="M PLUS 1p"/>
                <a:sym typeface="M PLUS 1p"/>
              </a:rPr>
              <a:t>実験</a:t>
            </a:r>
          </a:p>
        </p:txBody>
      </p:sp>
      <p:sp>
        <p:nvSpPr>
          <p:cNvPr id="10" name="テキスト ボックス 9">
            <a:extLst>
              <a:ext uri="{FF2B5EF4-FFF2-40B4-BE49-F238E27FC236}">
                <a16:creationId xmlns:a16="http://schemas.microsoft.com/office/drawing/2014/main" id="{A3879BC9-71DE-ACC5-21FB-3F029B8C78A5}"/>
              </a:ext>
            </a:extLst>
          </p:cNvPr>
          <p:cNvSpPr txBox="1"/>
          <p:nvPr/>
        </p:nvSpPr>
        <p:spPr>
          <a:xfrm>
            <a:off x="354530" y="1039202"/>
            <a:ext cx="11482939" cy="2677656"/>
          </a:xfrm>
          <a:prstGeom prst="rect">
            <a:avLst/>
          </a:prstGeom>
          <a:noFill/>
        </p:spPr>
        <p:txBody>
          <a:bodyPr wrap="square" rtlCol="0">
            <a:spAutoFit/>
          </a:bodyPr>
          <a:lstStyle/>
          <a:p>
            <a:pPr marL="457200" indent="-457200">
              <a:buFont typeface="Arial" panose="020B0604020202020204" pitchFamily="34" charset="0"/>
              <a:buChar char="•"/>
            </a:pPr>
            <a:r>
              <a:rPr lang="en-US" altLang="ja-JP" sz="2800" i="0" dirty="0">
                <a:effectLst/>
                <a:latin typeface="メイリオ" panose="020B0604030504040204" pitchFamily="50" charset="-128"/>
                <a:ea typeface="メイリオ" panose="020B0604030504040204" pitchFamily="50" charset="-128"/>
              </a:rPr>
              <a:t>Web</a:t>
            </a:r>
            <a:r>
              <a:rPr kumimoji="1" lang="ja-JP" altLang="en-US"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サイトから収集した</a:t>
            </a:r>
            <a:r>
              <a:rPr kumimoji="1" lang="en-US" altLang="ja-JP"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269</a:t>
            </a:r>
            <a:r>
              <a:rPr kumimoji="1" lang="ja-JP" altLang="en-US"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曲の楽曲データのコード進行とそれに対応する歌詞を使用した</a:t>
            </a:r>
            <a:r>
              <a:rPr lang="ja-JP" altLang="en-US" sz="2800" i="0" dirty="0">
                <a:effectLst/>
                <a:latin typeface="メイリオ" panose="020B0604030504040204" pitchFamily="50" charset="-128"/>
                <a:ea typeface="メイリオ" panose="020B0604030504040204" pitchFamily="50" charset="-128"/>
              </a:rPr>
              <a:t>．</a:t>
            </a:r>
            <a:endParaRPr lang="en-US" altLang="ja-JP" sz="2800" i="0" dirty="0">
              <a:effectLst/>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ニューラルネットワークに</a:t>
            </a:r>
            <a:r>
              <a:rPr kumimoji="1" lang="en-US" altLang="ja-JP"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Transformer</a:t>
            </a:r>
            <a:r>
              <a:rPr kumimoji="1" lang="ja-JP" altLang="en-US"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を用いてコード生成モデルを構築した．</a:t>
            </a:r>
            <a:endParaRPr kumimoji="1" lang="en-US" altLang="ja-JP"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457200" indent="-457200">
              <a:buFont typeface="Arial" panose="020B0604020202020204" pitchFamily="34" charset="0"/>
              <a:buChar char="•"/>
            </a:pPr>
            <a:r>
              <a:rPr kumimoji="1" lang="ja-JP" altLang="en-US" sz="2800" dirty="0">
                <a:solidFill>
                  <a:prstClr val="black"/>
                </a:solidFill>
                <a:latin typeface="メイリオ" panose="020B0604030504040204" pitchFamily="50" charset="-128"/>
                <a:ea typeface="メイリオ" panose="020B0604030504040204" pitchFamily="50" charset="-128"/>
              </a:rPr>
              <a:t>埋め込み</a:t>
            </a:r>
            <a:r>
              <a:rPr kumimoji="1" lang="ja-JP" altLang="en-US"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行列は，単語数を最大</a:t>
            </a:r>
            <a:r>
              <a:rPr kumimoji="1" lang="en-US" altLang="ja-JP"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15,000</a:t>
            </a:r>
            <a:r>
              <a:rPr kumimoji="1" lang="ja-JP" altLang="en-US"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個，コード数を</a:t>
            </a:r>
            <a:r>
              <a:rPr kumimoji="1" lang="en-US" altLang="ja-JP"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149</a:t>
            </a:r>
            <a:r>
              <a:rPr kumimoji="1" lang="ja-JP" altLang="en-US"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個，ベクトル次元数を</a:t>
            </a:r>
            <a:r>
              <a:rPr kumimoji="1" lang="en-US" altLang="ja-JP"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256</a:t>
            </a:r>
            <a:r>
              <a:rPr kumimoji="1" lang="ja-JP" altLang="en-US" sz="2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次元とした．</a:t>
            </a:r>
            <a:endParaRPr lang="en-US" altLang="ja-JP" sz="2800" i="0" dirty="0">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5157164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87020</TotalTime>
  <Words>4496</Words>
  <Application>Microsoft Office PowerPoint</Application>
  <PresentationFormat>ワイド画面</PresentationFormat>
  <Paragraphs>472</Paragraphs>
  <Slides>32</Slides>
  <Notes>29</Notes>
  <HiddenSlides>14</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32</vt:i4>
      </vt:variant>
    </vt:vector>
  </HeadingPairs>
  <TitlesOfParts>
    <vt:vector size="42" baseType="lpstr">
      <vt:lpstr>ＭＳ 明朝</vt:lpstr>
      <vt:lpstr>YakuHanJPs</vt:lpstr>
      <vt:lpstr>メイリオ</vt:lpstr>
      <vt:lpstr>游ゴシック</vt:lpstr>
      <vt:lpstr>Arial</vt:lpstr>
      <vt:lpstr>Calibri</vt:lpstr>
      <vt:lpstr>Calibri Light</vt:lpstr>
      <vt:lpstr>Century</vt:lpstr>
      <vt:lpstr>Times New Roman</vt:lpstr>
      <vt:lpstr>Office テーマ</vt:lpstr>
      <vt:lpstr>音読教育における英文内容に 沿ったコード進行をともなった英文歌生成手法</vt:lpstr>
      <vt:lpstr>PowerPoint プレゼンテーション</vt:lpstr>
      <vt:lpstr>研究目的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実験1</vt:lpstr>
      <vt:lpstr>実験結果：生成したコード進行</vt:lpstr>
      <vt:lpstr>実験2</vt:lpstr>
      <vt:lpstr>実験結果：生成したコード進行の評価結果</vt:lpstr>
      <vt:lpstr>実験3</vt:lpstr>
      <vt:lpstr>実験結果：確認テストとアンケートの結果</vt:lpstr>
      <vt:lpstr>まとめ・今後の展望</vt:lpstr>
      <vt:lpstr>参考文献</vt:lpstr>
      <vt:lpstr>ご清聴ありがとうございました</vt:lpstr>
      <vt:lpstr>関連研究</vt:lpstr>
      <vt:lpstr>Step1:データ収集と前処理</vt:lpstr>
      <vt:lpstr>Step2：モデルの設計と学習</vt:lpstr>
      <vt:lpstr>PowerPoint プレゼンテーション</vt:lpstr>
      <vt:lpstr>PowerPoint プレゼンテーション</vt:lpstr>
      <vt:lpstr>Step3：コード進行生成</vt:lpstr>
      <vt:lpstr>進捗</vt:lpstr>
      <vt:lpstr>進捗</vt:lpstr>
      <vt:lpstr>進捗</vt:lpstr>
      <vt:lpstr>進捗</vt:lpstr>
      <vt:lpstr>進捗</vt:lpstr>
      <vt:lpstr>PowerPoint プレゼンテーション</vt:lpstr>
      <vt:lpstr>参考文献</vt:lpstr>
      <vt:lpstr>特徴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英文歌の楽曲生成AI</dc:title>
  <dc:creator>s2121124 Ryusei Miki</dc:creator>
  <cp:lastModifiedBy>s2121124 Ryusei Miki</cp:lastModifiedBy>
  <cp:revision>143</cp:revision>
  <dcterms:created xsi:type="dcterms:W3CDTF">2024-04-14T17:31:57Z</dcterms:created>
  <dcterms:modified xsi:type="dcterms:W3CDTF">2025-01-21T13:59:10Z</dcterms:modified>
</cp:coreProperties>
</file>