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7" r:id="rId9"/>
    <p:sldId id="268" r:id="rId10"/>
    <p:sldId id="270" r:id="rId11"/>
    <p:sldId id="271" r:id="rId12"/>
    <p:sldId id="272" r:id="rId13"/>
    <p:sldId id="273" r:id="rId14"/>
    <p:sldId id="265" r:id="rId15"/>
    <p:sldId id="274" r:id="rId16"/>
    <p:sldId id="280" r:id="rId17"/>
    <p:sldId id="279" r:id="rId18"/>
  </p:sldIdLst>
  <p:sldSz cx="9144000" cy="5143500" type="screen16x9"/>
  <p:notesSz cx="6858000" cy="9144000"/>
  <p:embeddedFontLst>
    <p:embeddedFont>
      <p:font typeface="Dosis Light" panose="020B0604020202020204" charset="0"/>
      <p:regular r:id="rId20"/>
      <p:bold r:id="rId21"/>
    </p:embeddedFont>
    <p:embeddedFont>
      <p:font typeface="Titillium Web" panose="020B0604020202020204" charset="0"/>
      <p:regular r:id="rId22"/>
      <p:bold r:id="rId23"/>
      <p:italic r:id="rId24"/>
      <p:boldItalic r:id="rId25"/>
    </p:embeddedFont>
    <p:embeddedFont>
      <p:font typeface="Titillium Web Light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9DD928-33C3-4D85-8DC4-21338E1A622E}">
  <a:tblStyle styleId="{6E9DD928-33C3-4D85-8DC4-21338E1A62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86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5" name="Google Shape;395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6" name="Google Shape;395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" name="Google Shape;39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3" name="Google Shape;39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4" name="Google Shape;398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5" name="Google Shape;398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Google Shape;391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2" name="Google Shape;391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" name="Google Shape;399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7" name="Google Shape;399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" name="Google Shape;399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7" name="Google Shape;399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08862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5" name="Google Shape;393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grpSp>
        <p:nvGrpSpPr>
          <p:cNvPr id="1845" name="Google Shape;1845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6" name="Google Shape;1846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3" name="Google Shape;1903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4" name="Google Shape;1904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6" name="Google Shape;1966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7" name="Google Shape;1967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8" name="Google Shape;2068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69" name="Google Shape;2069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9" name="Google Shape;2119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grpSp>
        <p:nvGrpSpPr>
          <p:cNvPr id="2125" name="Google Shape;2125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6" name="Google Shape;2126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3" name="Google Shape;2183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4" name="Google Shape;2184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6" name="Google Shape;2246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7" name="Google Shape;2247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8" name="Google Shape;2348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49" name="Google Shape;2349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9" name="Google Shape;2399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2402" name="Google Shape;2402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3" name="Google Shape;2403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0" name="Google Shape;2460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1" name="Google Shape;2461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3" name="Google Shape;2523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4" name="Google Shape;2524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5" name="Google Shape;2625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6" name="Google Shape;2626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6" name="Google Shape;2676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grpSp>
        <p:nvGrpSpPr>
          <p:cNvPr id="2679" name="Google Shape;2679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0" name="Google Shape;2680;p9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9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7" name="Google Shape;2737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8" name="Google Shape;2738;p9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9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0" name="Google Shape;2800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1" name="Google Shape;2801;p9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2" name="Google Shape;2902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3" name="Google Shape;2903;p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9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3" name="Google Shape;2953;p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5" name="Google Shape;2955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6" name="Google Shape;2956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3" name="Google Shape;3013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4" name="Google Shape;3014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6" name="Google Shape;3076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7" name="Google Shape;3077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8" name="Google Shape;3178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79" name="Google Shape;3179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9" name="Google Shape;3229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80BFB7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wsj/college-salari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85609" y="158645"/>
            <a:ext cx="6515099" cy="18114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4800" dirty="0">
                <a:solidFill>
                  <a:schemeClr val="bg1"/>
                </a:solidFill>
              </a:rPr>
              <a:t>ECE 143 Final Project:    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u="sng" dirty="0">
                <a:solidFill>
                  <a:schemeClr val="bg1"/>
                </a:solidFill>
              </a:rPr>
              <a:t>Financial Career Consulting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 </a:t>
            </a:r>
            <a:br>
              <a:rPr lang="en-US" sz="4800" dirty="0"/>
            </a:br>
            <a:r>
              <a:rPr lang="en-US" sz="2800" dirty="0">
                <a:solidFill>
                  <a:schemeClr val="bg1"/>
                </a:solidFill>
              </a:rPr>
              <a:t>Group 4: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Arik </a:t>
            </a:r>
            <a:r>
              <a:rPr lang="en-US" sz="2800" dirty="0" err="1">
                <a:solidFill>
                  <a:schemeClr val="bg1"/>
                </a:solidFill>
              </a:rPr>
              <a:t>Horodniceanu</a:t>
            </a:r>
            <a:r>
              <a:rPr lang="en-US" sz="2800" dirty="0">
                <a:solidFill>
                  <a:schemeClr val="bg1"/>
                </a:solidFill>
              </a:rPr>
              <a:t>, Chi Zhang, </a:t>
            </a:r>
            <a:r>
              <a:rPr lang="en-US" sz="2800" dirty="0" err="1">
                <a:solidFill>
                  <a:schemeClr val="bg1"/>
                </a:solidFill>
              </a:rPr>
              <a:t>Changhao</a:t>
            </a:r>
            <a:r>
              <a:rPr lang="en-US" sz="2800" dirty="0">
                <a:solidFill>
                  <a:schemeClr val="bg1"/>
                </a:solidFill>
              </a:rPr>
              <a:t> Shi</a:t>
            </a:r>
            <a:endParaRPr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0" name="Google Shape;3960;p2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457484-D453-4585-B924-722E50FFA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9802" y="0"/>
            <a:ext cx="6943946" cy="94344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4F4C935-40F0-47E5-9C89-AFC9A9DA09EC}"/>
              </a:ext>
            </a:extLst>
          </p:cNvPr>
          <p:cNvSpPr/>
          <p:nvPr/>
        </p:nvSpPr>
        <p:spPr>
          <a:xfrm>
            <a:off x="91530" y="1025275"/>
            <a:ext cx="77761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Looking for good weather on the West Coast? Look no further than California.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More of a rain person? The East Coast is for you: New York or Massachusetts.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Anywhere in between? Probably not the best choice. </a:t>
            </a:r>
          </a:p>
          <a:p>
            <a:endParaRPr lang="en-US" sz="2000" dirty="0">
              <a:latin typeface="Titillium Web" panose="020B0604020202020204" charset="0"/>
              <a:sym typeface="Titillium Web"/>
            </a:endParaRPr>
          </a:p>
          <a:p>
            <a:endParaRPr lang="en-US" sz="2000" dirty="0">
              <a:latin typeface="Titillium Web" panose="020B060402020202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1" name="Google Shape;3971;p2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2" name="Google Shape;3937;p25">
            <a:extLst>
              <a:ext uri="{FF2B5EF4-FFF2-40B4-BE49-F238E27FC236}">
                <a16:creationId xmlns:a16="http://schemas.microsoft.com/office/drawing/2014/main" id="{DF9CA201-3365-4634-8BB7-C99DD52EC843}"/>
              </a:ext>
            </a:extLst>
          </p:cNvPr>
          <p:cNvSpPr txBox="1">
            <a:spLocks/>
          </p:cNvSpPr>
          <p:nvPr/>
        </p:nvSpPr>
        <p:spPr>
          <a:xfrm>
            <a:off x="91531" y="242926"/>
            <a:ext cx="295637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u="sng" dirty="0">
                <a:solidFill>
                  <a:srgbClr val="0B87A1"/>
                </a:solidFill>
                <a:latin typeface="Dosis Light" panose="020B0604020202020204" charset="0"/>
                <a:sym typeface="Titillium Web"/>
              </a:rPr>
              <a:t>What type of school is best?</a:t>
            </a:r>
            <a:endParaRPr lang="en-US" sz="4000" u="sng" dirty="0"/>
          </a:p>
        </p:txBody>
      </p:sp>
      <p:sp>
        <p:nvSpPr>
          <p:cNvPr id="13" name="Google Shape;3897;p20">
            <a:extLst>
              <a:ext uri="{FF2B5EF4-FFF2-40B4-BE49-F238E27FC236}">
                <a16:creationId xmlns:a16="http://schemas.microsoft.com/office/drawing/2014/main" id="{5D5D6F1C-007D-4125-BA82-2575EB641E33}"/>
              </a:ext>
            </a:extLst>
          </p:cNvPr>
          <p:cNvSpPr txBox="1">
            <a:spLocks/>
          </p:cNvSpPr>
          <p:nvPr/>
        </p:nvSpPr>
        <p:spPr>
          <a:xfrm>
            <a:off x="91531" y="1100325"/>
            <a:ext cx="2679590" cy="20756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latin typeface="Titillium Web Light" panose="020B0604020202020204" charset="0"/>
              </a:rPr>
              <a:t>We checked 2 metrics: Salary and Return on Investment:</a:t>
            </a:r>
          </a:p>
          <a:p>
            <a:r>
              <a:rPr lang="en-US" sz="2000" dirty="0">
                <a:latin typeface="Titillium Web Light" panose="020B0604020202020204" charset="0"/>
              </a:rPr>
              <a:t>ROI= (Gain- Cost)/Cost.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2E4770-DCF9-4F45-A2AB-DD64AD92C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08" y="0"/>
            <a:ext cx="6141720" cy="26974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AE9D4E-13BF-47CF-99A7-5543B11A99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908" y="2697480"/>
            <a:ext cx="6096091" cy="244601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6885A2-D8D9-4C9A-A110-F307EF7EB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960" y="0"/>
            <a:ext cx="4511040" cy="5143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6168F7-BBC7-40F5-8ACE-B16FEF8C83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120"/>
          <a:stretch/>
        </p:blipFill>
        <p:spPr>
          <a:xfrm>
            <a:off x="312420" y="29698"/>
            <a:ext cx="4373879" cy="511380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" name="Google Shape;3994;p3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F740493-9813-4EC5-BA21-66478D85E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" y="0"/>
            <a:ext cx="879348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7" name="Google Shape;3917;p2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BF87EC-EE7A-4B02-B0F2-F667AFE27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8611" y="7765"/>
            <a:ext cx="6943946" cy="94770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F17DE5-C267-448F-9130-C0A1F57E28DF}"/>
              </a:ext>
            </a:extLst>
          </p:cNvPr>
          <p:cNvSpPr/>
          <p:nvPr/>
        </p:nvSpPr>
        <p:spPr>
          <a:xfrm>
            <a:off x="91530" y="1025275"/>
            <a:ext cx="505959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Short on money and looking for best return on investment? Top 20 best ROI are public schools. Get best bang-for-your-buck at state schools, preferably in California or New York. </a:t>
            </a:r>
          </a:p>
          <a:p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Have the finances to spend and looking to make the highest salary possible? 19\20 highest salaries are from private schools. Best choices are Ivy League schools.</a:t>
            </a:r>
          </a:p>
          <a:p>
            <a:endParaRPr lang="en-US" sz="2000" dirty="0">
              <a:latin typeface="Titillium Web" panose="020B0604020202020204" charset="0"/>
              <a:sym typeface="Titillium Web"/>
            </a:endParaRPr>
          </a:p>
          <a:p>
            <a:endParaRPr lang="en-US" sz="2000" dirty="0">
              <a:latin typeface="Titillium Web" panose="020B0604020202020204" charset="0"/>
            </a:endParaRP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07E16B8D-7248-40A6-A916-78F5A0EFE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1120" y="2362200"/>
            <a:ext cx="3992881" cy="278130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1" name="Google Shape;4001;p3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8" name="Google Shape;3928;p24">
            <a:extLst>
              <a:ext uri="{FF2B5EF4-FFF2-40B4-BE49-F238E27FC236}">
                <a16:creationId xmlns:a16="http://schemas.microsoft.com/office/drawing/2014/main" id="{9D6E354D-32A5-4E24-87F6-CAD7FEA49A88}"/>
              </a:ext>
            </a:extLst>
          </p:cNvPr>
          <p:cNvSpPr txBox="1">
            <a:spLocks/>
          </p:cNvSpPr>
          <p:nvPr/>
        </p:nvSpPr>
        <p:spPr>
          <a:xfrm>
            <a:off x="91530" y="29699"/>
            <a:ext cx="4015740" cy="7543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u="sng" dirty="0">
                <a:solidFill>
                  <a:schemeClr val="accent4">
                    <a:lumMod val="75000"/>
                  </a:schemeClr>
                </a:solidFill>
                <a:latin typeface="Dosis Light" panose="020B0604020202020204" charset="0"/>
              </a:rPr>
              <a:t>Final Conclusions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86C3E1-7E70-488D-8404-79266EB7E8F7}"/>
              </a:ext>
            </a:extLst>
          </p:cNvPr>
          <p:cNvSpPr/>
          <p:nvPr/>
        </p:nvSpPr>
        <p:spPr>
          <a:xfrm>
            <a:off x="91530" y="1025275"/>
            <a:ext cx="705603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Good idea to be an Engineer. Better idea to be a great engineer.</a:t>
            </a:r>
          </a:p>
          <a:p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East coast or West coast doesn’t make much difference. Depends more on personal preference.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Have the money to spend? Spend it on good education. Don’t have enough for private schools? State schools offer good value.</a:t>
            </a:r>
          </a:p>
          <a:p>
            <a:endParaRPr lang="en-US" sz="2000" dirty="0">
              <a:latin typeface="Titillium Web" panose="020B0604020202020204" charset="0"/>
              <a:sym typeface="Titillium Web"/>
            </a:endParaRPr>
          </a:p>
          <a:p>
            <a:endParaRPr lang="en-US" sz="2000" dirty="0">
              <a:latin typeface="Titillium Web" panose="020B06040202020202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1" name="Google Shape;4001;p3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8" name="Google Shape;3928;p24">
            <a:extLst>
              <a:ext uri="{FF2B5EF4-FFF2-40B4-BE49-F238E27FC236}">
                <a16:creationId xmlns:a16="http://schemas.microsoft.com/office/drawing/2014/main" id="{9D6E354D-32A5-4E24-87F6-CAD7FEA49A88}"/>
              </a:ext>
            </a:extLst>
          </p:cNvPr>
          <p:cNvSpPr txBox="1">
            <a:spLocks/>
          </p:cNvSpPr>
          <p:nvPr/>
        </p:nvSpPr>
        <p:spPr>
          <a:xfrm>
            <a:off x="91530" y="29699"/>
            <a:ext cx="6233070" cy="7543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u="sng" dirty="0">
                <a:solidFill>
                  <a:schemeClr val="accent4">
                    <a:lumMod val="75000"/>
                  </a:schemeClr>
                </a:solidFill>
                <a:latin typeface="Dosis Light" panose="020B0604020202020204" charset="0"/>
              </a:rPr>
              <a:t>Suggestions for further research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86C3E1-7E70-488D-8404-79266EB7E8F7}"/>
              </a:ext>
            </a:extLst>
          </p:cNvPr>
          <p:cNvSpPr/>
          <p:nvPr/>
        </p:nvSpPr>
        <p:spPr>
          <a:xfrm>
            <a:off x="91530" y="1025275"/>
            <a:ext cx="705603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Comparison of industry and academia salaries.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Effect of graduate studies on salaries.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In-state/out-of-state tuition ranking.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Good grade in ECE 143=$$$?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Many more.</a:t>
            </a:r>
          </a:p>
          <a:p>
            <a:endParaRPr lang="en-US" sz="2000" dirty="0">
              <a:latin typeface="Titillium Web" panose="020B0604020202020204" charset="0"/>
              <a:sym typeface="Titillium Web"/>
            </a:endParaRPr>
          </a:p>
          <a:p>
            <a:endParaRPr lang="en-US" sz="2000" dirty="0">
              <a:latin typeface="Titillium We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894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365881" y="26509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80BFB7"/>
                </a:solidFill>
              </a:rPr>
              <a:t>THANK </a:t>
            </a:r>
            <a:r>
              <a:rPr lang="en-US" sz="6000" dirty="0">
                <a:solidFill>
                  <a:srgbClr val="80BFB7"/>
                </a:solidFill>
              </a:rPr>
              <a:t>YOU</a:t>
            </a:r>
            <a:endParaRPr sz="6000" dirty="0">
              <a:solidFill>
                <a:srgbClr val="80BFB7"/>
              </a:solidFill>
            </a:endParaRPr>
          </a:p>
        </p:txBody>
      </p:sp>
      <p:sp>
        <p:nvSpPr>
          <p:cNvPr id="4039" name="Google Shape;4039;p36"/>
          <p:cNvSpPr txBox="1">
            <a:spLocks noGrp="1"/>
          </p:cNvSpPr>
          <p:nvPr>
            <p:ph type="subTitle" idx="4294967295"/>
          </p:nvPr>
        </p:nvSpPr>
        <p:spPr>
          <a:xfrm>
            <a:off x="365881" y="195996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D3EBD5"/>
                </a:solidFill>
                <a:highlight>
                  <a:srgbClr val="01597F"/>
                </a:highlight>
              </a:rPr>
              <a:t>Any </a:t>
            </a:r>
            <a:r>
              <a:rPr lang="en" sz="4800" dirty="0">
                <a:solidFill>
                  <a:srgbClr val="D3EBD5"/>
                </a:solidFill>
                <a:highlight>
                  <a:srgbClr val="01597F"/>
                </a:highlight>
              </a:rPr>
              <a:t>questions</a:t>
            </a:r>
            <a:r>
              <a:rPr lang="en" sz="3600" dirty="0">
                <a:solidFill>
                  <a:srgbClr val="D3EBD5"/>
                </a:solidFill>
                <a:highlight>
                  <a:srgbClr val="01597F"/>
                </a:highlight>
              </a:rPr>
              <a:t>?</a:t>
            </a:r>
            <a:endParaRPr sz="3600" dirty="0">
              <a:solidFill>
                <a:srgbClr val="D3EBD5"/>
              </a:solidFill>
              <a:highlight>
                <a:srgbClr val="01597F"/>
              </a:highlight>
            </a:endParaRPr>
          </a:p>
        </p:txBody>
      </p:sp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640231" y="409922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u="sng" dirty="0"/>
              <a:t>Overview</a:t>
            </a:r>
            <a:endParaRPr sz="5400" u="sng" dirty="0"/>
          </a:p>
        </p:txBody>
      </p:sp>
      <p:sp>
        <p:nvSpPr>
          <p:cNvPr id="3843" name="Google Shape;3843;p14"/>
          <p:cNvSpPr txBox="1">
            <a:spLocks noGrp="1"/>
          </p:cNvSpPr>
          <p:nvPr>
            <p:ph type="body" idx="1"/>
          </p:nvPr>
        </p:nvSpPr>
        <p:spPr>
          <a:xfrm>
            <a:off x="640231" y="1473537"/>
            <a:ext cx="6173318" cy="23723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>
              <a:spcBef>
                <a:spcPts val="9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Motivation and Objective</a:t>
            </a:r>
          </a:p>
          <a:p>
            <a:pPr marL="342900" lvl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Data</a:t>
            </a:r>
          </a:p>
          <a:p>
            <a:pPr marL="342900" lvl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Analysis </a:t>
            </a:r>
          </a:p>
          <a:p>
            <a:pPr marL="342900" lvl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Conclusions</a:t>
            </a:r>
          </a:p>
          <a:p>
            <a:pPr marL="342900" lvl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Suggestions for Further Research</a:t>
            </a:r>
          </a:p>
          <a:p>
            <a:pPr marL="342900"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endParaRPr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0" y="173079"/>
            <a:ext cx="7804526" cy="10477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>
              <a:spcBef>
                <a:spcPts val="900"/>
              </a:spcBef>
              <a:buClr>
                <a:schemeClr val="dk1"/>
              </a:buClr>
              <a:buSzPts val="1100"/>
            </a:pPr>
            <a:r>
              <a:rPr lang="en-US" sz="5400" u="sng" dirty="0">
                <a:latin typeface="Dosis Light" panose="020B0604020202020204" charset="0"/>
                <a:ea typeface="Titillium Web"/>
                <a:cs typeface="Titillium Web"/>
                <a:sym typeface="Titillium Web"/>
              </a:rPr>
              <a:t>Motivation and Objective</a:t>
            </a:r>
          </a:p>
        </p:txBody>
      </p:sp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6" name="Google Shape;3858;p16">
            <a:extLst>
              <a:ext uri="{FF2B5EF4-FFF2-40B4-BE49-F238E27FC236}">
                <a16:creationId xmlns:a16="http://schemas.microsoft.com/office/drawing/2014/main" id="{F40A9E35-DE9F-4825-AB9E-F8D9D2E7FCFE}"/>
              </a:ext>
            </a:extLst>
          </p:cNvPr>
          <p:cNvSpPr txBox="1">
            <a:spLocks/>
          </p:cNvSpPr>
          <p:nvPr/>
        </p:nvSpPr>
        <p:spPr>
          <a:xfrm>
            <a:off x="739588" y="1485849"/>
            <a:ext cx="5268900" cy="7372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7" name="Google Shape;3858;p16">
            <a:extLst>
              <a:ext uri="{FF2B5EF4-FFF2-40B4-BE49-F238E27FC236}">
                <a16:creationId xmlns:a16="http://schemas.microsoft.com/office/drawing/2014/main" id="{B768A5E4-B6C1-4FA5-A7B0-BF276A91925C}"/>
              </a:ext>
            </a:extLst>
          </p:cNvPr>
          <p:cNvSpPr txBox="1">
            <a:spLocks/>
          </p:cNvSpPr>
          <p:nvPr/>
        </p:nvSpPr>
        <p:spPr>
          <a:xfrm>
            <a:off x="365881" y="3250318"/>
            <a:ext cx="6682243" cy="13581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latin typeface="Titillium Web" panose="020B0604020202020204" charset="0"/>
              </a:rPr>
              <a:t>Choosing a career is a significant decision in one’s life. There are many factors to consider: What should I study? Which area should I go to school in? How will the type of school affect my future career?</a:t>
            </a:r>
          </a:p>
          <a:p>
            <a:endParaRPr lang="en-US" sz="2000" dirty="0">
              <a:latin typeface="Titillium Web" panose="020B0604020202020204" charset="0"/>
            </a:endParaRPr>
          </a:p>
          <a:p>
            <a:r>
              <a:rPr lang="en-US" sz="2000" dirty="0">
                <a:latin typeface="Titillium Web" panose="020B0604020202020204" charset="0"/>
              </a:rPr>
              <a:t>Our approach to answering these questions is financially driven: The best choice is the most profitable one.</a:t>
            </a:r>
          </a:p>
          <a:p>
            <a:r>
              <a:rPr lang="en-US" sz="2000" dirty="0">
                <a:latin typeface="Titillium Web" panose="020B0604020202020204" charset="0"/>
              </a:rPr>
              <a:t>Utilizing Python and its data science libraries, we answer the 3 above questions and make the proper recommendations.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258567-D572-4B57-9283-093D08EB8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375" y="118843"/>
            <a:ext cx="5268900" cy="1159800"/>
          </a:xfrm>
        </p:spPr>
        <p:txBody>
          <a:bodyPr/>
          <a:lstStyle/>
          <a:p>
            <a:r>
              <a:rPr lang="en-US" sz="5400" u="sng" dirty="0">
                <a:latin typeface="Dosis Light" panose="020B0604020202020204" charset="0"/>
                <a:sym typeface="Titillium Web"/>
              </a:rPr>
              <a:t>Data</a:t>
            </a:r>
            <a:endParaRPr lang="en-US" u="sng" dirty="0"/>
          </a:p>
        </p:txBody>
      </p:sp>
      <p:sp>
        <p:nvSpPr>
          <p:cNvPr id="8" name="Google Shape;3858;p16">
            <a:extLst>
              <a:ext uri="{FF2B5EF4-FFF2-40B4-BE49-F238E27FC236}">
                <a16:creationId xmlns:a16="http://schemas.microsoft.com/office/drawing/2014/main" id="{98118453-CC16-4956-B352-18DD11877FA7}"/>
              </a:ext>
            </a:extLst>
          </p:cNvPr>
          <p:cNvSpPr txBox="1">
            <a:spLocks/>
          </p:cNvSpPr>
          <p:nvPr/>
        </p:nvSpPr>
        <p:spPr>
          <a:xfrm>
            <a:off x="333375" y="2278768"/>
            <a:ext cx="6682243" cy="13581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latin typeface="Titillium Web" panose="020B0604020202020204" charset="0"/>
              </a:rPr>
              <a:t>We used the Kaggle database “Where it pays to attend college”:</a:t>
            </a:r>
          </a:p>
          <a:p>
            <a:r>
              <a:rPr lang="en-US" sz="2000" dirty="0">
                <a:latin typeface="Titillium Web" panose="020B0604020202020204" charset="0"/>
                <a:hlinkClick r:id="rId3"/>
              </a:rPr>
              <a:t>https://www.kaggle.com/wsj/college-salaries</a:t>
            </a:r>
            <a:endParaRPr lang="en-US" sz="2000" dirty="0">
              <a:latin typeface="Titillium Web" panose="020B0604020202020204" charset="0"/>
            </a:endParaRPr>
          </a:p>
          <a:p>
            <a:r>
              <a:rPr lang="en-US" sz="2000" dirty="0">
                <a:latin typeface="Titillium Web" panose="020B0604020202020204" charset="0"/>
              </a:rPr>
              <a:t>We also added more specific information to this database manually:</a:t>
            </a:r>
          </a:p>
          <a:p>
            <a:r>
              <a:rPr lang="en-US" sz="2000" dirty="0">
                <a:latin typeface="Titillium Web" panose="020B0604020202020204" charset="0"/>
              </a:rPr>
              <a:t>Information about cost of tuition of universities and specific states locations, collected mostly from Google.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69365FA3-3F5D-4C52-BD73-D66FA49AC057}"/>
              </a:ext>
            </a:extLst>
          </p:cNvPr>
          <p:cNvSpPr txBox="1">
            <a:spLocks/>
          </p:cNvSpPr>
          <p:nvPr/>
        </p:nvSpPr>
        <p:spPr>
          <a:xfrm>
            <a:off x="333375" y="118843"/>
            <a:ext cx="52689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-US" sz="5400" u="sng" dirty="0">
                <a:latin typeface="Dosis Light" panose="020B0604020202020204" charset="0"/>
                <a:sym typeface="Titillium Web"/>
              </a:rPr>
              <a:t>Analysis</a:t>
            </a:r>
            <a:endParaRPr lang="en-US" u="sng" dirty="0"/>
          </a:p>
        </p:txBody>
      </p:sp>
      <p:sp>
        <p:nvSpPr>
          <p:cNvPr id="13" name="Google Shape;3843;p14">
            <a:extLst>
              <a:ext uri="{FF2B5EF4-FFF2-40B4-BE49-F238E27FC236}">
                <a16:creationId xmlns:a16="http://schemas.microsoft.com/office/drawing/2014/main" id="{1607B976-D0B7-4AB4-A524-369B2A9F86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33374" y="1385589"/>
            <a:ext cx="6772275" cy="23723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>
              <a:spcBef>
                <a:spcPts val="9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Which profession should you choose?</a:t>
            </a:r>
          </a:p>
          <a:p>
            <a:pPr marL="342900" lvl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Where should you study?</a:t>
            </a:r>
          </a:p>
          <a:p>
            <a:pPr marL="342900" lvl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What type of school is best?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" name="Google Shape;3897;p20"/>
          <p:cNvSpPr txBox="1">
            <a:spLocks noGrp="1"/>
          </p:cNvSpPr>
          <p:nvPr>
            <p:ph type="body" idx="1"/>
          </p:nvPr>
        </p:nvSpPr>
        <p:spPr>
          <a:xfrm>
            <a:off x="91530" y="1344166"/>
            <a:ext cx="3367951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000" dirty="0"/>
              <a:t>8/10 highest median starting salaries are Engineering careers. Other 2 are medicine related.</a:t>
            </a:r>
          </a:p>
          <a:p>
            <a:pPr marL="0" lvl="0" indent="0">
              <a:buNone/>
            </a:pPr>
            <a:r>
              <a:rPr lang="en-US" sz="2000" dirty="0"/>
              <a:t>7/10 highest median mid-career salaries are Engineering careers. Other 3 are also STEM.</a:t>
            </a:r>
          </a:p>
          <a:p>
            <a:pPr marL="0" lvl="0" indent="0">
              <a:buNone/>
            </a:pPr>
            <a:r>
              <a:rPr lang="en-US" sz="2000" dirty="0"/>
              <a:t>Generally, STEM consistently make over entire career.</a:t>
            </a:r>
            <a:endParaRPr sz="2000" dirty="0"/>
          </a:p>
        </p:txBody>
      </p:sp>
      <p:sp>
        <p:nvSpPr>
          <p:cNvPr id="3898" name="Google Shape;3898;p20"/>
          <p:cNvSpPr txBox="1">
            <a:spLocks noGrp="1"/>
          </p:cNvSpPr>
          <p:nvPr>
            <p:ph type="title"/>
          </p:nvPr>
        </p:nvSpPr>
        <p:spPr>
          <a:xfrm>
            <a:off x="91530" y="597191"/>
            <a:ext cx="3187005" cy="9158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u="sng" dirty="0">
                <a:latin typeface="Dosis Light" panose="020B0604020202020204" charset="0"/>
                <a:sym typeface="Titillium Web"/>
              </a:rPr>
              <a:t>Which profession should you choose?</a:t>
            </a:r>
            <a:endParaRPr lang="en-US" sz="3200" u="sng" dirty="0"/>
          </a:p>
        </p:txBody>
      </p:sp>
      <p:sp>
        <p:nvSpPr>
          <p:cNvPr id="3900" name="Google Shape;3900;p2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86E303-C30B-4020-869C-4CBB07A384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59"/>
          <a:stretch/>
        </p:blipFill>
        <p:spPr>
          <a:xfrm>
            <a:off x="3459480" y="0"/>
            <a:ext cx="568452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9" name="Google Shape;3909;p2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7E36CC-623D-4EBD-884D-A39600D44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295" y="0"/>
            <a:ext cx="4539705" cy="5143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239B54F-1358-444A-A0B8-0817755211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09" t="-1" b="574"/>
          <a:stretch/>
        </p:blipFill>
        <p:spPr>
          <a:xfrm>
            <a:off x="266700" y="0"/>
            <a:ext cx="4273006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8" name="Google Shape;3928;p24"/>
          <p:cNvSpPr txBox="1">
            <a:spLocks noGrp="1"/>
          </p:cNvSpPr>
          <p:nvPr>
            <p:ph type="title"/>
          </p:nvPr>
        </p:nvSpPr>
        <p:spPr>
          <a:xfrm>
            <a:off x="91531" y="29699"/>
            <a:ext cx="2598329" cy="6796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/>
              <a:t>Conclusion</a:t>
            </a:r>
            <a:endParaRPr u="sng" dirty="0"/>
          </a:p>
        </p:txBody>
      </p:sp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9732EC-CF48-4ED1-9FB2-D1BB67B9AAB9}"/>
              </a:ext>
            </a:extLst>
          </p:cNvPr>
          <p:cNvSpPr/>
          <p:nvPr/>
        </p:nvSpPr>
        <p:spPr>
          <a:xfrm>
            <a:off x="91531" y="712596"/>
            <a:ext cx="777612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Engineering is the most profitable career choice.</a:t>
            </a:r>
          </a:p>
          <a:p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Want to make the most money right out of school? Physician       Assistant is best. Doesn’t increase as much over the years though.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Can’t go wrong with any STEM choice.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If you’re exceptionally talented at anything, you’ll be fine. But better to be a great engineer than a great anthropologist.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Don’t like math or medicine? Good luck.</a:t>
            </a:r>
          </a:p>
          <a:p>
            <a:endParaRPr lang="en-US" sz="2000" dirty="0">
              <a:latin typeface="Titillium Web" panose="020B0604020202020204" charset="0"/>
              <a:sym typeface="Titillium Web"/>
            </a:endParaRPr>
          </a:p>
          <a:p>
            <a:endParaRPr lang="en-US" sz="2000" dirty="0">
              <a:latin typeface="Titillium Web" panose="020B0604020202020204" charset="0"/>
            </a:endParaRPr>
          </a:p>
        </p:txBody>
      </p:sp>
      <p:pic>
        <p:nvPicPr>
          <p:cNvPr id="4" name="Picture 3" descr="A picture containing doll, toy&#10;&#10;Description automatically generated">
            <a:extLst>
              <a:ext uri="{FF2B5EF4-FFF2-40B4-BE49-F238E27FC236}">
                <a16:creationId xmlns:a16="http://schemas.microsoft.com/office/drawing/2014/main" id="{B055300D-A439-4A41-935A-4217B32FA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0" y="3611880"/>
            <a:ext cx="3329940" cy="15316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7" name="Google Shape;3937;p25"/>
          <p:cNvSpPr txBox="1">
            <a:spLocks noGrp="1"/>
          </p:cNvSpPr>
          <p:nvPr>
            <p:ph type="title"/>
          </p:nvPr>
        </p:nvSpPr>
        <p:spPr>
          <a:xfrm>
            <a:off x="91531" y="73462"/>
            <a:ext cx="55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u="sng" dirty="0">
                <a:latin typeface="Dosis Light" panose="020B0604020202020204" charset="0"/>
                <a:sym typeface="Titillium Web"/>
              </a:rPr>
              <a:t>Where </a:t>
            </a:r>
            <a:r>
              <a:rPr lang="en-US" sz="3200" u="sng" dirty="0">
                <a:latin typeface="Dosis Light" panose="020B0604020202020204" charset="0"/>
                <a:sym typeface="Titillium Web"/>
              </a:rPr>
              <a:t>should</a:t>
            </a:r>
            <a:r>
              <a:rPr lang="en-US" u="sng" dirty="0">
                <a:latin typeface="Dosis Light" panose="020B0604020202020204" charset="0"/>
                <a:sym typeface="Titillium Web"/>
              </a:rPr>
              <a:t> you study?</a:t>
            </a:r>
            <a:endParaRPr u="sng" dirty="0"/>
          </a:p>
        </p:txBody>
      </p:sp>
      <p:sp>
        <p:nvSpPr>
          <p:cNvPr id="3939" name="Google Shape;3939;p2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98E7D90E-00FB-4065-B857-82C49AE629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72" b="12798"/>
          <a:stretch/>
        </p:blipFill>
        <p:spPr>
          <a:xfrm>
            <a:off x="91531" y="790574"/>
            <a:ext cx="4337594" cy="4048126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1194129D-0B4F-4644-9B65-58B2CD0133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035" b="17913"/>
          <a:stretch/>
        </p:blipFill>
        <p:spPr>
          <a:xfrm>
            <a:off x="4276725" y="790573"/>
            <a:ext cx="4867275" cy="381952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539</Words>
  <Application>Microsoft Office PowerPoint</Application>
  <PresentationFormat>On-screen Show (16:9)</PresentationFormat>
  <Paragraphs>80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Dosis Light</vt:lpstr>
      <vt:lpstr>Titillium Web</vt:lpstr>
      <vt:lpstr>Arial</vt:lpstr>
      <vt:lpstr>Titillium Web Light</vt:lpstr>
      <vt:lpstr>Mowbray template</vt:lpstr>
      <vt:lpstr>ECE 143 Final Project:     Financial Career Consulting   Group 4: Arik Horodniceanu, Chi Zhang, Changhao Shi</vt:lpstr>
      <vt:lpstr>Overview</vt:lpstr>
      <vt:lpstr>Motivation and Objective</vt:lpstr>
      <vt:lpstr>Data</vt:lpstr>
      <vt:lpstr>PowerPoint Presentation</vt:lpstr>
      <vt:lpstr>Which profession should you choose?</vt:lpstr>
      <vt:lpstr>PowerPoint Presentation</vt:lpstr>
      <vt:lpstr>Conclusion</vt:lpstr>
      <vt:lpstr>Where should you study?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Arik T</cp:lastModifiedBy>
  <cp:revision>58</cp:revision>
  <dcterms:modified xsi:type="dcterms:W3CDTF">2018-11-25T20:15:44Z</dcterms:modified>
</cp:coreProperties>
</file>