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7" r:id="rId9"/>
    <p:sldId id="284" r:id="rId10"/>
    <p:sldId id="268" r:id="rId11"/>
    <p:sldId id="270" r:id="rId12"/>
    <p:sldId id="271" r:id="rId13"/>
    <p:sldId id="282" r:id="rId14"/>
    <p:sldId id="272" r:id="rId15"/>
    <p:sldId id="283" r:id="rId16"/>
    <p:sldId id="265" r:id="rId17"/>
    <p:sldId id="274" r:id="rId18"/>
    <p:sldId id="280" r:id="rId19"/>
    <p:sldId id="279" r:id="rId20"/>
  </p:sldIdLst>
  <p:sldSz cx="9144000" cy="5143500" type="screen16x9"/>
  <p:notesSz cx="6858000" cy="9144000"/>
  <p:embeddedFontLst>
    <p:embeddedFont>
      <p:font typeface="Dosis Light" panose="020B0604020202020204" charset="0"/>
      <p:regular r:id="rId22"/>
      <p:bold r:id="rId23"/>
    </p:embeddedFont>
    <p:embeddedFont>
      <p:font typeface="Titillium Web" panose="020B0604020202020204" charset="0"/>
      <p:regular r:id="rId24"/>
      <p:bold r:id="rId25"/>
      <p:italic r:id="rId26"/>
      <p:boldItalic r:id="rId27"/>
    </p:embeddedFont>
    <p:embeddedFont>
      <p:font typeface="Titillium Web Light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9DD928-33C3-4D85-8DC4-21338E1A622E}">
  <a:tblStyle styleId="{6E9DD928-33C3-4D85-8DC4-21338E1A62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44"/>
      </p:cViewPr>
      <p:guideLst/>
    </p:cSldViewPr>
  </p:slideViewPr>
  <p:notesTextViewPr>
    <p:cViewPr>
      <p:scale>
        <a:sx n="1" d="1"/>
        <a:sy n="1" d="1"/>
      </p:scale>
      <p:origin x="0" y="-72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Say names, introduce subject.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3754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26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886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 back to high school. What should I do next? College. Money=happiness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>
                <a:latin typeface="Titillium Web" panose="020B0604020202020204" charset="0"/>
              </a:rPr>
              <a:t>Dataset contained information about universities and majors.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Added information manually. Used information about 270 universities and 50 undergraduate majors in 2 CSV files.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latin typeface="Titillium Web" panose="020B0604020202020204" charset="0"/>
              </a:rPr>
              <a:t>Numpy</a:t>
            </a:r>
            <a:r>
              <a:rPr lang="en-US" sz="1100">
                <a:latin typeface="Titillium Web" panose="020B0604020202020204" charset="0"/>
              </a:rPr>
              <a:t>, Matplotlib, Pandas and Seaborn.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Simplify, answer 3 question, reach unified answer to main question.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Know money to make money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59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9" name="Google Shape;2399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2679" name="Google Shape;2679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3" name="Google Shape;2953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wsj/college-salari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64669" y="158645"/>
            <a:ext cx="6515099" cy="1811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800" dirty="0">
                <a:solidFill>
                  <a:schemeClr val="bg1"/>
                </a:solidFill>
              </a:rPr>
              <a:t>ECE 143 Final Project:   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u="sng" dirty="0">
                <a:solidFill>
                  <a:schemeClr val="bg1"/>
                </a:solidFill>
              </a:rPr>
              <a:t>Financial Career Consulting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 </a:t>
            </a:r>
            <a:br>
              <a:rPr lang="en-US" sz="4800" dirty="0"/>
            </a:br>
            <a:r>
              <a:rPr lang="en-US" sz="2900" u="sng" dirty="0">
                <a:solidFill>
                  <a:schemeClr val="bg1"/>
                </a:solidFill>
              </a:rPr>
              <a:t>Group 4:</a:t>
            </a:r>
            <a:br>
              <a:rPr lang="en-US" sz="2900" dirty="0">
                <a:solidFill>
                  <a:schemeClr val="bg1"/>
                </a:solidFill>
              </a:rPr>
            </a:br>
            <a:r>
              <a:rPr lang="en-US" sz="2900" dirty="0">
                <a:solidFill>
                  <a:schemeClr val="bg1"/>
                </a:solidFill>
              </a:rPr>
              <a:t>Arik </a:t>
            </a:r>
            <a:r>
              <a:rPr lang="en-US" sz="2900" dirty="0" err="1">
                <a:solidFill>
                  <a:schemeClr val="bg1"/>
                </a:solidFill>
              </a:rPr>
              <a:t>Horodniceanu</a:t>
            </a:r>
            <a:r>
              <a:rPr lang="en-US" sz="2900" dirty="0">
                <a:solidFill>
                  <a:schemeClr val="bg1"/>
                </a:solidFill>
              </a:rPr>
              <a:t>, Chi Zhang, </a:t>
            </a:r>
            <a:r>
              <a:rPr lang="en-US" sz="2900" dirty="0" err="1">
                <a:solidFill>
                  <a:schemeClr val="bg1"/>
                </a:solidFill>
              </a:rPr>
              <a:t>Changhao</a:t>
            </a:r>
            <a:r>
              <a:rPr lang="en-US" sz="2900" dirty="0">
                <a:solidFill>
                  <a:schemeClr val="bg1"/>
                </a:solidFill>
              </a:rPr>
              <a:t> Shi</a:t>
            </a:r>
            <a:endParaRPr sz="2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8355AE6-A326-47CA-BCC6-749FAF8E0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96" y="691300"/>
            <a:ext cx="6667500" cy="4286250"/>
          </a:xfrm>
          <a:prstGeom prst="rect">
            <a:avLst/>
          </a:prstGeom>
        </p:spPr>
      </p:pic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8C4D64-8FBD-4B49-9039-517FA92AE8B0}"/>
              </a:ext>
            </a:extLst>
          </p:cNvPr>
          <p:cNvSpPr/>
          <p:nvPr/>
        </p:nvSpPr>
        <p:spPr>
          <a:xfrm>
            <a:off x="226002" y="1173429"/>
            <a:ext cx="164028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1000"/>
              </a:spcAft>
              <a:buClr>
                <a:srgbClr val="D3EBD5"/>
              </a:buClr>
              <a:buSzPts val="1800"/>
            </a:pPr>
            <a:r>
              <a:rPr lang="en-US" sz="2000" dirty="0">
                <a:solidFill>
                  <a:srgbClr val="003B55"/>
                </a:solidFill>
                <a:latin typeface="Titillium Web Light"/>
                <a:sym typeface="Titillium Web Light"/>
              </a:rPr>
              <a:t>Region-wise division remains steady over entire career.</a:t>
            </a:r>
          </a:p>
        </p:txBody>
      </p:sp>
      <p:sp>
        <p:nvSpPr>
          <p:cNvPr id="15" name="Google Shape;3937;p25">
            <a:extLst>
              <a:ext uri="{FF2B5EF4-FFF2-40B4-BE49-F238E27FC236}">
                <a16:creationId xmlns:a16="http://schemas.microsoft.com/office/drawing/2014/main" id="{16B4CEB0-D42A-4BC6-B5E3-264A78F627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119" y="31689"/>
            <a:ext cx="55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u="sng" dirty="0">
                <a:latin typeface="Dosis Light" panose="020B0604020202020204" charset="0"/>
                <a:sym typeface="Titillium Web"/>
              </a:rPr>
              <a:t>Where </a:t>
            </a:r>
            <a:r>
              <a:rPr lang="en-US" sz="3200" u="sng" dirty="0">
                <a:latin typeface="Dosis Light" panose="020B0604020202020204" charset="0"/>
                <a:sym typeface="Titillium Web"/>
              </a:rPr>
              <a:t>should</a:t>
            </a:r>
            <a:r>
              <a:rPr lang="en-US" u="sng" dirty="0">
                <a:latin typeface="Dosis Light" panose="020B0604020202020204" charset="0"/>
                <a:sym typeface="Titillium Web"/>
              </a:rPr>
              <a:t> you study?</a:t>
            </a:r>
            <a:endParaRPr u="sn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457484-D453-4585-B924-722E50FFA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1" y="59752"/>
            <a:ext cx="6943946" cy="9434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F4C935-40F0-47E5-9C89-AFC9A9DA09EC}"/>
              </a:ext>
            </a:extLst>
          </p:cNvPr>
          <p:cNvSpPr/>
          <p:nvPr/>
        </p:nvSpPr>
        <p:spPr>
          <a:xfrm>
            <a:off x="202366" y="973609"/>
            <a:ext cx="68524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Looking for good weather on the West Coast? Look no further than California.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More of a rain person? The East Coast is for you: New York or Massachusetts.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Anywhere else? Not the best choice. 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2" name="Google Shape;3937;p25">
            <a:extLst>
              <a:ext uri="{FF2B5EF4-FFF2-40B4-BE49-F238E27FC236}">
                <a16:creationId xmlns:a16="http://schemas.microsoft.com/office/drawing/2014/main" id="{DF9CA201-3365-4634-8BB7-C99DD52EC843}"/>
              </a:ext>
            </a:extLst>
          </p:cNvPr>
          <p:cNvSpPr txBox="1">
            <a:spLocks/>
          </p:cNvSpPr>
          <p:nvPr/>
        </p:nvSpPr>
        <p:spPr>
          <a:xfrm>
            <a:off x="91531" y="299594"/>
            <a:ext cx="4258796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u="sng" dirty="0">
                <a:solidFill>
                  <a:srgbClr val="0B87A1"/>
                </a:solidFill>
                <a:latin typeface="Dosis Light" panose="020B0604020202020204" charset="0"/>
                <a:sym typeface="Titillium Web"/>
              </a:rPr>
              <a:t>Which type of school is best?</a:t>
            </a:r>
            <a:endParaRPr lang="en-US" sz="4000" u="sng" dirty="0"/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351EA7-B507-475E-B512-8E073ECC7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538" y="582626"/>
            <a:ext cx="5538462" cy="4420607"/>
          </a:xfrm>
          <a:prstGeom prst="rect">
            <a:avLst/>
          </a:prstGeom>
        </p:spPr>
      </p:pic>
      <p:sp>
        <p:nvSpPr>
          <p:cNvPr id="18" name="Google Shape;3897;p20">
            <a:extLst>
              <a:ext uri="{FF2B5EF4-FFF2-40B4-BE49-F238E27FC236}">
                <a16:creationId xmlns:a16="http://schemas.microsoft.com/office/drawing/2014/main" id="{7F624D09-96EC-47E7-AC00-84AEFBC445FE}"/>
              </a:ext>
            </a:extLst>
          </p:cNvPr>
          <p:cNvSpPr txBox="1">
            <a:spLocks/>
          </p:cNvSpPr>
          <p:nvPr/>
        </p:nvSpPr>
        <p:spPr>
          <a:xfrm>
            <a:off x="145676" y="1192226"/>
            <a:ext cx="2557183" cy="15378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Titillium Web Light" panose="020B0604020202020204" charset="0"/>
              </a:rPr>
              <a:t>Private schools show more variance in salaries.</a:t>
            </a:r>
          </a:p>
          <a:p>
            <a:endParaRPr lang="en-US" sz="2000" dirty="0">
              <a:latin typeface="Titillium Web Light" panose="020B0604020202020204" charset="0"/>
            </a:endParaRPr>
          </a:p>
          <a:p>
            <a:r>
              <a:rPr lang="en-US" sz="2000" dirty="0">
                <a:latin typeface="Titillium Web Light" panose="020B0604020202020204" charset="0"/>
              </a:rPr>
              <a:t>Salaries are overall higher in private schools.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0" name="Google Shape;3937;p25">
            <a:extLst>
              <a:ext uri="{FF2B5EF4-FFF2-40B4-BE49-F238E27FC236}">
                <a16:creationId xmlns:a16="http://schemas.microsoft.com/office/drawing/2014/main" id="{F689C538-6BF4-45EF-9CD4-76940D900A28}"/>
              </a:ext>
            </a:extLst>
          </p:cNvPr>
          <p:cNvSpPr txBox="1">
            <a:spLocks/>
          </p:cNvSpPr>
          <p:nvPr/>
        </p:nvSpPr>
        <p:spPr>
          <a:xfrm>
            <a:off x="91531" y="91915"/>
            <a:ext cx="4764487" cy="7602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u="sng" dirty="0">
                <a:solidFill>
                  <a:srgbClr val="0B87A1"/>
                </a:solidFill>
                <a:latin typeface="Dosis Light" panose="020B0604020202020204" charset="0"/>
                <a:sym typeface="Titillium Web"/>
              </a:rPr>
              <a:t>Which type of school is best?</a:t>
            </a:r>
            <a:endParaRPr lang="en-US" sz="4000" u="sng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5D5EC2-444C-4BF4-A64A-8C5629C17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28" y="1069973"/>
            <a:ext cx="7205472" cy="407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53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0" name="Google Shape;3937;p25">
            <a:extLst>
              <a:ext uri="{FF2B5EF4-FFF2-40B4-BE49-F238E27FC236}">
                <a16:creationId xmlns:a16="http://schemas.microsoft.com/office/drawing/2014/main" id="{F689C538-6BF4-45EF-9CD4-76940D900A28}"/>
              </a:ext>
            </a:extLst>
          </p:cNvPr>
          <p:cNvSpPr txBox="1">
            <a:spLocks/>
          </p:cNvSpPr>
          <p:nvPr/>
        </p:nvSpPr>
        <p:spPr>
          <a:xfrm>
            <a:off x="91531" y="91915"/>
            <a:ext cx="4764487" cy="7602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u="sng" dirty="0">
                <a:solidFill>
                  <a:srgbClr val="0B87A1"/>
                </a:solidFill>
                <a:latin typeface="Dosis Light" panose="020B0604020202020204" charset="0"/>
                <a:sym typeface="Titillium Web"/>
              </a:rPr>
              <a:t>Which type of school is best?</a:t>
            </a:r>
            <a:endParaRPr lang="en-US" sz="4000" u="sng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AE6165-A8D4-42AB-B250-7D62A396E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81" y="1046513"/>
            <a:ext cx="7202566" cy="400507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0" name="Google Shape;3937;p25">
            <a:extLst>
              <a:ext uri="{FF2B5EF4-FFF2-40B4-BE49-F238E27FC236}">
                <a16:creationId xmlns:a16="http://schemas.microsoft.com/office/drawing/2014/main" id="{F689C538-6BF4-45EF-9CD4-76940D900A28}"/>
              </a:ext>
            </a:extLst>
          </p:cNvPr>
          <p:cNvSpPr txBox="1">
            <a:spLocks/>
          </p:cNvSpPr>
          <p:nvPr/>
        </p:nvSpPr>
        <p:spPr>
          <a:xfrm>
            <a:off x="91531" y="87405"/>
            <a:ext cx="4764487" cy="5832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u="sng" dirty="0">
                <a:solidFill>
                  <a:srgbClr val="0B87A1"/>
                </a:solidFill>
                <a:latin typeface="Dosis Light" panose="020B0604020202020204" charset="0"/>
                <a:sym typeface="Titillium Web"/>
              </a:rPr>
              <a:t>Which type of school is best?</a:t>
            </a:r>
            <a:endParaRPr lang="en-US" sz="4000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AE6165-A8D4-42AB-B250-7D62A396E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81" y="1032707"/>
            <a:ext cx="7205472" cy="4081094"/>
          </a:xfrm>
          <a:prstGeom prst="rect">
            <a:avLst/>
          </a:prstGeom>
        </p:spPr>
      </p:pic>
      <p:sp>
        <p:nvSpPr>
          <p:cNvPr id="5" name="Google Shape;3897;p20">
            <a:extLst>
              <a:ext uri="{FF2B5EF4-FFF2-40B4-BE49-F238E27FC236}">
                <a16:creationId xmlns:a16="http://schemas.microsoft.com/office/drawing/2014/main" id="{38DAEAA5-E4CE-4DA6-A4B2-07B405523650}"/>
              </a:ext>
            </a:extLst>
          </p:cNvPr>
          <p:cNvSpPr txBox="1">
            <a:spLocks/>
          </p:cNvSpPr>
          <p:nvPr/>
        </p:nvSpPr>
        <p:spPr>
          <a:xfrm>
            <a:off x="172570" y="670658"/>
            <a:ext cx="4231342" cy="448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Titillium Web Light" panose="020B0604020202020204" charset="0"/>
              </a:rPr>
              <a:t>ROI = (Gain – Cost)/Cost</a:t>
            </a:r>
          </a:p>
        </p:txBody>
      </p:sp>
    </p:spTree>
    <p:extLst>
      <p:ext uri="{BB962C8B-B14F-4D97-AF65-F5344CB8AC3E}">
        <p14:creationId xmlns:p14="http://schemas.microsoft.com/office/powerpoint/2010/main" val="1305687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BF87EC-EE7A-4B02-B0F2-F667AFE27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0" y="40884"/>
            <a:ext cx="6943946" cy="9477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F17DE5-C267-448F-9130-C0A1F57E28DF}"/>
              </a:ext>
            </a:extLst>
          </p:cNvPr>
          <p:cNvSpPr/>
          <p:nvPr/>
        </p:nvSpPr>
        <p:spPr>
          <a:xfrm>
            <a:off x="91530" y="1025275"/>
            <a:ext cx="437656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Top 10 best ROI schools are public schools. Best return at state schools, mostly in California or New York. </a:t>
            </a:r>
          </a:p>
          <a:p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Top 10 highest salaries are from private schools. Best choices are Ivy League schools.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07E16B8D-7248-40A6-A916-78F5A0EFE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120" y="2362200"/>
            <a:ext cx="3992881" cy="278130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8" name="Google Shape;3928;p24">
            <a:extLst>
              <a:ext uri="{FF2B5EF4-FFF2-40B4-BE49-F238E27FC236}">
                <a16:creationId xmlns:a16="http://schemas.microsoft.com/office/drawing/2014/main" id="{9D6E354D-32A5-4E24-87F6-CAD7FEA49A88}"/>
              </a:ext>
            </a:extLst>
          </p:cNvPr>
          <p:cNvSpPr txBox="1">
            <a:spLocks/>
          </p:cNvSpPr>
          <p:nvPr/>
        </p:nvSpPr>
        <p:spPr>
          <a:xfrm>
            <a:off x="91530" y="29699"/>
            <a:ext cx="4015740" cy="754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u="sng" dirty="0"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rPr>
              <a:t>Final Conclusions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86C3E1-7E70-488D-8404-79266EB7E8F7}"/>
              </a:ext>
            </a:extLst>
          </p:cNvPr>
          <p:cNvSpPr/>
          <p:nvPr/>
        </p:nvSpPr>
        <p:spPr>
          <a:xfrm>
            <a:off x="91530" y="1025275"/>
            <a:ext cx="705603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Good idea to be an Engineer. Better idea to be a great engineer.</a:t>
            </a:r>
          </a:p>
          <a:p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East coast or West coast doesn’t make much difference. Depends more on personal preference.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Have the money to spend? Spend it on a good education. Don’t have enough for private schools? State schools offer great value.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8" name="Google Shape;3928;p24">
            <a:extLst>
              <a:ext uri="{FF2B5EF4-FFF2-40B4-BE49-F238E27FC236}">
                <a16:creationId xmlns:a16="http://schemas.microsoft.com/office/drawing/2014/main" id="{9D6E354D-32A5-4E24-87F6-CAD7FEA49A88}"/>
              </a:ext>
            </a:extLst>
          </p:cNvPr>
          <p:cNvSpPr txBox="1">
            <a:spLocks/>
          </p:cNvSpPr>
          <p:nvPr/>
        </p:nvSpPr>
        <p:spPr>
          <a:xfrm>
            <a:off x="91530" y="29699"/>
            <a:ext cx="6233070" cy="754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u="sng" dirty="0"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rPr>
              <a:t>Suggestions for further research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86C3E1-7E70-488D-8404-79266EB7E8F7}"/>
              </a:ext>
            </a:extLst>
          </p:cNvPr>
          <p:cNvSpPr/>
          <p:nvPr/>
        </p:nvSpPr>
        <p:spPr>
          <a:xfrm>
            <a:off x="91530" y="1025275"/>
            <a:ext cx="70560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Effect of graduate studies on salaries.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Ranking based on weighted average of ROI, salaries and other metrics.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Connection between salaries and success in specific courses.</a:t>
            </a:r>
          </a:p>
          <a:p>
            <a:pPr marL="342900" lvl="5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lvl="5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Good grade in ECE 143=$$$?</a:t>
            </a:r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94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365881" y="26509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80BFB7"/>
                </a:solidFill>
              </a:rPr>
              <a:t>THANK </a:t>
            </a:r>
            <a:r>
              <a:rPr lang="en-US" sz="6000" dirty="0">
                <a:solidFill>
                  <a:srgbClr val="80BFB7"/>
                </a:solidFill>
              </a:rPr>
              <a:t>YOU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>
            <a:spLocks noGrp="1"/>
          </p:cNvSpPr>
          <p:nvPr>
            <p:ph type="subTitle" idx="4294967295"/>
          </p:nvPr>
        </p:nvSpPr>
        <p:spPr>
          <a:xfrm>
            <a:off x="365881" y="195996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</a:rPr>
              <a:t>Any </a:t>
            </a:r>
            <a:r>
              <a:rPr lang="en" sz="4800" dirty="0">
                <a:solidFill>
                  <a:srgbClr val="D3EBD5"/>
                </a:solidFill>
                <a:highlight>
                  <a:srgbClr val="01597F"/>
                </a:highlight>
              </a:rPr>
              <a:t>questions</a:t>
            </a: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</a:rPr>
              <a:t>?</a:t>
            </a:r>
            <a:endParaRPr sz="3600" dirty="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640231" y="409922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u="sng" dirty="0"/>
              <a:t>Overview</a:t>
            </a:r>
            <a:endParaRPr sz="5400" u="sng"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640231" y="1267322"/>
            <a:ext cx="6173318" cy="2372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Bef>
                <a:spcPts val="9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Motivation and Objective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Data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Analysis 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Conclusions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Suggestions for Further Research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-158382" y="82337"/>
            <a:ext cx="7804526" cy="1047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>
              <a:spcBef>
                <a:spcPts val="900"/>
              </a:spcBef>
              <a:buClr>
                <a:schemeClr val="dk1"/>
              </a:buClr>
              <a:buSzPts val="1100"/>
            </a:pPr>
            <a:r>
              <a:rPr lang="en-US" sz="5400" u="sng" dirty="0">
                <a:latin typeface="Dosis Light" panose="020B0604020202020204" charset="0"/>
                <a:ea typeface="Titillium Web"/>
                <a:cs typeface="Titillium Web"/>
                <a:sym typeface="Titillium Web"/>
              </a:rPr>
              <a:t>Motivation and Objective</a:t>
            </a: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3858;p16">
            <a:extLst>
              <a:ext uri="{FF2B5EF4-FFF2-40B4-BE49-F238E27FC236}">
                <a16:creationId xmlns:a16="http://schemas.microsoft.com/office/drawing/2014/main" id="{F40A9E35-DE9F-4825-AB9E-F8D9D2E7FCFE}"/>
              </a:ext>
            </a:extLst>
          </p:cNvPr>
          <p:cNvSpPr txBox="1">
            <a:spLocks/>
          </p:cNvSpPr>
          <p:nvPr/>
        </p:nvSpPr>
        <p:spPr>
          <a:xfrm>
            <a:off x="739588" y="1485849"/>
            <a:ext cx="5268900" cy="7372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7" name="Google Shape;3858;p16">
            <a:extLst>
              <a:ext uri="{FF2B5EF4-FFF2-40B4-BE49-F238E27FC236}">
                <a16:creationId xmlns:a16="http://schemas.microsoft.com/office/drawing/2014/main" id="{B768A5E4-B6C1-4FA5-A7B0-BF276A91925C}"/>
              </a:ext>
            </a:extLst>
          </p:cNvPr>
          <p:cNvSpPr txBox="1">
            <a:spLocks/>
          </p:cNvSpPr>
          <p:nvPr/>
        </p:nvSpPr>
        <p:spPr>
          <a:xfrm>
            <a:off x="205595" y="3216192"/>
            <a:ext cx="4904134" cy="13581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Titillium Web" panose="020B0604020202020204" charset="0"/>
              </a:rPr>
              <a:t>What should I study? Which area should I go to school in? Are private or public schools better?</a:t>
            </a:r>
          </a:p>
          <a:p>
            <a:endParaRPr lang="en-US" sz="2000" dirty="0">
              <a:latin typeface="Titillium Web" panose="020B0604020202020204" charset="0"/>
            </a:endParaRPr>
          </a:p>
          <a:p>
            <a:r>
              <a:rPr lang="en-US" sz="2000" dirty="0">
                <a:latin typeface="Titillium Web" panose="020B0604020202020204" charset="0"/>
              </a:rPr>
              <a:t>Our approach is financially driven: The best choice is the most profitable one.</a:t>
            </a:r>
          </a:p>
          <a:p>
            <a:endParaRPr lang="en-US" sz="2000" dirty="0">
              <a:latin typeface="Titillium Web" panose="020B0604020202020204" charset="0"/>
            </a:endParaRPr>
          </a:p>
          <a:p>
            <a:r>
              <a:rPr lang="en-US" sz="2000" dirty="0">
                <a:latin typeface="Titillium Web" panose="020B0604020202020204" charset="0"/>
              </a:rPr>
              <a:t>We answer the 3 above questions and determine the optimal decisions.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Google Shape;3852;p15" descr="photo-1434030216411-0b793f4b4173.jpg">
            <a:extLst>
              <a:ext uri="{FF2B5EF4-FFF2-40B4-BE49-F238E27FC236}">
                <a16:creationId xmlns:a16="http://schemas.microsoft.com/office/drawing/2014/main" id="{B3179ECB-3CDF-4BE7-A389-44C518638FC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6847530" y="0"/>
            <a:ext cx="229647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258567-D572-4B57-9283-093D08EB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56" y="123675"/>
            <a:ext cx="6761100" cy="857400"/>
          </a:xfrm>
        </p:spPr>
        <p:txBody>
          <a:bodyPr/>
          <a:lstStyle/>
          <a:p>
            <a:r>
              <a:rPr lang="en-US" sz="5400" u="sng" dirty="0">
                <a:latin typeface="Dosis Light" panose="020B0604020202020204" charset="0"/>
                <a:sym typeface="Titillium Web"/>
              </a:rPr>
              <a:t>Data</a:t>
            </a:r>
            <a:endParaRPr lang="en-US" u="sng" dirty="0"/>
          </a:p>
        </p:txBody>
      </p:sp>
      <p:sp>
        <p:nvSpPr>
          <p:cNvPr id="8" name="Google Shape;3858;p16">
            <a:extLst>
              <a:ext uri="{FF2B5EF4-FFF2-40B4-BE49-F238E27FC236}">
                <a16:creationId xmlns:a16="http://schemas.microsoft.com/office/drawing/2014/main" id="{98118453-CC16-4956-B352-18DD11877FA7}"/>
              </a:ext>
            </a:extLst>
          </p:cNvPr>
          <p:cNvSpPr txBox="1">
            <a:spLocks/>
          </p:cNvSpPr>
          <p:nvPr/>
        </p:nvSpPr>
        <p:spPr>
          <a:xfrm>
            <a:off x="277956" y="3685293"/>
            <a:ext cx="7134226" cy="9771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Titillium Web" panose="020B0604020202020204" charset="0"/>
              </a:rPr>
              <a:t>We used the Kaggle database “</a:t>
            </a:r>
            <a:r>
              <a:rPr lang="en-US" sz="2000" dirty="0">
                <a:latin typeface="Titillium Web" panose="020B0604020202020204" charset="0"/>
                <a:hlinkClick r:id="rId3"/>
              </a:rPr>
              <a:t>Where it pays to attend college</a:t>
            </a:r>
            <a:r>
              <a:rPr lang="en-US" sz="2000" dirty="0">
                <a:latin typeface="Titillium Web" panose="020B0604020202020204" charset="0"/>
              </a:rPr>
              <a:t>”.</a:t>
            </a:r>
          </a:p>
          <a:p>
            <a:r>
              <a:rPr lang="en-US" sz="2000" dirty="0">
                <a:latin typeface="Titillium Web" panose="020B0604020202020204" charset="0"/>
              </a:rPr>
              <a:t> </a:t>
            </a:r>
          </a:p>
          <a:p>
            <a:endParaRPr lang="en-US" sz="2000" dirty="0">
              <a:latin typeface="Titillium Web" panose="020B0604020202020204" charset="0"/>
            </a:endParaRPr>
          </a:p>
          <a:p>
            <a:endParaRPr lang="en-US" sz="2000" dirty="0">
              <a:latin typeface="Titillium Web" panose="020B0604020202020204" charset="0"/>
            </a:endParaRPr>
          </a:p>
          <a:p>
            <a:endParaRPr lang="en-US" sz="2000" dirty="0">
              <a:latin typeface="Titillium Web" panose="020B0604020202020204" charset="0"/>
            </a:endParaRPr>
          </a:p>
          <a:p>
            <a:endParaRPr lang="en-US" sz="2000" dirty="0">
              <a:latin typeface="Titillium Web" panose="020B0604020202020204" charset="0"/>
            </a:endParaRPr>
          </a:p>
          <a:p>
            <a:endParaRPr lang="en-US" sz="2000" dirty="0">
              <a:latin typeface="Titillium Web" panose="020B0604020202020204" charset="0"/>
            </a:endParaRPr>
          </a:p>
          <a:p>
            <a:endParaRPr lang="en-US" sz="2000" dirty="0">
              <a:latin typeface="Titillium Web" panose="020B0604020202020204" charset="0"/>
            </a:endParaRPr>
          </a:p>
          <a:p>
            <a:endParaRPr lang="en-US" sz="2000" dirty="0">
              <a:latin typeface="Titillium Web" panose="020B0604020202020204" charset="0"/>
            </a:endParaRPr>
          </a:p>
          <a:p>
            <a:endParaRPr lang="en-US" sz="2000" dirty="0">
              <a:latin typeface="Titillium Web" panose="020B0604020202020204" charset="0"/>
            </a:endParaRPr>
          </a:p>
          <a:p>
            <a:r>
              <a:rPr lang="en-US" sz="2000" dirty="0">
                <a:latin typeface="Titillium Web" panose="020B0604020202020204" charset="0"/>
              </a:rPr>
              <a:t>Code was written using Python 3.6 and its data visualization libraries.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9941E7-2829-4F2B-9018-4575F1C58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96" y="1458207"/>
            <a:ext cx="7203176" cy="22604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69365FA3-3F5D-4C52-BD73-D66FA49AC057}"/>
              </a:ext>
            </a:extLst>
          </p:cNvPr>
          <p:cNvSpPr txBox="1">
            <a:spLocks/>
          </p:cNvSpPr>
          <p:nvPr/>
        </p:nvSpPr>
        <p:spPr>
          <a:xfrm>
            <a:off x="333374" y="29699"/>
            <a:ext cx="5268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sz="5400" u="sng" dirty="0">
                <a:latin typeface="Dosis Light" panose="020B0604020202020204" charset="0"/>
                <a:sym typeface="Titillium Web"/>
              </a:rPr>
              <a:t>Analysis</a:t>
            </a:r>
            <a:endParaRPr lang="en-US" u="sng" dirty="0"/>
          </a:p>
        </p:txBody>
      </p:sp>
      <p:sp>
        <p:nvSpPr>
          <p:cNvPr id="13" name="Google Shape;3843;p14">
            <a:extLst>
              <a:ext uri="{FF2B5EF4-FFF2-40B4-BE49-F238E27FC236}">
                <a16:creationId xmlns:a16="http://schemas.microsoft.com/office/drawing/2014/main" id="{1607B976-D0B7-4AB4-A524-369B2A9F86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3374" y="1271289"/>
            <a:ext cx="6772275" cy="2372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Which profession should you choose?</a:t>
            </a:r>
          </a:p>
          <a:p>
            <a:pPr marL="342900" lvl="0" algn="l" rtl="0"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Where should you study?</a:t>
            </a:r>
          </a:p>
          <a:p>
            <a:pPr marL="342900" lvl="0" algn="l" rtl="0"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What type of school is best?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91530" y="1513070"/>
            <a:ext cx="3187005" cy="26331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  <a:buNone/>
            </a:pPr>
            <a:r>
              <a:rPr lang="en-US" sz="2000" dirty="0"/>
              <a:t>8/10 top median starting salaries are Engineering. Other 2 are medicine related.</a:t>
            </a:r>
          </a:p>
          <a:p>
            <a:pPr marL="0" lvl="0" indent="0">
              <a:spcAft>
                <a:spcPts val="1000"/>
              </a:spcAft>
              <a:buNone/>
            </a:pPr>
            <a:r>
              <a:rPr lang="en-US" sz="2000" dirty="0"/>
              <a:t>7/10 top median mid-career salaries are Engineering. Other 3 also STEM.</a:t>
            </a:r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436A98C0-506D-43B0-AFD9-F89FB9D34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456" y="0"/>
            <a:ext cx="6022544" cy="5143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5258807-A22E-49B6-B73B-87017AAACA21}"/>
              </a:ext>
            </a:extLst>
          </p:cNvPr>
          <p:cNvSpPr/>
          <p:nvPr/>
        </p:nvSpPr>
        <p:spPr>
          <a:xfrm>
            <a:off x="65965" y="0"/>
            <a:ext cx="28666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rgbClr val="0B87A1"/>
                </a:solidFill>
                <a:latin typeface="Dosis Light" panose="020B0604020202020204" charset="0"/>
                <a:sym typeface="Titillium Web"/>
              </a:rPr>
              <a:t>Which profession should you choose?</a:t>
            </a:r>
            <a:endParaRPr lang="en-US" dirty="0">
              <a:latin typeface="Titillium Web Light" panose="020B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0DC779-03C9-444F-8953-D18B46E9F817}"/>
              </a:ext>
            </a:extLst>
          </p:cNvPr>
          <p:cNvSpPr/>
          <p:nvPr/>
        </p:nvSpPr>
        <p:spPr>
          <a:xfrm>
            <a:off x="65965" y="0"/>
            <a:ext cx="28666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rgbClr val="0B87A1"/>
                </a:solidFill>
                <a:latin typeface="Dosis Light" panose="020B0604020202020204" charset="0"/>
                <a:sym typeface="Titillium Web"/>
              </a:rPr>
              <a:t>Which profession should you choose?</a:t>
            </a:r>
            <a:endParaRPr lang="en-US" dirty="0">
              <a:latin typeface="Titillium Web Light" panose="020B0604020202020204" charset="0"/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12FB3CD-F8BE-47ED-A6D6-2CD1DAB02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570" y="0"/>
            <a:ext cx="6211430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E16B43-1ED2-459E-A2AE-32032060C8FC}"/>
              </a:ext>
            </a:extLst>
          </p:cNvPr>
          <p:cNvSpPr/>
          <p:nvPr/>
        </p:nvSpPr>
        <p:spPr>
          <a:xfrm>
            <a:off x="138959" y="1732062"/>
            <a:ext cx="2396424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1000"/>
              </a:spcAft>
              <a:buClr>
                <a:srgbClr val="D3EBD5"/>
              </a:buClr>
              <a:buSzPts val="1800"/>
            </a:pPr>
            <a:r>
              <a:rPr lang="en-US" sz="2000" dirty="0">
                <a:solidFill>
                  <a:srgbClr val="003B55"/>
                </a:solidFill>
                <a:latin typeface="Titillium Web Light"/>
                <a:sym typeface="Titillium Web Light"/>
              </a:rPr>
              <a:t>Engineers consistently make more. </a:t>
            </a:r>
          </a:p>
          <a:p>
            <a:pPr lvl="0">
              <a:spcBef>
                <a:spcPts val="600"/>
              </a:spcBef>
              <a:spcAft>
                <a:spcPts val="1000"/>
              </a:spcAft>
              <a:buClr>
                <a:srgbClr val="D3EBD5"/>
              </a:buClr>
              <a:buSzPts val="1800"/>
            </a:pPr>
            <a:r>
              <a:rPr lang="en-US" sz="2000" dirty="0">
                <a:solidFill>
                  <a:srgbClr val="003B55"/>
                </a:solidFill>
                <a:latin typeface="Titillium Web Light"/>
                <a:sym typeface="Titillium Web Light"/>
              </a:rPr>
              <a:t>Economy related professions pay to be the best.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91531" y="29699"/>
            <a:ext cx="2598329" cy="6796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Conclusion</a:t>
            </a:r>
            <a:endParaRPr u="sng" dirty="0"/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9732EC-CF48-4ED1-9FB2-D1BB67B9AAB9}"/>
              </a:ext>
            </a:extLst>
          </p:cNvPr>
          <p:cNvSpPr/>
          <p:nvPr/>
        </p:nvSpPr>
        <p:spPr>
          <a:xfrm>
            <a:off x="91531" y="832812"/>
            <a:ext cx="77761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Engineering is the most profitable career choice but can’t go wrong with most STEM.</a:t>
            </a:r>
          </a:p>
          <a:p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Want to make the most money right out of school? Physician       Assistant is best. Doesn’t increase as much over the years.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If you’re talented at anything, you’ll be fine. Better to be a great engineer than a great anthropologist.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Don’t like math or medicine? </a:t>
            </a:r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  <p:pic>
        <p:nvPicPr>
          <p:cNvPr id="4" name="Picture 3" descr="A picture containing doll, toy&#10;&#10;Description automatically generated">
            <a:extLst>
              <a:ext uri="{FF2B5EF4-FFF2-40B4-BE49-F238E27FC236}">
                <a16:creationId xmlns:a16="http://schemas.microsoft.com/office/drawing/2014/main" id="{B055300D-A439-4A41-935A-4217B32FA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934" y="3611880"/>
            <a:ext cx="3329940" cy="15316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8355AE6-A326-47CA-BCC6-749FAF8E0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96" y="691300"/>
            <a:ext cx="6667500" cy="4286250"/>
          </a:xfrm>
          <a:prstGeom prst="rect">
            <a:avLst/>
          </a:prstGeom>
        </p:spPr>
      </p:pic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8C4D64-8FBD-4B49-9039-517FA92AE8B0}"/>
              </a:ext>
            </a:extLst>
          </p:cNvPr>
          <p:cNvSpPr/>
          <p:nvPr/>
        </p:nvSpPr>
        <p:spPr>
          <a:xfrm>
            <a:off x="239449" y="1155753"/>
            <a:ext cx="16402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1000"/>
              </a:spcAft>
              <a:buClr>
                <a:srgbClr val="D3EBD5"/>
              </a:buClr>
              <a:buSzPts val="1800"/>
            </a:pPr>
            <a:r>
              <a:rPr lang="en-US" sz="2000" dirty="0">
                <a:solidFill>
                  <a:srgbClr val="003B55"/>
                </a:solidFill>
                <a:latin typeface="Titillium Web Light"/>
                <a:sym typeface="Titillium Web Light"/>
              </a:rPr>
              <a:t>Highest salaries concentrate mostly in coastal states.</a:t>
            </a:r>
          </a:p>
        </p:txBody>
      </p:sp>
      <p:sp>
        <p:nvSpPr>
          <p:cNvPr id="15" name="Google Shape;3937;p25">
            <a:extLst>
              <a:ext uri="{FF2B5EF4-FFF2-40B4-BE49-F238E27FC236}">
                <a16:creationId xmlns:a16="http://schemas.microsoft.com/office/drawing/2014/main" id="{16B4CEB0-D42A-4BC6-B5E3-264A78F627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119" y="31689"/>
            <a:ext cx="55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u="sng" dirty="0">
                <a:latin typeface="Dosis Light" panose="020B0604020202020204" charset="0"/>
                <a:sym typeface="Titillium Web"/>
              </a:rPr>
              <a:t>Where </a:t>
            </a:r>
            <a:r>
              <a:rPr lang="en-US" sz="3200" u="sng" dirty="0">
                <a:latin typeface="Dosis Light" panose="020B0604020202020204" charset="0"/>
                <a:sym typeface="Titillium Web"/>
              </a:rPr>
              <a:t>should</a:t>
            </a:r>
            <a:r>
              <a:rPr lang="en-US" u="sng" dirty="0">
                <a:latin typeface="Dosis Light" panose="020B0604020202020204" charset="0"/>
                <a:sym typeface="Titillium Web"/>
              </a:rPr>
              <a:t> you study?</a:t>
            </a:r>
            <a:endParaRPr u="sng" dirty="0"/>
          </a:p>
        </p:txBody>
      </p:sp>
    </p:spTree>
    <p:extLst>
      <p:ext uri="{BB962C8B-B14F-4D97-AF65-F5344CB8AC3E}">
        <p14:creationId xmlns:p14="http://schemas.microsoft.com/office/powerpoint/2010/main" val="3385775195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585</Words>
  <Application>Microsoft Office PowerPoint</Application>
  <PresentationFormat>On-screen Show (16:9)</PresentationFormat>
  <Paragraphs>103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Dosis Light</vt:lpstr>
      <vt:lpstr>Titillium Web</vt:lpstr>
      <vt:lpstr>Arial</vt:lpstr>
      <vt:lpstr>Titillium Web Light</vt:lpstr>
      <vt:lpstr>Mowbray template</vt:lpstr>
      <vt:lpstr>ECE 143 Final Project:     Financial Career Consulting   Group 4: Arik Horodniceanu, Chi Zhang, Changhao Shi</vt:lpstr>
      <vt:lpstr>Overview</vt:lpstr>
      <vt:lpstr>Motivation and Objective</vt:lpstr>
      <vt:lpstr>Data</vt:lpstr>
      <vt:lpstr>PowerPoint Presentation</vt:lpstr>
      <vt:lpstr>PowerPoint Presentation</vt:lpstr>
      <vt:lpstr>PowerPoint Presentation</vt:lpstr>
      <vt:lpstr>Conclusion</vt:lpstr>
      <vt:lpstr>Where should you study?</vt:lpstr>
      <vt:lpstr>Where should you study?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Arik T</cp:lastModifiedBy>
  <cp:revision>110</cp:revision>
  <dcterms:modified xsi:type="dcterms:W3CDTF">2018-11-30T20:10:25Z</dcterms:modified>
</cp:coreProperties>
</file>