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84" r:id="rId10"/>
    <p:sldId id="268" r:id="rId11"/>
    <p:sldId id="270" r:id="rId12"/>
    <p:sldId id="271" r:id="rId13"/>
    <p:sldId id="282" r:id="rId14"/>
    <p:sldId id="272" r:id="rId15"/>
    <p:sldId id="283" r:id="rId16"/>
    <p:sldId id="265" r:id="rId17"/>
    <p:sldId id="274" r:id="rId18"/>
    <p:sldId id="280" r:id="rId19"/>
    <p:sldId id="279" r:id="rId20"/>
  </p:sldIdLst>
  <p:sldSz cx="9144000" cy="5143500" type="screen16x9"/>
  <p:notesSz cx="6858000" cy="9144000"/>
  <p:embeddedFontLst>
    <p:embeddedFont>
      <p:font typeface="Dosis Light" panose="020B0604020202020204" charset="0"/>
      <p:regular r:id="rId22"/>
      <p:bold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  <p:embeddedFont>
      <p:font typeface="Titillium Web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 names, introduce subject.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much difference between coasts, California has large selection for 1 state.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754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2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back to high school. What should I do next? College. Money=happiness.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reach a conclusion, we reduced the main question of career and school selection into 3 sub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Titillium Web" panose="020B0604020202020204" charset="0"/>
              </a:rPr>
              <a:t>We answer the 3 above questions and determine the optimal decisions.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latin typeface="Titillium Web" panose="020B0604020202020204" charset="0"/>
              </a:rPr>
              <a:t>Dataset contained information about universities and majors.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information manually. Used information about 270 universities and 50 undergraduate majors in 2 CSV files.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tillium Web" panose="020B0604020202020204" charset="0"/>
              </a:rPr>
              <a:t>Used </a:t>
            </a:r>
            <a:r>
              <a:rPr lang="en-US" sz="1100" dirty="0" err="1">
                <a:latin typeface="Titillium Web" panose="020B0604020202020204" charset="0"/>
              </a:rPr>
              <a:t>Numpy</a:t>
            </a:r>
            <a:r>
              <a:rPr lang="en-US" sz="1100" dirty="0">
                <a:latin typeface="Titillium Web" panose="020B0604020202020204" charset="0"/>
              </a:rPr>
              <a:t>, Matplotlib, Pandas and Seaborn.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Simplify, answer 3 question, reach unified answer to main question.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out of top starting salaries are medicine related. 3 out of top median salaries are STEM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money to make money. 2 out top 3 90</a:t>
            </a:r>
            <a:r>
              <a:rPr lang="en-US" baseline="30000" dirty="0"/>
              <a:t>th</a:t>
            </a:r>
            <a:r>
              <a:rPr lang="en-US" dirty="0"/>
              <a:t> percentile are economics and finance.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to call this guy for a job than count on social science studies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55AE6-A326-47CA-BCC6-749FAF8E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6" y="691300"/>
            <a:ext cx="6667500" cy="4286250"/>
          </a:xfrm>
          <a:prstGeom prst="rect">
            <a:avLst/>
          </a:prstGeom>
        </p:spPr>
      </p:pic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C4D64-8FBD-4B49-9039-517FA92AE8B0}"/>
              </a:ext>
            </a:extLst>
          </p:cNvPr>
          <p:cNvSpPr/>
          <p:nvPr/>
        </p:nvSpPr>
        <p:spPr>
          <a:xfrm>
            <a:off x="156119" y="1756142"/>
            <a:ext cx="1640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Region-wise division remains steady over entire career.</a:t>
            </a:r>
          </a:p>
        </p:txBody>
      </p:sp>
      <p:sp>
        <p:nvSpPr>
          <p:cNvPr id="15" name="Google Shape;3937;p25">
            <a:extLst>
              <a:ext uri="{FF2B5EF4-FFF2-40B4-BE49-F238E27FC236}">
                <a16:creationId xmlns:a16="http://schemas.microsoft.com/office/drawing/2014/main" id="{16B4CEB0-D42A-4BC6-B5E3-264A78F62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19" y="31689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202366" y="973609"/>
            <a:ext cx="6852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else?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7F311-2232-4F65-85D0-148C0205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39"/>
            <a:ext cx="2786113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306574"/>
            <a:ext cx="425879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sp>
        <p:nvSpPr>
          <p:cNvPr id="18" name="Google Shape;3897;p20">
            <a:extLst>
              <a:ext uri="{FF2B5EF4-FFF2-40B4-BE49-F238E27FC236}">
                <a16:creationId xmlns:a16="http://schemas.microsoft.com/office/drawing/2014/main" id="{7F624D09-96EC-47E7-AC00-84AEFBC445FE}"/>
              </a:ext>
            </a:extLst>
          </p:cNvPr>
          <p:cNvSpPr txBox="1">
            <a:spLocks/>
          </p:cNvSpPr>
          <p:nvPr/>
        </p:nvSpPr>
        <p:spPr>
          <a:xfrm>
            <a:off x="222458" y="1604055"/>
            <a:ext cx="2557183" cy="1537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Private schools show more variance in salaries.</a:t>
            </a:r>
          </a:p>
          <a:p>
            <a:endParaRPr lang="en-US" sz="2000" dirty="0">
              <a:latin typeface="Titillium Web Light" panose="020B0604020202020204" charset="0"/>
            </a:endParaRPr>
          </a:p>
          <a:p>
            <a:r>
              <a:rPr lang="en-US" sz="2000" dirty="0">
                <a:latin typeface="Titillium Web Light" panose="020B0604020202020204" charset="0"/>
              </a:rPr>
              <a:t>Salaries are overall higher in private schools.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849934-45D8-429C-B7F9-8A63F933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38" y="605752"/>
            <a:ext cx="5538462" cy="44206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91915"/>
            <a:ext cx="4764487" cy="7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D5EC2-444C-4BF4-A64A-8C5629C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8" y="1069973"/>
            <a:ext cx="7205472" cy="4073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10A4E8-8E5A-420C-829F-6A6BF7C41BF1}"/>
              </a:ext>
            </a:extLst>
          </p:cNvPr>
          <p:cNvSpPr/>
          <p:nvPr/>
        </p:nvSpPr>
        <p:spPr>
          <a:xfrm>
            <a:off x="91531" y="761029"/>
            <a:ext cx="5902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Top 10 highest starting median salaries, by school</a:t>
            </a:r>
          </a:p>
        </p:txBody>
      </p:sp>
    </p:spTree>
    <p:extLst>
      <p:ext uri="{BB962C8B-B14F-4D97-AF65-F5344CB8AC3E}">
        <p14:creationId xmlns:p14="http://schemas.microsoft.com/office/powerpoint/2010/main" val="115655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91915"/>
            <a:ext cx="4764487" cy="760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AE6165-A8D4-42AB-B250-7D62A39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046513"/>
            <a:ext cx="7202566" cy="40050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B33AAB-A7F0-4483-814D-E77197A0770A}"/>
              </a:ext>
            </a:extLst>
          </p:cNvPr>
          <p:cNvSpPr/>
          <p:nvPr/>
        </p:nvSpPr>
        <p:spPr>
          <a:xfrm>
            <a:off x="91531" y="761029"/>
            <a:ext cx="5902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Top 10 highest mid-career median salaries, by school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Google Shape;3937;p25">
            <a:extLst>
              <a:ext uri="{FF2B5EF4-FFF2-40B4-BE49-F238E27FC236}">
                <a16:creationId xmlns:a16="http://schemas.microsoft.com/office/drawing/2014/main" id="{F689C538-6BF4-45EF-9CD4-76940D900A28}"/>
              </a:ext>
            </a:extLst>
          </p:cNvPr>
          <p:cNvSpPr txBox="1">
            <a:spLocks/>
          </p:cNvSpPr>
          <p:nvPr/>
        </p:nvSpPr>
        <p:spPr>
          <a:xfrm>
            <a:off x="91531" y="87405"/>
            <a:ext cx="4764487" cy="583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type of school is best?</a:t>
            </a:r>
            <a:endParaRPr lang="en-US" sz="40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E6165-A8D4-42AB-B250-7D62A39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1" y="1032707"/>
            <a:ext cx="7205472" cy="4081094"/>
          </a:xfrm>
          <a:prstGeom prst="rect">
            <a:avLst/>
          </a:prstGeom>
        </p:spPr>
      </p:pic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38DAEAA5-E4CE-4DA6-A4B2-07B405523650}"/>
              </a:ext>
            </a:extLst>
          </p:cNvPr>
          <p:cNvSpPr txBox="1">
            <a:spLocks/>
          </p:cNvSpPr>
          <p:nvPr/>
        </p:nvSpPr>
        <p:spPr>
          <a:xfrm>
            <a:off x="172570" y="670658"/>
            <a:ext cx="5125366" cy="448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ROI = (Gain – Cost)/Cost. Top 10 ROI schools</a:t>
            </a:r>
          </a:p>
        </p:txBody>
      </p:sp>
    </p:spTree>
    <p:extLst>
      <p:ext uri="{BB962C8B-B14F-4D97-AF65-F5344CB8AC3E}">
        <p14:creationId xmlns:p14="http://schemas.microsoft.com/office/powerpoint/2010/main" val="130568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1226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10 best ROI schools are public schools. Best return at state schools, mostly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Top 10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04" y="2362200"/>
            <a:ext cx="3838297" cy="2781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F427BD-7A27-4CEE-AEFC-6FD08C94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339"/>
            <a:ext cx="2786113" cy="9632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a top education. Don’t have enough for private schools? State schools offer good tradeoff.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Rankings based on weighted average of ROI, salaries or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Connection between salaries and GPA.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267322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58382" y="82337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282377" y="2819286"/>
            <a:ext cx="4904134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20B0604020202020204" charset="0"/>
              </a:rPr>
              <a:t>What should I study?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20B0604020202020204" charset="0"/>
              </a:rPr>
              <a:t>Which area should I go to school in?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20B0604020202020204" charset="0"/>
              </a:rPr>
              <a:t>Are private or public schools better?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is financially driven: The best choice is the most profitable one.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oogle Shape;3852;p15" descr="photo-1434030216411-0b793f4b4173.jpg">
            <a:extLst>
              <a:ext uri="{FF2B5EF4-FFF2-40B4-BE49-F238E27FC236}">
                <a16:creationId xmlns:a16="http://schemas.microsoft.com/office/drawing/2014/main" id="{B3179ECB-3CDF-4BE7-A389-44C518638F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6847530" y="0"/>
            <a:ext cx="22964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6" y="123675"/>
            <a:ext cx="6761100" cy="8574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277956" y="3685293"/>
            <a:ext cx="7134226" cy="977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</a:t>
            </a:r>
          </a:p>
          <a:p>
            <a:r>
              <a:rPr lang="en-US" sz="2000" dirty="0">
                <a:latin typeface="Titillium Web" panose="020B0604020202020204" charset="0"/>
              </a:rPr>
              <a:t> 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Code was written using Python 3.6 and its data visualization libraries.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941E7-2829-4F2B-9018-4575F1C5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96" y="1458207"/>
            <a:ext cx="7203176" cy="2260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4" y="29699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2712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1" y="1569660"/>
            <a:ext cx="3187005" cy="2633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</a:t>
            </a: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58807-A22E-49B6-B73B-87017AAACA21}"/>
              </a:ext>
            </a:extLst>
          </p:cNvPr>
          <p:cNvSpPr/>
          <p:nvPr/>
        </p:nvSpPr>
        <p:spPr>
          <a:xfrm>
            <a:off x="65965" y="0"/>
            <a:ext cx="2866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dirty="0">
              <a:latin typeface="Titillium Web 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21F68-B57B-4DF4-878C-F86749FD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39" y="0"/>
            <a:ext cx="557016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DC779-03C9-444F-8953-D18B46E9F817}"/>
              </a:ext>
            </a:extLst>
          </p:cNvPr>
          <p:cNvSpPr/>
          <p:nvPr/>
        </p:nvSpPr>
        <p:spPr>
          <a:xfrm>
            <a:off x="65965" y="0"/>
            <a:ext cx="28666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dirty="0">
              <a:latin typeface="Titillium Web Light" panose="020B060402020202020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16B43-1ED2-459E-A2AE-32032060C8FC}"/>
              </a:ext>
            </a:extLst>
          </p:cNvPr>
          <p:cNvSpPr/>
          <p:nvPr/>
        </p:nvSpPr>
        <p:spPr>
          <a:xfrm>
            <a:off x="65965" y="1620379"/>
            <a:ext cx="239642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Engineers consistently make more. </a:t>
            </a:r>
          </a:p>
          <a:p>
            <a:pPr lvl="0"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Economy related professions pay to be the best.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30F2D7-BCCF-4148-9529-FC86B48F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37" y="0"/>
            <a:ext cx="560506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154353" y="153182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Inference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832812"/>
            <a:ext cx="7776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 but can’t go wrong with most STEM.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talented at anything, you’ll be fine.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518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355AE6-A326-47CA-BCC6-749FAF8E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6" y="691300"/>
            <a:ext cx="6667500" cy="4286250"/>
          </a:xfrm>
          <a:prstGeom prst="rect">
            <a:avLst/>
          </a:prstGeom>
        </p:spPr>
      </p:pic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C4D64-8FBD-4B49-9039-517FA92AE8B0}"/>
              </a:ext>
            </a:extLst>
          </p:cNvPr>
          <p:cNvSpPr/>
          <p:nvPr/>
        </p:nvSpPr>
        <p:spPr>
          <a:xfrm>
            <a:off x="211529" y="1602254"/>
            <a:ext cx="1640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  <a:buClr>
                <a:srgbClr val="D3EBD5"/>
              </a:buClr>
              <a:buSzPts val="1800"/>
            </a:pPr>
            <a:r>
              <a:rPr lang="en-US" sz="2000" dirty="0">
                <a:solidFill>
                  <a:srgbClr val="003B55"/>
                </a:solidFill>
                <a:latin typeface="Titillium Web Light"/>
                <a:sym typeface="Titillium Web Light"/>
              </a:rPr>
              <a:t>Highest salaries concentrate mostly in coastal states.</a:t>
            </a:r>
          </a:p>
        </p:txBody>
      </p:sp>
      <p:sp>
        <p:nvSpPr>
          <p:cNvPr id="15" name="Google Shape;3937;p25">
            <a:extLst>
              <a:ext uri="{FF2B5EF4-FFF2-40B4-BE49-F238E27FC236}">
                <a16:creationId xmlns:a16="http://schemas.microsoft.com/office/drawing/2014/main" id="{16B4CEB0-D42A-4BC6-B5E3-264A78F62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19" y="31689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38577519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670</Words>
  <Application>Microsoft Office PowerPoint</Application>
  <PresentationFormat>On-screen Show (16:9)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PowerPoint Presentation</vt:lpstr>
      <vt:lpstr>PowerPoint Presentation</vt:lpstr>
      <vt:lpstr>Inference</vt:lpstr>
      <vt:lpstr>Where should you study?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132</cp:revision>
  <dcterms:modified xsi:type="dcterms:W3CDTF">2018-12-01T00:06:39Z</dcterms:modified>
</cp:coreProperties>
</file>