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525A5F-4235-4E43-B3AD-71AED1ACD30C}">
  <a:tblStyle styleId="{05525A5F-4235-4E43-B3AD-71AED1ACD3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8182914f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818291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1235f56fa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1235f56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8182914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8182914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8182914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8182914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8182914f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8182914f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5fbd8f798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5fbd8f7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69ab571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69ab571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7a091b9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7a091b9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5fbd8f798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5fbd8f7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fbd8f79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fbd8f7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75753ef6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75753ef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75753ef6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75753ef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55" name="Google Shape;55;p13"/>
          <p:cNvSpPr txBox="1"/>
          <p:nvPr>
            <p:ph type="title"/>
          </p:nvPr>
        </p:nvSpPr>
        <p:spPr>
          <a:xfrm>
            <a:off x="490250" y="488250"/>
            <a:ext cx="6719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t" sz="3300"/>
              <a:t>ANALYSIS OF COST-EFFECTIVE INFLUENCE MAXIMIZATION STRATEGIES ON TEMPORAL NETWORKS</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Proposed </a:t>
            </a:r>
            <a:r>
              <a:rPr lang="it"/>
              <a:t>Sub-Optimal Solutions</a:t>
            </a:r>
            <a:endParaRPr/>
          </a:p>
        </p:txBody>
      </p:sp>
      <p:sp>
        <p:nvSpPr>
          <p:cNvPr id="114" name="Google Shape;114;p22"/>
          <p:cNvSpPr txBox="1"/>
          <p:nvPr/>
        </p:nvSpPr>
        <p:spPr>
          <a:xfrm>
            <a:off x="655500" y="1115475"/>
            <a:ext cx="7833000" cy="252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lt2"/>
                </a:solidFill>
              </a:rPr>
              <a:t>The range of Sub-Optimal Solutions is very wide, with each of them being characterized by a different estimation of the EDV, that can be time-related or not. The proposed EDVs for the different strategies are:</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it" sz="1800">
                <a:solidFill>
                  <a:schemeClr val="lt2"/>
                </a:solidFill>
              </a:rPr>
              <a:t>Node’s degree (HDN) or cheapest neighbor (HDCN)</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it" sz="1800">
                <a:solidFill>
                  <a:schemeClr val="lt2"/>
                </a:solidFill>
              </a:rPr>
              <a:t>Node’s earliest interaction in the network window (EN)</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it" sz="1800">
                <a:solidFill>
                  <a:schemeClr val="lt2"/>
                </a:solidFill>
              </a:rPr>
              <a:t>Node’s cascade cover (MC)</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it" sz="1800">
                <a:solidFill>
                  <a:schemeClr val="lt2"/>
                </a:solidFill>
              </a:rPr>
              <a:t>Node’s difficulty to be reached (UDON) (UTON)</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Goal(s) Of This Work</a:t>
            </a:r>
            <a:endParaRPr/>
          </a:p>
        </p:txBody>
      </p:sp>
      <p:sp>
        <p:nvSpPr>
          <p:cNvPr id="120" name="Google Shape;120;p23"/>
          <p:cNvSpPr txBox="1"/>
          <p:nvPr>
            <p:ph idx="1" type="body"/>
          </p:nvPr>
        </p:nvSpPr>
        <p:spPr>
          <a:xfrm>
            <a:off x="398975" y="1546800"/>
            <a:ext cx="8222100" cy="2049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it" sz="1800"/>
              <a:t>Presenting a new, more realistic Influence Maximization Framework that can suit large scale networks</a:t>
            </a:r>
            <a:endParaRPr sz="1800"/>
          </a:p>
          <a:p>
            <a:pPr indent="-342900" lvl="0" marL="457200" rtl="0" algn="l">
              <a:lnSpc>
                <a:spcPct val="150000"/>
              </a:lnSpc>
              <a:spcBef>
                <a:spcPts val="0"/>
              </a:spcBef>
              <a:spcAft>
                <a:spcPts val="0"/>
              </a:spcAft>
              <a:buSzPts val="1800"/>
              <a:buChar char="●"/>
            </a:pPr>
            <a:r>
              <a:rPr lang="it" sz="1800"/>
              <a:t>Coding the base structure and the tools to perform the analysis</a:t>
            </a:r>
            <a:endParaRPr sz="1800"/>
          </a:p>
          <a:p>
            <a:pPr indent="-342900" lvl="0" marL="457200" rtl="0" algn="l">
              <a:lnSpc>
                <a:spcPct val="150000"/>
              </a:lnSpc>
              <a:spcBef>
                <a:spcPts val="0"/>
              </a:spcBef>
              <a:spcAft>
                <a:spcPts val="0"/>
              </a:spcAft>
              <a:buSzPts val="1800"/>
              <a:buChar char="●"/>
            </a:pPr>
            <a:r>
              <a:rPr lang="it" sz="1800"/>
              <a:t>Develop strategies and test their performance on realistic datasets</a:t>
            </a:r>
            <a:endParaRPr sz="1800"/>
          </a:p>
          <a:p>
            <a:pPr indent="-342900" lvl="0" marL="457200" rtl="0" algn="l">
              <a:lnSpc>
                <a:spcPct val="150000"/>
              </a:lnSpc>
              <a:spcBef>
                <a:spcPts val="0"/>
              </a:spcBef>
              <a:spcAft>
                <a:spcPts val="0"/>
              </a:spcAft>
              <a:buSzPts val="1800"/>
              <a:buChar char="●"/>
            </a:pPr>
            <a:r>
              <a:rPr lang="it" sz="1800"/>
              <a:t>Collect results data and draw conclusions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Dataset 1 Performance Results</a:t>
            </a:r>
            <a:endParaRPr/>
          </a:p>
        </p:txBody>
      </p:sp>
      <p:pic>
        <p:nvPicPr>
          <p:cNvPr id="126" name="Google Shape;126;p24"/>
          <p:cNvPicPr preferRelativeResize="0"/>
          <p:nvPr/>
        </p:nvPicPr>
        <p:blipFill>
          <a:blip r:embed="rId3">
            <a:alphaModFix/>
          </a:blip>
          <a:stretch>
            <a:fillRect/>
          </a:stretch>
        </p:blipFill>
        <p:spPr>
          <a:xfrm>
            <a:off x="1566850" y="1167963"/>
            <a:ext cx="6010275" cy="32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Dataset 2 Performance Results</a:t>
            </a:r>
            <a:endParaRPr/>
          </a:p>
        </p:txBody>
      </p:sp>
      <p:pic>
        <p:nvPicPr>
          <p:cNvPr id="132" name="Google Shape;132;p25"/>
          <p:cNvPicPr preferRelativeResize="0"/>
          <p:nvPr/>
        </p:nvPicPr>
        <p:blipFill>
          <a:blip r:embed="rId3">
            <a:alphaModFix/>
          </a:blip>
          <a:stretch>
            <a:fillRect/>
          </a:stretch>
        </p:blipFill>
        <p:spPr>
          <a:xfrm>
            <a:off x="1571625" y="1070975"/>
            <a:ext cx="6000750" cy="374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Dataset 3 Performance Results</a:t>
            </a:r>
            <a:endParaRPr/>
          </a:p>
        </p:txBody>
      </p:sp>
      <p:pic>
        <p:nvPicPr>
          <p:cNvPr id="138" name="Google Shape;138;p26"/>
          <p:cNvPicPr preferRelativeResize="0"/>
          <p:nvPr/>
        </p:nvPicPr>
        <p:blipFill>
          <a:blip r:embed="rId3">
            <a:alphaModFix/>
          </a:blip>
          <a:stretch>
            <a:fillRect/>
          </a:stretch>
        </p:blipFill>
        <p:spPr>
          <a:xfrm>
            <a:off x="1633538" y="1653500"/>
            <a:ext cx="5876925" cy="282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60950" y="2065350"/>
            <a:ext cx="36873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Considerations</a:t>
            </a:r>
            <a:endParaRPr/>
          </a:p>
        </p:txBody>
      </p:sp>
      <p:sp>
        <p:nvSpPr>
          <p:cNvPr id="144" name="Google Shape;144;p27"/>
          <p:cNvSpPr txBox="1"/>
          <p:nvPr/>
        </p:nvSpPr>
        <p:spPr>
          <a:xfrm>
            <a:off x="4572000" y="436500"/>
            <a:ext cx="4119900" cy="45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it" sz="2000">
                <a:solidFill>
                  <a:srgbClr val="FAFAFA"/>
                </a:solidFill>
                <a:latin typeface="Roboto"/>
                <a:ea typeface="Roboto"/>
                <a:cs typeface="Roboto"/>
                <a:sym typeface="Roboto"/>
              </a:rPr>
              <a:t>What the results tell us</a:t>
            </a:r>
            <a:endParaRPr b="1" i="1" sz="2000">
              <a:solidFill>
                <a:srgbClr val="FAFAFA"/>
              </a:solidFill>
              <a:latin typeface="Roboto"/>
              <a:ea typeface="Roboto"/>
              <a:cs typeface="Roboto"/>
              <a:sym typeface="Roboto"/>
            </a:endParaRPr>
          </a:p>
          <a:p>
            <a:pPr indent="0" lvl="0" marL="0" rtl="0" algn="l">
              <a:lnSpc>
                <a:spcPct val="115000"/>
              </a:lnSpc>
              <a:spcBef>
                <a:spcPts val="1000"/>
              </a:spcBef>
              <a:spcAft>
                <a:spcPts val="0"/>
              </a:spcAft>
              <a:buNone/>
            </a:pPr>
            <a:r>
              <a:rPr b="1" i="1" lang="it" sz="1600">
                <a:solidFill>
                  <a:schemeClr val="lt2"/>
                </a:solidFill>
                <a:latin typeface="Roboto"/>
                <a:ea typeface="Roboto"/>
                <a:cs typeface="Roboto"/>
                <a:sym typeface="Roboto"/>
              </a:rPr>
              <a:t>Temporal Networks have huge impact on the outcome of every spreading process, and cannot be treated like static networks when considering sub-optimal solutions.</a:t>
            </a:r>
            <a:endParaRPr b="1" i="1" sz="1600">
              <a:solidFill>
                <a:schemeClr val="lt2"/>
              </a:solidFill>
              <a:latin typeface="Roboto"/>
              <a:ea typeface="Roboto"/>
              <a:cs typeface="Roboto"/>
              <a:sym typeface="Roboto"/>
            </a:endParaRPr>
          </a:p>
          <a:p>
            <a:pPr indent="0" lvl="0" marL="0" rtl="0" algn="l">
              <a:lnSpc>
                <a:spcPct val="115000"/>
              </a:lnSpc>
              <a:spcBef>
                <a:spcPts val="1000"/>
              </a:spcBef>
              <a:spcAft>
                <a:spcPts val="0"/>
              </a:spcAft>
              <a:buNone/>
            </a:pPr>
            <a:r>
              <a:rPr b="1" i="1" lang="it" sz="1600">
                <a:solidFill>
                  <a:schemeClr val="lt2"/>
                </a:solidFill>
                <a:latin typeface="Roboto"/>
                <a:ea typeface="Roboto"/>
                <a:cs typeface="Roboto"/>
                <a:sym typeface="Roboto"/>
              </a:rPr>
              <a:t>Seeding restrictions limit the overall performance, but allow a more realistic scenario.</a:t>
            </a:r>
            <a:endParaRPr b="1" i="1" sz="1600">
              <a:solidFill>
                <a:schemeClr val="lt2"/>
              </a:solidFill>
              <a:latin typeface="Roboto"/>
              <a:ea typeface="Roboto"/>
              <a:cs typeface="Roboto"/>
              <a:sym typeface="Roboto"/>
            </a:endParaRPr>
          </a:p>
          <a:p>
            <a:pPr indent="0" lvl="0" marL="0" rtl="0" algn="l">
              <a:lnSpc>
                <a:spcPct val="115000"/>
              </a:lnSpc>
              <a:spcBef>
                <a:spcPts val="1000"/>
              </a:spcBef>
              <a:spcAft>
                <a:spcPts val="0"/>
              </a:spcAft>
              <a:buNone/>
            </a:pPr>
            <a:r>
              <a:rPr b="1" i="1" lang="it" sz="1600">
                <a:solidFill>
                  <a:schemeClr val="lt2"/>
                </a:solidFill>
                <a:latin typeface="Roboto"/>
                <a:ea typeface="Roboto"/>
                <a:cs typeface="Roboto"/>
                <a:sym typeface="Roboto"/>
              </a:rPr>
              <a:t>Proposed Sub-Optimal solutions guarantee good results, but their performance highly depends on the network structure.</a:t>
            </a:r>
            <a:endParaRPr b="1" i="1" sz="1600">
              <a:solidFill>
                <a:schemeClr val="lt2"/>
              </a:solidFill>
              <a:latin typeface="Roboto"/>
              <a:ea typeface="Roboto"/>
              <a:cs typeface="Roboto"/>
              <a:sym typeface="Roboto"/>
            </a:endParaRPr>
          </a:p>
          <a:p>
            <a:pPr indent="0" lvl="0" marL="0" rtl="0" algn="l">
              <a:lnSpc>
                <a:spcPct val="115000"/>
              </a:lnSpc>
              <a:spcBef>
                <a:spcPts val="1000"/>
              </a:spcBef>
              <a:spcAft>
                <a:spcPts val="0"/>
              </a:spcAft>
              <a:buNone/>
            </a:pPr>
            <a:r>
              <a:t/>
            </a:r>
            <a:endParaRPr b="1" i="1" sz="1600">
              <a:solidFill>
                <a:schemeClr val="lt2"/>
              </a:solidFill>
              <a:latin typeface="Roboto"/>
              <a:ea typeface="Roboto"/>
              <a:cs typeface="Roboto"/>
              <a:sym typeface="Roboto"/>
            </a:endParaRPr>
          </a:p>
          <a:p>
            <a:pPr indent="0" lvl="0" marL="0" rtl="0" algn="l">
              <a:lnSpc>
                <a:spcPct val="115000"/>
              </a:lnSpc>
              <a:spcBef>
                <a:spcPts val="1000"/>
              </a:spcBef>
              <a:spcAft>
                <a:spcPts val="1000"/>
              </a:spcAft>
              <a:buNone/>
            </a:pPr>
            <a:r>
              <a:t/>
            </a:r>
            <a:endParaRPr b="1" i="1" sz="18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The Influence Maximization Problem</a:t>
            </a:r>
            <a:endParaRPr/>
          </a:p>
        </p:txBody>
      </p:sp>
      <p:sp>
        <p:nvSpPr>
          <p:cNvPr id="61" name="Google Shape;61;p14"/>
          <p:cNvSpPr txBox="1"/>
          <p:nvPr>
            <p:ph idx="1" type="body"/>
          </p:nvPr>
        </p:nvSpPr>
        <p:spPr>
          <a:xfrm>
            <a:off x="460950" y="1315650"/>
            <a:ext cx="8222100" cy="1457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sz="1800"/>
              <a:t>Influence Maximization is an algorithmic problem where the goal is to find a subset of nodes, called Seed Set, that can </a:t>
            </a:r>
            <a:r>
              <a:rPr lang="it" sz="1800"/>
              <a:t>maximize</a:t>
            </a:r>
            <a:r>
              <a:rPr lang="it" sz="1800"/>
              <a:t> the spreading of a certain influence across some complex network.</a:t>
            </a:r>
            <a:endParaRPr sz="1800"/>
          </a:p>
        </p:txBody>
      </p:sp>
      <p:pic>
        <p:nvPicPr>
          <p:cNvPr id="62" name="Google Shape;62;p14"/>
          <p:cNvPicPr preferRelativeResize="0"/>
          <p:nvPr/>
        </p:nvPicPr>
        <p:blipFill>
          <a:blip r:embed="rId3">
            <a:alphaModFix/>
          </a:blip>
          <a:stretch>
            <a:fillRect/>
          </a:stretch>
        </p:blipFill>
        <p:spPr>
          <a:xfrm>
            <a:off x="3123705" y="2571749"/>
            <a:ext cx="2896591" cy="24250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The Importance of Influence Maximization</a:t>
            </a:r>
            <a:endParaRPr/>
          </a:p>
        </p:txBody>
      </p:sp>
      <p:sp>
        <p:nvSpPr>
          <p:cNvPr id="68" name="Google Shape;68;p15"/>
          <p:cNvSpPr txBox="1"/>
          <p:nvPr>
            <p:ph idx="1" type="body"/>
          </p:nvPr>
        </p:nvSpPr>
        <p:spPr>
          <a:xfrm>
            <a:off x="400075" y="1216650"/>
            <a:ext cx="8222100" cy="382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it" sz="1800"/>
              <a:t>N</a:t>
            </a:r>
            <a:r>
              <a:rPr lang="it" sz="1800"/>
              <a:t>early everything we deal with nowadays is shaped as a complex network:</a:t>
            </a:r>
            <a:endParaRPr sz="1800"/>
          </a:p>
          <a:p>
            <a:pPr indent="-342900" lvl="0" marL="457200" rtl="0" algn="l">
              <a:lnSpc>
                <a:spcPct val="200000"/>
              </a:lnSpc>
              <a:spcBef>
                <a:spcPts val="1200"/>
              </a:spcBef>
              <a:spcAft>
                <a:spcPts val="0"/>
              </a:spcAft>
              <a:buSzPts val="1800"/>
              <a:buChar char="●"/>
            </a:pPr>
            <a:r>
              <a:rPr lang="it" sz="1800"/>
              <a:t>Blood System and Brain </a:t>
            </a:r>
            <a:endParaRPr sz="1800"/>
          </a:p>
          <a:p>
            <a:pPr indent="-342900" lvl="0" marL="457200" rtl="0" algn="l">
              <a:lnSpc>
                <a:spcPct val="200000"/>
              </a:lnSpc>
              <a:spcBef>
                <a:spcPts val="0"/>
              </a:spcBef>
              <a:spcAft>
                <a:spcPts val="0"/>
              </a:spcAft>
              <a:buSzPts val="1800"/>
              <a:buChar char="●"/>
            </a:pPr>
            <a:r>
              <a:rPr lang="it" sz="1800"/>
              <a:t>Transport Infrastructures</a:t>
            </a:r>
            <a:endParaRPr sz="1800"/>
          </a:p>
          <a:p>
            <a:pPr indent="-342900" lvl="0" marL="457200" rtl="0" algn="l">
              <a:lnSpc>
                <a:spcPct val="200000"/>
              </a:lnSpc>
              <a:spcBef>
                <a:spcPts val="0"/>
              </a:spcBef>
              <a:spcAft>
                <a:spcPts val="0"/>
              </a:spcAft>
              <a:buSzPts val="1800"/>
              <a:buChar char="●"/>
            </a:pPr>
            <a:r>
              <a:rPr lang="it" sz="1800"/>
              <a:t>Water Distribution</a:t>
            </a:r>
            <a:endParaRPr sz="1800"/>
          </a:p>
          <a:p>
            <a:pPr indent="-342900" lvl="0" marL="457200" rtl="0" algn="l">
              <a:lnSpc>
                <a:spcPct val="200000"/>
              </a:lnSpc>
              <a:spcBef>
                <a:spcPts val="0"/>
              </a:spcBef>
              <a:spcAft>
                <a:spcPts val="0"/>
              </a:spcAft>
              <a:buSzPts val="1800"/>
              <a:buChar char="●"/>
            </a:pPr>
            <a:r>
              <a:rPr lang="it" sz="1800"/>
              <a:t>Internet and Social Media</a:t>
            </a:r>
            <a:endParaRPr sz="1800"/>
          </a:p>
          <a:p>
            <a:pPr indent="0" lvl="0" marL="0" rtl="0" algn="l">
              <a:lnSpc>
                <a:spcPct val="100000"/>
              </a:lnSpc>
              <a:spcBef>
                <a:spcPts val="1200"/>
              </a:spcBef>
              <a:spcAft>
                <a:spcPts val="0"/>
              </a:spcAft>
              <a:buNone/>
            </a:pPr>
            <a:r>
              <a:rPr lang="it" sz="1800"/>
              <a:t>And much more. </a:t>
            </a:r>
            <a:r>
              <a:rPr lang="it" sz="1800"/>
              <a:t>Acquiring</a:t>
            </a:r>
            <a:r>
              <a:rPr lang="it" sz="1800"/>
              <a:t> knowledge about the structure of complex networks and solving problems related to them is essential.</a:t>
            </a:r>
            <a:endParaRPr sz="1800"/>
          </a:p>
          <a:p>
            <a:pPr indent="0" lvl="0" marL="0" rtl="0" algn="l">
              <a:lnSpc>
                <a:spcPct val="95000"/>
              </a:lnSpc>
              <a:spcBef>
                <a:spcPts val="1200"/>
              </a:spcBef>
              <a:spcAft>
                <a:spcPts val="0"/>
              </a:spcAft>
              <a:buSzPts val="852"/>
              <a:buNone/>
            </a:pPr>
            <a:r>
              <a:t/>
            </a:r>
            <a:endParaRPr sz="1595"/>
          </a:p>
          <a:p>
            <a:pPr indent="0" lvl="0" marL="0" rtl="0" algn="l">
              <a:lnSpc>
                <a:spcPct val="95000"/>
              </a:lnSpc>
              <a:spcBef>
                <a:spcPts val="1200"/>
              </a:spcBef>
              <a:spcAft>
                <a:spcPts val="1200"/>
              </a:spcAft>
              <a:buSzPts val="852"/>
              <a:buNone/>
            </a:pPr>
            <a:r>
              <a:t/>
            </a:r>
            <a:endParaRPr sz="15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Influence Maximization Applications</a:t>
            </a:r>
            <a:endParaRPr/>
          </a:p>
        </p:txBody>
      </p:sp>
      <p:sp>
        <p:nvSpPr>
          <p:cNvPr id="74" name="Google Shape;74;p16"/>
          <p:cNvSpPr txBox="1"/>
          <p:nvPr>
            <p:ph idx="1" type="body"/>
          </p:nvPr>
        </p:nvSpPr>
        <p:spPr>
          <a:xfrm>
            <a:off x="311700" y="1152475"/>
            <a:ext cx="8520600" cy="456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it"/>
              <a:t>Various range of </a:t>
            </a:r>
            <a:r>
              <a:rPr lang="it"/>
              <a:t>practical implications in many disciplines, such as:</a:t>
            </a:r>
            <a:endParaRPr/>
          </a:p>
        </p:txBody>
      </p:sp>
      <p:graphicFrame>
        <p:nvGraphicFramePr>
          <p:cNvPr id="75" name="Google Shape;75;p16"/>
          <p:cNvGraphicFramePr/>
          <p:nvPr/>
        </p:nvGraphicFramePr>
        <p:xfrm>
          <a:off x="952500" y="1935850"/>
          <a:ext cx="3000000" cy="3000000"/>
        </p:xfrm>
        <a:graphic>
          <a:graphicData uri="http://schemas.openxmlformats.org/drawingml/2006/table">
            <a:tbl>
              <a:tblPr>
                <a:noFill/>
                <a:tableStyleId>{05525A5F-4235-4E43-B3AD-71AED1ACD30C}</a:tableStyleId>
              </a:tblPr>
              <a:tblGrid>
                <a:gridCol w="2413000"/>
                <a:gridCol w="2413000"/>
                <a:gridCol w="2413000"/>
              </a:tblGrid>
              <a:tr h="2205650">
                <a:tc>
                  <a:txBody>
                    <a:bodyPr/>
                    <a:lstStyle/>
                    <a:p>
                      <a:pPr indent="0" lvl="0" marL="0" rtl="0" algn="ctr">
                        <a:spcBef>
                          <a:spcPts val="0"/>
                        </a:spcBef>
                        <a:spcAft>
                          <a:spcPts val="0"/>
                        </a:spcAft>
                        <a:buNone/>
                      </a:pPr>
                      <a:r>
                        <a:rPr lang="it" sz="1600" u="sng">
                          <a:solidFill>
                            <a:schemeClr val="lt2"/>
                          </a:solidFill>
                        </a:rPr>
                        <a:t>VIRAL MARKETING</a:t>
                      </a:r>
                      <a:endParaRPr sz="1600" u="sng">
                        <a:solidFill>
                          <a:schemeClr val="lt2"/>
                        </a:solidFill>
                      </a:endParaRPr>
                    </a:p>
                    <a:p>
                      <a:pPr indent="0" lvl="0" marL="0" rtl="0" algn="ctr">
                        <a:spcBef>
                          <a:spcPts val="0"/>
                        </a:spcBef>
                        <a:spcAft>
                          <a:spcPts val="0"/>
                        </a:spcAft>
                        <a:buNone/>
                      </a:pPr>
                      <a:r>
                        <a:t/>
                      </a:r>
                      <a:endParaRPr sz="1600">
                        <a:solidFill>
                          <a:schemeClr val="lt2"/>
                        </a:solidFill>
                      </a:endParaRPr>
                    </a:p>
                    <a:p>
                      <a:pPr indent="0" lvl="0" marL="0" rtl="0" algn="ctr">
                        <a:spcBef>
                          <a:spcPts val="0"/>
                        </a:spcBef>
                        <a:spcAft>
                          <a:spcPts val="0"/>
                        </a:spcAft>
                        <a:buNone/>
                      </a:pPr>
                      <a:r>
                        <a:rPr lang="it" sz="1600">
                          <a:solidFill>
                            <a:schemeClr val="lt2"/>
                          </a:solidFill>
                        </a:rPr>
                        <a:t>product advertising</a:t>
                      </a:r>
                      <a:endParaRPr sz="1600">
                        <a:solidFill>
                          <a:schemeClr val="lt2"/>
                        </a:solidFill>
                      </a:endParaRPr>
                    </a:p>
                  </a:txBody>
                  <a:tcPr marT="91425" marB="91425" marR="91425" marL="91425"/>
                </a:tc>
                <a:tc>
                  <a:txBody>
                    <a:bodyPr/>
                    <a:lstStyle/>
                    <a:p>
                      <a:pPr indent="0" lvl="0" marL="0" rtl="0" algn="ctr">
                        <a:spcBef>
                          <a:spcPts val="0"/>
                        </a:spcBef>
                        <a:spcAft>
                          <a:spcPts val="0"/>
                        </a:spcAft>
                        <a:buNone/>
                      </a:pPr>
                      <a:r>
                        <a:rPr lang="it" sz="1600" u="sng">
                          <a:solidFill>
                            <a:schemeClr val="lt2"/>
                          </a:solidFill>
                        </a:rPr>
                        <a:t>SOCIETY</a:t>
                      </a:r>
                      <a:endParaRPr sz="1600" u="sng">
                        <a:solidFill>
                          <a:schemeClr val="lt2"/>
                        </a:solidFill>
                      </a:endParaRPr>
                    </a:p>
                    <a:p>
                      <a:pPr indent="0" lvl="0" marL="0" rtl="0" algn="ctr">
                        <a:spcBef>
                          <a:spcPts val="0"/>
                        </a:spcBef>
                        <a:spcAft>
                          <a:spcPts val="0"/>
                        </a:spcAft>
                        <a:buNone/>
                      </a:pPr>
                      <a:r>
                        <a:t/>
                      </a:r>
                      <a:endParaRPr sz="1600" u="sng">
                        <a:solidFill>
                          <a:schemeClr val="lt2"/>
                        </a:solidFill>
                      </a:endParaRPr>
                    </a:p>
                    <a:p>
                      <a:pPr indent="0" lvl="0" marL="0" rtl="0" algn="ctr">
                        <a:spcBef>
                          <a:spcPts val="0"/>
                        </a:spcBef>
                        <a:spcAft>
                          <a:spcPts val="0"/>
                        </a:spcAft>
                        <a:buNone/>
                      </a:pPr>
                      <a:r>
                        <a:rPr lang="it" sz="1600">
                          <a:solidFill>
                            <a:schemeClr val="lt2"/>
                          </a:solidFill>
                        </a:rPr>
                        <a:t>outbreak detection and epidemics spread</a:t>
                      </a:r>
                      <a:endParaRPr sz="1600">
                        <a:solidFill>
                          <a:schemeClr val="lt2"/>
                        </a:solidFill>
                      </a:endParaRPr>
                    </a:p>
                  </a:txBody>
                  <a:tcPr marT="91425" marB="91425" marR="91425" marL="91425"/>
                </a:tc>
                <a:tc>
                  <a:txBody>
                    <a:bodyPr/>
                    <a:lstStyle/>
                    <a:p>
                      <a:pPr indent="0" lvl="0" marL="0" rtl="0" algn="ctr">
                        <a:spcBef>
                          <a:spcPts val="0"/>
                        </a:spcBef>
                        <a:spcAft>
                          <a:spcPts val="0"/>
                        </a:spcAft>
                        <a:buNone/>
                      </a:pPr>
                      <a:r>
                        <a:rPr lang="it" sz="1600" u="sng">
                          <a:solidFill>
                            <a:schemeClr val="lt2"/>
                          </a:solidFill>
                        </a:rPr>
                        <a:t>COMPUTER SCIENCE</a:t>
                      </a:r>
                      <a:endParaRPr sz="1600" u="sng">
                        <a:solidFill>
                          <a:schemeClr val="lt2"/>
                        </a:solidFill>
                      </a:endParaRPr>
                    </a:p>
                    <a:p>
                      <a:pPr indent="0" lvl="0" marL="0" rtl="0" algn="ctr">
                        <a:spcBef>
                          <a:spcPts val="0"/>
                        </a:spcBef>
                        <a:spcAft>
                          <a:spcPts val="0"/>
                        </a:spcAft>
                        <a:buNone/>
                      </a:pPr>
                      <a:r>
                        <a:t/>
                      </a:r>
                      <a:endParaRPr sz="1600" u="sng">
                        <a:solidFill>
                          <a:schemeClr val="lt2"/>
                        </a:solidFill>
                      </a:endParaRPr>
                    </a:p>
                    <a:p>
                      <a:pPr indent="0" lvl="0" marL="0" rtl="0" algn="ctr">
                        <a:spcBef>
                          <a:spcPts val="0"/>
                        </a:spcBef>
                        <a:spcAft>
                          <a:spcPts val="0"/>
                        </a:spcAft>
                        <a:buNone/>
                      </a:pPr>
                      <a:r>
                        <a:rPr lang="it" sz="1600">
                          <a:solidFill>
                            <a:schemeClr val="lt2"/>
                          </a:solidFill>
                        </a:rPr>
                        <a:t>fake news epidemics and rumors spread</a:t>
                      </a:r>
                      <a:endParaRPr sz="1600">
                        <a:solidFill>
                          <a:schemeClr val="lt2"/>
                        </a:solidFill>
                      </a:endParaRPr>
                    </a:p>
                  </a:txBody>
                  <a:tcPr marT="91425" marB="91425" marR="91425" marL="91425"/>
                </a:tc>
              </a:tr>
            </a:tbl>
          </a:graphicData>
        </a:graphic>
      </p:graphicFrame>
      <p:sp>
        <p:nvSpPr>
          <p:cNvPr id="76" name="Google Shape;76;p16"/>
          <p:cNvSpPr txBox="1"/>
          <p:nvPr/>
        </p:nvSpPr>
        <p:spPr>
          <a:xfrm>
            <a:off x="577950" y="4468275"/>
            <a:ext cx="798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800">
                <a:solidFill>
                  <a:schemeClr val="lt2"/>
                </a:solidFill>
              </a:rPr>
              <a:t>Modern day social media enhance these correlations even more</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Viral Marketing Application Example in Social Media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The goal is to maximize the interest towards a product by selecting some influential users for its </a:t>
            </a:r>
            <a:r>
              <a:rPr lang="it"/>
              <a:t>endorsement</a:t>
            </a:r>
            <a:r>
              <a:rPr lang="it"/>
              <a:t> and advertising.</a:t>
            </a:r>
            <a:endParaRPr/>
          </a:p>
          <a:p>
            <a:pPr indent="-342900" lvl="0" marL="457200" rtl="0" algn="l">
              <a:spcBef>
                <a:spcPts val="1200"/>
              </a:spcBef>
              <a:spcAft>
                <a:spcPts val="0"/>
              </a:spcAft>
              <a:buSzPts val="1800"/>
              <a:buAutoNum type="arabicPeriod"/>
            </a:pPr>
            <a:r>
              <a:rPr lang="it"/>
              <a:t>Select best possible initial nodes, so that the interest towards the product is massively shared through their network of contacts or followers</a:t>
            </a:r>
            <a:endParaRPr/>
          </a:p>
          <a:p>
            <a:pPr indent="-342900" lvl="0" marL="457200" rtl="0" algn="l">
              <a:spcBef>
                <a:spcPts val="0"/>
              </a:spcBef>
              <a:spcAft>
                <a:spcPts val="0"/>
              </a:spcAft>
              <a:buSzPts val="1800"/>
              <a:buAutoNum type="arabicPeriod"/>
            </a:pPr>
            <a:r>
              <a:rPr lang="it"/>
              <a:t>Seed nodes share the influence and the next influenced nodes do the same on their own network of contacts</a:t>
            </a:r>
            <a:endParaRPr/>
          </a:p>
          <a:p>
            <a:pPr indent="-342900" lvl="0" marL="457200" rtl="0" algn="l">
              <a:spcBef>
                <a:spcPts val="0"/>
              </a:spcBef>
              <a:spcAft>
                <a:spcPts val="0"/>
              </a:spcAft>
              <a:buSzPts val="1800"/>
              <a:buAutoNum type="arabicPeriod"/>
            </a:pPr>
            <a:r>
              <a:rPr lang="it"/>
              <a:t>Influence stops when there are no more contacts, a lot of nodes have been reached and hopefully the majority of them is influenced and therefore interest in the </a:t>
            </a:r>
            <a:r>
              <a:rPr lang="it"/>
              <a:t>advertised</a:t>
            </a:r>
            <a:r>
              <a:rPr lang="it"/>
              <a:t> product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Temporal Networks</a:t>
            </a:r>
            <a:endParaRPr/>
          </a:p>
        </p:txBody>
      </p:sp>
      <p:sp>
        <p:nvSpPr>
          <p:cNvPr id="88" name="Google Shape;88;p18"/>
          <p:cNvSpPr txBox="1"/>
          <p:nvPr>
            <p:ph idx="1" type="body"/>
          </p:nvPr>
        </p:nvSpPr>
        <p:spPr>
          <a:xfrm>
            <a:off x="460950" y="1100150"/>
            <a:ext cx="8222100" cy="271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sz="1800"/>
              <a:t>Any spreading process occurs over time, and the latter highly characterizes that process. This work is based on temporal networks since also social interactions do not happen all simultaneously, and new interactions can arise and vanish over time.</a:t>
            </a:r>
            <a:endParaRPr sz="1800"/>
          </a:p>
        </p:txBody>
      </p:sp>
      <p:pic>
        <p:nvPicPr>
          <p:cNvPr id="89" name="Google Shape;89;p18"/>
          <p:cNvPicPr preferRelativeResize="0"/>
          <p:nvPr/>
        </p:nvPicPr>
        <p:blipFill rotWithShape="1">
          <a:blip r:embed="rId3">
            <a:alphaModFix/>
          </a:blip>
          <a:srcRect b="0" l="2114" r="0" t="0"/>
          <a:stretch/>
        </p:blipFill>
        <p:spPr>
          <a:xfrm>
            <a:off x="901250" y="2514275"/>
            <a:ext cx="7341499" cy="239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Seeding</a:t>
            </a:r>
            <a:endParaRPr/>
          </a:p>
        </p:txBody>
      </p:sp>
      <p:sp>
        <p:nvSpPr>
          <p:cNvPr id="95" name="Google Shape;95;p19"/>
          <p:cNvSpPr txBox="1"/>
          <p:nvPr/>
        </p:nvSpPr>
        <p:spPr>
          <a:xfrm>
            <a:off x="1002600" y="3696825"/>
            <a:ext cx="71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500">
                <a:solidFill>
                  <a:schemeClr val="lt2"/>
                </a:solidFill>
              </a:rPr>
              <a:t>c(n) = e</a:t>
            </a:r>
            <a:r>
              <a:rPr baseline="30000" lang="it" sz="1500">
                <a:solidFill>
                  <a:schemeClr val="lt2"/>
                </a:solidFill>
              </a:rPr>
              <a:t>𝛅</a:t>
            </a:r>
            <a:r>
              <a:rPr baseline="30000" lang="it" sz="1500">
                <a:solidFill>
                  <a:schemeClr val="lt2"/>
                </a:solidFill>
              </a:rPr>
              <a:t>(n) </a:t>
            </a:r>
            <a:r>
              <a:rPr lang="it" sz="1500">
                <a:solidFill>
                  <a:schemeClr val="lt2"/>
                </a:solidFill>
              </a:rPr>
              <a:t> , where c(n) is the cost of node n, and 𝛅(n) its degree.</a:t>
            </a:r>
            <a:endParaRPr sz="1500">
              <a:solidFill>
                <a:schemeClr val="lt2"/>
              </a:solidFill>
            </a:endParaRPr>
          </a:p>
          <a:p>
            <a:pPr indent="0" lvl="0" marL="0" rtl="0" algn="l">
              <a:spcBef>
                <a:spcPts val="0"/>
              </a:spcBef>
              <a:spcAft>
                <a:spcPts val="0"/>
              </a:spcAft>
              <a:buNone/>
            </a:pPr>
            <a:r>
              <a:t/>
            </a:r>
            <a:endParaRPr baseline="30000" sz="1500">
              <a:solidFill>
                <a:schemeClr val="dk1"/>
              </a:solidFill>
            </a:endParaRPr>
          </a:p>
        </p:txBody>
      </p:sp>
      <p:graphicFrame>
        <p:nvGraphicFramePr>
          <p:cNvPr id="96" name="Google Shape;96;p19"/>
          <p:cNvGraphicFramePr/>
          <p:nvPr/>
        </p:nvGraphicFramePr>
        <p:xfrm>
          <a:off x="952500" y="1228625"/>
          <a:ext cx="3000000" cy="3000000"/>
        </p:xfrm>
        <a:graphic>
          <a:graphicData uri="http://schemas.openxmlformats.org/drawingml/2006/table">
            <a:tbl>
              <a:tblPr>
                <a:noFill/>
                <a:tableStyleId>{05525A5F-4235-4E43-B3AD-71AED1ACD30C}</a:tableStyleId>
              </a:tblPr>
              <a:tblGrid>
                <a:gridCol w="3619500"/>
                <a:gridCol w="3619500"/>
              </a:tblGrid>
              <a:tr h="381000">
                <a:tc>
                  <a:txBody>
                    <a:bodyPr/>
                    <a:lstStyle/>
                    <a:p>
                      <a:pPr indent="0" lvl="0" marL="0" rtl="0" algn="ctr">
                        <a:spcBef>
                          <a:spcPts val="0"/>
                        </a:spcBef>
                        <a:spcAft>
                          <a:spcPts val="0"/>
                        </a:spcAft>
                        <a:buNone/>
                      </a:pPr>
                      <a:r>
                        <a:rPr lang="it" sz="1600" u="sng">
                          <a:solidFill>
                            <a:schemeClr val="lt2"/>
                          </a:solidFill>
                        </a:rPr>
                        <a:t>CLASSIC IM FRAMEWORK</a:t>
                      </a:r>
                      <a:endParaRPr sz="1600" u="sng">
                        <a:solidFill>
                          <a:schemeClr val="lt2"/>
                        </a:solidFill>
                      </a:endParaRPr>
                    </a:p>
                    <a:p>
                      <a:pPr indent="0" lvl="0" marL="0" rtl="0" algn="ctr">
                        <a:spcBef>
                          <a:spcPts val="0"/>
                        </a:spcBef>
                        <a:spcAft>
                          <a:spcPts val="0"/>
                        </a:spcAft>
                        <a:buNone/>
                      </a:pPr>
                      <a:r>
                        <a:t/>
                      </a:r>
                      <a:endParaRPr sz="1600" u="sng">
                        <a:solidFill>
                          <a:schemeClr val="lt2"/>
                        </a:solidFill>
                      </a:endParaRPr>
                    </a:p>
                    <a:p>
                      <a:pPr indent="-317500" lvl="0" marL="457200" rtl="0" algn="l">
                        <a:lnSpc>
                          <a:spcPct val="200000"/>
                        </a:lnSpc>
                        <a:spcBef>
                          <a:spcPts val="0"/>
                        </a:spcBef>
                        <a:spcAft>
                          <a:spcPts val="0"/>
                        </a:spcAft>
                        <a:buClr>
                          <a:schemeClr val="lt2"/>
                        </a:buClr>
                        <a:buSzPts val="1400"/>
                        <a:buChar char="●"/>
                      </a:pPr>
                      <a:r>
                        <a:rPr lang="it">
                          <a:solidFill>
                            <a:schemeClr val="lt2"/>
                          </a:solidFill>
                        </a:rPr>
                        <a:t>Restrict Seed Set Cardinality</a:t>
                      </a:r>
                      <a:endParaRPr>
                        <a:solidFill>
                          <a:schemeClr val="lt2"/>
                        </a:solidFill>
                      </a:endParaRPr>
                    </a:p>
                    <a:p>
                      <a:pPr indent="-317500" lvl="0" marL="457200" rtl="0" algn="l">
                        <a:lnSpc>
                          <a:spcPct val="200000"/>
                        </a:lnSpc>
                        <a:spcBef>
                          <a:spcPts val="0"/>
                        </a:spcBef>
                        <a:spcAft>
                          <a:spcPts val="0"/>
                        </a:spcAft>
                        <a:buClr>
                          <a:schemeClr val="lt2"/>
                        </a:buClr>
                        <a:buSzPts val="1400"/>
                        <a:buChar char="●"/>
                      </a:pPr>
                      <a:r>
                        <a:rPr lang="it">
                          <a:solidFill>
                            <a:schemeClr val="lt2"/>
                          </a:solidFill>
                        </a:rPr>
                        <a:t>Freedom of Node Choice</a:t>
                      </a:r>
                      <a:endParaRPr>
                        <a:solidFill>
                          <a:schemeClr val="lt2"/>
                        </a:solidFill>
                      </a:endParaRPr>
                    </a:p>
                    <a:p>
                      <a:pPr indent="0" lvl="0" marL="457200" rtl="0" algn="l">
                        <a:spcBef>
                          <a:spcPts val="0"/>
                        </a:spcBef>
                        <a:spcAft>
                          <a:spcPts val="0"/>
                        </a:spcAft>
                        <a:buNone/>
                      </a:pPr>
                      <a:r>
                        <a:t/>
                      </a:r>
                      <a:endParaRPr>
                        <a:solidFill>
                          <a:schemeClr val="lt2"/>
                        </a:solidFill>
                      </a:endParaRPr>
                    </a:p>
                  </a:txBody>
                  <a:tcPr marT="91425" marB="91425" marR="91425" marL="91425"/>
                </a:tc>
                <a:tc>
                  <a:txBody>
                    <a:bodyPr/>
                    <a:lstStyle/>
                    <a:p>
                      <a:pPr indent="0" lvl="0" marL="0" rtl="0" algn="ctr">
                        <a:spcBef>
                          <a:spcPts val="0"/>
                        </a:spcBef>
                        <a:spcAft>
                          <a:spcPts val="0"/>
                        </a:spcAft>
                        <a:buNone/>
                      </a:pPr>
                      <a:r>
                        <a:rPr lang="it" sz="1600" u="sng">
                          <a:solidFill>
                            <a:schemeClr val="lt2"/>
                          </a:solidFill>
                        </a:rPr>
                        <a:t>PROPOSED </a:t>
                      </a:r>
                      <a:r>
                        <a:rPr lang="it" sz="1600" u="sng">
                          <a:solidFill>
                            <a:schemeClr val="lt2"/>
                          </a:solidFill>
                        </a:rPr>
                        <a:t>IM FRAMEWORK</a:t>
                      </a:r>
                      <a:endParaRPr sz="1600" u="sng">
                        <a:solidFill>
                          <a:schemeClr val="lt2"/>
                        </a:solidFill>
                      </a:endParaRPr>
                    </a:p>
                    <a:p>
                      <a:pPr indent="0" lvl="0" marL="0" rtl="0" algn="l">
                        <a:spcBef>
                          <a:spcPts val="0"/>
                        </a:spcBef>
                        <a:spcAft>
                          <a:spcPts val="0"/>
                        </a:spcAft>
                        <a:buNone/>
                      </a:pPr>
                      <a:r>
                        <a:t/>
                      </a:r>
                      <a:endParaRPr u="sng">
                        <a:solidFill>
                          <a:schemeClr val="lt2"/>
                        </a:solidFill>
                      </a:endParaRPr>
                    </a:p>
                    <a:p>
                      <a:pPr indent="-317500" lvl="0" marL="457200" rtl="0" algn="l">
                        <a:lnSpc>
                          <a:spcPct val="200000"/>
                        </a:lnSpc>
                        <a:spcBef>
                          <a:spcPts val="0"/>
                        </a:spcBef>
                        <a:spcAft>
                          <a:spcPts val="0"/>
                        </a:spcAft>
                        <a:buClr>
                          <a:schemeClr val="lt2"/>
                        </a:buClr>
                        <a:buSzPts val="1400"/>
                        <a:buChar char="●"/>
                      </a:pPr>
                      <a:r>
                        <a:rPr lang="it">
                          <a:solidFill>
                            <a:schemeClr val="lt2"/>
                          </a:solidFill>
                        </a:rPr>
                        <a:t>Restricted Budget Cap</a:t>
                      </a:r>
                      <a:endParaRPr>
                        <a:solidFill>
                          <a:schemeClr val="lt2"/>
                        </a:solidFill>
                      </a:endParaRPr>
                    </a:p>
                    <a:p>
                      <a:pPr indent="-317500" lvl="0" marL="457200" rtl="0" algn="l">
                        <a:lnSpc>
                          <a:spcPct val="200000"/>
                        </a:lnSpc>
                        <a:spcBef>
                          <a:spcPts val="0"/>
                        </a:spcBef>
                        <a:spcAft>
                          <a:spcPts val="0"/>
                        </a:spcAft>
                        <a:buClr>
                          <a:schemeClr val="lt2"/>
                        </a:buClr>
                        <a:buSzPts val="1400"/>
                        <a:buChar char="●"/>
                      </a:pPr>
                      <a:r>
                        <a:rPr lang="it">
                          <a:solidFill>
                            <a:schemeClr val="lt2"/>
                          </a:solidFill>
                        </a:rPr>
                        <a:t>Cost of Node Seeding</a:t>
                      </a:r>
                      <a:endParaRPr>
                        <a:solidFill>
                          <a:schemeClr val="lt2"/>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Optimal </a:t>
            </a:r>
            <a:r>
              <a:rPr lang="it"/>
              <a:t>Solutions in Large Scale Networks</a:t>
            </a:r>
            <a:endParaRPr/>
          </a:p>
        </p:txBody>
      </p:sp>
      <p:sp>
        <p:nvSpPr>
          <p:cNvPr id="102" name="Google Shape;102;p20"/>
          <p:cNvSpPr txBox="1"/>
          <p:nvPr>
            <p:ph idx="1" type="body"/>
          </p:nvPr>
        </p:nvSpPr>
        <p:spPr>
          <a:xfrm>
            <a:off x="460950" y="1261750"/>
            <a:ext cx="8222100" cy="2332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935"/>
              <a:buNone/>
            </a:pPr>
            <a:r>
              <a:t/>
            </a:r>
            <a:endParaRPr sz="1829"/>
          </a:p>
          <a:p>
            <a:pPr indent="-344805" lvl="0" marL="457200" rtl="0" algn="l">
              <a:lnSpc>
                <a:spcPct val="130000"/>
              </a:lnSpc>
              <a:spcBef>
                <a:spcPts val="1200"/>
              </a:spcBef>
              <a:spcAft>
                <a:spcPts val="0"/>
              </a:spcAft>
              <a:buSzPts val="1830"/>
              <a:buChar char="●"/>
            </a:pPr>
            <a:r>
              <a:rPr lang="it" sz="1829"/>
              <a:t>Greedy approach, adding one node at a time</a:t>
            </a:r>
            <a:endParaRPr sz="1829"/>
          </a:p>
          <a:p>
            <a:pPr indent="-344805" lvl="0" marL="457200" rtl="0" algn="l">
              <a:lnSpc>
                <a:spcPct val="130000"/>
              </a:lnSpc>
              <a:spcBef>
                <a:spcPts val="0"/>
              </a:spcBef>
              <a:spcAft>
                <a:spcPts val="0"/>
              </a:spcAft>
              <a:buSzPts val="1830"/>
              <a:buChar char="●"/>
            </a:pPr>
            <a:r>
              <a:rPr lang="it" sz="1829"/>
              <a:t>Best Contributing node is chosen</a:t>
            </a:r>
            <a:endParaRPr sz="1829"/>
          </a:p>
          <a:p>
            <a:pPr indent="-344805" lvl="0" marL="457200" rtl="0" algn="l">
              <a:lnSpc>
                <a:spcPct val="130000"/>
              </a:lnSpc>
              <a:spcBef>
                <a:spcPts val="0"/>
              </a:spcBef>
              <a:spcAft>
                <a:spcPts val="0"/>
              </a:spcAft>
              <a:buSzPts val="1830"/>
              <a:buChar char="●"/>
            </a:pPr>
            <a:r>
              <a:rPr lang="it" sz="1829"/>
              <a:t>NP Hard, not applicable to Large Scale Networks</a:t>
            </a:r>
            <a:endParaRPr sz="1829"/>
          </a:p>
          <a:p>
            <a:pPr indent="-344805" lvl="0" marL="457200" rtl="0" algn="l">
              <a:lnSpc>
                <a:spcPct val="130000"/>
              </a:lnSpc>
              <a:spcBef>
                <a:spcPts val="0"/>
              </a:spcBef>
              <a:spcAft>
                <a:spcPts val="0"/>
              </a:spcAft>
              <a:buSzPts val="1830"/>
              <a:buChar char="●"/>
            </a:pPr>
            <a:r>
              <a:rPr lang="it" sz="1829"/>
              <a:t>Full Network Knowledge</a:t>
            </a:r>
            <a:endParaRPr sz="1829"/>
          </a:p>
          <a:p>
            <a:pPr indent="0" lvl="0" marL="0" rtl="0" algn="l">
              <a:lnSpc>
                <a:spcPct val="130000"/>
              </a:lnSpc>
              <a:spcBef>
                <a:spcPts val="1200"/>
              </a:spcBef>
              <a:spcAft>
                <a:spcPts val="1200"/>
              </a:spcAft>
              <a:buSzPts val="935"/>
              <a:buNone/>
            </a:pPr>
            <a:r>
              <a:t/>
            </a:r>
            <a:endParaRPr sz="18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Sub-Optimal Solutions</a:t>
            </a:r>
            <a:endParaRPr/>
          </a:p>
        </p:txBody>
      </p:sp>
      <p:sp>
        <p:nvSpPr>
          <p:cNvPr id="108" name="Google Shape;108;p21"/>
          <p:cNvSpPr txBox="1"/>
          <p:nvPr>
            <p:ph idx="1" type="body"/>
          </p:nvPr>
        </p:nvSpPr>
        <p:spPr>
          <a:xfrm>
            <a:off x="460950" y="1261725"/>
            <a:ext cx="8450400" cy="2049900"/>
          </a:xfrm>
          <a:prstGeom prst="rect">
            <a:avLst/>
          </a:prstGeom>
        </p:spPr>
        <p:txBody>
          <a:bodyPr anchorCtr="0" anchor="t" bIns="91425" lIns="91425" spcFirstLastPara="1" rIns="91425" wrap="square" tIns="91425">
            <a:normAutofit lnSpcReduction="20000"/>
          </a:bodyPr>
          <a:lstStyle/>
          <a:p>
            <a:pPr indent="0" lvl="0" marL="914400" rtl="0" algn="l">
              <a:lnSpc>
                <a:spcPct val="150000"/>
              </a:lnSpc>
              <a:spcBef>
                <a:spcPts val="0"/>
              </a:spcBef>
              <a:spcAft>
                <a:spcPts val="0"/>
              </a:spcAft>
              <a:buNone/>
            </a:pPr>
            <a:r>
              <a:t/>
            </a:r>
            <a:endParaRPr sz="1800"/>
          </a:p>
          <a:p>
            <a:pPr indent="-342900" lvl="0" marL="457200" rtl="0" algn="l">
              <a:lnSpc>
                <a:spcPct val="150000"/>
              </a:lnSpc>
              <a:spcBef>
                <a:spcPts val="1200"/>
              </a:spcBef>
              <a:spcAft>
                <a:spcPts val="0"/>
              </a:spcAft>
              <a:buSzPts val="1800"/>
              <a:buChar char="●"/>
            </a:pPr>
            <a:r>
              <a:rPr lang="it" sz="1800"/>
              <a:t>Greedy approach, adding one node at a time</a:t>
            </a:r>
            <a:endParaRPr sz="1800"/>
          </a:p>
          <a:p>
            <a:pPr indent="-342900" lvl="0" marL="457200" rtl="0" algn="l">
              <a:lnSpc>
                <a:spcPct val="150000"/>
              </a:lnSpc>
              <a:spcBef>
                <a:spcPts val="0"/>
              </a:spcBef>
              <a:spcAft>
                <a:spcPts val="0"/>
              </a:spcAft>
              <a:buSzPts val="1800"/>
              <a:buChar char="●"/>
            </a:pPr>
            <a:r>
              <a:rPr lang="it" sz="1800"/>
              <a:t>Best EDV node is chosen</a:t>
            </a:r>
            <a:endParaRPr sz="1800"/>
          </a:p>
          <a:p>
            <a:pPr indent="-342900" lvl="0" marL="457200" rtl="0" algn="l">
              <a:lnSpc>
                <a:spcPct val="150000"/>
              </a:lnSpc>
              <a:spcBef>
                <a:spcPts val="0"/>
              </a:spcBef>
              <a:spcAft>
                <a:spcPts val="0"/>
              </a:spcAft>
              <a:buSzPts val="1800"/>
              <a:buChar char="●"/>
            </a:pPr>
            <a:r>
              <a:rPr lang="it" sz="1800"/>
              <a:t>Applicable to Large Scale Networks</a:t>
            </a:r>
            <a:endParaRPr sz="1800"/>
          </a:p>
          <a:p>
            <a:pPr indent="-342900" lvl="0" marL="457200" rtl="0" algn="l">
              <a:lnSpc>
                <a:spcPct val="150000"/>
              </a:lnSpc>
              <a:spcBef>
                <a:spcPts val="0"/>
              </a:spcBef>
              <a:spcAft>
                <a:spcPts val="0"/>
              </a:spcAft>
              <a:buSzPts val="1800"/>
              <a:buChar char="●"/>
            </a:pPr>
            <a:r>
              <a:rPr lang="it" sz="1800"/>
              <a:t>Full Network Knowledge useful, but not essential for each of these solutions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