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2.wmf" ContentType="image/x-wmf"/>
  <Override PartName="/ppt/media/image4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3.wmf" ContentType="image/x-wmf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735762" cy="9799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F10131-E151-41C1-A1E1-B1E1F191012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F161-3121-4121-B161-A14171A161C1}" type="slidenum">
              <a:rPr lang="en-IN" sz="20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D131-D121-4171-81C1-81A10101B1E1}" type="slidenum">
              <a:rPr lang="en-IN" sz="20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A1E1B1-B181-4181-81B1-0131D141D1D1}" type="slidenum">
              <a:rPr lang="en-IN" sz="20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816720" y="9308520"/>
            <a:ext cx="2918880" cy="490680"/>
          </a:xfrm>
          <a:prstGeom prst="rect">
            <a:avLst/>
          </a:prstGeom>
        </p:spPr>
        <p:txBody>
          <a:bodyPr anchor="b" bIns="46080" lIns="92160" rIns="92160" tIns="46080"/>
          <a:p>
            <a:pPr algn="r">
              <a:lnSpc>
                <a:spcPct val="100000"/>
              </a:lnSpc>
            </a:pPr>
            <a:fld id="{A101F1B1-9161-4161-B151-3151A101D141}" type="slidenum">
              <a:rPr lang="en-IN" sz="13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360" lIns="90720" rIns="90720" tIns="4536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3816720" y="9308520"/>
            <a:ext cx="2918880" cy="490680"/>
          </a:xfrm>
          <a:prstGeom prst="rect">
            <a:avLst/>
          </a:prstGeom>
        </p:spPr>
        <p:txBody>
          <a:bodyPr anchor="b" bIns="46080" lIns="92160" rIns="92160" tIns="46080"/>
          <a:p>
            <a:pPr algn="r">
              <a:lnSpc>
                <a:spcPct val="100000"/>
              </a:lnSpc>
            </a:pPr>
            <a:fld id="{7151D101-4131-4151-9111-E131C19101B1}" type="slidenum">
              <a:rPr lang="en-IN" sz="13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360" lIns="90720" rIns="90720" tIns="4536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3816720" y="9308520"/>
            <a:ext cx="2918880" cy="490680"/>
          </a:xfrm>
          <a:prstGeom prst="rect">
            <a:avLst/>
          </a:prstGeom>
        </p:spPr>
        <p:txBody>
          <a:bodyPr anchor="b" bIns="46080" lIns="92160" rIns="92160" tIns="46080"/>
          <a:p>
            <a:pPr algn="r">
              <a:lnSpc>
                <a:spcPct val="100000"/>
              </a:lnSpc>
            </a:pPr>
            <a:fld id="{017111C1-0151-4131-B141-C11101210081}" type="slidenum">
              <a:rPr lang="en-IN" sz="13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360" lIns="90720" rIns="90720" tIns="4536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11A1-6131-41D1-91B1-4141818141B1}" type="slidenum">
              <a:rPr lang="en-IN" sz="20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81D1-71B1-41B1-A1D1-215151910111}" type="slidenum">
              <a:rPr lang="en-IN" sz="2000">
                <a:solidFill>
                  <a:srgbClr val="40458c"/>
                </a:solidFill>
                <a:latin typeface="Tahoma"/>
                <a:ea typeface="+mn-ea"/>
              </a:rPr>
              <a:t>&lt;number&gt;</a:t>
            </a:fld>
            <a:endParaRPr/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77720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8080" y="4053960"/>
            <a:ext cx="77720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82004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83808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838080" y="1905120"/>
            <a:ext cx="7772040" cy="411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09480" y="304920"/>
            <a:ext cx="7772040" cy="5714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83808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838080" y="1905120"/>
            <a:ext cx="7772040" cy="411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82004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838080" y="4053960"/>
            <a:ext cx="7771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77720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838080" y="4053960"/>
            <a:ext cx="77720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82004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83808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304920"/>
            <a:ext cx="7772040" cy="5714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83808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411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20040" y="405396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820040" y="1905120"/>
            <a:ext cx="379224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8080" y="4053960"/>
            <a:ext cx="7771320" cy="196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304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" name="Line 5"/>
          <p:cNvSpPr/>
          <p:nvPr/>
        </p:nvSpPr>
        <p:spPr>
          <a:xfrm>
            <a:off x="0" y="1523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" name="Line 6"/>
          <p:cNvSpPr/>
          <p:nvPr/>
        </p:nvSpPr>
        <p:spPr>
          <a:xfrm>
            <a:off x="0" y="1828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" name="Line 7"/>
          <p:cNvSpPr/>
          <p:nvPr/>
        </p:nvSpPr>
        <p:spPr>
          <a:xfrm>
            <a:off x="0" y="2133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" name="Line 8"/>
          <p:cNvSpPr/>
          <p:nvPr/>
        </p:nvSpPr>
        <p:spPr>
          <a:xfrm>
            <a:off x="0" y="24382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" name="Line 9"/>
          <p:cNvSpPr/>
          <p:nvPr/>
        </p:nvSpPr>
        <p:spPr>
          <a:xfrm>
            <a:off x="0" y="27432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" name="Line 10"/>
          <p:cNvSpPr/>
          <p:nvPr/>
        </p:nvSpPr>
        <p:spPr>
          <a:xfrm>
            <a:off x="0" y="30477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" name="Line 11"/>
          <p:cNvSpPr/>
          <p:nvPr/>
        </p:nvSpPr>
        <p:spPr>
          <a:xfrm>
            <a:off x="0" y="33526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0" y="36576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0" y="39621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0" y="42670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0" y="45720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0" y="4876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0" y="5181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0" y="5486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0" y="5790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" name="Line 20"/>
          <p:cNvSpPr/>
          <p:nvPr/>
        </p:nvSpPr>
        <p:spPr>
          <a:xfrm>
            <a:off x="0" y="6095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0" name="Line 21"/>
          <p:cNvSpPr/>
          <p:nvPr/>
        </p:nvSpPr>
        <p:spPr>
          <a:xfrm>
            <a:off x="0" y="6400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1" name="Line 22"/>
          <p:cNvSpPr/>
          <p:nvPr/>
        </p:nvSpPr>
        <p:spPr>
          <a:xfrm>
            <a:off x="0" y="6705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2" name="Line 23"/>
          <p:cNvSpPr/>
          <p:nvPr/>
        </p:nvSpPr>
        <p:spPr>
          <a:xfrm>
            <a:off x="304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3" name="Line 24"/>
          <p:cNvSpPr/>
          <p:nvPr/>
        </p:nvSpPr>
        <p:spPr>
          <a:xfrm>
            <a:off x="609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4" name="Line 2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5" name="Line 26"/>
          <p:cNvSpPr/>
          <p:nvPr/>
        </p:nvSpPr>
        <p:spPr>
          <a:xfrm>
            <a:off x="1218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6" name="Line 27"/>
          <p:cNvSpPr/>
          <p:nvPr/>
        </p:nvSpPr>
        <p:spPr>
          <a:xfrm>
            <a:off x="15238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7" name="Line 28"/>
          <p:cNvSpPr/>
          <p:nvPr/>
        </p:nvSpPr>
        <p:spPr>
          <a:xfrm>
            <a:off x="1828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8" name="Line 29"/>
          <p:cNvSpPr/>
          <p:nvPr/>
        </p:nvSpPr>
        <p:spPr>
          <a:xfrm>
            <a:off x="2133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9" name="Line 30"/>
          <p:cNvSpPr/>
          <p:nvPr/>
        </p:nvSpPr>
        <p:spPr>
          <a:xfrm>
            <a:off x="2438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0" name="Line 31"/>
          <p:cNvSpPr/>
          <p:nvPr/>
        </p:nvSpPr>
        <p:spPr>
          <a:xfrm>
            <a:off x="2743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1" name="Line 32"/>
          <p:cNvSpPr/>
          <p:nvPr/>
        </p:nvSpPr>
        <p:spPr>
          <a:xfrm>
            <a:off x="3047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2" name="Line 33"/>
          <p:cNvSpPr/>
          <p:nvPr/>
        </p:nvSpPr>
        <p:spPr>
          <a:xfrm>
            <a:off x="3352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3" name="Line 34"/>
          <p:cNvSpPr/>
          <p:nvPr/>
        </p:nvSpPr>
        <p:spPr>
          <a:xfrm>
            <a:off x="3657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4" name="Line 35"/>
          <p:cNvSpPr/>
          <p:nvPr/>
        </p:nvSpPr>
        <p:spPr>
          <a:xfrm>
            <a:off x="3962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5" name="Line 36"/>
          <p:cNvSpPr/>
          <p:nvPr/>
        </p:nvSpPr>
        <p:spPr>
          <a:xfrm>
            <a:off x="4267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6" name="Line 37"/>
          <p:cNvSpPr/>
          <p:nvPr/>
        </p:nvSpPr>
        <p:spPr>
          <a:xfrm>
            <a:off x="45720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7" name="Line 38"/>
          <p:cNvSpPr/>
          <p:nvPr/>
        </p:nvSpPr>
        <p:spPr>
          <a:xfrm>
            <a:off x="4876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8" name="Line 39"/>
          <p:cNvSpPr/>
          <p:nvPr/>
        </p:nvSpPr>
        <p:spPr>
          <a:xfrm>
            <a:off x="5181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9" name="Line 40"/>
          <p:cNvSpPr/>
          <p:nvPr/>
        </p:nvSpPr>
        <p:spPr>
          <a:xfrm>
            <a:off x="5486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0" name="Line 41"/>
          <p:cNvSpPr/>
          <p:nvPr/>
        </p:nvSpPr>
        <p:spPr>
          <a:xfrm>
            <a:off x="5790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1" name="Line 42"/>
          <p:cNvSpPr/>
          <p:nvPr/>
        </p:nvSpPr>
        <p:spPr>
          <a:xfrm>
            <a:off x="60958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2" name="Line 43"/>
          <p:cNvSpPr/>
          <p:nvPr/>
        </p:nvSpPr>
        <p:spPr>
          <a:xfrm>
            <a:off x="6400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3" name="Line 44"/>
          <p:cNvSpPr/>
          <p:nvPr/>
        </p:nvSpPr>
        <p:spPr>
          <a:xfrm>
            <a:off x="6705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4" name="Line 45"/>
          <p:cNvSpPr/>
          <p:nvPr/>
        </p:nvSpPr>
        <p:spPr>
          <a:xfrm>
            <a:off x="7010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5" name="Line 46"/>
          <p:cNvSpPr/>
          <p:nvPr/>
        </p:nvSpPr>
        <p:spPr>
          <a:xfrm>
            <a:off x="7315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6" name="Line 47"/>
          <p:cNvSpPr/>
          <p:nvPr/>
        </p:nvSpPr>
        <p:spPr>
          <a:xfrm>
            <a:off x="7619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7" name="Line 48"/>
          <p:cNvSpPr/>
          <p:nvPr/>
        </p:nvSpPr>
        <p:spPr>
          <a:xfrm>
            <a:off x="7924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8" name="Line 49"/>
          <p:cNvSpPr/>
          <p:nvPr/>
        </p:nvSpPr>
        <p:spPr>
          <a:xfrm>
            <a:off x="8229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49" name="Line 50"/>
          <p:cNvSpPr/>
          <p:nvPr/>
        </p:nvSpPr>
        <p:spPr>
          <a:xfrm>
            <a:off x="8534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0" name="Line 51"/>
          <p:cNvSpPr/>
          <p:nvPr/>
        </p:nvSpPr>
        <p:spPr>
          <a:xfrm>
            <a:off x="8839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3352680" y="0"/>
            <a:ext cx="5790960" cy="151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Line 53"/>
          <p:cNvSpPr/>
          <p:nvPr/>
        </p:nvSpPr>
        <p:spPr>
          <a:xfrm>
            <a:off x="8839080" y="0"/>
            <a:ext cx="0" cy="236196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53" name="Line 54"/>
          <p:cNvSpPr/>
          <p:nvPr/>
        </p:nvSpPr>
        <p:spPr>
          <a:xfrm flipH="1">
            <a:off x="414000" y="1514520"/>
            <a:ext cx="1784520" cy="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54" name="Line 55"/>
          <p:cNvSpPr/>
          <p:nvPr/>
        </p:nvSpPr>
        <p:spPr>
          <a:xfrm>
            <a:off x="608040" y="1419120"/>
            <a:ext cx="0" cy="232092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512280" y="1415880"/>
            <a:ext cx="191880" cy="193680"/>
          </a:xfrm>
          <a:prstGeom prst="rect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3352680" y="0"/>
            <a:ext cx="5790960" cy="151920"/>
          </a:xfrm>
          <a:prstGeom prst="rect">
            <a:avLst/>
          </a:prstGeom>
          <a:solidFill>
            <a:srgbClr val="cfdbfd"/>
          </a:solidFill>
        </p:spPr>
      </p:sp>
      <p:sp>
        <p:nvSpPr>
          <p:cNvPr id="57" name="Line 58"/>
          <p:cNvSpPr/>
          <p:nvPr/>
        </p:nvSpPr>
        <p:spPr>
          <a:xfrm>
            <a:off x="0" y="304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8" name="Line 59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9" name="Line 60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0" name="Line 6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1" name="Line 62"/>
          <p:cNvSpPr/>
          <p:nvPr/>
        </p:nvSpPr>
        <p:spPr>
          <a:xfrm>
            <a:off x="0" y="1523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2" name="Line 63"/>
          <p:cNvSpPr/>
          <p:nvPr/>
        </p:nvSpPr>
        <p:spPr>
          <a:xfrm>
            <a:off x="0" y="1828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3" name="Line 64"/>
          <p:cNvSpPr/>
          <p:nvPr/>
        </p:nvSpPr>
        <p:spPr>
          <a:xfrm>
            <a:off x="0" y="2133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4" name="Line 65"/>
          <p:cNvSpPr/>
          <p:nvPr/>
        </p:nvSpPr>
        <p:spPr>
          <a:xfrm>
            <a:off x="0" y="24382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5" name="Line 66"/>
          <p:cNvSpPr/>
          <p:nvPr/>
        </p:nvSpPr>
        <p:spPr>
          <a:xfrm>
            <a:off x="0" y="27432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6" name="Line 67"/>
          <p:cNvSpPr/>
          <p:nvPr/>
        </p:nvSpPr>
        <p:spPr>
          <a:xfrm>
            <a:off x="0" y="30477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7" name="Line 68"/>
          <p:cNvSpPr/>
          <p:nvPr/>
        </p:nvSpPr>
        <p:spPr>
          <a:xfrm>
            <a:off x="0" y="33526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8" name="Line 69"/>
          <p:cNvSpPr/>
          <p:nvPr/>
        </p:nvSpPr>
        <p:spPr>
          <a:xfrm>
            <a:off x="0" y="36576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69" name="Line 70"/>
          <p:cNvSpPr/>
          <p:nvPr/>
        </p:nvSpPr>
        <p:spPr>
          <a:xfrm>
            <a:off x="0" y="39621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0" name="Line 71"/>
          <p:cNvSpPr/>
          <p:nvPr/>
        </p:nvSpPr>
        <p:spPr>
          <a:xfrm>
            <a:off x="0" y="42670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1" name="Line 72"/>
          <p:cNvSpPr/>
          <p:nvPr/>
        </p:nvSpPr>
        <p:spPr>
          <a:xfrm>
            <a:off x="0" y="45720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2" name="Line 73"/>
          <p:cNvSpPr/>
          <p:nvPr/>
        </p:nvSpPr>
        <p:spPr>
          <a:xfrm>
            <a:off x="0" y="4876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3" name="Line 74"/>
          <p:cNvSpPr/>
          <p:nvPr/>
        </p:nvSpPr>
        <p:spPr>
          <a:xfrm>
            <a:off x="0" y="5181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4" name="Line 75"/>
          <p:cNvSpPr/>
          <p:nvPr/>
        </p:nvSpPr>
        <p:spPr>
          <a:xfrm>
            <a:off x="0" y="5486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5" name="Line 76"/>
          <p:cNvSpPr/>
          <p:nvPr/>
        </p:nvSpPr>
        <p:spPr>
          <a:xfrm>
            <a:off x="0" y="5790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6" name="Line 77"/>
          <p:cNvSpPr/>
          <p:nvPr/>
        </p:nvSpPr>
        <p:spPr>
          <a:xfrm>
            <a:off x="0" y="6095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7" name="Line 78"/>
          <p:cNvSpPr/>
          <p:nvPr/>
        </p:nvSpPr>
        <p:spPr>
          <a:xfrm>
            <a:off x="0" y="6400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8" name="Line 79"/>
          <p:cNvSpPr/>
          <p:nvPr/>
        </p:nvSpPr>
        <p:spPr>
          <a:xfrm>
            <a:off x="0" y="6705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79" name="Line 80"/>
          <p:cNvSpPr/>
          <p:nvPr/>
        </p:nvSpPr>
        <p:spPr>
          <a:xfrm>
            <a:off x="304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0" name="Line 81"/>
          <p:cNvSpPr/>
          <p:nvPr/>
        </p:nvSpPr>
        <p:spPr>
          <a:xfrm>
            <a:off x="609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1" name="Line 8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2" name="Line 83"/>
          <p:cNvSpPr/>
          <p:nvPr/>
        </p:nvSpPr>
        <p:spPr>
          <a:xfrm>
            <a:off x="1218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3" name="Line 84"/>
          <p:cNvSpPr/>
          <p:nvPr/>
        </p:nvSpPr>
        <p:spPr>
          <a:xfrm>
            <a:off x="1828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4" name="Line 85"/>
          <p:cNvSpPr/>
          <p:nvPr/>
        </p:nvSpPr>
        <p:spPr>
          <a:xfrm>
            <a:off x="2133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5" name="Line 86"/>
          <p:cNvSpPr/>
          <p:nvPr/>
        </p:nvSpPr>
        <p:spPr>
          <a:xfrm>
            <a:off x="2438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6" name="Line 87"/>
          <p:cNvSpPr/>
          <p:nvPr/>
        </p:nvSpPr>
        <p:spPr>
          <a:xfrm>
            <a:off x="2743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7" name="Line 88"/>
          <p:cNvSpPr/>
          <p:nvPr/>
        </p:nvSpPr>
        <p:spPr>
          <a:xfrm>
            <a:off x="3047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8" name="Line 89"/>
          <p:cNvSpPr/>
          <p:nvPr/>
        </p:nvSpPr>
        <p:spPr>
          <a:xfrm>
            <a:off x="3352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89" name="Line 90"/>
          <p:cNvSpPr/>
          <p:nvPr/>
        </p:nvSpPr>
        <p:spPr>
          <a:xfrm>
            <a:off x="3657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0" name="Line 91"/>
          <p:cNvSpPr/>
          <p:nvPr/>
        </p:nvSpPr>
        <p:spPr>
          <a:xfrm>
            <a:off x="3962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1" name="Line 92"/>
          <p:cNvSpPr/>
          <p:nvPr/>
        </p:nvSpPr>
        <p:spPr>
          <a:xfrm>
            <a:off x="4267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2" name="Line 93"/>
          <p:cNvSpPr/>
          <p:nvPr/>
        </p:nvSpPr>
        <p:spPr>
          <a:xfrm>
            <a:off x="45720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3" name="Line 94"/>
          <p:cNvSpPr/>
          <p:nvPr/>
        </p:nvSpPr>
        <p:spPr>
          <a:xfrm>
            <a:off x="4876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4" name="Line 95"/>
          <p:cNvSpPr/>
          <p:nvPr/>
        </p:nvSpPr>
        <p:spPr>
          <a:xfrm>
            <a:off x="5181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5" name="Line 96"/>
          <p:cNvSpPr/>
          <p:nvPr/>
        </p:nvSpPr>
        <p:spPr>
          <a:xfrm>
            <a:off x="5486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6" name="Line 97"/>
          <p:cNvSpPr/>
          <p:nvPr/>
        </p:nvSpPr>
        <p:spPr>
          <a:xfrm>
            <a:off x="5790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7" name="Line 98"/>
          <p:cNvSpPr/>
          <p:nvPr/>
        </p:nvSpPr>
        <p:spPr>
          <a:xfrm>
            <a:off x="60958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8" name="Line 99"/>
          <p:cNvSpPr/>
          <p:nvPr/>
        </p:nvSpPr>
        <p:spPr>
          <a:xfrm>
            <a:off x="6400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9" name="Line 100"/>
          <p:cNvSpPr/>
          <p:nvPr/>
        </p:nvSpPr>
        <p:spPr>
          <a:xfrm>
            <a:off x="6705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0" name="Line 101"/>
          <p:cNvSpPr/>
          <p:nvPr/>
        </p:nvSpPr>
        <p:spPr>
          <a:xfrm>
            <a:off x="7010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1" name="Line 102"/>
          <p:cNvSpPr/>
          <p:nvPr/>
        </p:nvSpPr>
        <p:spPr>
          <a:xfrm>
            <a:off x="7315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2" name="Line 103"/>
          <p:cNvSpPr/>
          <p:nvPr/>
        </p:nvSpPr>
        <p:spPr>
          <a:xfrm>
            <a:off x="7619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3" name="Line 104"/>
          <p:cNvSpPr/>
          <p:nvPr/>
        </p:nvSpPr>
        <p:spPr>
          <a:xfrm>
            <a:off x="7924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4" name="Line 105"/>
          <p:cNvSpPr/>
          <p:nvPr/>
        </p:nvSpPr>
        <p:spPr>
          <a:xfrm>
            <a:off x="8229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5" name="Line 106"/>
          <p:cNvSpPr/>
          <p:nvPr/>
        </p:nvSpPr>
        <p:spPr>
          <a:xfrm>
            <a:off x="8534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6" name="Line 107"/>
          <p:cNvSpPr/>
          <p:nvPr/>
        </p:nvSpPr>
        <p:spPr>
          <a:xfrm>
            <a:off x="8839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07" name="Line 108"/>
          <p:cNvSpPr/>
          <p:nvPr/>
        </p:nvSpPr>
        <p:spPr>
          <a:xfrm>
            <a:off x="8839080" y="0"/>
            <a:ext cx="0" cy="236196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08" name="Line 109"/>
          <p:cNvSpPr/>
          <p:nvPr/>
        </p:nvSpPr>
        <p:spPr>
          <a:xfrm>
            <a:off x="803160" y="887400"/>
            <a:ext cx="0" cy="285084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09" name="Line 110"/>
          <p:cNvSpPr/>
          <p:nvPr/>
        </p:nvSpPr>
        <p:spPr>
          <a:xfrm flipH="1" flipV="1">
            <a:off x="4680" y="3054240"/>
            <a:ext cx="5097240" cy="144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0" name="Line 111"/>
          <p:cNvSpPr/>
          <p:nvPr/>
        </p:nvSpPr>
        <p:spPr>
          <a:xfrm flipH="1" flipV="1">
            <a:off x="609480" y="1488960"/>
            <a:ext cx="6049800" cy="144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1" name="CustomShape 112"/>
          <p:cNvSpPr/>
          <p:nvPr/>
        </p:nvSpPr>
        <p:spPr>
          <a:xfrm>
            <a:off x="674640" y="1613520"/>
            <a:ext cx="247320" cy="248760"/>
          </a:xfrm>
          <a:prstGeom prst="rect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2" name="Line 113"/>
          <p:cNvSpPr/>
          <p:nvPr/>
        </p:nvSpPr>
        <p:spPr>
          <a:xfrm>
            <a:off x="2349360" y="5465520"/>
            <a:ext cx="6045120" cy="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3" name="Line 114"/>
          <p:cNvSpPr/>
          <p:nvPr/>
        </p:nvSpPr>
        <p:spPr>
          <a:xfrm>
            <a:off x="8211960" y="3098520"/>
            <a:ext cx="0" cy="287676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4" name="CustomShape 115"/>
          <p:cNvSpPr/>
          <p:nvPr/>
        </p:nvSpPr>
        <p:spPr>
          <a:xfrm>
            <a:off x="8339760" y="5314320"/>
            <a:ext cx="247320" cy="248760"/>
          </a:xfrm>
          <a:prstGeom prst="rect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115" name="PlaceHolder 116"/>
          <p:cNvSpPr>
            <a:spLocks noGrp="1"/>
          </p:cNvSpPr>
          <p:nvPr>
            <p:ph type="title"/>
          </p:nvPr>
        </p:nvSpPr>
        <p:spPr>
          <a:xfrm>
            <a:off x="990720" y="175248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116" name="PlaceHolder 11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117" name="PlaceHolder 11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31B151C1-8101-41F1-91F1-A161C141816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  <p:sp>
        <p:nvSpPr>
          <p:cNvPr id="118" name="PlaceHolder 119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119" name="PlaceHolder 1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0" y="304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3" name="Line 2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4" name="Line 3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5" name="Line 4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6" name="Line 5"/>
          <p:cNvSpPr/>
          <p:nvPr/>
        </p:nvSpPr>
        <p:spPr>
          <a:xfrm>
            <a:off x="0" y="1523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7" name="Line 6"/>
          <p:cNvSpPr/>
          <p:nvPr/>
        </p:nvSpPr>
        <p:spPr>
          <a:xfrm>
            <a:off x="0" y="1828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8" name="Line 7"/>
          <p:cNvSpPr/>
          <p:nvPr/>
        </p:nvSpPr>
        <p:spPr>
          <a:xfrm>
            <a:off x="0" y="2133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59" name="Line 8"/>
          <p:cNvSpPr/>
          <p:nvPr/>
        </p:nvSpPr>
        <p:spPr>
          <a:xfrm>
            <a:off x="0" y="24382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0" name="Line 9"/>
          <p:cNvSpPr/>
          <p:nvPr/>
        </p:nvSpPr>
        <p:spPr>
          <a:xfrm>
            <a:off x="0" y="27432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1" name="Line 10"/>
          <p:cNvSpPr/>
          <p:nvPr/>
        </p:nvSpPr>
        <p:spPr>
          <a:xfrm>
            <a:off x="0" y="30477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2" name="Line 11"/>
          <p:cNvSpPr/>
          <p:nvPr/>
        </p:nvSpPr>
        <p:spPr>
          <a:xfrm>
            <a:off x="0" y="33526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3" name="Line 12"/>
          <p:cNvSpPr/>
          <p:nvPr/>
        </p:nvSpPr>
        <p:spPr>
          <a:xfrm>
            <a:off x="0" y="36576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4" name="Line 13"/>
          <p:cNvSpPr/>
          <p:nvPr/>
        </p:nvSpPr>
        <p:spPr>
          <a:xfrm>
            <a:off x="0" y="39621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5" name="Line 14"/>
          <p:cNvSpPr/>
          <p:nvPr/>
        </p:nvSpPr>
        <p:spPr>
          <a:xfrm>
            <a:off x="0" y="42670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6" name="Line 15"/>
          <p:cNvSpPr/>
          <p:nvPr/>
        </p:nvSpPr>
        <p:spPr>
          <a:xfrm>
            <a:off x="0" y="45720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7" name="Line 16"/>
          <p:cNvSpPr/>
          <p:nvPr/>
        </p:nvSpPr>
        <p:spPr>
          <a:xfrm>
            <a:off x="0" y="48765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8" name="Line 17"/>
          <p:cNvSpPr/>
          <p:nvPr/>
        </p:nvSpPr>
        <p:spPr>
          <a:xfrm>
            <a:off x="0" y="51814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69" name="Line 18"/>
          <p:cNvSpPr/>
          <p:nvPr/>
        </p:nvSpPr>
        <p:spPr>
          <a:xfrm>
            <a:off x="0" y="54864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0" name="Line 19"/>
          <p:cNvSpPr/>
          <p:nvPr/>
        </p:nvSpPr>
        <p:spPr>
          <a:xfrm>
            <a:off x="0" y="57909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1" name="Line 20"/>
          <p:cNvSpPr/>
          <p:nvPr/>
        </p:nvSpPr>
        <p:spPr>
          <a:xfrm>
            <a:off x="0" y="609588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2" name="Line 21"/>
          <p:cNvSpPr/>
          <p:nvPr/>
        </p:nvSpPr>
        <p:spPr>
          <a:xfrm>
            <a:off x="0" y="640080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3" name="Line 22"/>
          <p:cNvSpPr/>
          <p:nvPr/>
        </p:nvSpPr>
        <p:spPr>
          <a:xfrm>
            <a:off x="0" y="6705360"/>
            <a:ext cx="914400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4" name="Line 23"/>
          <p:cNvSpPr/>
          <p:nvPr/>
        </p:nvSpPr>
        <p:spPr>
          <a:xfrm>
            <a:off x="304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5" name="Line 24"/>
          <p:cNvSpPr/>
          <p:nvPr/>
        </p:nvSpPr>
        <p:spPr>
          <a:xfrm>
            <a:off x="609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6" name="Line 2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7" name="Line 26"/>
          <p:cNvSpPr/>
          <p:nvPr/>
        </p:nvSpPr>
        <p:spPr>
          <a:xfrm>
            <a:off x="1218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8" name="Line 27"/>
          <p:cNvSpPr/>
          <p:nvPr/>
        </p:nvSpPr>
        <p:spPr>
          <a:xfrm>
            <a:off x="15238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79" name="Line 28"/>
          <p:cNvSpPr/>
          <p:nvPr/>
        </p:nvSpPr>
        <p:spPr>
          <a:xfrm>
            <a:off x="1828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0" name="Line 29"/>
          <p:cNvSpPr/>
          <p:nvPr/>
        </p:nvSpPr>
        <p:spPr>
          <a:xfrm>
            <a:off x="2133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1" name="Line 30"/>
          <p:cNvSpPr/>
          <p:nvPr/>
        </p:nvSpPr>
        <p:spPr>
          <a:xfrm>
            <a:off x="2438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2" name="Line 31"/>
          <p:cNvSpPr/>
          <p:nvPr/>
        </p:nvSpPr>
        <p:spPr>
          <a:xfrm>
            <a:off x="2743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3" name="Line 32"/>
          <p:cNvSpPr/>
          <p:nvPr/>
        </p:nvSpPr>
        <p:spPr>
          <a:xfrm>
            <a:off x="3047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4" name="Line 33"/>
          <p:cNvSpPr/>
          <p:nvPr/>
        </p:nvSpPr>
        <p:spPr>
          <a:xfrm>
            <a:off x="3352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5" name="Line 34"/>
          <p:cNvSpPr/>
          <p:nvPr/>
        </p:nvSpPr>
        <p:spPr>
          <a:xfrm>
            <a:off x="3657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6" name="Line 35"/>
          <p:cNvSpPr/>
          <p:nvPr/>
        </p:nvSpPr>
        <p:spPr>
          <a:xfrm>
            <a:off x="3962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7" name="Line 36"/>
          <p:cNvSpPr/>
          <p:nvPr/>
        </p:nvSpPr>
        <p:spPr>
          <a:xfrm>
            <a:off x="4267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8" name="Line 37"/>
          <p:cNvSpPr/>
          <p:nvPr/>
        </p:nvSpPr>
        <p:spPr>
          <a:xfrm>
            <a:off x="45720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89" name="Line 38"/>
          <p:cNvSpPr/>
          <p:nvPr/>
        </p:nvSpPr>
        <p:spPr>
          <a:xfrm>
            <a:off x="48765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0" name="Line 39"/>
          <p:cNvSpPr/>
          <p:nvPr/>
        </p:nvSpPr>
        <p:spPr>
          <a:xfrm>
            <a:off x="51814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1" name="Line 40"/>
          <p:cNvSpPr/>
          <p:nvPr/>
        </p:nvSpPr>
        <p:spPr>
          <a:xfrm>
            <a:off x="54864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2" name="Line 41"/>
          <p:cNvSpPr/>
          <p:nvPr/>
        </p:nvSpPr>
        <p:spPr>
          <a:xfrm>
            <a:off x="57909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3" name="Line 42"/>
          <p:cNvSpPr/>
          <p:nvPr/>
        </p:nvSpPr>
        <p:spPr>
          <a:xfrm>
            <a:off x="60958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4" name="Line 43"/>
          <p:cNvSpPr/>
          <p:nvPr/>
        </p:nvSpPr>
        <p:spPr>
          <a:xfrm>
            <a:off x="64008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5" name="Line 44"/>
          <p:cNvSpPr/>
          <p:nvPr/>
        </p:nvSpPr>
        <p:spPr>
          <a:xfrm>
            <a:off x="67053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6" name="Line 45"/>
          <p:cNvSpPr/>
          <p:nvPr/>
        </p:nvSpPr>
        <p:spPr>
          <a:xfrm>
            <a:off x="70102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7" name="Line 46"/>
          <p:cNvSpPr/>
          <p:nvPr/>
        </p:nvSpPr>
        <p:spPr>
          <a:xfrm>
            <a:off x="73152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8" name="Line 47"/>
          <p:cNvSpPr/>
          <p:nvPr/>
        </p:nvSpPr>
        <p:spPr>
          <a:xfrm>
            <a:off x="76197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199" name="Line 48"/>
          <p:cNvSpPr/>
          <p:nvPr/>
        </p:nvSpPr>
        <p:spPr>
          <a:xfrm>
            <a:off x="79246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00" name="Line 49"/>
          <p:cNvSpPr/>
          <p:nvPr/>
        </p:nvSpPr>
        <p:spPr>
          <a:xfrm>
            <a:off x="822960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01" name="Line 50"/>
          <p:cNvSpPr/>
          <p:nvPr/>
        </p:nvSpPr>
        <p:spPr>
          <a:xfrm>
            <a:off x="853416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02" name="Line 51"/>
          <p:cNvSpPr/>
          <p:nvPr/>
        </p:nvSpPr>
        <p:spPr>
          <a:xfrm>
            <a:off x="8839080" y="0"/>
            <a:ext cx="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03" name="CustomShape 52"/>
          <p:cNvSpPr/>
          <p:nvPr/>
        </p:nvSpPr>
        <p:spPr>
          <a:xfrm>
            <a:off x="3352680" y="0"/>
            <a:ext cx="5790960" cy="151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04" name="Line 53"/>
          <p:cNvSpPr/>
          <p:nvPr/>
        </p:nvSpPr>
        <p:spPr>
          <a:xfrm>
            <a:off x="8839080" y="0"/>
            <a:ext cx="0" cy="236196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205" name="Line 54"/>
          <p:cNvSpPr/>
          <p:nvPr/>
        </p:nvSpPr>
        <p:spPr>
          <a:xfrm flipH="1">
            <a:off x="414000" y="1514520"/>
            <a:ext cx="1784520" cy="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206" name="Line 55"/>
          <p:cNvSpPr/>
          <p:nvPr/>
        </p:nvSpPr>
        <p:spPr>
          <a:xfrm>
            <a:off x="608040" y="1419120"/>
            <a:ext cx="0" cy="2320920"/>
          </a:xfrm>
          <a:prstGeom prst="line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207" name="CustomShape 56"/>
          <p:cNvSpPr/>
          <p:nvPr/>
        </p:nvSpPr>
        <p:spPr>
          <a:xfrm>
            <a:off x="512280" y="1415880"/>
            <a:ext cx="191880" cy="193680"/>
          </a:xfrm>
          <a:prstGeom prst="rect">
            <a:avLst/>
          </a:prstGeom>
          <a:ln w="9360">
            <a:solidFill>
              <a:srgbClr val="6f89f7"/>
            </a:solidFill>
            <a:round/>
          </a:ln>
        </p:spPr>
      </p:sp>
      <p:sp>
        <p:nvSpPr>
          <p:cNvPr id="208" name="PlaceHolder 57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209" name="PlaceHolder 58"/>
          <p:cNvSpPr>
            <a:spLocks noGrp="1"/>
          </p:cNvSpPr>
          <p:nvPr>
            <p:ph type="body"/>
          </p:nvPr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40458c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40458c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charset="2" typeface="Wingdings"/>
              <a:buChar char=""/>
            </a:pPr>
            <a:r>
              <a:rPr lang="en-US" sz="2800">
                <a:solidFill>
                  <a:srgbClr val="40458c"/>
                </a:solidFill>
                <a:latin typeface="Verdana"/>
              </a:rPr>
              <a:t>Second level</a:t>
            </a:r>
            <a:endParaRPr/>
          </a:p>
          <a:p>
            <a:pPr lvl="1">
              <a:buSzPct val="60000"/>
              <a:buFont charset="2" typeface="Wingdings"/>
              <a:buChar char=""/>
            </a:pPr>
            <a:r>
              <a:rPr lang="en-US" sz="2400">
                <a:solidFill>
                  <a:srgbClr val="40458c"/>
                </a:solidFill>
                <a:latin typeface="Verdana"/>
              </a:rPr>
              <a:t>Third level</a:t>
            </a:r>
            <a:endParaRPr/>
          </a:p>
          <a:p>
            <a:pPr lvl="2">
              <a:buSzPct val="95000"/>
              <a:buFont charset="2" typeface="Wingdings"/>
              <a:buChar char=""/>
            </a:pPr>
            <a:r>
              <a:rPr lang="en-US" sz="2000">
                <a:solidFill>
                  <a:srgbClr val="40458c"/>
                </a:solidFill>
                <a:latin typeface="Verdana"/>
              </a:rPr>
              <a:t>Fourth level</a:t>
            </a:r>
            <a:endParaRPr/>
          </a:p>
          <a:p>
            <a:pPr lvl="3">
              <a:buSzPct val="65000"/>
              <a:buFont charset="2" typeface="Wingdings"/>
              <a:buChar char=""/>
            </a:pPr>
            <a:r>
              <a:rPr lang="en-US" sz="2000">
                <a:solidFill>
                  <a:srgbClr val="40458c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210" name="PlaceHolder 5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211" name="PlaceHolder 6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A191A121-F1A1-4111-91C1-3181918111D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2" name="PlaceHolder 6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09640" y="1469880"/>
            <a:ext cx="7774560" cy="4650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IN" sz="4400">
                <a:solidFill>
                  <a:srgbClr val="660066"/>
                </a:solidFill>
                <a:latin typeface="Verdana"/>
              </a:rPr>
              <a:t>EHRs: Designing modules with concurrent methods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N" sz="2400">
                <a:solidFill>
                  <a:srgbClr val="40458c"/>
                </a:solidFill>
                <a:latin typeface="Verdana"/>
              </a:rPr>
              <a:t>Arvind</a:t>
            </a:r>
            <a:endParaRPr/>
          </a:p>
          <a:p>
            <a:pPr>
              <a:lnSpc>
                <a:spcPct val="80000"/>
              </a:lnSpc>
            </a:pPr>
            <a:r>
              <a:rPr lang="en-IN" sz="2400">
                <a:solidFill>
                  <a:srgbClr val="40458c"/>
                </a:solidFill>
                <a:latin typeface="Verdana"/>
              </a:rPr>
              <a:t>Computer Science &amp; Artificial Intelligence Lab.</a:t>
            </a:r>
            <a:endParaRPr/>
          </a:p>
          <a:p>
            <a:pPr>
              <a:lnSpc>
                <a:spcPct val="80000"/>
              </a:lnSpc>
            </a:pPr>
            <a:r>
              <a:rPr lang="en-IN" sz="2400">
                <a:solidFill>
                  <a:srgbClr val="40458c"/>
                </a:solidFill>
                <a:latin typeface="Verdana"/>
              </a:rPr>
              <a:t>Massachusetts Institute of Technology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25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41A1E1F1-F1B1-4171-A131-D1D1E1E1A14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One-Element Pipelined FIFO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706320" y="1587600"/>
            <a:ext cx="8615160" cy="4763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mkPipelineFifo(Fifo#(1, t))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IN">
                <a:solidFill>
                  <a:srgbClr val="40458c"/>
                </a:solidFill>
                <a:latin typeface="Courier New"/>
              </a:rPr>
              <a:t>(Bits#(t, tSz));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Reg#(t) data &lt;- mkRegU;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Bool) full &lt;- mkEhr(False);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IN">
                <a:solidFill>
                  <a:srgbClr val="40458c"/>
                </a:solidFill>
                <a:latin typeface="Courier New"/>
              </a:rPr>
              <a:t> enq(t x)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!full[1]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>
                <a:solidFill>
                  <a:srgbClr val="40458c"/>
                </a:solidFill>
                <a:latin typeface="Courier New"/>
              </a:rPr>
              <a:t>data &lt;= x;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full[1] &lt;= True;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IN">
                <a:solidFill>
                  <a:srgbClr val="40458c"/>
                </a:solidFill>
                <a:latin typeface="Courier New"/>
              </a:rPr>
              <a:t> deq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full[0] &lt;= False;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IN">
                <a:solidFill>
                  <a:srgbClr val="40458c"/>
                </a:solidFill>
                <a:latin typeface="Courier New"/>
              </a:rPr>
              <a:t> data;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421" name="CustomShape 3"/>
          <p:cNvSpPr/>
          <p:nvPr/>
        </p:nvSpPr>
        <p:spPr>
          <a:xfrm>
            <a:off x="6750360" y="3932640"/>
            <a:ext cx="1857600" cy="100512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first &lt; enq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deq   &lt; enq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first &lt; deq</a:t>
            </a:r>
            <a:endParaRPr/>
          </a:p>
        </p:txBody>
      </p:sp>
      <p:sp>
        <p:nvSpPr>
          <p:cNvPr id="422" name="CustomShape 4"/>
          <p:cNvSpPr/>
          <p:nvPr/>
        </p:nvSpPr>
        <p:spPr>
          <a:xfrm>
            <a:off x="6227640" y="2054160"/>
            <a:ext cx="2619000" cy="1614960"/>
          </a:xfrm>
          <a:prstGeom prst="rect">
            <a:avLst/>
          </a:prstGeom>
          <a:ln>
            <a:solidFill>
              <a:srgbClr val="40458c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One can enq into a full Fifo provided someone is trying to deq from it simultaneously.</a:t>
            </a:r>
            <a:endParaRPr/>
          </a:p>
        </p:txBody>
      </p:sp>
      <p:sp>
        <p:nvSpPr>
          <p:cNvPr id="423" name="CustomShape 5"/>
          <p:cNvSpPr/>
          <p:nvPr/>
        </p:nvSpPr>
        <p:spPr>
          <a:xfrm>
            <a:off x="5355720" y="5214600"/>
            <a:ext cx="3490920" cy="1005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enq and deq calls can be from the same rule or different rules.</a:t>
            </a:r>
            <a:endParaRPr/>
          </a:p>
        </p:txBody>
      </p:sp>
      <p:sp>
        <p:nvSpPr>
          <p:cNvPr id="424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425" name="TextShape 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26" name="TextShape 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D1D1E1C1-C171-4171-8111-C1F1412131F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119" nodeType="tmRoot" restart="never">
          <p:childTnLst>
            <p:seq>
              <p:cTn dur="indefinite" id="120" nodeType="mainSeq">
                <p:childTnLst>
                  <p:par>
                    <p:cTn fill="hold" id="121">
                      <p:stCondLst>
                        <p:cond delay="indefinite"/>
                      </p:stCondLst>
                      <p:childTnLst>
                        <p:par>
                          <p:cTn fill="hold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>
                      <p:stCondLst>
                        <p:cond delay="indefinite"/>
                      </p:stCondLst>
                      <p:childTnLst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6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24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64" st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79" st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00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1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46" st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69" st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81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12" st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29" st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41" st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51" st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One-Element Bypass FIFO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 </a:t>
            </a:r>
            <a:r>
              <a:rPr i="1" lang="en-US" sz="2800">
                <a:solidFill>
                  <a:srgbClr val="660066"/>
                </a:solidFill>
                <a:latin typeface="Verdana"/>
              </a:rPr>
              <a:t>using EHRs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706320" y="1587600"/>
            <a:ext cx="7997760" cy="4763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mkBypassFifo(Fifo#(1, t))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IN">
                <a:solidFill>
                  <a:srgbClr val="40458c"/>
                </a:solidFill>
                <a:latin typeface="Courier New"/>
              </a:rPr>
              <a:t>(Bits#(t, tSz));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t) data &lt;- mkEhr(?);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Bool) full &lt;- mkEhr(False);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Action enq(t x)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!full[0]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data[0] &lt;= x;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full[0] &lt;= True;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IN">
                <a:solidFill>
                  <a:srgbClr val="40458c"/>
                </a:solidFill>
                <a:latin typeface="Courier New"/>
              </a:rPr>
              <a:t> deq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full[1]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full[1] &lt;= False;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full[1]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lang="en-IN">
                <a:solidFill>
                  <a:srgbClr val="ff0000"/>
                </a:solidFill>
                <a:latin typeface="Courier New"/>
              </a:rPr>
              <a:t>data[1]</a:t>
            </a:r>
            <a:r>
              <a:rPr lang="en-IN">
                <a:solidFill>
                  <a:srgbClr val="40458c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6521400" y="3969720"/>
            <a:ext cx="2183040" cy="100512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enq   &lt; first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enq   &lt; deq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first &lt; deq</a:t>
            </a: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6112440" y="1979640"/>
            <a:ext cx="2734560" cy="161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One can deq from an empty Fifo provided someone is trying to enq into it simultaneously.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5355720" y="5337000"/>
            <a:ext cx="3490920" cy="1005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enq and deq calls can be from the same rule or different rules</a:t>
            </a:r>
            <a:endParaRPr/>
          </a:p>
        </p:txBody>
      </p:sp>
      <p:sp>
        <p:nvSpPr>
          <p:cNvPr id="432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433" name="TextShape 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34" name="TextShape 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F1D14151-B1A1-4191-91E1-D161F1C1218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163" nodeType="tmRoot" restart="never">
          <p:childTnLst>
            <p:seq>
              <p:cTn dur="indefinite" id="164" nodeType="mainSeq">
                <p:childTnLst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9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27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67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85" st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06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18" st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52" st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74" st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86" st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17" st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37" st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49" st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59" st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611280" y="1576440"/>
            <a:ext cx="8532360" cy="495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mkCFFifo(Fifo#(2, t))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IN">
                <a:solidFill>
                  <a:srgbClr val="40458c"/>
                </a:solidFill>
                <a:latin typeface="Courier New"/>
              </a:rPr>
              <a:t>(Bits#(t, tSz));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t) da &lt;- mkEhr(?);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Bool) va &lt;- mkEhr(False);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t) db &lt;- mkEhr(?);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</a:t>
            </a:r>
            <a:r>
              <a:rPr lang="en-IN">
                <a:solidFill>
                  <a:srgbClr val="ff0000"/>
                </a:solidFill>
                <a:latin typeface="Courier New"/>
              </a:rPr>
              <a:t>Ehr#(2, Bool) vb &lt;- mkEhr(False);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canonicalize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vb[1] &amp;&amp; !va[1]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da[1] &lt;= db[1]; va[1] &lt;= True; vb[1] &lt;= False;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IN">
                <a:solidFill>
                  <a:srgbClr val="40458c"/>
                </a:solidFill>
                <a:latin typeface="Courier New"/>
              </a:rPr>
              <a:t> enq(t x)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!vb[0]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db[0] &lt;= x; vb[0] &lt;= True;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IN">
                <a:solidFill>
                  <a:srgbClr val="40458c"/>
                </a:solidFill>
                <a:latin typeface="Courier New"/>
              </a:rPr>
              <a:t> deq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 (</a:t>
            </a:r>
            <a:r>
              <a:rPr lang="en-IN">
                <a:solidFill>
                  <a:srgbClr val="ff0000"/>
                </a:solidFill>
                <a:latin typeface="Courier New"/>
              </a:rPr>
              <a:t>va[0]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ourier New"/>
              </a:rPr>
              <a:t>    </a:t>
            </a:r>
            <a:r>
              <a:rPr lang="en-IN">
                <a:solidFill>
                  <a:srgbClr val="ff0000"/>
                </a:solidFill>
                <a:latin typeface="Courier New"/>
              </a:rPr>
              <a:t>va[0] &lt;= False;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(</a:t>
            </a:r>
            <a:r>
              <a:rPr lang="en-IN">
                <a:solidFill>
                  <a:srgbClr val="ff0000"/>
                </a:solidFill>
                <a:latin typeface="Courier New"/>
              </a:rPr>
              <a:t>va[0]</a:t>
            </a:r>
            <a:r>
              <a:rPr lang="en-IN">
                <a:solidFill>
                  <a:srgbClr val="40458c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IN">
                <a:solidFill>
                  <a:srgbClr val="40458c"/>
                </a:solidFill>
                <a:latin typeface="Courier New"/>
              </a:rPr>
              <a:t> </a:t>
            </a:r>
            <a:r>
              <a:rPr lang="en-IN">
                <a:solidFill>
                  <a:srgbClr val="ff0000"/>
                </a:solidFill>
                <a:latin typeface="Courier New"/>
              </a:rPr>
              <a:t>da[0]</a:t>
            </a:r>
            <a:r>
              <a:rPr lang="en-IN">
                <a:solidFill>
                  <a:srgbClr val="40458c"/>
                </a:solidFill>
                <a:latin typeface="Courier New"/>
              </a:rPr>
              <a:t>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436" name="TextShape 2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Two-Element Conflict-free FIFO</a:t>
            </a: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5722920" y="1945440"/>
            <a:ext cx="3327120" cy="100512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Assume, if there is only one element in the FIFO it resides in da</a:t>
            </a:r>
            <a:endParaRPr/>
          </a:p>
        </p:txBody>
      </p:sp>
      <p:sp>
        <p:nvSpPr>
          <p:cNvPr id="438" name="CustomShape 4"/>
          <p:cNvSpPr/>
          <p:nvPr/>
        </p:nvSpPr>
        <p:spPr>
          <a:xfrm>
            <a:off x="7935840" y="771480"/>
            <a:ext cx="201240" cy="41544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39" name="CustomShape 5"/>
          <p:cNvSpPr/>
          <p:nvPr/>
        </p:nvSpPr>
        <p:spPr>
          <a:xfrm>
            <a:off x="8231400" y="771480"/>
            <a:ext cx="201240" cy="41544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40" name="CustomShape 6"/>
          <p:cNvSpPr/>
          <p:nvPr/>
        </p:nvSpPr>
        <p:spPr>
          <a:xfrm>
            <a:off x="7886520" y="1176120"/>
            <a:ext cx="7509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db da</a:t>
            </a:r>
            <a:endParaRPr/>
          </a:p>
        </p:txBody>
      </p:sp>
      <p:sp>
        <p:nvSpPr>
          <p:cNvPr id="441" name="CustomShape 7"/>
          <p:cNvSpPr/>
          <p:nvPr/>
        </p:nvSpPr>
        <p:spPr>
          <a:xfrm>
            <a:off x="7294680" y="1031760"/>
            <a:ext cx="402840" cy="1080"/>
          </a:xfrm>
          <a:prstGeom prst="straightConnector1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42" name="CustomShape 8"/>
          <p:cNvSpPr/>
          <p:nvPr/>
        </p:nvSpPr>
        <p:spPr>
          <a:xfrm>
            <a:off x="8647200" y="1031760"/>
            <a:ext cx="402840" cy="1080"/>
          </a:xfrm>
          <a:prstGeom prst="straightConnector1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43" name="CustomShape 9"/>
          <p:cNvSpPr/>
          <p:nvPr/>
        </p:nvSpPr>
        <p:spPr>
          <a:xfrm>
            <a:off x="6981840" y="4053960"/>
            <a:ext cx="2009880" cy="100512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first CF enq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deq   CF enq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first &lt; deq</a:t>
            </a:r>
            <a:endParaRPr/>
          </a:p>
        </p:txBody>
      </p:sp>
      <p:sp>
        <p:nvSpPr>
          <p:cNvPr id="444" name="CustomShape 10"/>
          <p:cNvSpPr/>
          <p:nvPr/>
        </p:nvSpPr>
        <p:spPr>
          <a:xfrm>
            <a:off x="4554000" y="5504040"/>
            <a:ext cx="4549320" cy="10051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enq and deq, even if performed simultaneously, can’t see each other’s effects until the next cycle</a:t>
            </a:r>
            <a:endParaRPr/>
          </a:p>
        </p:txBody>
      </p:sp>
      <p:sp>
        <p:nvSpPr>
          <p:cNvPr id="445" name="TextShape 1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446" name="TextShape 1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47" name="TextShape 1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81619161-81E1-41C1-A171-3101A1A1712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205" nodeType="tmRoot" restart="never">
          <p:childTnLst>
            <p:seq>
              <p:cTn dur="indefinite" id="206" nodeType="mainSeq">
                <p:childTnLst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3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19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48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84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94" st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>
                      <p:stCondLst>
                        <p:cond delay="indefinite"/>
                      </p:stCondLst>
                      <p:childTnLst>
                        <p:par>
                          <p:cTn fill="hold" id="226">
                            <p:stCondLst>
                              <p:cond delay="0"/>
                            </p:stCondLst>
                            <p:childTnLst>
                              <p:par>
                                <p:cTn fill="hold" id="2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23" st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64" st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97" st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27" st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56" st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1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84" st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4">
                      <p:stCondLst>
                        <p:cond delay="indefinite"/>
                      </p:stCondLst>
                      <p:childTnLst>
                        <p:par>
                          <p:cTn fill="hold" id="245">
                            <p:stCondLst>
                              <p:cond delay="0"/>
                            </p:stCondLst>
                            <p:childTnLst>
                              <p:par>
                                <p:cTn fill="hold" id="2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26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85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0">
                      <p:stCondLst>
                        <p:cond delay="indefinite"/>
                      </p:stCondLst>
                      <p:childTnLst>
                        <p:par>
                          <p:cTn fill="hold" id="251">
                            <p:stCondLst>
                              <p:cond delay="0"/>
                            </p:stCondLst>
                            <p:childTnLst>
                              <p:par>
                                <p:cTn fill="hold" id="25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59800" y="20844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Scheduling constraints due to multiple modules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588960" y="2684880"/>
            <a:ext cx="3472200" cy="3923280"/>
          </a:xfrm>
          <a:prstGeom prst="rect">
            <a:avLst/>
          </a:prstGeom>
          <a:ln w="9360">
            <a:solidFill>
              <a:srgbClr val="40458c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rule ra;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aTob.enq(fa(x));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 (bToa.nonEmpty)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begin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x &lt;= ga(bToa.first);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bToa.deq; end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rule rb;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y &lt;= gb(aTob.first);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aTob.deq;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bToa.enq(fb(y));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</p:txBody>
      </p:sp>
      <p:sp>
        <p:nvSpPr>
          <p:cNvPr id="450" name="CustomShape 3"/>
          <p:cNvSpPr/>
          <p:nvPr/>
        </p:nvSpPr>
        <p:spPr>
          <a:xfrm>
            <a:off x="4151880" y="3075480"/>
            <a:ext cx="4790160" cy="3444480"/>
          </a:xfrm>
          <a:prstGeom prst="rect">
            <a:avLst/>
          </a:prstGeom>
          <a:ln>
            <a:solidFill>
              <a:srgbClr val="40458c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aTob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bToa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    Concurrent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fifo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fifo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    scheduling?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CF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pipeline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	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endParaRPr/>
          </a:p>
        </p:txBody>
      </p:sp>
      <p:sp>
        <p:nvSpPr>
          <p:cNvPr id="451" name="CustomShape 4"/>
          <p:cNvSpPr/>
          <p:nvPr/>
        </p:nvSpPr>
        <p:spPr>
          <a:xfrm>
            <a:off x="8155440" y="4900680"/>
            <a:ext cx="3319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Verdana"/>
              </a:rPr>
              <a:t>x</a:t>
            </a:r>
            <a:endParaRPr/>
          </a:p>
        </p:txBody>
      </p:sp>
      <p:sp>
        <p:nvSpPr>
          <p:cNvPr id="452" name="CustomShape 5"/>
          <p:cNvSpPr/>
          <p:nvPr/>
        </p:nvSpPr>
        <p:spPr>
          <a:xfrm>
            <a:off x="8155440" y="582228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53" name="CustomShape 6"/>
          <p:cNvSpPr/>
          <p:nvPr/>
        </p:nvSpPr>
        <p:spPr>
          <a:xfrm>
            <a:off x="8155440" y="375516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54" name="CustomShape 7"/>
          <p:cNvSpPr/>
          <p:nvPr/>
        </p:nvSpPr>
        <p:spPr>
          <a:xfrm>
            <a:off x="8155440" y="6117840"/>
            <a:ext cx="3319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Verdana"/>
              </a:rPr>
              <a:t>x</a:t>
            </a:r>
            <a:endParaRPr/>
          </a:p>
        </p:txBody>
      </p:sp>
      <p:sp>
        <p:nvSpPr>
          <p:cNvPr id="455" name="CustomShape 8"/>
          <p:cNvSpPr/>
          <p:nvPr/>
        </p:nvSpPr>
        <p:spPr>
          <a:xfrm>
            <a:off x="7169400" y="1522080"/>
            <a:ext cx="1827720" cy="1614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omic Sans MS"/>
              </a:rPr>
              <a:t>Can ra and rb be scheduled concurrently?</a:t>
            </a:r>
            <a:endParaRPr/>
          </a:p>
        </p:txBody>
      </p:sp>
      <p:sp>
        <p:nvSpPr>
          <p:cNvPr id="456" name="CustomShape 9"/>
          <p:cNvSpPr/>
          <p:nvPr/>
        </p:nvSpPr>
        <p:spPr>
          <a:xfrm>
            <a:off x="979560" y="1567440"/>
            <a:ext cx="1840320" cy="106848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57" name="CustomShape 10"/>
          <p:cNvSpPr/>
          <p:nvPr/>
        </p:nvSpPr>
        <p:spPr>
          <a:xfrm>
            <a:off x="5250960" y="1504440"/>
            <a:ext cx="1840320" cy="106848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58" name="CustomShape 11"/>
          <p:cNvSpPr/>
          <p:nvPr/>
        </p:nvSpPr>
        <p:spPr>
          <a:xfrm>
            <a:off x="3866040" y="2109960"/>
            <a:ext cx="399600" cy="340920"/>
          </a:xfrm>
          <a:prstGeom prst="rect">
            <a:avLst/>
          </a:prstGeom>
          <a:ln w="19080">
            <a:solidFill>
              <a:srgbClr val="40458c"/>
            </a:solidFill>
            <a:miter/>
          </a:ln>
        </p:spPr>
      </p:sp>
      <p:sp>
        <p:nvSpPr>
          <p:cNvPr id="459" name="Line 12"/>
          <p:cNvSpPr/>
          <p:nvPr/>
        </p:nvSpPr>
        <p:spPr>
          <a:xfrm>
            <a:off x="4132440" y="2109600"/>
            <a:ext cx="0" cy="34128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0" name="Line 13"/>
          <p:cNvSpPr/>
          <p:nvPr/>
        </p:nvSpPr>
        <p:spPr>
          <a:xfrm>
            <a:off x="3999240" y="2109600"/>
            <a:ext cx="0" cy="34128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1" name="Line 14"/>
          <p:cNvSpPr/>
          <p:nvPr/>
        </p:nvSpPr>
        <p:spPr>
          <a:xfrm>
            <a:off x="3732480" y="2109600"/>
            <a:ext cx="13320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2" name="Line 15"/>
          <p:cNvSpPr/>
          <p:nvPr/>
        </p:nvSpPr>
        <p:spPr>
          <a:xfrm>
            <a:off x="3732480" y="2450880"/>
            <a:ext cx="13320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3" name="CustomShape 16"/>
          <p:cNvSpPr/>
          <p:nvPr/>
        </p:nvSpPr>
        <p:spPr>
          <a:xfrm>
            <a:off x="3751560" y="1563120"/>
            <a:ext cx="400320" cy="340920"/>
          </a:xfrm>
          <a:prstGeom prst="rect">
            <a:avLst/>
          </a:prstGeom>
          <a:ln w="19080">
            <a:solidFill>
              <a:srgbClr val="40458c"/>
            </a:solidFill>
            <a:miter/>
          </a:ln>
        </p:spPr>
      </p:sp>
      <p:sp>
        <p:nvSpPr>
          <p:cNvPr id="464" name="Line 17"/>
          <p:cNvSpPr/>
          <p:nvPr/>
        </p:nvSpPr>
        <p:spPr>
          <a:xfrm>
            <a:off x="3884760" y="1562760"/>
            <a:ext cx="0" cy="34128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5" name="Line 18"/>
          <p:cNvSpPr/>
          <p:nvPr/>
        </p:nvSpPr>
        <p:spPr>
          <a:xfrm>
            <a:off x="4018320" y="1562760"/>
            <a:ext cx="0" cy="34128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6" name="Line 19"/>
          <p:cNvSpPr/>
          <p:nvPr/>
        </p:nvSpPr>
        <p:spPr>
          <a:xfrm flipH="1">
            <a:off x="4151520" y="1562760"/>
            <a:ext cx="13356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7" name="Line 20"/>
          <p:cNvSpPr/>
          <p:nvPr/>
        </p:nvSpPr>
        <p:spPr>
          <a:xfrm flipH="1">
            <a:off x="4151520" y="1904040"/>
            <a:ext cx="13356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468" name="CustomShape 21"/>
          <p:cNvSpPr/>
          <p:nvPr/>
        </p:nvSpPr>
        <p:spPr>
          <a:xfrm>
            <a:off x="2755080" y="2280600"/>
            <a:ext cx="1044000" cy="360"/>
          </a:xfrm>
          <a:prstGeom prst="straightConnector1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69" name="CustomShape 22"/>
          <p:cNvSpPr/>
          <p:nvPr/>
        </p:nvSpPr>
        <p:spPr>
          <a:xfrm>
            <a:off x="4266000" y="2266920"/>
            <a:ext cx="1044000" cy="360"/>
          </a:xfrm>
          <a:prstGeom prst="straightConnector1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70" name="CustomShape 23"/>
          <p:cNvSpPr/>
          <p:nvPr/>
        </p:nvSpPr>
        <p:spPr>
          <a:xfrm>
            <a:off x="4218480" y="1733760"/>
            <a:ext cx="1044000" cy="360"/>
          </a:xfrm>
          <a:prstGeom prst="straightConnector1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71" name="CustomShape 24"/>
          <p:cNvSpPr/>
          <p:nvPr/>
        </p:nvSpPr>
        <p:spPr>
          <a:xfrm>
            <a:off x="2688480" y="1733760"/>
            <a:ext cx="1044000" cy="360"/>
          </a:xfrm>
          <a:prstGeom prst="straightConnector1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72" name="CustomShape 25"/>
          <p:cNvSpPr/>
          <p:nvPr/>
        </p:nvSpPr>
        <p:spPr>
          <a:xfrm>
            <a:off x="1672200" y="1879560"/>
            <a:ext cx="4554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latin typeface="Courier New"/>
              </a:rPr>
              <a:t>ra</a:t>
            </a:r>
            <a:endParaRPr/>
          </a:p>
        </p:txBody>
      </p:sp>
      <p:sp>
        <p:nvSpPr>
          <p:cNvPr id="473" name="CustomShape 26"/>
          <p:cNvSpPr/>
          <p:nvPr/>
        </p:nvSpPr>
        <p:spPr>
          <a:xfrm>
            <a:off x="6040440" y="1805040"/>
            <a:ext cx="4554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latin typeface="Courier New"/>
              </a:rPr>
              <a:t>rb</a:t>
            </a:r>
            <a:endParaRPr/>
          </a:p>
        </p:txBody>
      </p:sp>
      <p:sp>
        <p:nvSpPr>
          <p:cNvPr id="474" name="CustomShape 27"/>
          <p:cNvSpPr/>
          <p:nvPr/>
        </p:nvSpPr>
        <p:spPr>
          <a:xfrm>
            <a:off x="4340160" y="2284920"/>
            <a:ext cx="675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aTob</a:t>
            </a:r>
            <a:endParaRPr/>
          </a:p>
        </p:txBody>
      </p:sp>
      <p:sp>
        <p:nvSpPr>
          <p:cNvPr id="475" name="CustomShape 28"/>
          <p:cNvSpPr/>
          <p:nvPr/>
        </p:nvSpPr>
        <p:spPr>
          <a:xfrm>
            <a:off x="4450680" y="1351440"/>
            <a:ext cx="675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bToa</a:t>
            </a:r>
            <a:endParaRPr/>
          </a:p>
        </p:txBody>
      </p:sp>
      <p:sp>
        <p:nvSpPr>
          <p:cNvPr id="476" name="CustomShape 29"/>
          <p:cNvSpPr/>
          <p:nvPr/>
        </p:nvSpPr>
        <p:spPr>
          <a:xfrm>
            <a:off x="1317600" y="1952280"/>
            <a:ext cx="283320" cy="333720"/>
          </a:xfrm>
          <a:prstGeom prst="rect">
            <a:avLst/>
          </a:prstGeom>
          <a:solidFill>
            <a:srgbClr val="ecd882"/>
          </a:solidFill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r>
              <a:rPr lang="en-IN" sz="1600"/>
              <a:t>x</a:t>
            </a:r>
            <a:endParaRPr/>
          </a:p>
        </p:txBody>
      </p:sp>
      <p:sp>
        <p:nvSpPr>
          <p:cNvPr id="477" name="CustomShape 30"/>
          <p:cNvSpPr/>
          <p:nvPr/>
        </p:nvSpPr>
        <p:spPr>
          <a:xfrm>
            <a:off x="5554800" y="1892520"/>
            <a:ext cx="283320" cy="333720"/>
          </a:xfrm>
          <a:prstGeom prst="rect">
            <a:avLst/>
          </a:prstGeom>
          <a:solidFill>
            <a:srgbClr val="ecd882"/>
          </a:solidFill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r>
              <a:rPr lang="en-IN" sz="1600"/>
              <a:t>y</a:t>
            </a:r>
            <a:endParaRPr/>
          </a:p>
        </p:txBody>
      </p:sp>
      <p:sp>
        <p:nvSpPr>
          <p:cNvPr id="478" name="CustomShape 31"/>
          <p:cNvSpPr/>
          <p:nvPr/>
        </p:nvSpPr>
        <p:spPr>
          <a:xfrm>
            <a:off x="4778280" y="2684880"/>
            <a:ext cx="310716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fifos are initially empty</a:t>
            </a:r>
            <a:endParaRPr/>
          </a:p>
        </p:txBody>
      </p:sp>
      <p:sp>
        <p:nvSpPr>
          <p:cNvPr id="479" name="Line 32"/>
          <p:cNvSpPr/>
          <p:nvPr/>
        </p:nvSpPr>
        <p:spPr>
          <a:xfrm>
            <a:off x="4395240" y="3740400"/>
            <a:ext cx="4554720" cy="0"/>
          </a:xfrm>
          <a:prstGeom prst="line">
            <a:avLst/>
          </a:prstGeom>
          <a:ln w="9360">
            <a:solidFill>
              <a:srgbClr val="40458c"/>
            </a:solidFill>
            <a:round/>
          </a:ln>
        </p:spPr>
      </p:sp>
      <p:sp>
        <p:nvSpPr>
          <p:cNvPr id="480" name="CustomShape 33"/>
          <p:cNvSpPr/>
          <p:nvPr/>
        </p:nvSpPr>
        <p:spPr>
          <a:xfrm>
            <a:off x="8155440" y="405036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81" name="CustomShape 34"/>
          <p:cNvSpPr/>
          <p:nvPr/>
        </p:nvSpPr>
        <p:spPr>
          <a:xfrm>
            <a:off x="8155440" y="434592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82" name="CustomShape 35"/>
          <p:cNvSpPr/>
          <p:nvPr/>
        </p:nvSpPr>
        <p:spPr>
          <a:xfrm>
            <a:off x="8155440" y="552708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83" name="CustomShape 36"/>
          <p:cNvSpPr/>
          <p:nvPr/>
        </p:nvSpPr>
        <p:spPr>
          <a:xfrm>
            <a:off x="8155440" y="464112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84" name="CustomShape 37"/>
          <p:cNvSpPr/>
          <p:nvPr/>
        </p:nvSpPr>
        <p:spPr>
          <a:xfrm>
            <a:off x="8155440" y="5231880"/>
            <a:ext cx="3211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Symbol"/>
              </a:rPr>
              <a:t></a:t>
            </a:r>
            <a:endParaRPr/>
          </a:p>
        </p:txBody>
      </p:sp>
      <p:sp>
        <p:nvSpPr>
          <p:cNvPr id="485" name="TextShape 3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486" name="TextShape 39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87" name="TextShape 40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E161C101-F131-41E1-A1C1-B1C16111A1C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254" nodeType="tmRoot" restart="never">
          <p:childTnLst>
            <p:seq>
              <p:cTn dur="indefinite" id="255" nodeType="mainSeq">
                <p:childTnLst>
                  <p:par>
                    <p:cTn fill="hold" id="256">
                      <p:stCondLst>
                        <p:cond delay="indefinite"/>
                      </p:stCondLst>
                      <p:childTnLst>
                        <p:par>
                          <p:cTn fill="hold" id="257">
                            <p:stCondLst>
                              <p:cond delay="0"/>
                            </p:stCondLst>
                            <p:childTnLst>
                              <p:par>
                                <p:cTn fill="hold" id="25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0">
                      <p:stCondLst>
                        <p:cond delay="indefinite"/>
                      </p:stCondLst>
                      <p:childTnLst>
                        <p:par>
                          <p:cTn fill="hold" id="261">
                            <p:stCondLst>
                              <p:cond delay="0"/>
                            </p:stCondLst>
                            <p:childTnLst>
                              <p:par>
                                <p:cTn fill="hold" id="26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4">
                      <p:stCondLst>
                        <p:cond delay="indefinite"/>
                      </p:stCondLst>
                      <p:childTnLst>
                        <p:par>
                          <p:cTn fill="hold" id="265">
                            <p:stCondLst>
                              <p:cond delay="0"/>
                            </p:stCondLst>
                            <p:childTnLst>
                              <p:par>
                                <p:cTn fill="hold" id="26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8">
                      <p:stCondLst>
                        <p:cond delay="indefinite"/>
                      </p:stCondLst>
                      <p:childTnLst>
                        <p:par>
                          <p:cTn fill="hold" id="269">
                            <p:stCondLst>
                              <p:cond delay="0"/>
                            </p:stCondLst>
                            <p:childTnLst>
                              <p:par>
                                <p:cTn fill="hold" id="27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2">
                      <p:stCondLst>
                        <p:cond delay="indefinite"/>
                      </p:stCondLst>
                      <p:childTnLst>
                        <p:par>
                          <p:cTn fill="hold" id="273">
                            <p:stCondLst>
                              <p:cond delay="0"/>
                            </p:stCondLst>
                            <p:childTnLst>
                              <p:par>
                                <p:cTn fill="hold" id="27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6">
                      <p:stCondLst>
                        <p:cond delay="indefinite"/>
                      </p:stCondLst>
                      <p:childTnLst>
                        <p:par>
                          <p:cTn fill="hold" id="277">
                            <p:stCondLst>
                              <p:cond delay="0"/>
                            </p:stCondLst>
                            <p:childTnLst>
                              <p:par>
                                <p:cTn fill="hold" id="27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0">
                      <p:stCondLst>
                        <p:cond delay="indefinite"/>
                      </p:stCondLst>
                      <p:childTnLst>
                        <p:par>
                          <p:cTn fill="hold" id="281">
                            <p:stCondLst>
                              <p:cond delay="0"/>
                            </p:stCondLst>
                            <p:childTnLst>
                              <p:par>
                                <p:cTn fill="hold" id="28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4">
                      <p:stCondLst>
                        <p:cond delay="indefinite"/>
                      </p:stCondLst>
                      <p:childTnLst>
                        <p:par>
                          <p:cTn fill="hold" id="285">
                            <p:stCondLst>
                              <p:cond delay="0"/>
                            </p:stCondLst>
                            <p:childTnLst>
                              <p:par>
                                <p:cTn fill="hold" id="28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8">
                      <p:stCondLst>
                        <p:cond delay="indefinite"/>
                      </p:stCondLst>
                      <p:childTnLst>
                        <p:par>
                          <p:cTn fill="hold" id="289">
                            <p:stCondLst>
                              <p:cond delay="0"/>
                            </p:stCondLst>
                            <p:childTnLst>
                              <p:par>
                                <p:cTn fill="hold" id="29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2">
                      <p:stCondLst>
                        <p:cond delay="indefinite"/>
                      </p:stCondLst>
                      <p:childTnLst>
                        <p:par>
                          <p:cTn fill="hold" id="293">
                            <p:stCondLst>
                              <p:cond delay="0"/>
                            </p:stCondLst>
                            <p:childTnLst>
                              <p:par>
                                <p:cTn fill="hold" id="29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6">
                      <p:stCondLst>
                        <p:cond delay="indefinite"/>
                      </p:stCondLst>
                      <p:childTnLst>
                        <p:par>
                          <p:cTn fill="hold" id="297">
                            <p:stCondLst>
                              <p:cond delay="0"/>
                            </p:stCondLst>
                            <p:childTnLst>
                              <p:par>
                                <p:cTn fill="hold" id="29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948120" y="1603080"/>
            <a:ext cx="2138760" cy="971640"/>
          </a:xfrm>
          <a:prstGeom prst="rect">
            <a:avLst/>
          </a:prstGeom>
          <a:solidFill>
            <a:srgbClr val="b2b2b2"/>
          </a:solidFill>
          <a:ln w="9360">
            <a:solidFill>
              <a:srgbClr val="ff0000"/>
            </a:solidFill>
            <a:round/>
          </a:ln>
        </p:spPr>
      </p:sp>
      <p:sp>
        <p:nvSpPr>
          <p:cNvPr id="489" name="TextShape 2"/>
          <p:cNvSpPr txBox="1"/>
          <p:nvPr/>
        </p:nvSpPr>
        <p:spPr>
          <a:xfrm>
            <a:off x="673200" y="3643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Conflict-free FIFO</a:t>
            </a:r>
            <a:endParaRPr/>
          </a:p>
        </p:txBody>
      </p:sp>
      <p:sp>
        <p:nvSpPr>
          <p:cNvPr id="490" name="TextShape 3"/>
          <p:cNvSpPr txBox="1"/>
          <p:nvPr/>
        </p:nvSpPr>
        <p:spPr>
          <a:xfrm>
            <a:off x="816480" y="3538800"/>
            <a:ext cx="7772040" cy="301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000">
                <a:solidFill>
                  <a:srgbClr val="40458c"/>
                </a:solidFill>
                <a:latin typeface="Verdana"/>
              </a:rPr>
              <a:t>an enq updates enqP and puts the old value of enqP and enq data into oldEnqP and newData, respectively. It also sets enqEn to false to prevent further enqueues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000">
                <a:solidFill>
                  <a:srgbClr val="40458c"/>
                </a:solidFill>
                <a:latin typeface="Verdana"/>
              </a:rPr>
              <a:t>a deq updates deqP and sets deqEn to false to prevent further dequeues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40458c"/>
                </a:solidFill>
                <a:latin typeface="Verdana"/>
              </a:rPr>
              <a:t>Canonicalize rule calculates the new count and puts the new data into the array and sets the enqEn and deqEn bits appropriately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1" name="CustomShape 4"/>
          <p:cNvSpPr/>
          <p:nvPr/>
        </p:nvSpPr>
        <p:spPr>
          <a:xfrm>
            <a:off x="3052080" y="1603080"/>
            <a:ext cx="3669120" cy="97344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2" name="Line 5"/>
          <p:cNvSpPr/>
          <p:nvPr/>
        </p:nvSpPr>
        <p:spPr>
          <a:xfrm>
            <a:off x="333684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3" name="Line 6"/>
          <p:cNvSpPr/>
          <p:nvPr/>
        </p:nvSpPr>
        <p:spPr>
          <a:xfrm>
            <a:off x="364248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4" name="Line 7"/>
          <p:cNvSpPr/>
          <p:nvPr/>
        </p:nvSpPr>
        <p:spPr>
          <a:xfrm>
            <a:off x="394812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5" name="Line 8"/>
          <p:cNvSpPr/>
          <p:nvPr/>
        </p:nvSpPr>
        <p:spPr>
          <a:xfrm>
            <a:off x="425340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6" name="Line 9"/>
          <p:cNvSpPr/>
          <p:nvPr/>
        </p:nvSpPr>
        <p:spPr>
          <a:xfrm>
            <a:off x="455904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7" name="Line 10"/>
          <p:cNvSpPr/>
          <p:nvPr/>
        </p:nvSpPr>
        <p:spPr>
          <a:xfrm>
            <a:off x="486468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8" name="Line 11"/>
          <p:cNvSpPr/>
          <p:nvPr/>
        </p:nvSpPr>
        <p:spPr>
          <a:xfrm>
            <a:off x="517032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499" name="Line 12"/>
          <p:cNvSpPr/>
          <p:nvPr/>
        </p:nvSpPr>
        <p:spPr>
          <a:xfrm>
            <a:off x="547596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00" name="Line 13"/>
          <p:cNvSpPr/>
          <p:nvPr/>
        </p:nvSpPr>
        <p:spPr>
          <a:xfrm>
            <a:off x="578160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01" name="Line 14"/>
          <p:cNvSpPr/>
          <p:nvPr/>
        </p:nvSpPr>
        <p:spPr>
          <a:xfrm>
            <a:off x="608724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02" name="Line 15"/>
          <p:cNvSpPr/>
          <p:nvPr/>
        </p:nvSpPr>
        <p:spPr>
          <a:xfrm>
            <a:off x="6392520" y="1600920"/>
            <a:ext cx="11880" cy="97380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03" name="CustomShape 16"/>
          <p:cNvSpPr/>
          <p:nvPr/>
        </p:nvSpPr>
        <p:spPr>
          <a:xfrm>
            <a:off x="3250440" y="2862360"/>
            <a:ext cx="81360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enqP</a:t>
            </a:r>
            <a:endParaRPr/>
          </a:p>
        </p:txBody>
      </p:sp>
      <p:sp>
        <p:nvSpPr>
          <p:cNvPr id="504" name="CustomShape 17"/>
          <p:cNvSpPr/>
          <p:nvPr/>
        </p:nvSpPr>
        <p:spPr>
          <a:xfrm>
            <a:off x="5856120" y="2862360"/>
            <a:ext cx="81360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deqP</a:t>
            </a:r>
            <a:endParaRPr/>
          </a:p>
        </p:txBody>
      </p:sp>
      <p:sp>
        <p:nvSpPr>
          <p:cNvPr id="505" name="CustomShape 18"/>
          <p:cNvSpPr/>
          <p:nvPr/>
        </p:nvSpPr>
        <p:spPr>
          <a:xfrm>
            <a:off x="739080" y="2826360"/>
            <a:ext cx="98280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enqEn</a:t>
            </a:r>
            <a:endParaRPr/>
          </a:p>
        </p:txBody>
      </p:sp>
      <p:sp>
        <p:nvSpPr>
          <p:cNvPr id="506" name="CustomShape 19"/>
          <p:cNvSpPr/>
          <p:nvPr/>
        </p:nvSpPr>
        <p:spPr>
          <a:xfrm>
            <a:off x="1749240" y="2826360"/>
            <a:ext cx="98280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deqEn</a:t>
            </a:r>
            <a:endParaRPr/>
          </a:p>
        </p:txBody>
      </p:sp>
      <p:sp>
        <p:nvSpPr>
          <p:cNvPr id="507" name="CustomShape 20"/>
          <p:cNvSpPr/>
          <p:nvPr/>
        </p:nvSpPr>
        <p:spPr>
          <a:xfrm>
            <a:off x="7157160" y="2576880"/>
            <a:ext cx="120672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oldEnqP</a:t>
            </a:r>
            <a:endParaRPr/>
          </a:p>
        </p:txBody>
      </p:sp>
      <p:sp>
        <p:nvSpPr>
          <p:cNvPr id="508" name="CustomShape 21"/>
          <p:cNvSpPr/>
          <p:nvPr/>
        </p:nvSpPr>
        <p:spPr>
          <a:xfrm>
            <a:off x="7147080" y="3015360"/>
            <a:ext cx="1314360" cy="395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newData</a:t>
            </a:r>
            <a:endParaRPr/>
          </a:p>
        </p:txBody>
      </p:sp>
      <p:sp>
        <p:nvSpPr>
          <p:cNvPr id="509" name="Line 22"/>
          <p:cNvSpPr/>
          <p:nvPr/>
        </p:nvSpPr>
        <p:spPr>
          <a:xfrm flipH="1">
            <a:off x="3656880" y="2576880"/>
            <a:ext cx="190440" cy="28548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10" name="Line 23"/>
          <p:cNvSpPr/>
          <p:nvPr/>
        </p:nvSpPr>
        <p:spPr>
          <a:xfrm>
            <a:off x="5991840" y="2574720"/>
            <a:ext cx="190440" cy="28548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511" name="CustomShape 24"/>
          <p:cNvSpPr/>
          <p:nvPr/>
        </p:nvSpPr>
        <p:spPr>
          <a:xfrm>
            <a:off x="713160" y="1628280"/>
            <a:ext cx="2017800" cy="146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locks for preventing accesses until canonicalization</a:t>
            </a:r>
            <a:endParaRPr/>
          </a:p>
        </p:txBody>
      </p:sp>
      <p:sp>
        <p:nvSpPr>
          <p:cNvPr id="512" name="CustomShape 25"/>
          <p:cNvSpPr/>
          <p:nvPr/>
        </p:nvSpPr>
        <p:spPr>
          <a:xfrm>
            <a:off x="6822720" y="1594440"/>
            <a:ext cx="215352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temp storage to hold values until canonicalization</a:t>
            </a:r>
            <a:endParaRPr/>
          </a:p>
        </p:txBody>
      </p:sp>
      <p:sp>
        <p:nvSpPr>
          <p:cNvPr id="513" name="TextShape 2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14" name="TextShape 2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15" name="TextShape 2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81815161-91C1-41E1-A181-01B15161A18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300" nodeType="tmRoot" restart="never">
          <p:childTnLst>
            <p:seq>
              <p:cTn dur="indefinite" id="301" nodeType="mainSeq">
                <p:childTnLst>
                  <p:par>
                    <p:cTn fill="hold" id="302">
                      <p:stCondLst>
                        <p:cond delay="indefinite"/>
                      </p:stCondLst>
                      <p:childTnLst>
                        <p:par>
                          <p:cTn fill="hold" id="303">
                            <p:stCondLst>
                              <p:cond delay="0"/>
                            </p:stCondLst>
                            <p:childTnLst>
                              <p:par>
                                <p:cTn fill="hold" id="3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0">
                      <p:stCondLst>
                        <p:cond delay="indefinite"/>
                      </p:stCondLst>
                      <p:childTnLst>
                        <p:par>
                          <p:cTn fill="hold" id="311">
                            <p:stCondLst>
                              <p:cond delay="0"/>
                            </p:stCondLst>
                            <p:childTnLst>
                              <p:par>
                                <p:cTn fill="hold" id="3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8">
                      <p:stCondLst>
                        <p:cond delay="indefinite"/>
                      </p:stCondLst>
                      <p:childTnLst>
                        <p:par>
                          <p:cTn fill="hold" id="319">
                            <p:stCondLst>
                              <p:cond delay="0"/>
                            </p:stCondLst>
                            <p:childTnLst>
                              <p:par>
                                <p:cTn fill="hold" id="32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2">
                      <p:stCondLst>
                        <p:cond delay="indefinite"/>
                      </p:stCondLst>
                      <p:childTnLst>
                        <p:par>
                          <p:cTn fill="hold" id="323">
                            <p:stCondLst>
                              <p:cond delay="0"/>
                            </p:stCondLst>
                            <p:childTnLst>
                              <p:par>
                                <p:cTn fill="hold" id="32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31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6">
                      <p:stCondLst>
                        <p:cond delay="indefinite"/>
                      </p:stCondLst>
                      <p:childTnLst>
                        <p:par>
                          <p:cTn fill="hold" id="327">
                            <p:stCondLst>
                              <p:cond delay="0"/>
                            </p:stCondLst>
                            <p:childTnLst>
                              <p:par>
                                <p:cTn fill="hold" id="32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59" st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Pointer comparison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40458c"/>
                </a:solidFill>
                <a:latin typeface="Verdana"/>
              </a:rPr>
              <a:t>enqP and deqP can contain indices for upto twice the size of the FIFO, to distinguish between full and empty conditions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40458c"/>
                </a:solidFill>
                <a:latin typeface="Verdana"/>
              </a:rPr>
              <a:t>Full: enqP == deqP + FIFO_size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40458c"/>
                </a:solidFill>
                <a:latin typeface="Verdana"/>
              </a:rPr>
              <a:t>Empty: enqP == deqP</a:t>
            </a:r>
            <a:endParaRPr/>
          </a:p>
        </p:txBody>
      </p:sp>
      <p:sp>
        <p:nvSpPr>
          <p:cNvPr id="5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1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2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3171A171-41B1-4131-A1F1-81E1A1B1A10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N-element Conflict-free FIFO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778680" y="1465560"/>
            <a:ext cx="823428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US" sz="2000">
                <a:solidFill>
                  <a:srgbClr val="40458c"/>
                </a:solidFill>
                <a:latin typeface="Courier New"/>
              </a:rPr>
              <a:t> mkCFFifo(Fifo#(n, t))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US">
                <a:solidFill>
                  <a:srgbClr val="40458c"/>
                </a:solidFill>
                <a:latin typeface="Courier New"/>
              </a:rPr>
              <a:t>(Bits#(t, tSz), Add#(n, 1, n1), Log#(n1, sz), Add#(sz, 1, sz1));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Integer ni = valueOf(n); Bit#(sz1) nb = fromInteger(ni);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n2 = 2*nb;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Vector#(n, Reg#(t)) data &lt;- replicateM(mkRegU);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Bit#(sz1)) enqP &lt;- mkEhr(0);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Bit#(sz1)) deqP &lt;- mkEhr(0);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Bool) enqEn &lt;- mkEhr(True);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Bool) deqEn &lt;- mkEhr(False);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t) newData &lt;- mkEhr(?);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Maybe#(Bit#(sz1))) oldEnqP &lt;- mkEhr(Invalid);</a:t>
            </a:r>
            <a:endParaRPr/>
          </a:p>
        </p:txBody>
      </p:sp>
      <p:sp>
        <p:nvSpPr>
          <p:cNvPr id="52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2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25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2101F171-D121-4121-A1E1-B141215111A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N-element Conflict-free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continued-1</a:t>
            </a:r>
            <a:endParaRPr/>
          </a:p>
        </p:txBody>
      </p:sp>
      <p:sp>
        <p:nvSpPr>
          <p:cNvPr id="527" name="TextShape 2"/>
          <p:cNvSpPr txBox="1"/>
          <p:nvPr/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rule</a:t>
            </a:r>
            <a:r>
              <a:rPr lang="en-US">
                <a:solidFill>
                  <a:srgbClr val="40458c"/>
                </a:solidFill>
                <a:latin typeface="Courier New"/>
              </a:rPr>
              <a:t> canonicalize;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cnt = enqP[1] &gt;= deqP[1]?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enqP[1] - deqP[1]: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(enqP[1]%nb + nb) - deqP[1]%nb;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(!enqEn[1] &amp;&amp; cnt != nb) enqEn[1] &lt;=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(!deqEn[1] &amp;&amp; cnt != 0) deqEn[1] &lt;=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(isValid(oldEnqP[1]))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data[validValue(oldEnqP[1])] &lt;= newData[1];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oldEnqP[1] &lt;= Invalid;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endParaRPr/>
          </a:p>
        </p:txBody>
      </p:sp>
      <p:sp>
        <p:nvSpPr>
          <p:cNvPr id="52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2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3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C16131F1-9101-41F1-B131-11E1A1D1F13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N-element Conflict-free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continued-2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743040" y="1560600"/>
            <a:ext cx="7772040" cy="4934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US">
                <a:solidFill>
                  <a:srgbClr val="40458c"/>
                </a:solidFill>
                <a:latin typeface="Courier New"/>
              </a:rPr>
              <a:t> enq(t x)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newData[0] &lt;= x;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oldEnqP[0] &lt;= Valid (enqP[0]%nb);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enqP[0] &lt;= (enqP[0] + 1)%n2;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enqEn[0] &lt;= False;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 Action</a:t>
            </a:r>
            <a:r>
              <a:rPr lang="en-US">
                <a:solidFill>
                  <a:srgbClr val="40458c"/>
                </a:solidFill>
                <a:latin typeface="Courier New"/>
              </a:rPr>
              <a:t> deq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(deqEn[0]);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deqP[0] &lt;= (deqP[0] + 1)%n2; deqEn[0] &lt;= False;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(deqEn[0]);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US">
                <a:solidFill>
                  <a:srgbClr val="40458c"/>
                </a:solidFill>
                <a:latin typeface="Courier New"/>
              </a:rPr>
              <a:t> data[deqP[0]%nb];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3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35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81417101-F1A1-4181-8181-F10131B121E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Register File:</a:t>
            </a:r>
            <a:r>
              <a:rPr lang="en-US" sz="4400">
                <a:solidFill>
                  <a:srgbClr val="660066"/>
                </a:solidFill>
                <a:latin typeface="Verdana"/>
              </a:rPr>
              <a:t>
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normal and bypass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600120" y="1525680"/>
            <a:ext cx="822456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40458c"/>
                </a:solidFill>
                <a:latin typeface="Verdana"/>
              </a:rPr>
              <a:t>Normal rf: {rd1, rd2} &lt; wr; the effect of a register update can only be seen a cycle later, consequently, reads and writes are conflict-free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40458c"/>
                </a:solidFill>
                <a:latin typeface="Verdana"/>
              </a:rPr>
              <a:t>Bypass rf: wr &lt; {rd1, rd2}; in case of concurrent reads and write, check if rd1==wr or rd2==wr  then pass the new value as the result and update the register file, otherwise the old value in the rf is read</a:t>
            </a:r>
            <a:endParaRPr/>
          </a:p>
        </p:txBody>
      </p:sp>
      <p:sp>
        <p:nvSpPr>
          <p:cNvPr id="53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3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4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A1812161-A1C1-41C1-B121-5121D141415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Elastic pipeline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6451560" y="1765440"/>
            <a:ext cx="139320" cy="1066320"/>
          </a:xfrm>
          <a:prstGeom prst="rect">
            <a:avLst/>
          </a:prstGeom>
          <a:solidFill>
            <a:srgbClr val="ecd882"/>
          </a:solidFill>
        </p:spPr>
      </p:sp>
      <p:sp>
        <p:nvSpPr>
          <p:cNvPr id="256" name="Line 3"/>
          <p:cNvSpPr/>
          <p:nvPr/>
        </p:nvSpPr>
        <p:spPr>
          <a:xfrm flipV="1">
            <a:off x="1861920" y="2277720"/>
            <a:ext cx="750960" cy="180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57" name="CustomShape 4"/>
          <p:cNvSpPr/>
          <p:nvPr/>
        </p:nvSpPr>
        <p:spPr>
          <a:xfrm>
            <a:off x="1555200" y="2451240"/>
            <a:ext cx="33192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x</a:t>
            </a:r>
            <a:endParaRPr/>
          </a:p>
        </p:txBody>
      </p:sp>
      <p:sp>
        <p:nvSpPr>
          <p:cNvPr id="258" name="Line 5"/>
          <p:cNvSpPr/>
          <p:nvPr/>
        </p:nvSpPr>
        <p:spPr>
          <a:xfrm>
            <a:off x="3630600" y="2260440"/>
            <a:ext cx="26172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59" name="Line 6"/>
          <p:cNvSpPr/>
          <p:nvPr/>
        </p:nvSpPr>
        <p:spPr>
          <a:xfrm>
            <a:off x="2746080" y="2260440"/>
            <a:ext cx="21456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60" name="CustomShape 7"/>
          <p:cNvSpPr/>
          <p:nvPr/>
        </p:nvSpPr>
        <p:spPr>
          <a:xfrm>
            <a:off x="3609720" y="2816280"/>
            <a:ext cx="74808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fifo1</a:t>
            </a:r>
            <a:endParaRPr/>
          </a:p>
        </p:txBody>
      </p:sp>
      <p:sp>
        <p:nvSpPr>
          <p:cNvPr id="261" name="CustomShape 8"/>
          <p:cNvSpPr/>
          <p:nvPr/>
        </p:nvSpPr>
        <p:spPr>
          <a:xfrm>
            <a:off x="2243880" y="2816280"/>
            <a:ext cx="61236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inQ</a:t>
            </a:r>
            <a:endParaRPr/>
          </a:p>
        </p:txBody>
      </p:sp>
      <p:sp>
        <p:nvSpPr>
          <p:cNvPr id="262" name="CustomShape 9"/>
          <p:cNvSpPr/>
          <p:nvPr/>
        </p:nvSpPr>
        <p:spPr>
          <a:xfrm>
            <a:off x="3058200" y="2066760"/>
            <a:ext cx="455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latin typeface="Courier New"/>
              </a:rPr>
              <a:t>f1</a:t>
            </a:r>
            <a:endParaRPr/>
          </a:p>
        </p:txBody>
      </p:sp>
      <p:sp>
        <p:nvSpPr>
          <p:cNvPr id="263" name="CustomShape 10"/>
          <p:cNvSpPr/>
          <p:nvPr/>
        </p:nvSpPr>
        <p:spPr>
          <a:xfrm>
            <a:off x="2952720" y="1981080"/>
            <a:ext cx="666360" cy="54252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264" name="Line 11"/>
          <p:cNvSpPr/>
          <p:nvPr/>
        </p:nvSpPr>
        <p:spPr>
          <a:xfrm>
            <a:off x="4906800" y="2260440"/>
            <a:ext cx="26208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65" name="Line 12"/>
          <p:cNvSpPr/>
          <p:nvPr/>
        </p:nvSpPr>
        <p:spPr>
          <a:xfrm>
            <a:off x="4022640" y="2260440"/>
            <a:ext cx="21420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66" name="CustomShape 13"/>
          <p:cNvSpPr/>
          <p:nvPr/>
        </p:nvSpPr>
        <p:spPr>
          <a:xfrm>
            <a:off x="4334400" y="2066760"/>
            <a:ext cx="455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latin typeface="Courier New"/>
              </a:rPr>
              <a:t>f2</a:t>
            </a:r>
            <a:endParaRPr/>
          </a:p>
        </p:txBody>
      </p:sp>
      <p:sp>
        <p:nvSpPr>
          <p:cNvPr id="267" name="CustomShape 14"/>
          <p:cNvSpPr/>
          <p:nvPr/>
        </p:nvSpPr>
        <p:spPr>
          <a:xfrm>
            <a:off x="4229280" y="1981080"/>
            <a:ext cx="666360" cy="54252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268" name="Line 15"/>
          <p:cNvSpPr/>
          <p:nvPr/>
        </p:nvSpPr>
        <p:spPr>
          <a:xfrm>
            <a:off x="6183000" y="2260440"/>
            <a:ext cx="26208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69" name="Line 16"/>
          <p:cNvSpPr/>
          <p:nvPr/>
        </p:nvSpPr>
        <p:spPr>
          <a:xfrm>
            <a:off x="5298840" y="2260440"/>
            <a:ext cx="214200" cy="0"/>
          </a:xfrm>
          <a:prstGeom prst="line">
            <a:avLst/>
          </a:prstGeom>
          <a:ln w="93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70" name="CustomShape 17"/>
          <p:cNvSpPr/>
          <p:nvPr/>
        </p:nvSpPr>
        <p:spPr>
          <a:xfrm>
            <a:off x="5610960" y="2066760"/>
            <a:ext cx="455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latin typeface="Courier New"/>
              </a:rPr>
              <a:t>f3</a:t>
            </a:r>
            <a:endParaRPr/>
          </a:p>
        </p:txBody>
      </p:sp>
      <p:sp>
        <p:nvSpPr>
          <p:cNvPr id="271" name="CustomShape 18"/>
          <p:cNvSpPr/>
          <p:nvPr/>
        </p:nvSpPr>
        <p:spPr>
          <a:xfrm>
            <a:off x="5505480" y="1981080"/>
            <a:ext cx="666360" cy="54252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272" name="CustomShape 19"/>
          <p:cNvSpPr/>
          <p:nvPr/>
        </p:nvSpPr>
        <p:spPr>
          <a:xfrm>
            <a:off x="6145200" y="1752480"/>
            <a:ext cx="456840" cy="1068120"/>
          </a:xfrm>
          <a:prstGeom prst="rect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73" name="Line 20"/>
          <p:cNvSpPr/>
          <p:nvPr/>
        </p:nvSpPr>
        <p:spPr>
          <a:xfrm>
            <a:off x="6440400" y="1752480"/>
            <a:ext cx="0" cy="10587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74" name="CustomShape 21"/>
          <p:cNvSpPr/>
          <p:nvPr/>
        </p:nvSpPr>
        <p:spPr>
          <a:xfrm>
            <a:off x="2657520" y="1752480"/>
            <a:ext cx="139320" cy="1066320"/>
          </a:xfrm>
          <a:prstGeom prst="rect">
            <a:avLst/>
          </a:prstGeom>
          <a:solidFill>
            <a:srgbClr val="ecd882"/>
          </a:solidFill>
        </p:spPr>
      </p:sp>
      <p:sp>
        <p:nvSpPr>
          <p:cNvPr id="275" name="CustomShape 22"/>
          <p:cNvSpPr/>
          <p:nvPr/>
        </p:nvSpPr>
        <p:spPr>
          <a:xfrm>
            <a:off x="2344680" y="1760400"/>
            <a:ext cx="456840" cy="1068120"/>
          </a:xfrm>
          <a:prstGeom prst="rect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76" name="Line 23"/>
          <p:cNvSpPr/>
          <p:nvPr/>
        </p:nvSpPr>
        <p:spPr>
          <a:xfrm>
            <a:off x="2639880" y="1760400"/>
            <a:ext cx="0" cy="10587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77" name="CustomShape 24"/>
          <p:cNvSpPr/>
          <p:nvPr/>
        </p:nvSpPr>
        <p:spPr>
          <a:xfrm>
            <a:off x="4885920" y="2816280"/>
            <a:ext cx="74808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fifo2</a:t>
            </a:r>
            <a:endParaRPr/>
          </a:p>
        </p:txBody>
      </p:sp>
      <p:sp>
        <p:nvSpPr>
          <p:cNvPr id="278" name="CustomShape 25"/>
          <p:cNvSpPr/>
          <p:nvPr/>
        </p:nvSpPr>
        <p:spPr>
          <a:xfrm>
            <a:off x="6130080" y="2816280"/>
            <a:ext cx="79668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outQ</a:t>
            </a:r>
            <a:endParaRPr/>
          </a:p>
        </p:txBody>
      </p:sp>
      <p:sp>
        <p:nvSpPr>
          <p:cNvPr id="279" name="CustomShape 26"/>
          <p:cNvSpPr/>
          <p:nvPr/>
        </p:nvSpPr>
        <p:spPr>
          <a:xfrm>
            <a:off x="3914640" y="1752480"/>
            <a:ext cx="139320" cy="1066320"/>
          </a:xfrm>
          <a:prstGeom prst="rect">
            <a:avLst/>
          </a:prstGeom>
          <a:solidFill>
            <a:srgbClr val="ecd882"/>
          </a:solidFill>
        </p:spPr>
      </p:sp>
      <p:sp>
        <p:nvSpPr>
          <p:cNvPr id="280" name="CustomShape 27"/>
          <p:cNvSpPr/>
          <p:nvPr/>
        </p:nvSpPr>
        <p:spPr>
          <a:xfrm>
            <a:off x="3602160" y="1760400"/>
            <a:ext cx="456840" cy="1068120"/>
          </a:xfrm>
          <a:prstGeom prst="rect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81" name="Line 28"/>
          <p:cNvSpPr/>
          <p:nvPr/>
        </p:nvSpPr>
        <p:spPr>
          <a:xfrm>
            <a:off x="3897000" y="1760400"/>
            <a:ext cx="0" cy="10587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82" name="CustomShape 29"/>
          <p:cNvSpPr/>
          <p:nvPr/>
        </p:nvSpPr>
        <p:spPr>
          <a:xfrm>
            <a:off x="5191200" y="1752480"/>
            <a:ext cx="139320" cy="1066320"/>
          </a:xfrm>
          <a:prstGeom prst="rect">
            <a:avLst/>
          </a:prstGeom>
          <a:solidFill>
            <a:srgbClr val="ecd882"/>
          </a:solidFill>
        </p:spPr>
      </p:sp>
      <p:sp>
        <p:nvSpPr>
          <p:cNvPr id="283" name="CustomShape 30"/>
          <p:cNvSpPr/>
          <p:nvPr/>
        </p:nvSpPr>
        <p:spPr>
          <a:xfrm>
            <a:off x="4878360" y="1760400"/>
            <a:ext cx="456840" cy="1068120"/>
          </a:xfrm>
          <a:prstGeom prst="rect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84" name="Line 31"/>
          <p:cNvSpPr/>
          <p:nvPr/>
        </p:nvSpPr>
        <p:spPr>
          <a:xfrm>
            <a:off x="5173560" y="1760400"/>
            <a:ext cx="0" cy="10587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85" name="CustomShape 32"/>
          <p:cNvSpPr/>
          <p:nvPr/>
        </p:nvSpPr>
        <p:spPr>
          <a:xfrm>
            <a:off x="866880" y="3455280"/>
            <a:ext cx="4996800" cy="283464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rule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stage1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(True);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fifo1.enq(f1(inQ.first());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inQ.deq();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	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rule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stage2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(True);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fifo2.enq(f2(fifo1.first());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fifo1.deq();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	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rule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stage3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(True);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outQ.enq(f3(fifo2.first());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fifo2.deq();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	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</p:txBody>
      </p:sp>
      <p:sp>
        <p:nvSpPr>
          <p:cNvPr id="286" name="CustomShape 33"/>
          <p:cNvSpPr/>
          <p:nvPr/>
        </p:nvSpPr>
        <p:spPr>
          <a:xfrm>
            <a:off x="6440400" y="3216240"/>
            <a:ext cx="2256120" cy="3382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40458c"/>
                </a:solidFill>
                <a:latin typeface="Comic Sans MS"/>
              </a:rPr>
              <a:t>Whether these rules can fire concurrently depends crucially on the properties of fifo methods</a:t>
            </a:r>
            <a:endParaRPr/>
          </a:p>
        </p:txBody>
      </p:sp>
      <p:sp>
        <p:nvSpPr>
          <p:cNvPr id="287" name="TextShape 3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288" name="TextShape 3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289" name="TextShape 3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8111F1B1-81C1-4131-9101-01713131511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660066"/>
                </a:solidFill>
                <a:latin typeface="Verdana"/>
              </a:rPr>
              <a:t>Normal Register File</a:t>
            </a:r>
            <a:endParaRPr/>
          </a:p>
        </p:txBody>
      </p:sp>
      <p:sp>
        <p:nvSpPr>
          <p:cNvPr id="542" name="CustomShape 2"/>
          <p:cNvSpPr/>
          <p:nvPr/>
        </p:nvSpPr>
        <p:spPr>
          <a:xfrm>
            <a:off x="590400" y="1523880"/>
            <a:ext cx="8743680" cy="4771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mkRFile(RFile);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Vector#(32,Reg#(Data)) rfile &lt;- replicateM(mkReg(0));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Action wr(Rindx rindx, Data data);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if(rindx!=0) rfile[rindx] &lt;= data;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Data rd1(Rindx rindx) = rfile[rindx];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Data rd2(Rindx rindx) = rfile[rindx];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543" name="CustomShape 3"/>
          <p:cNvSpPr/>
          <p:nvPr/>
        </p:nvSpPr>
        <p:spPr>
          <a:xfrm>
            <a:off x="615960" y="1530360"/>
            <a:ext cx="8256240" cy="5082840"/>
          </a:xfrm>
          <a:prstGeom prst="rect">
            <a:avLst/>
          </a:prstGeom>
        </p:spPr>
      </p:sp>
      <p:sp>
        <p:nvSpPr>
          <p:cNvPr id="544" name="CustomShape 4"/>
          <p:cNvSpPr/>
          <p:nvPr/>
        </p:nvSpPr>
        <p:spPr>
          <a:xfrm>
            <a:off x="3610800" y="4900680"/>
            <a:ext cx="2201760" cy="39528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{rd1, rd2} &lt; wr</a:t>
            </a:r>
            <a:endParaRPr/>
          </a:p>
        </p:txBody>
      </p:sp>
      <p:sp>
        <p:nvSpPr>
          <p:cNvPr id="545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46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47" name="TextShape 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01712191-0181-4151-A1F1-E1B191D1D14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660066"/>
                </a:solidFill>
                <a:latin typeface="Verdana"/>
              </a:rPr>
              <a:t>Bypass Register File using EHR</a:t>
            </a:r>
            <a:endParaRPr/>
          </a:p>
        </p:txBody>
      </p:sp>
      <p:sp>
        <p:nvSpPr>
          <p:cNvPr id="549" name="CustomShape 2"/>
          <p:cNvSpPr/>
          <p:nvPr/>
        </p:nvSpPr>
        <p:spPr>
          <a:xfrm>
            <a:off x="590400" y="1571760"/>
            <a:ext cx="8287920" cy="4771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mkBypassRFile(RFile);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Vector#(32,</a:t>
            </a:r>
            <a:r>
              <a:rPr lang="en-IN" sz="2000">
                <a:solidFill>
                  <a:srgbClr val="ff0000"/>
                </a:solidFill>
                <a:latin typeface="Courier New"/>
              </a:rPr>
              <a:t>EHR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#(2, Data)) rfile &lt;-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                      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replicateM(</a:t>
            </a:r>
            <a:r>
              <a:rPr lang="en-IN" sz="2000">
                <a:solidFill>
                  <a:srgbClr val="ff0000"/>
                </a:solidFill>
                <a:latin typeface="Courier New"/>
              </a:rPr>
              <a:t>mkEHR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(0));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Action wr(Rindx rindx, Data data); 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if(rindex!==0) rfile[rindex]</a:t>
            </a:r>
            <a:r>
              <a:rPr lang="en-IN" sz="2000">
                <a:solidFill>
                  <a:srgbClr val="ff0000"/>
                </a:solidFill>
                <a:latin typeface="Courier New"/>
              </a:rPr>
              <a:t>[0]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&lt;= data;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Data rd1(Rindx rindx) = rfile[rindx]</a:t>
            </a:r>
            <a:r>
              <a:rPr lang="en-IN" sz="2000">
                <a:solidFill>
                  <a:srgbClr val="ff0000"/>
                </a:solidFill>
                <a:latin typeface="Courier New"/>
              </a:rPr>
              <a:t>[1]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Data rd2(Rindx rindx) = rfile[rindx]</a:t>
            </a:r>
            <a:r>
              <a:rPr lang="en-IN" sz="2000">
                <a:solidFill>
                  <a:srgbClr val="ff0000"/>
                </a:solidFill>
                <a:latin typeface="Courier New"/>
              </a:rPr>
              <a:t>[1]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550" name="CustomShape 3"/>
          <p:cNvSpPr/>
          <p:nvPr/>
        </p:nvSpPr>
        <p:spPr>
          <a:xfrm>
            <a:off x="3621960" y="5353560"/>
            <a:ext cx="2201760" cy="39528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wr &lt; {rd1, rd2}</a:t>
            </a:r>
            <a:endParaRPr/>
          </a:p>
        </p:txBody>
      </p:sp>
      <p:sp>
        <p:nvSpPr>
          <p:cNvPr id="55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5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5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B1C111C1-6101-41E1-9191-F111F10151C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Bypass Register File</a:t>
            </a:r>
            <a:r>
              <a:rPr lang="en-US" sz="3600">
                <a:solidFill>
                  <a:srgbClr val="660066"/>
                </a:solidFill>
                <a:latin typeface="Verdana"/>
              </a:rPr>
              <a:t>
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with external bypassing</a:t>
            </a:r>
            <a:endParaRPr/>
          </a:p>
        </p:txBody>
      </p:sp>
      <p:sp>
        <p:nvSpPr>
          <p:cNvPr id="555" name="CustomShape 2"/>
          <p:cNvSpPr/>
          <p:nvPr/>
        </p:nvSpPr>
        <p:spPr>
          <a:xfrm>
            <a:off x="590400" y="1571760"/>
            <a:ext cx="8287920" cy="5009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mkBypassRFile(BypassRFile);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RFile             rf &lt;- mkRFile;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Fifo#(1, Tuple2#(RIndx, Data))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          </a:t>
            </a:r>
            <a:r>
              <a:rPr lang="en-IN">
                <a:solidFill>
                  <a:srgbClr val="40458c"/>
                </a:solidFill>
                <a:latin typeface="Courier New"/>
              </a:rPr>
              <a:t>bypass &lt;- mkBypassSFifo;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rule </a:t>
            </a:r>
            <a:r>
              <a:rPr lang="en-IN">
                <a:solidFill>
                  <a:srgbClr val="40458c"/>
                </a:solidFill>
                <a:latin typeface="Courier New"/>
              </a:rPr>
              <a:t>move;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begin</a:t>
            </a:r>
            <a:r>
              <a:rPr lang="en-IN">
                <a:solidFill>
                  <a:srgbClr val="40458c"/>
                </a:solidFill>
                <a:latin typeface="Courier New"/>
              </a:rPr>
              <a:t> rf.wr(bypass.first); bypass.deq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</a:t>
            </a:r>
            <a:r>
              <a:rPr lang="en-IN">
                <a:solidFill>
                  <a:srgbClr val="40458c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9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Action wr(RIndx rindx, Data data); 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>
                <a:solidFill>
                  <a:srgbClr val="40458c"/>
                </a:solidFill>
                <a:latin typeface="Courier New"/>
              </a:rPr>
              <a:t>if(rindex!==0) bypass.enq(tuple2(rindx, data));</a:t>
            </a:r>
            <a:endParaRPr/>
          </a:p>
          <a:p>
            <a:pPr>
              <a:lnSpc>
                <a:spcPct val="9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Data rd1(RIndx rindx) = 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 </a:t>
            </a:r>
            <a:r>
              <a:rPr lang="en-IN">
                <a:solidFill>
                  <a:srgbClr val="40458c"/>
                </a:solidFill>
                <a:latin typeface="Courier New"/>
              </a:rPr>
              <a:t>(!bypass.search1(rindx)) ? rf.rd1(rindx) 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 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:</a:t>
            </a:r>
            <a:r>
              <a:rPr lang="en-IN">
                <a:solidFill>
                  <a:srgbClr val="40458c"/>
                </a:solidFill>
                <a:latin typeface="Courier New"/>
              </a:rPr>
              <a:t> bypass.read1(rindx);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IN">
                <a:solidFill>
                  <a:srgbClr val="40458c"/>
                </a:solidFill>
                <a:latin typeface="Courier New"/>
              </a:rPr>
              <a:t> Data rd2(RIndx rindx) = 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 </a:t>
            </a:r>
            <a:r>
              <a:rPr lang="en-IN">
                <a:solidFill>
                  <a:srgbClr val="40458c"/>
                </a:solidFill>
                <a:latin typeface="Courier New"/>
              </a:rPr>
              <a:t>(!bypass.search2(rindx)) ? rf.rd2(rindx) </a:t>
            </a:r>
            <a:endParaRPr/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 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:</a:t>
            </a:r>
            <a:r>
              <a:rPr lang="en-IN">
                <a:solidFill>
                  <a:srgbClr val="40458c"/>
                </a:solidFill>
                <a:latin typeface="Courier New"/>
              </a:rPr>
              <a:t> bypass.read2(rindx);</a:t>
            </a:r>
            <a:endParaRPr/>
          </a:p>
          <a:p>
            <a:pPr>
              <a:lnSpc>
                <a:spcPct val="9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</p:txBody>
      </p:sp>
      <p:sp>
        <p:nvSpPr>
          <p:cNvPr id="556" name="CustomShape 3"/>
          <p:cNvSpPr/>
          <p:nvPr/>
        </p:nvSpPr>
        <p:spPr>
          <a:xfrm>
            <a:off x="5687640" y="1875960"/>
            <a:ext cx="3055320" cy="39528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{rf.rd1, rf.rd2} &lt; rf.wr </a:t>
            </a:r>
            <a:endParaRPr/>
          </a:p>
        </p:txBody>
      </p:sp>
      <p:sp>
        <p:nvSpPr>
          <p:cNvPr id="557" name="CustomShape 4"/>
          <p:cNvSpPr/>
          <p:nvPr/>
        </p:nvSpPr>
        <p:spPr>
          <a:xfrm>
            <a:off x="6574680" y="6047640"/>
            <a:ext cx="2201760" cy="39528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wr &lt; {rd1, rd2}</a:t>
            </a:r>
            <a:endParaRPr/>
          </a:p>
        </p:txBody>
      </p:sp>
      <p:sp>
        <p:nvSpPr>
          <p:cNvPr id="55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59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60" name="TextShape 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D191B181-4151-4121-A191-3131C19191F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330" nodeType="tmRoot" restart="never">
          <p:childTnLst>
            <p:seq>
              <p:cTn dur="indefinite" id="331" nodeType="mainSeq">
                <p:childTnLst>
                  <p:par>
                    <p:cTn fill="hold" id="332">
                      <p:stCondLst>
                        <p:cond delay="indefinite"/>
                      </p:stCondLst>
                      <p:childTnLst>
                        <p:par>
                          <p:cTn fill="hold" id="333">
                            <p:stCondLst>
                              <p:cond delay="0"/>
                            </p:stCondLst>
                            <p:childTnLst>
                              <p:par>
                                <p:cTn fill="hold" id="33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57" st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04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14" st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0">
                      <p:stCondLst>
                        <p:cond delay="indefinite"/>
                      </p:stCondLst>
                      <p:childTnLst>
                        <p:par>
                          <p:cTn fill="hold" id="341">
                            <p:stCondLst>
                              <p:cond delay="0"/>
                            </p:stCondLst>
                            <p:childTnLst>
                              <p:par>
                                <p:cTn fill="hold" id="3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59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11" st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23" st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8">
                      <p:stCondLst>
                        <p:cond delay="indefinite"/>
                      </p:stCondLst>
                      <p:childTnLst>
                        <p:par>
                          <p:cTn fill="hold" id="349">
                            <p:stCondLst>
                              <p:cond delay="0"/>
                            </p:stCondLst>
                            <p:childTnLst>
                              <p:par>
                                <p:cTn fill="hold" id="3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57" st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12" st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48" st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6">
                      <p:stCondLst>
                        <p:cond delay="indefinite"/>
                      </p:stCondLst>
                      <p:childTnLst>
                        <p:par>
                          <p:cTn fill="hold" id="357">
                            <p:stCondLst>
                              <p:cond delay="0"/>
                            </p:stCondLst>
                            <p:childTnLst>
                              <p:par>
                                <p:cTn fill="hold" id="35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82" st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537" st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573" st="5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990720" y="175248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Extras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990720" y="330984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3200">
                <a:solidFill>
                  <a:srgbClr val="40458c"/>
                </a:solidFill>
                <a:latin typeface="Verdana"/>
              </a:rPr>
              <a:t>may be good for a lab exercise </a:t>
            </a:r>
            <a:endParaRPr/>
          </a:p>
        </p:txBody>
      </p:sp>
      <p:sp>
        <p:nvSpPr>
          <p:cNvPr id="56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56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65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41210141-81C1-4151-B1B1-01D14191515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search CF {deq, enq}</a:t>
            </a:r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807480" y="2384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 mkCFSFifo#(function Bool isFound(t v, st k))(SFifo#(n, t, st))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(Bits#(t, tSz), Add#(n, 1, n1), Log#(n1, sz), Add#(sz, 1, sz1));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Integer ni = valueOf(n); Bit#(sz1) nb = fromInteger(ni);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Bit#(sz1) n2 = 2*nb;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Vector#(n, Reg#(t)) data &lt;- replicateM(mkRegU);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Bit#(sz1)) enqP &lt;- mkEhr(0);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Bit#(sz1)) deqP &lt;- mkEhr(0);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Bool) enqEn &lt;- mkEhr(True);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Bool) deqEn &lt;- mkEhr(False);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t) newData &lt;- mkEhr(?);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Maybe#(Bit#(sz1))) oldEnqP &lt;- mkEhr(Invalid);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40458c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40458c"/>
                </a:solidFill>
                <a:latin typeface="Courier New"/>
              </a:rPr>
              <a:t>Ehr#(2, Maybe#(Bit#(sz1))) oldDeqP &lt;- mkEhr(Invalid);</a:t>
            </a:r>
            <a:endParaRPr/>
          </a:p>
        </p:txBody>
      </p:sp>
      <p:sp>
        <p:nvSpPr>
          <p:cNvPr id="568" name="CustomShape 3"/>
          <p:cNvSpPr/>
          <p:nvPr/>
        </p:nvSpPr>
        <p:spPr>
          <a:xfrm>
            <a:off x="997560" y="1676160"/>
            <a:ext cx="6269760" cy="700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Need a oldDeqP also to avoid scheduling constraints between deq and Search</a:t>
            </a:r>
            <a:endParaRPr/>
          </a:p>
        </p:txBody>
      </p:sp>
      <p:sp>
        <p:nvSpPr>
          <p:cNvPr id="56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7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71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21315101-51D1-41D1-81A1-6141814111F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609480" y="23364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800">
                <a:solidFill>
                  <a:srgbClr val="660066"/>
                </a:solidFill>
                <a:latin typeface="Verdana"/>
              </a:rPr>
              <a:t>search CF {deq, enq}  continued-1</a:t>
            </a:r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303840" y="1536840"/>
            <a:ext cx="8839800" cy="502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cnt0 = enqP[0] &gt;= deqP[0]?  enqP[0] - deqP[0]: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(enqP[0]%nb + nb) - deqP[0]%nb;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cnt1 = enqP[1] &gt;= deqP[1]?  enqP[1] - deqP[1]: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(enqP[1]%nb + nb) - deqP[1]%nb;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rule</a:t>
            </a:r>
            <a:r>
              <a:rPr lang="en-US">
                <a:solidFill>
                  <a:srgbClr val="40458c"/>
                </a:solidFill>
                <a:latin typeface="Courier New"/>
              </a:rPr>
              <a:t> canonicalize;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(!enqEn[1] &amp;&amp; cnt2 != nb) enqEn[1] &lt;=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(!deqEn[1] &amp;&amp; cnt2 != 0) deqEn[1] &lt;=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(isValid(oldEnqP[1]))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data[validValue(oldEnqP[1])] &lt;= newData[1];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oldEnqP[1] &lt;= Invalid;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(isValid(oldDeqP[1]))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deqP[0] &lt;= validValue(oldDeqP[1]); oldDeqP[1]&lt;=Invalid;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endrule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7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7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A1613161-B181-4141-B101-1111218111F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search CF {deq, enq}  continued-2</a:t>
            </a:r>
            <a:endParaRPr/>
          </a:p>
        </p:txBody>
      </p:sp>
      <p:sp>
        <p:nvSpPr>
          <p:cNvPr id="578" name="TextShape 2"/>
          <p:cNvSpPr txBox="1"/>
          <p:nvPr/>
        </p:nvSpPr>
        <p:spPr>
          <a:xfrm>
            <a:off x="588960" y="1524960"/>
            <a:ext cx="7772040" cy="443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Action</a:t>
            </a:r>
            <a:r>
              <a:rPr lang="en-US">
                <a:solidFill>
                  <a:srgbClr val="40458c"/>
                </a:solidFill>
                <a:latin typeface="Courier New"/>
              </a:rPr>
              <a:t> enq(t x)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newData[0] &lt;= x; oldEnqP[0] &lt;= Valid (enqP[0]%nb);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enqP[0] &lt;= (enqP[0] + 1)%n2; enqEn[0] &lt;= False;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 Action </a:t>
            </a:r>
            <a:r>
              <a:rPr lang="en-US">
                <a:solidFill>
                  <a:srgbClr val="40458c"/>
                </a:solidFill>
                <a:latin typeface="Courier New"/>
              </a:rPr>
              <a:t>deq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(deqEn[0]);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oldDeqP[0] &lt;= Valid ((deqP[0] + 1)%n2);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deqEn[0] &lt;= False;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(deqEn[0]);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US">
                <a:solidFill>
                  <a:srgbClr val="40458c"/>
                </a:solidFill>
                <a:latin typeface="Courier New"/>
              </a:rPr>
              <a:t> data[deqP[0]%nb];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</p:txBody>
      </p:sp>
      <p:sp>
        <p:nvSpPr>
          <p:cNvPr id="57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8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8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B12191D1-8191-4161-91B1-916131F1E17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search CF {deq, enq}  continued-3</a:t>
            </a:r>
            <a:endParaRPr/>
          </a:p>
        </p:txBody>
      </p:sp>
      <p:sp>
        <p:nvSpPr>
          <p:cNvPr id="583" name="TextShape 2"/>
          <p:cNvSpPr txBox="1"/>
          <p:nvPr/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Bool search(st s);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Bool ret = False;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for</a:t>
            </a:r>
            <a:r>
              <a:rPr lang="en-US">
                <a:solidFill>
                  <a:srgbClr val="40458c"/>
                </a:solidFill>
                <a:latin typeface="Courier New"/>
              </a:rPr>
              <a:t>(Bit#(sz1) i = 0; i &lt; nb; i = i + 1)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let</a:t>
            </a:r>
            <a:r>
              <a:rPr lang="en-US">
                <a:solidFill>
                  <a:srgbClr val="40458c"/>
                </a:solidFill>
                <a:latin typeface="Courier New"/>
              </a:rPr>
              <a:t> ptr = (deqP[0] + i)%nb;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(isFound(data[ptr], s) &amp;&amp; i &lt; cnt0)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ret = True;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US">
                <a:solidFill>
                  <a:srgbClr val="40458c"/>
                </a:solidFill>
                <a:latin typeface="Courier New"/>
              </a:rPr>
              <a:t> ret;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8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8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A19161B1-0181-41D1-A1A1-9171B171C19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609480" y="304920"/>
            <a:ext cx="786888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deq &lt; search, deq &lt; enq</a:t>
            </a:r>
            <a:endParaRPr/>
          </a:p>
        </p:txBody>
      </p:sp>
      <p:sp>
        <p:nvSpPr>
          <p:cNvPr id="588" name="TextShape 2"/>
          <p:cNvSpPr txBox="1"/>
          <p:nvPr/>
        </p:nvSpPr>
        <p:spPr>
          <a:xfrm>
            <a:off x="826200" y="21067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US">
                <a:solidFill>
                  <a:srgbClr val="40458c"/>
                </a:solidFill>
                <a:latin typeface="Courier New"/>
              </a:rPr>
              <a:t> mkPipelineSFifo#(function Bool isFound(t v, st k))(SFifo#(n, t, st))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provisos</a:t>
            </a:r>
            <a:r>
              <a:rPr lang="en-US">
                <a:solidFill>
                  <a:srgbClr val="40458c"/>
                </a:solidFill>
                <a:latin typeface="Courier New"/>
              </a:rPr>
              <a:t>(Bits#(t, tSz), Add#(n, 1, n1), Log#(n1, sz), Add#(sz, 1, sz1), Bits#(st, stz));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Integer ni = valueOf(n);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nb = fromInteger(ni);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n2 = 2*nb;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Vector#(n, Reg#(t)) data &lt;- replicateM(mkRegU);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Bit#(sz1)) enqP &lt;- mkEhr(0);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Ehr#(2, Bit#(sz1)) deqP &lt;- mkEhr(0);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9" name="CustomShape 3"/>
          <p:cNvSpPr/>
          <p:nvPr/>
        </p:nvSpPr>
        <p:spPr>
          <a:xfrm>
            <a:off x="842400" y="1616760"/>
            <a:ext cx="49604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This will make a good lab assignment</a:t>
            </a:r>
            <a:endParaRPr/>
          </a:p>
        </p:txBody>
      </p:sp>
      <p:sp>
        <p:nvSpPr>
          <p:cNvPr id="59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9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92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8151E1A1-31F1-4131-A1C1-21E1F1B101E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364" nodeType="tmRoot" restart="never">
          <p:childTnLst>
            <p:seq>
              <p:cTn id="36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deq &lt; search, deq &lt; enq</a:t>
            </a:r>
            <a:endParaRPr/>
          </a:p>
        </p:txBody>
      </p:sp>
      <p:sp>
        <p:nvSpPr>
          <p:cNvPr id="594" name="TextShape 2"/>
          <p:cNvSpPr txBox="1"/>
          <p:nvPr/>
        </p:nvSpPr>
        <p:spPr>
          <a:xfrm>
            <a:off x="577080" y="1536840"/>
            <a:ext cx="8079840" cy="47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cnt0 = enqP[0] &gt;= deqP[0]? enqP[0] - deqP[0]: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(enqP[0]%nb + nb) - deqP[0]%nb;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lang="en-US">
                <a:solidFill>
                  <a:srgbClr val="40458c"/>
                </a:solidFill>
                <a:latin typeface="Courier New"/>
              </a:rPr>
              <a:t>Bit#(sz1) cnt1 = enqP[0] &gt;= deqP[1]? enqP[0] - deqP[1]: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    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(enqP[0]%nb + nb) - deqP[1]%nb;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 Action</a:t>
            </a:r>
            <a:r>
              <a:rPr lang="en-US">
                <a:solidFill>
                  <a:srgbClr val="40458c"/>
                </a:solidFill>
                <a:latin typeface="Courier New"/>
              </a:rPr>
              <a:t> enq(t x)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(cnt1 &lt; nb);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enqP[0] &lt;= (enqP[0] + 1)%n2; data[enqP[0]%nb] &lt;= x;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 Action</a:t>
            </a:r>
            <a:r>
              <a:rPr lang="en-US">
                <a:solidFill>
                  <a:srgbClr val="40458c"/>
                </a:solidFill>
                <a:latin typeface="Courier New"/>
              </a:rPr>
              <a:t> deq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(cnt0 != 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deqP[0] &lt;= (deqP[0] + 1)%n2;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t first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(cnt0 != 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US">
                <a:solidFill>
                  <a:srgbClr val="40458c"/>
                </a:solidFill>
                <a:latin typeface="Courier New"/>
              </a:rPr>
              <a:t> data[deqP[0]%nb];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</p:txBody>
      </p:sp>
      <p:sp>
        <p:nvSpPr>
          <p:cNvPr id="59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59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597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11E1B151-B121-4171-B1B1-C131E1A1E1A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366" nodeType="tmRoot" restart="never">
          <p:childTnLst>
            <p:seq>
              <p:cTn id="36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990720" y="175248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Designing FIFOs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990720" y="330984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294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C1D16101-B111-4141-A151-81D16121418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N-element searchable FIFO </a:t>
            </a:r>
            <a:r>
              <a:rPr lang="en-US" sz="2400">
                <a:solidFill>
                  <a:srgbClr val="660066"/>
                </a:solidFill>
                <a:latin typeface="Verdana"/>
              </a:rPr>
              <a:t>deq &lt; search, deq &lt; enq</a:t>
            </a:r>
            <a:endParaRPr/>
          </a:p>
        </p:txBody>
      </p:sp>
      <p:sp>
        <p:nvSpPr>
          <p:cNvPr id="599" name="TextShape 2"/>
          <p:cNvSpPr txBox="1"/>
          <p:nvPr/>
        </p:nvSpPr>
        <p:spPr>
          <a:xfrm>
            <a:off x="838080" y="19051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method</a:t>
            </a:r>
            <a:r>
              <a:rPr lang="en-US">
                <a:solidFill>
                  <a:srgbClr val="40458c"/>
                </a:solidFill>
                <a:latin typeface="Courier New"/>
              </a:rPr>
              <a:t> Bool search(st s);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Bool ret = False;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for</a:t>
            </a:r>
            <a:r>
              <a:rPr lang="en-US">
                <a:solidFill>
                  <a:srgbClr val="40458c"/>
                </a:solidFill>
                <a:latin typeface="Courier New"/>
              </a:rPr>
              <a:t>(Bit#(sz1) i = 0; i &lt; nb; i = i + 1)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let</a:t>
            </a:r>
            <a:r>
              <a:rPr lang="en-US">
                <a:solidFill>
                  <a:srgbClr val="40458c"/>
                </a:solidFill>
                <a:latin typeface="Courier New"/>
              </a:rPr>
              <a:t> ptr = (deqP[1] + i)%nb;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if</a:t>
            </a:r>
            <a:r>
              <a:rPr lang="en-US">
                <a:solidFill>
                  <a:srgbClr val="40458c"/>
                </a:solidFill>
                <a:latin typeface="Courier New"/>
              </a:rPr>
              <a:t>(isFound(data[ptr], s) &amp;&amp; i &lt; cnt1)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    </a:t>
            </a:r>
            <a:r>
              <a:rPr lang="en-US">
                <a:solidFill>
                  <a:srgbClr val="40458c"/>
                </a:solidFill>
                <a:latin typeface="Courier New"/>
              </a:rPr>
              <a:t>ret = True;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US">
                <a:solidFill>
                  <a:srgbClr val="40458c"/>
                </a:solidFill>
                <a:latin typeface="Courier New"/>
              </a:rPr>
              <a:t> ret;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US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0458c"/>
                </a:solidFill>
                <a:latin typeface="Courier New"/>
              </a:rPr>
              <a:t>endmodule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60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60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31A14151-3151-41E1-A1E1-B131F121515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368" nodeType="tmRoot" restart="never">
          <p:childTnLst>
            <p:seq>
              <p:cTn id="36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57720" y="1539720"/>
            <a:ext cx="5779080" cy="5086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mkCFFifo (Fifo#(1, t));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Reg#(t)    data  &lt;- mkRegU;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Reg#(Bool) full  &lt;- mkReg(False);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 Action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enq(t x)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(!full);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full &lt;= True;     data &lt;= x;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 Action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deq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(full);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full &lt;= False;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method 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t first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if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(full);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IN" sz="2000">
                <a:solidFill>
                  <a:srgbClr val="40458c"/>
                </a:solidFill>
                <a:latin typeface="Courier New"/>
              </a:rPr>
              <a:t> (data);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 sz="2000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40458c"/>
                </a:solidFill>
                <a:latin typeface="Courier New"/>
              </a:rPr>
              <a:t>endmodule 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One-Element FIFO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6208920" y="2948040"/>
            <a:ext cx="2757240" cy="131004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Comic Sans MS"/>
              </a:rPr>
              <a:t>enq and deq cannot even be enabled together much less fire concurrently!</a:t>
            </a:r>
            <a:endParaRPr/>
          </a:p>
        </p:txBody>
      </p:sp>
      <p:sp>
        <p:nvSpPr>
          <p:cNvPr id="298" name="Line 4"/>
          <p:cNvSpPr/>
          <p:nvPr/>
        </p:nvSpPr>
        <p:spPr>
          <a:xfrm>
            <a:off x="6416640" y="4596480"/>
            <a:ext cx="1139760" cy="0"/>
          </a:xfrm>
          <a:prstGeom prst="line">
            <a:avLst/>
          </a:prstGeom>
          <a:ln w="3816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299" name="Line 5"/>
          <p:cNvSpPr/>
          <p:nvPr/>
        </p:nvSpPr>
        <p:spPr>
          <a:xfrm>
            <a:off x="6948360" y="4485240"/>
            <a:ext cx="169920" cy="219240"/>
          </a:xfrm>
          <a:prstGeom prst="line">
            <a:avLst/>
          </a:prstGeom>
          <a:ln w="9360">
            <a:solidFill>
              <a:srgbClr val="40458c"/>
            </a:solidFill>
            <a:round/>
          </a:ln>
        </p:spPr>
      </p:sp>
      <p:sp>
        <p:nvSpPr>
          <p:cNvPr id="300" name="CustomShape 6"/>
          <p:cNvSpPr/>
          <p:nvPr/>
        </p:nvSpPr>
        <p:spPr>
          <a:xfrm>
            <a:off x="6951600" y="4269600"/>
            <a:ext cx="30744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i="1" lang="en-IN">
                <a:latin typeface="Arial"/>
              </a:rPr>
              <a:t>n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5022720" y="5370480"/>
            <a:ext cx="118404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i="1" lang="en-IN">
                <a:solidFill>
                  <a:srgbClr val="ff0000"/>
                </a:solidFill>
                <a:latin typeface="Arial"/>
              </a:rPr>
              <a:t>not empty</a:t>
            </a:r>
            <a:endParaRPr/>
          </a:p>
        </p:txBody>
      </p:sp>
      <p:sp>
        <p:nvSpPr>
          <p:cNvPr id="302" name="CustomShape 8"/>
          <p:cNvSpPr/>
          <p:nvPr/>
        </p:nvSpPr>
        <p:spPr>
          <a:xfrm>
            <a:off x="5353200" y="4915080"/>
            <a:ext cx="85320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i="1" lang="en-IN">
                <a:solidFill>
                  <a:srgbClr val="ff0000"/>
                </a:solidFill>
                <a:latin typeface="Arial"/>
              </a:rPr>
              <a:t>not full</a:t>
            </a:r>
            <a:endParaRPr/>
          </a:p>
        </p:txBody>
      </p:sp>
      <p:sp>
        <p:nvSpPr>
          <p:cNvPr id="303" name="CustomShape 9"/>
          <p:cNvSpPr/>
          <p:nvPr/>
        </p:nvSpPr>
        <p:spPr>
          <a:xfrm>
            <a:off x="7554960" y="4476960"/>
            <a:ext cx="1352160" cy="1872720"/>
          </a:xfrm>
          <a:prstGeom prst="rect">
            <a:avLst/>
          </a:prstGeom>
          <a:solidFill>
            <a:srgbClr val="ffff99"/>
          </a:solidFill>
          <a:ln w="9360">
            <a:solidFill>
              <a:srgbClr val="40458c"/>
            </a:solidFill>
            <a:miter/>
          </a:ln>
        </p:spPr>
      </p:sp>
      <p:sp>
        <p:nvSpPr>
          <p:cNvPr id="304" name="CustomShape 10"/>
          <p:cNvSpPr/>
          <p:nvPr/>
        </p:nvSpPr>
        <p:spPr>
          <a:xfrm>
            <a:off x="7559640" y="4529160"/>
            <a:ext cx="317160" cy="637920"/>
          </a:xfrm>
          <a:prstGeom prst="rect">
            <a:avLst/>
          </a:prstGeom>
          <a:solidFill>
            <a:srgbClr val="ffff00"/>
          </a:solidFill>
          <a:ln w="9360">
            <a:solidFill>
              <a:srgbClr val="40458c"/>
            </a:solidFill>
            <a:miter/>
          </a:ln>
        </p:spPr>
      </p:sp>
      <p:sp>
        <p:nvSpPr>
          <p:cNvPr id="305" name="Line 11"/>
          <p:cNvSpPr/>
          <p:nvPr/>
        </p:nvSpPr>
        <p:spPr>
          <a:xfrm flipH="1">
            <a:off x="6419520" y="5099040"/>
            <a:ext cx="1140120" cy="0"/>
          </a:xfrm>
          <a:prstGeom prst="line">
            <a:avLst/>
          </a:prstGeom>
          <a:ln w="1260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06" name="CustomShape 12"/>
          <p:cNvSpPr/>
          <p:nvPr/>
        </p:nvSpPr>
        <p:spPr>
          <a:xfrm>
            <a:off x="6494400" y="4778640"/>
            <a:ext cx="49824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rdy</a:t>
            </a:r>
            <a:endParaRPr/>
          </a:p>
        </p:txBody>
      </p:sp>
      <p:sp>
        <p:nvSpPr>
          <p:cNvPr id="307" name="Line 13"/>
          <p:cNvSpPr/>
          <p:nvPr/>
        </p:nvSpPr>
        <p:spPr>
          <a:xfrm>
            <a:off x="6418080" y="4843440"/>
            <a:ext cx="1139760" cy="0"/>
          </a:xfrm>
          <a:prstGeom prst="line">
            <a:avLst/>
          </a:prstGeom>
          <a:ln w="1260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08" name="CustomShape 14"/>
          <p:cNvSpPr/>
          <p:nvPr/>
        </p:nvSpPr>
        <p:spPr>
          <a:xfrm>
            <a:off x="6409800" y="4533840"/>
            <a:ext cx="68688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enab</a:t>
            </a:r>
            <a:endParaRPr/>
          </a:p>
        </p:txBody>
      </p:sp>
      <p:sp>
        <p:nvSpPr>
          <p:cNvPr id="309" name="CustomShape 15"/>
          <p:cNvSpPr/>
          <p:nvPr/>
        </p:nvSpPr>
        <p:spPr>
          <a:xfrm>
            <a:off x="7559640" y="5213520"/>
            <a:ext cx="315720" cy="525240"/>
          </a:xfrm>
          <a:prstGeom prst="rect">
            <a:avLst/>
          </a:prstGeom>
          <a:solidFill>
            <a:srgbClr val="ffff00"/>
          </a:solidFill>
          <a:ln w="9360">
            <a:solidFill>
              <a:srgbClr val="40458c"/>
            </a:solidFill>
            <a:miter/>
          </a:ln>
        </p:spPr>
      </p:sp>
      <p:sp>
        <p:nvSpPr>
          <p:cNvPr id="310" name="Line 16"/>
          <p:cNvSpPr/>
          <p:nvPr/>
        </p:nvSpPr>
        <p:spPr>
          <a:xfrm flipH="1">
            <a:off x="6414840" y="5605560"/>
            <a:ext cx="1139760" cy="0"/>
          </a:xfrm>
          <a:prstGeom prst="line">
            <a:avLst/>
          </a:prstGeom>
          <a:ln w="1260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11" name="CustomShape 17"/>
          <p:cNvSpPr/>
          <p:nvPr/>
        </p:nvSpPr>
        <p:spPr>
          <a:xfrm>
            <a:off x="6489720" y="5286600"/>
            <a:ext cx="49824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rdy</a:t>
            </a:r>
            <a:endParaRPr/>
          </a:p>
        </p:txBody>
      </p:sp>
      <p:sp>
        <p:nvSpPr>
          <p:cNvPr id="312" name="Line 18"/>
          <p:cNvSpPr/>
          <p:nvPr/>
        </p:nvSpPr>
        <p:spPr>
          <a:xfrm>
            <a:off x="6426000" y="5362560"/>
            <a:ext cx="1139760" cy="0"/>
          </a:xfrm>
          <a:prstGeom prst="line">
            <a:avLst/>
          </a:prstGeom>
          <a:ln w="1260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13" name="CustomShape 19"/>
          <p:cNvSpPr/>
          <p:nvPr/>
        </p:nvSpPr>
        <p:spPr>
          <a:xfrm>
            <a:off x="6417720" y="5054760"/>
            <a:ext cx="68688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enab</a:t>
            </a:r>
            <a:endParaRPr/>
          </a:p>
        </p:txBody>
      </p:sp>
      <p:sp>
        <p:nvSpPr>
          <p:cNvPr id="314" name="CustomShape 20"/>
          <p:cNvSpPr/>
          <p:nvPr/>
        </p:nvSpPr>
        <p:spPr>
          <a:xfrm>
            <a:off x="7559640" y="5776920"/>
            <a:ext cx="328320" cy="525240"/>
          </a:xfrm>
          <a:prstGeom prst="rect">
            <a:avLst/>
          </a:prstGeom>
          <a:solidFill>
            <a:srgbClr val="ffff00"/>
          </a:solidFill>
          <a:ln w="9360">
            <a:solidFill>
              <a:srgbClr val="40458c"/>
            </a:solidFill>
            <a:miter/>
          </a:ln>
        </p:spPr>
      </p:sp>
      <p:sp>
        <p:nvSpPr>
          <p:cNvPr id="315" name="CustomShape 21"/>
          <p:cNvSpPr/>
          <p:nvPr/>
        </p:nvSpPr>
        <p:spPr>
          <a:xfrm>
            <a:off x="7512840" y="5148720"/>
            <a:ext cx="560160" cy="364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enq</a:t>
            </a:r>
            <a:endParaRPr/>
          </a:p>
        </p:txBody>
      </p:sp>
      <p:sp>
        <p:nvSpPr>
          <p:cNvPr id="316" name="CustomShape 22"/>
          <p:cNvSpPr/>
          <p:nvPr/>
        </p:nvSpPr>
        <p:spPr>
          <a:xfrm>
            <a:off x="7512840" y="5760000"/>
            <a:ext cx="560160" cy="364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deq</a:t>
            </a:r>
            <a:endParaRPr/>
          </a:p>
        </p:txBody>
      </p:sp>
      <p:sp>
        <p:nvSpPr>
          <p:cNvPr id="317" name="CustomShape 23"/>
          <p:cNvSpPr/>
          <p:nvPr/>
        </p:nvSpPr>
        <p:spPr>
          <a:xfrm>
            <a:off x="8133480" y="6104520"/>
            <a:ext cx="927360" cy="6386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Fifo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module</a:t>
            </a:r>
            <a:endParaRPr/>
          </a:p>
        </p:txBody>
      </p:sp>
      <p:pic>
        <p:nvPicPr>
          <p:cNvPr descr="" id="318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5155560" y="3818520"/>
            <a:ext cx="918720" cy="885600"/>
          </a:xfrm>
          <a:prstGeom prst="rect">
            <a:avLst/>
          </a:prstGeom>
        </p:spPr>
      </p:pic>
      <p:sp>
        <p:nvSpPr>
          <p:cNvPr id="319" name="TextShape 2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320" name="TextShape 2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321" name="TextShape 2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11019161-D171-41C1-B100-31210161913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322" name="CustomShape 27"/>
          <p:cNvSpPr/>
          <p:nvPr/>
        </p:nvSpPr>
        <p:spPr>
          <a:xfrm>
            <a:off x="6699960" y="1722240"/>
            <a:ext cx="2207160" cy="1005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omic Sans MS"/>
              </a:rPr>
              <a:t>Can 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enq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and 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deq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execute concurrently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35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68" st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80" st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11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30" st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42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70" st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89" st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01" st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1" fill="hold" id="39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1280" y="1576440"/>
            <a:ext cx="6755400" cy="4763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module</a:t>
            </a:r>
            <a:r>
              <a:rPr lang="en-IN">
                <a:solidFill>
                  <a:srgbClr val="40458c"/>
                </a:solidFill>
                <a:latin typeface="Courier New"/>
              </a:rPr>
              <a:t> mkCFFifo (Fifo#(2, t));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Reg#(t)    da  &lt;- mkRegU();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Reg#(Bool) va  &lt;- mkReg(False);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Reg#(t)    db  &lt;- mkRegU();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lang="en-IN">
                <a:solidFill>
                  <a:srgbClr val="40458c"/>
                </a:solidFill>
                <a:latin typeface="Courier New"/>
              </a:rPr>
              <a:t>Reg#(Bool) vb  &lt;- mkReg(False);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 Action </a:t>
            </a:r>
            <a:r>
              <a:rPr lang="en-IN">
                <a:solidFill>
                  <a:srgbClr val="40458c"/>
                </a:solidFill>
                <a:latin typeface="Courier New"/>
              </a:rPr>
              <a:t>enq(t x)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 (!vb);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 va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then begin </a:t>
            </a:r>
            <a:r>
              <a:rPr lang="en-IN">
                <a:solidFill>
                  <a:srgbClr val="40458c"/>
                </a:solidFill>
                <a:latin typeface="Courier New"/>
              </a:rPr>
              <a:t>db &lt;= x; vb &lt;= True;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else begin </a:t>
            </a:r>
            <a:r>
              <a:rPr lang="en-IN">
                <a:solidFill>
                  <a:srgbClr val="40458c"/>
                </a:solidFill>
                <a:latin typeface="Courier New"/>
              </a:rPr>
              <a:t>da &lt;= x; va &lt;= True;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 Action </a:t>
            </a:r>
            <a:r>
              <a:rPr lang="en-IN">
                <a:solidFill>
                  <a:srgbClr val="40458c"/>
                </a:solidFill>
                <a:latin typeface="Courier New"/>
              </a:rPr>
              <a:t>deq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 </a:t>
            </a:r>
            <a:r>
              <a:rPr lang="en-IN">
                <a:solidFill>
                  <a:srgbClr val="40458c"/>
                </a:solidFill>
                <a:latin typeface="Courier New"/>
              </a:rPr>
              <a:t>(va);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 vb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then begin </a:t>
            </a:r>
            <a:r>
              <a:rPr lang="en-IN">
                <a:solidFill>
                  <a:srgbClr val="40458c"/>
                </a:solidFill>
                <a:latin typeface="Courier New"/>
              </a:rPr>
              <a:t>da &lt;= db; vb &lt;= False;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  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else begin </a:t>
            </a:r>
            <a:r>
              <a:rPr lang="en-IN">
                <a:solidFill>
                  <a:srgbClr val="40458c"/>
                </a:solidFill>
                <a:latin typeface="Courier New"/>
              </a:rPr>
              <a:t>va &lt;= False;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method </a:t>
            </a:r>
            <a:r>
              <a:rPr lang="en-IN">
                <a:solidFill>
                  <a:srgbClr val="40458c"/>
                </a:solidFill>
                <a:latin typeface="Courier New"/>
              </a:rPr>
              <a:t>t first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if</a:t>
            </a:r>
            <a:r>
              <a:rPr lang="en-IN">
                <a:solidFill>
                  <a:srgbClr val="40458c"/>
                </a:solidFill>
                <a:latin typeface="Courier New"/>
              </a:rPr>
              <a:t> (va);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return</a:t>
            </a:r>
            <a:r>
              <a:rPr lang="en-IN">
                <a:solidFill>
                  <a:srgbClr val="40458c"/>
                </a:solidFill>
                <a:latin typeface="Courier New"/>
              </a:rPr>
              <a:t> da;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Courier New"/>
              </a:rPr>
              <a:t>  </a:t>
            </a:r>
            <a:r>
              <a:rPr b="1" lang="en-IN">
                <a:solidFill>
                  <a:srgbClr val="40458c"/>
                </a:solidFill>
                <a:latin typeface="Courier New"/>
              </a:rPr>
              <a:t>endmethod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40458c"/>
                </a:solidFill>
                <a:latin typeface="Courier New"/>
              </a:rPr>
              <a:t>endmodule 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Two-Element FIFO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5649840" y="2013840"/>
            <a:ext cx="3327120" cy="100512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Assume, if there is only one element in the FIFO it resides in da</a:t>
            </a:r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6970680" y="1146960"/>
            <a:ext cx="201240" cy="41544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327" name="CustomShape 5"/>
          <p:cNvSpPr/>
          <p:nvPr/>
        </p:nvSpPr>
        <p:spPr>
          <a:xfrm>
            <a:off x="7265880" y="1146960"/>
            <a:ext cx="201240" cy="41544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328" name="CustomShape 6"/>
          <p:cNvSpPr/>
          <p:nvPr/>
        </p:nvSpPr>
        <p:spPr>
          <a:xfrm>
            <a:off x="6919200" y="1551960"/>
            <a:ext cx="7509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db da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6329520" y="1407240"/>
            <a:ext cx="402840" cy="1080"/>
          </a:xfrm>
          <a:prstGeom prst="straightConnector1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0" name="CustomShape 8"/>
          <p:cNvSpPr/>
          <p:nvPr/>
        </p:nvSpPr>
        <p:spPr>
          <a:xfrm>
            <a:off x="7682040" y="1407240"/>
            <a:ext cx="402840" cy="1080"/>
          </a:xfrm>
          <a:prstGeom prst="straightConnector1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1" name="CustomShape 9"/>
          <p:cNvSpPr/>
          <p:nvPr/>
        </p:nvSpPr>
        <p:spPr>
          <a:xfrm>
            <a:off x="7091280" y="3144960"/>
            <a:ext cx="1877760" cy="161424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omic Sans MS"/>
              </a:rPr>
              <a:t>Can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 enq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and 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deq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be ready concurrently?</a:t>
            </a:r>
            <a:endParaRPr/>
          </a:p>
        </p:txBody>
      </p:sp>
      <p:sp>
        <p:nvSpPr>
          <p:cNvPr id="332" name="CustomShape 10"/>
          <p:cNvSpPr/>
          <p:nvPr/>
        </p:nvSpPr>
        <p:spPr>
          <a:xfrm>
            <a:off x="6578280" y="4798080"/>
            <a:ext cx="2207160" cy="700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omic Sans MS"/>
              </a:rPr>
              <a:t>Do 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enq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and </a:t>
            </a:r>
            <a:r>
              <a:rPr b="1" lang="en-IN" sz="2000">
                <a:solidFill>
                  <a:srgbClr val="ff0000"/>
                </a:solidFill>
                <a:latin typeface="Comic Sans MS"/>
              </a:rPr>
              <a:t>deq</a:t>
            </a:r>
            <a:r>
              <a:rPr lang="en-IN" sz="2000">
                <a:solidFill>
                  <a:srgbClr val="ff0000"/>
                </a:solidFill>
                <a:latin typeface="Comic Sans MS"/>
              </a:rPr>
              <a:t> conflict?</a:t>
            </a:r>
            <a:endParaRPr/>
          </a:p>
        </p:txBody>
      </p:sp>
      <p:pic>
        <p:nvPicPr>
          <p:cNvPr descr="" id="333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8058240" y="5690520"/>
            <a:ext cx="918720" cy="885600"/>
          </a:xfrm>
          <a:prstGeom prst="rect">
            <a:avLst/>
          </a:prstGeom>
        </p:spPr>
      </p:pic>
      <p:sp>
        <p:nvSpPr>
          <p:cNvPr id="334" name="CustomShape 11"/>
          <p:cNvSpPr/>
          <p:nvPr/>
        </p:nvSpPr>
        <p:spPr>
          <a:xfrm>
            <a:off x="4086720" y="5779440"/>
            <a:ext cx="3837600" cy="70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omic Sans MS"/>
              </a:rPr>
              <a:t>yes, both read/write the same elements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8349120" y="4292640"/>
            <a:ext cx="6199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Verdana"/>
              </a:rPr>
              <a:t>yes</a:t>
            </a:r>
            <a:endParaRPr/>
          </a:p>
        </p:txBody>
      </p:sp>
      <p:sp>
        <p:nvSpPr>
          <p:cNvPr id="336" name="TextShape 1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337" name="TextShape 1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338" name="TextShape 1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61616141-7121-41E1-B171-D1A1B1418100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40" nodeType="tmRoot" restart="never">
          <p:childTnLst>
            <p:seq>
              <p:cTn dur="indefinite" id="41" nodeType="mainSeq">
                <p:childTnLst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2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96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27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61" st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96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42" st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88" st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00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">
                      <p:stCondLst>
                        <p:cond delay="indefinite"/>
                      </p:stCondLst>
                      <p:childTnLst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29" st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77" st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15" st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27" st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53" st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69" st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81" st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92" st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4">
                      <p:stCondLst>
                        <p:cond delay="indefinite"/>
                      </p:stCondLst>
                      <p:childTnLst>
                        <p:par>
                          <p:cTn fill="hold" id="85">
                            <p:stCondLst>
                              <p:cond delay="0"/>
                            </p:stCondLst>
                            <p:childTnLst>
                              <p:par>
                                <p:cTn fill="hold" id="8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>
                      <p:stCondLst>
                        <p:cond delay="indefinite"/>
                      </p:stCondLst>
                      <p:childTnLst>
                        <p:par>
                          <p:cTn fill="hold" id="89">
                            <p:stCondLst>
                              <p:cond delay="0"/>
                            </p:stCondLst>
                            <p:childTnLst>
                              <p:par>
                                <p:cTn fill="hold" id="9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>
                      <p:stCondLst>
                        <p:cond delay="indefinite"/>
                      </p:stCondLst>
                      <p:childTnLst>
                        <p:par>
                          <p:cTn fill="hold" id="93">
                            <p:stCondLst>
                              <p:cond delay="0"/>
                            </p:stCondLst>
                            <p:childTnLst>
                              <p:par>
                                <p:cTn fill="hold" id="9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6">
                      <p:stCondLst>
                        <p:cond delay="indefinite"/>
                      </p:stCondLst>
                      <p:childTnLst>
                        <p:par>
                          <p:cTn fill="hold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>
                      <p:stCondLst>
                        <p:cond delay="indefinite"/>
                      </p:stCondLst>
                      <p:childTnLst>
                        <p:par>
                          <p:cTn fill="hold" id="101">
                            <p:stCondLst>
                              <p:cond delay="0"/>
                            </p:stCondLst>
                            <p:childTnLst>
                              <p:par>
                                <p:cTn fill="hold" id="10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1" fill="hold" id="104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765000" y="1745640"/>
            <a:ext cx="7772040" cy="1897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660066"/>
                </a:solidFill>
                <a:latin typeface="Verdana"/>
              </a:rPr>
              <a:t>BSV model needs to be extended to express Fifos with concurrent methods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584360" y="4164840"/>
            <a:ext cx="6400440" cy="620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Verdana"/>
              </a:rPr>
              <a:t>EHR: Ephemeral History Registers</a:t>
            </a:r>
            <a:endParaRPr/>
          </a:p>
        </p:txBody>
      </p:sp>
      <p:sp>
        <p:nvSpPr>
          <p:cNvPr id="34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34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34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711121E1-F101-4121-B161-F1F1C161712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09480" y="30492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EHR: Register with a bypass Interface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1479600" y="1957320"/>
            <a:ext cx="2409480" cy="420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Arial"/>
              </a:rPr>
              <a:t>r[0] &lt; w[0]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5438880" y="3289320"/>
            <a:ext cx="659880" cy="1320480"/>
          </a:xfrm>
          <a:prstGeom prst="rect">
            <a:avLst/>
          </a:prstGeom>
          <a:solidFill>
            <a:srgbClr val="ffff99"/>
          </a:solidFill>
          <a:ln w="9360">
            <a:solidFill>
              <a:srgbClr val="40458c"/>
            </a:solidFill>
            <a:miter/>
          </a:ln>
        </p:spPr>
      </p:sp>
      <p:sp>
        <p:nvSpPr>
          <p:cNvPr id="347" name="CustomShape 4"/>
          <p:cNvSpPr/>
          <p:nvPr/>
        </p:nvSpPr>
        <p:spPr>
          <a:xfrm>
            <a:off x="5702400" y="4334040"/>
            <a:ext cx="136080" cy="279000"/>
          </a:xfrm>
          <a:prstGeom prst="rect">
            <a:avLst/>
          </a:prstGeom>
          <a:ln w="9360">
            <a:solidFill>
              <a:srgbClr val="40458c"/>
            </a:solidFill>
            <a:round/>
          </a:ln>
        </p:spPr>
      </p:sp>
      <p:sp>
        <p:nvSpPr>
          <p:cNvPr id="348" name="CustomShape 5"/>
          <p:cNvSpPr/>
          <p:nvPr/>
        </p:nvSpPr>
        <p:spPr>
          <a:xfrm>
            <a:off x="5409000" y="3448080"/>
            <a:ext cx="31824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Verdana"/>
              </a:rPr>
              <a:t>D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5739480" y="3448080"/>
            <a:ext cx="32112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Verdana"/>
              </a:rPr>
              <a:t>Q</a:t>
            </a:r>
            <a:endParaRPr/>
          </a:p>
        </p:txBody>
      </p:sp>
      <p:sp>
        <p:nvSpPr>
          <p:cNvPr id="350" name="CustomShape 7"/>
          <p:cNvSpPr/>
          <p:nvPr/>
        </p:nvSpPr>
        <p:spPr>
          <a:xfrm>
            <a:off x="4200480" y="3311640"/>
            <a:ext cx="126720" cy="657000"/>
          </a:xfrm>
          <a:prstGeom prst="rect">
            <a:avLst/>
          </a:prstGeom>
          <a:solidFill>
            <a:srgbClr val="ff9966"/>
          </a:solidFill>
          <a:ln w="9360">
            <a:solidFill>
              <a:srgbClr val="40458c"/>
            </a:solidFill>
            <a:round/>
          </a:ln>
        </p:spPr>
      </p:sp>
      <p:sp>
        <p:nvSpPr>
          <p:cNvPr id="351" name="CustomShape 8"/>
          <p:cNvSpPr/>
          <p:nvPr/>
        </p:nvSpPr>
        <p:spPr>
          <a:xfrm>
            <a:off x="4124160" y="340344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0</a:t>
            </a:r>
            <a:endParaRPr/>
          </a:p>
        </p:txBody>
      </p:sp>
      <p:sp>
        <p:nvSpPr>
          <p:cNvPr id="352" name="CustomShape 9"/>
          <p:cNvSpPr/>
          <p:nvPr/>
        </p:nvSpPr>
        <p:spPr>
          <a:xfrm>
            <a:off x="4124160" y="366696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1</a:t>
            </a:r>
            <a:endParaRPr/>
          </a:p>
        </p:txBody>
      </p:sp>
      <p:sp>
        <p:nvSpPr>
          <p:cNvPr id="353" name="Line 10"/>
          <p:cNvSpPr/>
          <p:nvPr/>
        </p:nvSpPr>
        <p:spPr>
          <a:xfrm>
            <a:off x="6095880" y="3606480"/>
            <a:ext cx="672840" cy="360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54" name="CustomShape 11"/>
          <p:cNvSpPr/>
          <p:nvPr/>
        </p:nvSpPr>
        <p:spPr>
          <a:xfrm>
            <a:off x="3708360" y="3035160"/>
            <a:ext cx="2704680" cy="571320"/>
          </a:xfrm>
          <a:prstGeom prst="rect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55" name="Line 12"/>
          <p:cNvSpPr/>
          <p:nvPr/>
        </p:nvSpPr>
        <p:spPr>
          <a:xfrm>
            <a:off x="4343400" y="3644640"/>
            <a:ext cx="109188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56" name="Line 13"/>
          <p:cNvSpPr/>
          <p:nvPr/>
        </p:nvSpPr>
        <p:spPr>
          <a:xfrm>
            <a:off x="3085920" y="3771720"/>
            <a:ext cx="109224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57" name="CustomShape 14"/>
          <p:cNvSpPr/>
          <p:nvPr/>
        </p:nvSpPr>
        <p:spPr>
          <a:xfrm>
            <a:off x="6770520" y="3443760"/>
            <a:ext cx="947880" cy="34272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358" name="CustomShape 15"/>
          <p:cNvSpPr/>
          <p:nvPr/>
        </p:nvSpPr>
        <p:spPr>
          <a:xfrm>
            <a:off x="6763320" y="3437640"/>
            <a:ext cx="95508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r[0]</a:t>
            </a:r>
            <a:endParaRPr/>
          </a:p>
        </p:txBody>
      </p:sp>
      <p:sp>
        <p:nvSpPr>
          <p:cNvPr id="359" name="CustomShape 16"/>
          <p:cNvSpPr/>
          <p:nvPr/>
        </p:nvSpPr>
        <p:spPr>
          <a:xfrm>
            <a:off x="3111480" y="3924360"/>
            <a:ext cx="1142640" cy="253800"/>
          </a:xfrm>
          <a:prstGeom prst="rect">
            <a:avLst/>
          </a:prstGeom>
          <a:ln w="19080">
            <a:solidFill>
              <a:srgbClr val="40458c"/>
            </a:solidFill>
            <a:round/>
            <a:headEnd len="med" type="triangle" w="med"/>
          </a:ln>
        </p:spPr>
      </p:sp>
      <p:sp>
        <p:nvSpPr>
          <p:cNvPr id="360" name="CustomShape 17"/>
          <p:cNvSpPr/>
          <p:nvPr/>
        </p:nvSpPr>
        <p:spPr>
          <a:xfrm>
            <a:off x="2514240" y="3633840"/>
            <a:ext cx="1137240" cy="65700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361" name="CustomShape 18"/>
          <p:cNvSpPr/>
          <p:nvPr/>
        </p:nvSpPr>
        <p:spPr>
          <a:xfrm>
            <a:off x="2503440" y="3597120"/>
            <a:ext cx="120564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w[0].data</a:t>
            </a:r>
            <a:endParaRPr/>
          </a:p>
        </p:txBody>
      </p:sp>
      <p:sp>
        <p:nvSpPr>
          <p:cNvPr id="362" name="CustomShape 19"/>
          <p:cNvSpPr/>
          <p:nvPr/>
        </p:nvSpPr>
        <p:spPr>
          <a:xfrm>
            <a:off x="2327400" y="3949560"/>
            <a:ext cx="137268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w[0].en</a:t>
            </a:r>
            <a:endParaRPr/>
          </a:p>
        </p:txBody>
      </p:sp>
      <p:sp>
        <p:nvSpPr>
          <p:cNvPr id="363" name="CustomShape 20"/>
          <p:cNvSpPr/>
          <p:nvPr/>
        </p:nvSpPr>
        <p:spPr>
          <a:xfrm>
            <a:off x="5407200" y="1957320"/>
            <a:ext cx="2472840" cy="420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Arial"/>
              </a:rPr>
              <a:t>w[0] &lt; r[1]</a:t>
            </a:r>
            <a:endParaRPr/>
          </a:p>
        </p:txBody>
      </p:sp>
      <p:sp>
        <p:nvSpPr>
          <p:cNvPr id="364" name="CustomShape 21"/>
          <p:cNvSpPr/>
          <p:nvPr/>
        </p:nvSpPr>
        <p:spPr>
          <a:xfrm>
            <a:off x="4940280" y="3645000"/>
            <a:ext cx="1841040" cy="1485720"/>
          </a:xfrm>
          <a:prstGeom prst="rect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65" name="CustomShape 22"/>
          <p:cNvSpPr/>
          <p:nvPr/>
        </p:nvSpPr>
        <p:spPr>
          <a:xfrm>
            <a:off x="914400" y="5531400"/>
            <a:ext cx="7825320" cy="70020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r[1] – if write </a:t>
            </a:r>
            <a:r>
              <a:rPr i="1" lang="en-IN" sz="2000">
                <a:solidFill>
                  <a:srgbClr val="40458c"/>
                </a:solidFill>
                <a:latin typeface="Verdana"/>
              </a:rPr>
              <a:t>is not enabled 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it</a:t>
            </a:r>
            <a:r>
              <a:rPr i="1" lang="en-IN" sz="2000">
                <a:solidFill>
                  <a:srgbClr val="40458c"/>
                </a:solidFill>
                <a:latin typeface="Verdana"/>
              </a:rPr>
              <a:t> 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returns the current state and if write </a:t>
            </a:r>
            <a:r>
              <a:rPr i="1" lang="en-IN" sz="2000">
                <a:solidFill>
                  <a:srgbClr val="40458c"/>
                </a:solidFill>
                <a:latin typeface="Verdana"/>
              </a:rPr>
              <a:t>is enabled</a:t>
            </a:r>
            <a:r>
              <a:rPr lang="en-IN" sz="2000">
                <a:solidFill>
                  <a:srgbClr val="40458c"/>
                </a:solidFill>
                <a:latin typeface="Verdana"/>
              </a:rPr>
              <a:t> it returns the value being written</a:t>
            </a:r>
            <a:endParaRPr/>
          </a:p>
        </p:txBody>
      </p:sp>
      <p:sp>
        <p:nvSpPr>
          <p:cNvPr id="366" name="CustomShape 23"/>
          <p:cNvSpPr/>
          <p:nvPr/>
        </p:nvSpPr>
        <p:spPr>
          <a:xfrm>
            <a:off x="6770520" y="4938120"/>
            <a:ext cx="947880" cy="34272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367" name="CustomShape 24"/>
          <p:cNvSpPr/>
          <p:nvPr/>
        </p:nvSpPr>
        <p:spPr>
          <a:xfrm>
            <a:off x="6763320" y="4932000"/>
            <a:ext cx="95508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r[1]</a:t>
            </a:r>
            <a:endParaRPr/>
          </a:p>
        </p:txBody>
      </p:sp>
      <p:sp>
        <p:nvSpPr>
          <p:cNvPr id="368" name="CustomShape 25"/>
          <p:cNvSpPr/>
          <p:nvPr/>
        </p:nvSpPr>
        <p:spPr>
          <a:xfrm>
            <a:off x="7392600" y="3693240"/>
            <a:ext cx="107280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normal</a:t>
            </a:r>
            <a:endParaRPr/>
          </a:p>
        </p:txBody>
      </p:sp>
      <p:sp>
        <p:nvSpPr>
          <p:cNvPr id="369" name="CustomShape 26"/>
          <p:cNvSpPr/>
          <p:nvPr/>
        </p:nvSpPr>
        <p:spPr>
          <a:xfrm>
            <a:off x="7408440" y="4569840"/>
            <a:ext cx="107568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bypass</a:t>
            </a:r>
            <a:endParaRPr/>
          </a:p>
        </p:txBody>
      </p:sp>
      <p:sp>
        <p:nvSpPr>
          <p:cNvPr id="370" name="TextShape 27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371" name="TextShape 2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372" name="TextShape 29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B1D12101-5121-4181-81A1-0181E121418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1"/>
                                        <p:tgtEl>
                                          <p:spTgt spid="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2"/>
                                        <p:tgtEl>
                                          <p:spTgt spid="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3"/>
                                        <p:tgtEl>
                                          <p:spTgt spid="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114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47640" y="379440"/>
            <a:ext cx="8248320" cy="83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660066"/>
                </a:solidFill>
                <a:latin typeface="Verdana"/>
              </a:rPr>
              <a:t>Ephemeral History Register (EHR)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749520" y="1756800"/>
            <a:ext cx="2196720" cy="420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Arial"/>
              </a:rPr>
              <a:t>r[0] &lt; w[0]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5311800" y="3137040"/>
            <a:ext cx="659880" cy="1320480"/>
          </a:xfrm>
          <a:prstGeom prst="rect">
            <a:avLst/>
          </a:prstGeom>
          <a:solidFill>
            <a:srgbClr val="ffff99"/>
          </a:solidFill>
          <a:ln w="9360">
            <a:solidFill>
              <a:srgbClr val="40458c"/>
            </a:solidFill>
            <a:miter/>
          </a:ln>
        </p:spPr>
      </p:sp>
      <p:sp>
        <p:nvSpPr>
          <p:cNvPr id="376" name="CustomShape 4"/>
          <p:cNvSpPr/>
          <p:nvPr/>
        </p:nvSpPr>
        <p:spPr>
          <a:xfrm>
            <a:off x="5575320" y="4181400"/>
            <a:ext cx="136080" cy="279000"/>
          </a:xfrm>
          <a:prstGeom prst="rect">
            <a:avLst/>
          </a:prstGeom>
          <a:ln w="9360">
            <a:solidFill>
              <a:srgbClr val="40458c"/>
            </a:solidFill>
            <a:round/>
          </a:ln>
        </p:spPr>
      </p:sp>
      <p:sp>
        <p:nvSpPr>
          <p:cNvPr id="377" name="CustomShape 5"/>
          <p:cNvSpPr/>
          <p:nvPr/>
        </p:nvSpPr>
        <p:spPr>
          <a:xfrm>
            <a:off x="5281200" y="3295800"/>
            <a:ext cx="31824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1400">
                <a:latin typeface="Verdana"/>
              </a:rPr>
              <a:t>D</a:t>
            </a:r>
            <a:endParaRPr/>
          </a:p>
        </p:txBody>
      </p:sp>
      <p:sp>
        <p:nvSpPr>
          <p:cNvPr id="378" name="CustomShape 6"/>
          <p:cNvSpPr/>
          <p:nvPr/>
        </p:nvSpPr>
        <p:spPr>
          <a:xfrm>
            <a:off x="5611320" y="3295800"/>
            <a:ext cx="32112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1400">
                <a:latin typeface="Verdana"/>
              </a:rPr>
              <a:t>Q</a:t>
            </a:r>
            <a:endParaRPr/>
          </a:p>
        </p:txBody>
      </p:sp>
      <p:sp>
        <p:nvSpPr>
          <p:cNvPr id="379" name="CustomShape 7"/>
          <p:cNvSpPr/>
          <p:nvPr/>
        </p:nvSpPr>
        <p:spPr>
          <a:xfrm>
            <a:off x="4073400" y="3159000"/>
            <a:ext cx="126720" cy="657000"/>
          </a:xfrm>
          <a:prstGeom prst="rect">
            <a:avLst/>
          </a:prstGeom>
          <a:solidFill>
            <a:srgbClr val="ff9966"/>
          </a:solidFill>
          <a:ln w="9360">
            <a:solidFill>
              <a:srgbClr val="40458c"/>
            </a:solidFill>
            <a:round/>
          </a:ln>
        </p:spPr>
      </p:sp>
      <p:sp>
        <p:nvSpPr>
          <p:cNvPr id="380" name="CustomShape 8"/>
          <p:cNvSpPr/>
          <p:nvPr/>
        </p:nvSpPr>
        <p:spPr>
          <a:xfrm>
            <a:off x="3997440" y="325116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0</a:t>
            </a:r>
            <a:endParaRPr/>
          </a:p>
        </p:txBody>
      </p:sp>
      <p:sp>
        <p:nvSpPr>
          <p:cNvPr id="381" name="CustomShape 9"/>
          <p:cNvSpPr/>
          <p:nvPr/>
        </p:nvSpPr>
        <p:spPr>
          <a:xfrm>
            <a:off x="3997440" y="351468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1</a:t>
            </a:r>
            <a:endParaRPr/>
          </a:p>
        </p:txBody>
      </p:sp>
      <p:sp>
        <p:nvSpPr>
          <p:cNvPr id="382" name="Line 10"/>
          <p:cNvSpPr/>
          <p:nvPr/>
        </p:nvSpPr>
        <p:spPr>
          <a:xfrm>
            <a:off x="5968800" y="3454200"/>
            <a:ext cx="33012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383" name="CustomShape 11"/>
          <p:cNvSpPr/>
          <p:nvPr/>
        </p:nvSpPr>
        <p:spPr>
          <a:xfrm>
            <a:off x="3581280" y="2882880"/>
            <a:ext cx="2704680" cy="570960"/>
          </a:xfrm>
          <a:prstGeom prst="rect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84" name="Line 12"/>
          <p:cNvSpPr/>
          <p:nvPr/>
        </p:nvSpPr>
        <p:spPr>
          <a:xfrm>
            <a:off x="4216320" y="3492360"/>
            <a:ext cx="164880" cy="0"/>
          </a:xfrm>
          <a:prstGeom prst="line">
            <a:avLst/>
          </a:prstGeom>
          <a:ln w="19080">
            <a:solidFill>
              <a:srgbClr val="40458c"/>
            </a:solidFill>
            <a:round/>
          </a:ln>
        </p:spPr>
      </p:sp>
      <p:sp>
        <p:nvSpPr>
          <p:cNvPr id="385" name="Line 13"/>
          <p:cNvSpPr/>
          <p:nvPr/>
        </p:nvSpPr>
        <p:spPr>
          <a:xfrm>
            <a:off x="2958840" y="3619440"/>
            <a:ext cx="109224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86" name="CustomShape 14"/>
          <p:cNvSpPr/>
          <p:nvPr/>
        </p:nvSpPr>
        <p:spPr>
          <a:xfrm>
            <a:off x="2984400" y="3772080"/>
            <a:ext cx="1142640" cy="253800"/>
          </a:xfrm>
          <a:prstGeom prst="rect">
            <a:avLst/>
          </a:prstGeom>
          <a:ln w="19080">
            <a:solidFill>
              <a:srgbClr val="40458c"/>
            </a:solidFill>
            <a:round/>
            <a:headEnd len="med" type="triangle" w="med"/>
          </a:ln>
        </p:spPr>
      </p:sp>
      <p:sp>
        <p:nvSpPr>
          <p:cNvPr id="387" name="CustomShape 15"/>
          <p:cNvSpPr/>
          <p:nvPr/>
        </p:nvSpPr>
        <p:spPr>
          <a:xfrm>
            <a:off x="2525760" y="3481560"/>
            <a:ext cx="1142640" cy="65700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388" name="CustomShape 16"/>
          <p:cNvSpPr/>
          <p:nvPr/>
        </p:nvSpPr>
        <p:spPr>
          <a:xfrm>
            <a:off x="2496960" y="3444840"/>
            <a:ext cx="1160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latin typeface="Arial"/>
              </a:rPr>
              <a:t>w[0].data</a:t>
            </a:r>
            <a:endParaRPr/>
          </a:p>
        </p:txBody>
      </p:sp>
      <p:sp>
        <p:nvSpPr>
          <p:cNvPr id="389" name="CustomShape 17"/>
          <p:cNvSpPr/>
          <p:nvPr/>
        </p:nvSpPr>
        <p:spPr>
          <a:xfrm>
            <a:off x="2496960" y="3821040"/>
            <a:ext cx="12902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latin typeface="Arial"/>
              </a:rPr>
              <a:t>w[0].en</a:t>
            </a:r>
            <a:endParaRPr/>
          </a:p>
        </p:txBody>
      </p:sp>
      <p:sp>
        <p:nvSpPr>
          <p:cNvPr id="390" name="CustomShape 18"/>
          <p:cNvSpPr/>
          <p:nvPr/>
        </p:nvSpPr>
        <p:spPr>
          <a:xfrm>
            <a:off x="4381560" y="3492360"/>
            <a:ext cx="2244240" cy="1891800"/>
          </a:xfrm>
          <a:prstGeom prst="rect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91" name="Line 19"/>
          <p:cNvSpPr/>
          <p:nvPr/>
        </p:nvSpPr>
        <p:spPr>
          <a:xfrm>
            <a:off x="5968800" y="3454200"/>
            <a:ext cx="63504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92" name="CustomShape 20"/>
          <p:cNvSpPr/>
          <p:nvPr/>
        </p:nvSpPr>
        <p:spPr>
          <a:xfrm>
            <a:off x="4721400" y="3921120"/>
            <a:ext cx="126720" cy="657000"/>
          </a:xfrm>
          <a:prstGeom prst="rect">
            <a:avLst/>
          </a:prstGeom>
          <a:solidFill>
            <a:srgbClr val="ff9966"/>
          </a:solidFill>
          <a:ln w="9360">
            <a:solidFill>
              <a:srgbClr val="40458c"/>
            </a:solidFill>
            <a:round/>
          </a:ln>
        </p:spPr>
      </p:sp>
      <p:sp>
        <p:nvSpPr>
          <p:cNvPr id="393" name="CustomShape 21"/>
          <p:cNvSpPr/>
          <p:nvPr/>
        </p:nvSpPr>
        <p:spPr>
          <a:xfrm>
            <a:off x="4645080" y="401328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0</a:t>
            </a:r>
            <a:endParaRPr/>
          </a:p>
        </p:txBody>
      </p:sp>
      <p:sp>
        <p:nvSpPr>
          <p:cNvPr id="394" name="CustomShape 22"/>
          <p:cNvSpPr/>
          <p:nvPr/>
        </p:nvSpPr>
        <p:spPr>
          <a:xfrm>
            <a:off x="4645080" y="4276800"/>
            <a:ext cx="244080" cy="22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900">
                <a:latin typeface="Verdana"/>
              </a:rPr>
              <a:t>1</a:t>
            </a:r>
            <a:endParaRPr/>
          </a:p>
        </p:txBody>
      </p:sp>
      <p:sp>
        <p:nvSpPr>
          <p:cNvPr id="395" name="Line 23"/>
          <p:cNvSpPr/>
          <p:nvPr/>
        </p:nvSpPr>
        <p:spPr>
          <a:xfrm>
            <a:off x="2958840" y="4406760"/>
            <a:ext cx="175284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396" name="CustomShape 24"/>
          <p:cNvSpPr/>
          <p:nvPr/>
        </p:nvSpPr>
        <p:spPr>
          <a:xfrm>
            <a:off x="2984400" y="4495680"/>
            <a:ext cx="1802880" cy="317160"/>
          </a:xfrm>
          <a:prstGeom prst="rect">
            <a:avLst/>
          </a:prstGeom>
          <a:ln w="19080">
            <a:solidFill>
              <a:srgbClr val="40458c"/>
            </a:solidFill>
            <a:round/>
            <a:headEnd len="med" type="triangle" w="med"/>
          </a:ln>
        </p:spPr>
      </p:sp>
      <p:sp>
        <p:nvSpPr>
          <p:cNvPr id="397" name="CustomShape 25"/>
          <p:cNvSpPr/>
          <p:nvPr/>
        </p:nvSpPr>
        <p:spPr>
          <a:xfrm>
            <a:off x="2525760" y="4268880"/>
            <a:ext cx="1131480" cy="65700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398" name="CustomShape 26"/>
          <p:cNvSpPr/>
          <p:nvPr/>
        </p:nvSpPr>
        <p:spPr>
          <a:xfrm>
            <a:off x="2496960" y="4221000"/>
            <a:ext cx="11952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latin typeface="Arial"/>
              </a:rPr>
              <a:t>w[1].data</a:t>
            </a:r>
            <a:endParaRPr/>
          </a:p>
        </p:txBody>
      </p:sp>
      <p:sp>
        <p:nvSpPr>
          <p:cNvPr id="399" name="CustomShape 27"/>
          <p:cNvSpPr/>
          <p:nvPr/>
        </p:nvSpPr>
        <p:spPr>
          <a:xfrm>
            <a:off x="2496960" y="4608360"/>
            <a:ext cx="12664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latin typeface="Arial"/>
              </a:rPr>
              <a:t>w[1].en</a:t>
            </a:r>
            <a:endParaRPr/>
          </a:p>
        </p:txBody>
      </p:sp>
      <p:sp>
        <p:nvSpPr>
          <p:cNvPr id="400" name="Line 28"/>
          <p:cNvSpPr/>
          <p:nvPr/>
        </p:nvSpPr>
        <p:spPr>
          <a:xfrm>
            <a:off x="4368600" y="4114440"/>
            <a:ext cx="330120" cy="0"/>
          </a:xfrm>
          <a:prstGeom prst="line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401" name="CustomShape 29"/>
          <p:cNvSpPr/>
          <p:nvPr/>
        </p:nvSpPr>
        <p:spPr>
          <a:xfrm>
            <a:off x="4343400" y="4076640"/>
            <a:ext cx="88560" cy="88560"/>
          </a:xfrm>
          <a:prstGeom prst="rect">
            <a:avLst/>
          </a:prstGeom>
          <a:solidFill>
            <a:srgbClr val="000000"/>
          </a:solidFill>
          <a:ln w="9360">
            <a:solidFill>
              <a:srgbClr val="40458c"/>
            </a:solidFill>
            <a:round/>
          </a:ln>
        </p:spPr>
      </p:sp>
      <p:sp>
        <p:nvSpPr>
          <p:cNvPr id="402" name="CustomShape 30"/>
          <p:cNvSpPr/>
          <p:nvPr/>
        </p:nvSpPr>
        <p:spPr>
          <a:xfrm>
            <a:off x="4851360" y="3479760"/>
            <a:ext cx="469440" cy="761760"/>
          </a:xfrm>
          <a:prstGeom prst="rect">
            <a:avLst/>
          </a:prstGeom>
          <a:ln w="19080">
            <a:solidFill>
              <a:srgbClr val="40458c"/>
            </a:solidFill>
            <a:round/>
            <a:tailEnd len="med" type="triangle" w="med"/>
          </a:ln>
        </p:spPr>
      </p:sp>
      <p:sp>
        <p:nvSpPr>
          <p:cNvPr id="403" name="CustomShape 31"/>
          <p:cNvSpPr/>
          <p:nvPr/>
        </p:nvSpPr>
        <p:spPr>
          <a:xfrm>
            <a:off x="2507040" y="5835600"/>
            <a:ext cx="4576320" cy="39528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2000">
                <a:solidFill>
                  <a:srgbClr val="40458c"/>
                </a:solidFill>
                <a:latin typeface="Verdana"/>
              </a:rPr>
              <a:t>w[i+1] takes precedence over w[i]</a:t>
            </a:r>
            <a:endParaRPr/>
          </a:p>
        </p:txBody>
      </p:sp>
      <p:sp>
        <p:nvSpPr>
          <p:cNvPr id="404" name="CustomShape 32"/>
          <p:cNvSpPr/>
          <p:nvPr/>
        </p:nvSpPr>
        <p:spPr>
          <a:xfrm>
            <a:off x="686520" y="1212840"/>
            <a:ext cx="354456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1600">
                <a:solidFill>
                  <a:srgbClr val="40458c"/>
                </a:solidFill>
                <a:latin typeface="Verdana"/>
              </a:rPr>
              <a:t>Dan Rosenband [MEMOCODE’04]</a:t>
            </a:r>
            <a:endParaRPr/>
          </a:p>
        </p:txBody>
      </p:sp>
      <p:sp>
        <p:nvSpPr>
          <p:cNvPr id="405" name="CustomShape 33"/>
          <p:cNvSpPr/>
          <p:nvPr/>
        </p:nvSpPr>
        <p:spPr>
          <a:xfrm>
            <a:off x="6592680" y="3277440"/>
            <a:ext cx="947880" cy="34272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406" name="CustomShape 34"/>
          <p:cNvSpPr/>
          <p:nvPr/>
        </p:nvSpPr>
        <p:spPr>
          <a:xfrm>
            <a:off x="6585120" y="3271680"/>
            <a:ext cx="95508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r[0]</a:t>
            </a:r>
            <a:endParaRPr/>
          </a:p>
        </p:txBody>
      </p:sp>
      <p:sp>
        <p:nvSpPr>
          <p:cNvPr id="407" name="CustomShape 35"/>
          <p:cNvSpPr/>
          <p:nvPr/>
        </p:nvSpPr>
        <p:spPr>
          <a:xfrm>
            <a:off x="6592680" y="5199480"/>
            <a:ext cx="947880" cy="342720"/>
          </a:xfrm>
          <a:prstGeom prst="rect">
            <a:avLst>
              <a:gd fmla="val 16667" name="adj"/>
            </a:avLst>
          </a:prstGeom>
          <a:solidFill>
            <a:srgbClr val="99ccff"/>
          </a:solidFill>
          <a:ln w="9360">
            <a:solidFill>
              <a:srgbClr val="40458c"/>
            </a:solidFill>
            <a:round/>
          </a:ln>
        </p:spPr>
      </p:sp>
      <p:sp>
        <p:nvSpPr>
          <p:cNvPr id="408" name="CustomShape 36"/>
          <p:cNvSpPr/>
          <p:nvPr/>
        </p:nvSpPr>
        <p:spPr>
          <a:xfrm>
            <a:off x="6585120" y="5193360"/>
            <a:ext cx="95508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r[1]</a:t>
            </a:r>
            <a:endParaRPr/>
          </a:p>
        </p:txBody>
      </p:sp>
      <p:sp>
        <p:nvSpPr>
          <p:cNvPr id="409" name="CustomShape 37"/>
          <p:cNvSpPr/>
          <p:nvPr/>
        </p:nvSpPr>
        <p:spPr>
          <a:xfrm>
            <a:off x="5641560" y="1756800"/>
            <a:ext cx="3085560" cy="420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Arial"/>
              </a:rPr>
              <a:t>w[0] &lt; w[1] &lt; ….</a:t>
            </a:r>
            <a:endParaRPr/>
          </a:p>
        </p:txBody>
      </p:sp>
      <p:sp>
        <p:nvSpPr>
          <p:cNvPr id="410" name="CustomShape 38"/>
          <p:cNvSpPr/>
          <p:nvPr/>
        </p:nvSpPr>
        <p:spPr>
          <a:xfrm>
            <a:off x="3116880" y="1756800"/>
            <a:ext cx="2196720" cy="420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40458c"/>
                </a:solidFill>
                <a:latin typeface="Arial"/>
              </a:rPr>
              <a:t>r[1] &lt; w[1]</a:t>
            </a:r>
            <a:endParaRPr/>
          </a:p>
        </p:txBody>
      </p:sp>
      <p:sp>
        <p:nvSpPr>
          <p:cNvPr id="411" name="TextShape 39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February 27, 2013</a:t>
            </a:r>
            <a:endParaRPr/>
          </a:p>
        </p:txBody>
      </p:sp>
      <p:sp>
        <p:nvSpPr>
          <p:cNvPr id="412" name="TextShape 40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13" name="TextShape 4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L07-</a:t>
            </a:r>
            <a:fld id="{91D13191-9151-4151-91D1-002121A1F1D1}" type="slidenum">
              <a:rPr lang="en-IN">
                <a:solidFill>
                  <a:srgbClr val="40458c"/>
                </a:solidFill>
                <a:latin typeface="Verdana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990720" y="175248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660066"/>
                </a:solidFill>
                <a:latin typeface="Verdana"/>
              </a:rPr>
              <a:t>Designing FIFOs using EHRs</a:t>
            </a:r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990720" y="330984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41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40458c"/>
                </a:solidFill>
                <a:latin typeface="Tahoma"/>
              </a:rPr>
              <a:t>February 27, 2013</a:t>
            </a:r>
            <a:endParaRPr/>
          </a:p>
        </p:txBody>
      </p:sp>
      <p:sp>
        <p:nvSpPr>
          <p:cNvPr id="41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Verdana"/>
              </a:rPr>
              <a:t>http://csg.csail.mit.edu/6.375</a:t>
            </a:r>
            <a:endParaRPr/>
          </a:p>
        </p:txBody>
      </p:sp>
      <p:sp>
        <p:nvSpPr>
          <p:cNvPr id="41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40458c"/>
                </a:solidFill>
                <a:latin typeface="Tahoma"/>
              </a:rPr>
              <a:t>L07-</a:t>
            </a:r>
            <a:fld id="{2141B1F1-B101-4111-81E1-91119181B101}" type="slidenum">
              <a:rPr lang="en-IN">
                <a:solidFill>
                  <a:srgbClr val="40458c"/>
                </a:solidFill>
                <a:latin typeface="Tahoma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