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57" r:id="rId2"/>
    <p:sldId id="259" r:id="rId3"/>
    <p:sldId id="261" r:id="rId4"/>
    <p:sldId id="262" r:id="rId5"/>
    <p:sldId id="264" r:id="rId6"/>
    <p:sldId id="265"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8/5/2023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881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770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8/5/2023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502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8/5/2023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049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8/5/2023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173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022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814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7668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8/5/2023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4198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04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576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8/5/2023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2854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432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075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16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61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98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64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8/5/2023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3115546"/>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F54E-671C-E659-F24D-6F2302097405}"/>
              </a:ext>
            </a:extLst>
          </p:cNvPr>
          <p:cNvSpPr>
            <a:spLocks noGrp="1"/>
          </p:cNvSpPr>
          <p:nvPr>
            <p:ph type="title"/>
          </p:nvPr>
        </p:nvSpPr>
        <p:spPr/>
        <p:txBody>
          <a:bodyPr>
            <a:normAutofit/>
          </a:bodyPr>
          <a:lstStyle/>
          <a:p>
            <a:pPr algn="ctr"/>
            <a:r>
              <a:rPr lang="en-IN" sz="4800" dirty="0">
                <a:latin typeface="Bell MT" panose="02020503060305020303" pitchFamily="18" charset="0"/>
              </a:rPr>
              <a:t>DRONE WITH SURVALIENCE CAMERA</a:t>
            </a:r>
          </a:p>
        </p:txBody>
      </p:sp>
      <p:sp>
        <p:nvSpPr>
          <p:cNvPr id="3" name="Text Placeholder 2">
            <a:extLst>
              <a:ext uri="{FF2B5EF4-FFF2-40B4-BE49-F238E27FC236}">
                <a16:creationId xmlns:a16="http://schemas.microsoft.com/office/drawing/2014/main" id="{E37F0FBF-8760-1C0F-3B0F-5093879728F1}"/>
              </a:ext>
            </a:extLst>
          </p:cNvPr>
          <p:cNvSpPr>
            <a:spLocks noGrp="1"/>
          </p:cNvSpPr>
          <p:nvPr>
            <p:ph type="body" idx="1"/>
          </p:nvPr>
        </p:nvSpPr>
        <p:spPr/>
        <p:txBody>
          <a:bodyPr>
            <a:normAutofit/>
          </a:bodyPr>
          <a:lstStyle/>
          <a:p>
            <a:pPr algn="r"/>
            <a:r>
              <a:rPr lang="en-IN" dirty="0"/>
              <a:t>GUIDED BY:</a:t>
            </a:r>
          </a:p>
          <a:p>
            <a:pPr algn="r"/>
            <a:r>
              <a:rPr lang="en-IN" dirty="0" err="1">
                <a:latin typeface="Bahnschrift Light SemiCondensed" panose="020B0502040204020203" pitchFamily="34" charset="0"/>
              </a:rPr>
              <a:t>Ms.B.Akhila</a:t>
            </a:r>
            <a:r>
              <a:rPr lang="en-IN" dirty="0">
                <a:latin typeface="Bahnschrift Light SemiCondensed" panose="020B0502040204020203" pitchFamily="34" charset="0"/>
              </a:rPr>
              <a:t> </a:t>
            </a:r>
          </a:p>
          <a:p>
            <a:pPr algn="r"/>
            <a:r>
              <a:rPr lang="en-IN" dirty="0" err="1">
                <a:latin typeface="Bahnschrift Light SemiCondensed" panose="020B0502040204020203" pitchFamily="34" charset="0"/>
              </a:rPr>
              <a:t>Mrs.R.Sridevi</a:t>
            </a:r>
            <a:endParaRPr lang="en-IN" dirty="0">
              <a:latin typeface="Bahnschrift Light SemiCondensed" panose="020B0502040204020203" pitchFamily="34" charset="0"/>
            </a:endParaRPr>
          </a:p>
        </p:txBody>
      </p:sp>
    </p:spTree>
    <p:extLst>
      <p:ext uri="{BB962C8B-B14F-4D97-AF65-F5344CB8AC3E}">
        <p14:creationId xmlns:p14="http://schemas.microsoft.com/office/powerpoint/2010/main" val="11386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2600-CEC9-7A03-61BB-148E069DDE14}"/>
              </a:ext>
            </a:extLst>
          </p:cNvPr>
          <p:cNvSpPr>
            <a:spLocks noGrp="1"/>
          </p:cNvSpPr>
          <p:nvPr>
            <p:ph type="title"/>
          </p:nvPr>
        </p:nvSpPr>
        <p:spPr>
          <a:xfrm>
            <a:off x="1024495" y="1124701"/>
            <a:ext cx="10146186" cy="1347911"/>
          </a:xfrm>
        </p:spPr>
        <p:txBody>
          <a:bodyPr/>
          <a:lstStyle/>
          <a:p>
            <a:r>
              <a:rPr lang="en-IN" dirty="0"/>
              <a:t>Content</a:t>
            </a:r>
            <a:br>
              <a:rPr lang="en-IN" dirty="0"/>
            </a:br>
            <a:endParaRPr lang="en-IN" dirty="0"/>
          </a:p>
        </p:txBody>
      </p:sp>
      <p:sp>
        <p:nvSpPr>
          <p:cNvPr id="3" name="Text Placeholder 2">
            <a:extLst>
              <a:ext uri="{FF2B5EF4-FFF2-40B4-BE49-F238E27FC236}">
                <a16:creationId xmlns:a16="http://schemas.microsoft.com/office/drawing/2014/main" id="{7A37F1DA-B463-6B3F-F841-C1678E6B8D90}"/>
              </a:ext>
            </a:extLst>
          </p:cNvPr>
          <p:cNvSpPr>
            <a:spLocks noGrp="1"/>
          </p:cNvSpPr>
          <p:nvPr>
            <p:ph type="body" sz="half" idx="2"/>
          </p:nvPr>
        </p:nvSpPr>
        <p:spPr>
          <a:xfrm>
            <a:off x="1024467" y="2174033"/>
            <a:ext cx="10144654" cy="3986117"/>
          </a:xfrm>
        </p:spPr>
        <p:txBody>
          <a:bodyPr>
            <a:normAutofit/>
          </a:bodyPr>
          <a:lstStyle/>
          <a:p>
            <a:pPr marL="285750" indent="-285750">
              <a:buFont typeface="Wingdings" panose="05000000000000000000" pitchFamily="2" charset="2"/>
              <a:buChar char="Ø"/>
            </a:pPr>
            <a:r>
              <a:rPr lang="en-IN" dirty="0"/>
              <a:t>Abstract</a:t>
            </a:r>
          </a:p>
          <a:p>
            <a:pPr marL="285750" indent="-285750">
              <a:buFont typeface="Wingdings" panose="05000000000000000000" pitchFamily="2" charset="2"/>
              <a:buChar char="Ø"/>
            </a:pPr>
            <a:r>
              <a:rPr lang="en-IN" dirty="0"/>
              <a:t>Block diagram </a:t>
            </a:r>
          </a:p>
          <a:p>
            <a:pPr marL="285750" indent="-285750">
              <a:buFont typeface="Wingdings" panose="05000000000000000000" pitchFamily="2" charset="2"/>
              <a:buChar char="Ø"/>
            </a:pPr>
            <a:r>
              <a:rPr lang="en-IN" dirty="0"/>
              <a:t>Components</a:t>
            </a:r>
          </a:p>
          <a:p>
            <a:pPr marL="285750" indent="-285750">
              <a:buFont typeface="Wingdings" panose="05000000000000000000" pitchFamily="2" charset="2"/>
              <a:buChar char="Ø"/>
            </a:pPr>
            <a:r>
              <a:rPr lang="en-IN" dirty="0"/>
              <a:t>Advantages</a:t>
            </a:r>
          </a:p>
          <a:p>
            <a:pPr marL="285750" indent="-285750">
              <a:buFont typeface="Wingdings" panose="05000000000000000000" pitchFamily="2" charset="2"/>
              <a:buChar char="Ø"/>
            </a:pPr>
            <a:r>
              <a:rPr lang="en-IN" dirty="0"/>
              <a:t>Applications</a:t>
            </a:r>
          </a:p>
          <a:p>
            <a:pPr marL="285750" indent="-285750">
              <a:buFont typeface="Wingdings" panose="05000000000000000000" pitchFamily="2" charset="2"/>
              <a:buChar char="Ø"/>
            </a:pPr>
            <a:r>
              <a:rPr lang="en-IN" dirty="0"/>
              <a:t>Process of making</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endParaRPr lang="en-IN" dirty="0"/>
          </a:p>
          <a:p>
            <a:endParaRPr lang="en-IN" dirty="0"/>
          </a:p>
        </p:txBody>
      </p:sp>
    </p:spTree>
    <p:extLst>
      <p:ext uri="{BB962C8B-B14F-4D97-AF65-F5344CB8AC3E}">
        <p14:creationId xmlns:p14="http://schemas.microsoft.com/office/powerpoint/2010/main" val="361457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10BF-F6E1-0317-A219-43E69F85FF34}"/>
              </a:ext>
            </a:extLst>
          </p:cNvPr>
          <p:cNvSpPr>
            <a:spLocks noGrp="1"/>
          </p:cNvSpPr>
          <p:nvPr>
            <p:ph type="title"/>
          </p:nvPr>
        </p:nvSpPr>
        <p:spPr>
          <a:xfrm>
            <a:off x="800560" y="-1338580"/>
            <a:ext cx="10146186" cy="2511835"/>
          </a:xfrm>
        </p:spPr>
        <p:txBody>
          <a:bodyPr/>
          <a:lstStyle/>
          <a:p>
            <a:r>
              <a:rPr lang="en-IN" dirty="0"/>
              <a:t>Abstract:</a:t>
            </a:r>
          </a:p>
        </p:txBody>
      </p:sp>
      <p:sp>
        <p:nvSpPr>
          <p:cNvPr id="3" name="Text Placeholder 2">
            <a:extLst>
              <a:ext uri="{FF2B5EF4-FFF2-40B4-BE49-F238E27FC236}">
                <a16:creationId xmlns:a16="http://schemas.microsoft.com/office/drawing/2014/main" id="{A4501C98-8668-55BB-8994-01C60E99E416}"/>
              </a:ext>
            </a:extLst>
          </p:cNvPr>
          <p:cNvSpPr>
            <a:spLocks noGrp="1"/>
          </p:cNvSpPr>
          <p:nvPr>
            <p:ph type="body" sz="half" idx="2"/>
          </p:nvPr>
        </p:nvSpPr>
        <p:spPr>
          <a:xfrm>
            <a:off x="1414822" y="1606834"/>
            <a:ext cx="10144654" cy="4105423"/>
          </a:xfrm>
        </p:spPr>
        <p:txBody>
          <a:bodyPr>
            <a:normAutofit/>
          </a:bodyPr>
          <a:lstStyle/>
          <a:p>
            <a:pPr marL="6350" marR="268605" indent="-6350">
              <a:lnSpc>
                <a:spcPct val="107000"/>
              </a:lnSpc>
              <a:spcAft>
                <a:spcPts val="1565"/>
              </a:spcAft>
            </a:pPr>
            <a:r>
              <a:rPr lang="en-IN" sz="1900" b="1" kern="100" dirty="0">
                <a:effectLst/>
                <a:latin typeface="Bell MT" panose="02020503060305020303" pitchFamily="18" charset="0"/>
                <a:ea typeface="Times New Roman" panose="02020603050405020304" pitchFamily="18" charset="0"/>
              </a:rPr>
              <a:t>The Live-streaming Quadcopter Drone with Integrated Camera is a versatile aerial vehicle designed for capturing high-quality live video footage. It features four rotors for stable flight, advanced control algorithms, and a long-lasting battery system. The integrated camera system ensures smooth and clear visuals, compensating for drone movements. The ground station acts as a central hub for receiving and processing the live video feed, providing real-time monitoring, control, and recording capabilities. This innovative drone opens up opportunities for aerial photography, videography, surveillance, and live streaming, offering a unique perspective and vantage point.</a:t>
            </a:r>
          </a:p>
        </p:txBody>
      </p:sp>
    </p:spTree>
    <p:extLst>
      <p:ext uri="{BB962C8B-B14F-4D97-AF65-F5344CB8AC3E}">
        <p14:creationId xmlns:p14="http://schemas.microsoft.com/office/powerpoint/2010/main" val="179238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32175F-2806-07F5-5D9B-66904EE7D84B}"/>
              </a:ext>
            </a:extLst>
          </p:cNvPr>
          <p:cNvPicPr>
            <a:picLocks noChangeAspect="1"/>
          </p:cNvPicPr>
          <p:nvPr/>
        </p:nvPicPr>
        <p:blipFill>
          <a:blip r:embed="rId2"/>
          <a:stretch>
            <a:fillRect/>
          </a:stretch>
        </p:blipFill>
        <p:spPr>
          <a:xfrm>
            <a:off x="2184400" y="751840"/>
            <a:ext cx="8482484" cy="5058121"/>
          </a:xfrm>
          <a:prstGeom prst="rect">
            <a:avLst/>
          </a:prstGeom>
        </p:spPr>
      </p:pic>
      <p:sp>
        <p:nvSpPr>
          <p:cNvPr id="7" name="TextBox 6">
            <a:extLst>
              <a:ext uri="{FF2B5EF4-FFF2-40B4-BE49-F238E27FC236}">
                <a16:creationId xmlns:a16="http://schemas.microsoft.com/office/drawing/2014/main" id="{04EA8EC0-37B8-B07C-2AC9-E353E3AEA399}"/>
              </a:ext>
            </a:extLst>
          </p:cNvPr>
          <p:cNvSpPr txBox="1"/>
          <p:nvPr/>
        </p:nvSpPr>
        <p:spPr>
          <a:xfrm>
            <a:off x="2595322" y="5921494"/>
            <a:ext cx="7498080" cy="369332"/>
          </a:xfrm>
          <a:prstGeom prst="rect">
            <a:avLst/>
          </a:prstGeom>
          <a:noFill/>
        </p:spPr>
        <p:txBody>
          <a:bodyPr wrap="square" rtlCol="0">
            <a:spAutoFit/>
          </a:bodyPr>
          <a:lstStyle/>
          <a:p>
            <a:pPr algn="ctr"/>
            <a:r>
              <a:rPr lang="en-IN" dirty="0"/>
              <a:t>BLOCK DIAGRAM</a:t>
            </a:r>
          </a:p>
        </p:txBody>
      </p:sp>
    </p:spTree>
    <p:extLst>
      <p:ext uri="{BB962C8B-B14F-4D97-AF65-F5344CB8AC3E}">
        <p14:creationId xmlns:p14="http://schemas.microsoft.com/office/powerpoint/2010/main" val="386748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6F9A-EE6C-6818-4723-3AB93E670049}"/>
              </a:ext>
            </a:extLst>
          </p:cNvPr>
          <p:cNvSpPr>
            <a:spLocks noGrp="1"/>
          </p:cNvSpPr>
          <p:nvPr>
            <p:ph type="ctrTitle"/>
          </p:nvPr>
        </p:nvSpPr>
        <p:spPr>
          <a:xfrm>
            <a:off x="0" y="447041"/>
            <a:ext cx="10820400" cy="863599"/>
          </a:xfrm>
        </p:spPr>
        <p:txBody>
          <a:bodyPr>
            <a:normAutofit/>
          </a:bodyPr>
          <a:lstStyle/>
          <a:p>
            <a:r>
              <a:rPr lang="en-IN" sz="4400" dirty="0"/>
              <a:t>COMPONENTS:</a:t>
            </a:r>
          </a:p>
        </p:txBody>
      </p:sp>
      <p:sp>
        <p:nvSpPr>
          <p:cNvPr id="3" name="Subtitle 2">
            <a:extLst>
              <a:ext uri="{FF2B5EF4-FFF2-40B4-BE49-F238E27FC236}">
                <a16:creationId xmlns:a16="http://schemas.microsoft.com/office/drawing/2014/main" id="{79FAF9F0-57C3-20F4-78D8-5D0326CB03BB}"/>
              </a:ext>
            </a:extLst>
          </p:cNvPr>
          <p:cNvSpPr>
            <a:spLocks noGrp="1"/>
          </p:cNvSpPr>
          <p:nvPr>
            <p:ph type="subTitle" idx="1"/>
          </p:nvPr>
        </p:nvSpPr>
        <p:spPr>
          <a:xfrm>
            <a:off x="1371600" y="1473200"/>
            <a:ext cx="9448800" cy="5069839"/>
          </a:xfrm>
        </p:spPr>
        <p:txBody>
          <a:bodyPr/>
          <a:lstStyle/>
          <a:p>
            <a:pPr marL="457200" indent="-457200">
              <a:buFont typeface="+mj-lt"/>
              <a:buAutoNum type="arabicParenR"/>
            </a:pPr>
            <a:r>
              <a:rPr lang="en-IN" dirty="0"/>
              <a:t>ESC 30A</a:t>
            </a:r>
          </a:p>
          <a:p>
            <a:pPr marL="457200" indent="-457200">
              <a:buFont typeface="+mj-lt"/>
              <a:buAutoNum type="arabicParenR"/>
            </a:pPr>
            <a:r>
              <a:rPr lang="en-IN" dirty="0"/>
              <a:t>BATTERY 5200 3SmAh 11.1V</a:t>
            </a:r>
          </a:p>
          <a:p>
            <a:pPr marL="457200" indent="-457200">
              <a:buFont typeface="+mj-lt"/>
              <a:buAutoNum type="arabicParenR"/>
            </a:pPr>
            <a:r>
              <a:rPr lang="en-IN" dirty="0"/>
              <a:t>BRUSHLESS MOTORS 1400KV</a:t>
            </a:r>
          </a:p>
          <a:p>
            <a:pPr marL="457200" indent="-457200">
              <a:buFont typeface="+mj-lt"/>
              <a:buAutoNum type="arabicParenR"/>
            </a:pPr>
            <a:r>
              <a:rPr lang="en-IN" dirty="0"/>
              <a:t>10 INCH PROPELLERS (1045R)</a:t>
            </a:r>
          </a:p>
          <a:p>
            <a:pPr marL="457200" indent="-457200">
              <a:buFont typeface="+mj-lt"/>
              <a:buAutoNum type="arabicParenR"/>
            </a:pPr>
            <a:r>
              <a:rPr lang="en-IN" dirty="0"/>
              <a:t>QUADCOPTER FRAME (POWER DISTRIBUITION BOARD IS INCLUDED IN IT)</a:t>
            </a:r>
          </a:p>
          <a:p>
            <a:pPr marL="457200" indent="-457200">
              <a:buFont typeface="+mj-lt"/>
              <a:buAutoNum type="arabicParenR"/>
            </a:pPr>
            <a:r>
              <a:rPr lang="en-IN" dirty="0"/>
              <a:t>FLIGHT CONTROLLER KK 2.1.5</a:t>
            </a:r>
          </a:p>
          <a:p>
            <a:pPr marL="457200" indent="-457200">
              <a:buFont typeface="+mj-lt"/>
              <a:buAutoNum type="arabicParenR"/>
            </a:pPr>
            <a:r>
              <a:rPr lang="en-IN" dirty="0"/>
              <a:t>FLY SKY FS-i6</a:t>
            </a:r>
          </a:p>
          <a:p>
            <a:pPr marL="457200" indent="-457200">
              <a:buFont typeface="+mj-lt"/>
              <a:buAutoNum type="arabicParenR"/>
            </a:pPr>
            <a:endParaRPr lang="en-IN" dirty="0"/>
          </a:p>
        </p:txBody>
      </p:sp>
    </p:spTree>
    <p:extLst>
      <p:ext uri="{BB962C8B-B14F-4D97-AF65-F5344CB8AC3E}">
        <p14:creationId xmlns:p14="http://schemas.microsoft.com/office/powerpoint/2010/main" val="143798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57AF-77D8-39E9-E695-4956064B6675}"/>
              </a:ext>
            </a:extLst>
          </p:cNvPr>
          <p:cNvSpPr>
            <a:spLocks noGrp="1"/>
          </p:cNvSpPr>
          <p:nvPr>
            <p:ph type="title"/>
          </p:nvPr>
        </p:nvSpPr>
        <p:spPr>
          <a:xfrm flipH="1">
            <a:off x="11546840" y="986818"/>
            <a:ext cx="86360" cy="1293028"/>
          </a:xfrm>
        </p:spPr>
        <p:txBody>
          <a:bodyPr/>
          <a:lstStyle/>
          <a:p>
            <a:r>
              <a:rPr lang="en-IN" dirty="0"/>
              <a:t>.</a:t>
            </a:r>
          </a:p>
        </p:txBody>
      </p:sp>
      <p:pic>
        <p:nvPicPr>
          <p:cNvPr id="1026" name="Picture 2" descr="ESC 30A Electronic Speed Controller Without Dean Connector">
            <a:extLst>
              <a:ext uri="{FF2B5EF4-FFF2-40B4-BE49-F238E27FC236}">
                <a16:creationId xmlns:a16="http://schemas.microsoft.com/office/drawing/2014/main" id="{233590C1-B1DA-F64D-8726-BCE6D29C9E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84640" y="1633332"/>
            <a:ext cx="2753360" cy="263279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12B6651-23E5-7FDD-8924-A8D5B1055850}"/>
              </a:ext>
            </a:extLst>
          </p:cNvPr>
          <p:cNvSpPr txBox="1"/>
          <p:nvPr/>
        </p:nvSpPr>
        <p:spPr>
          <a:xfrm>
            <a:off x="853441" y="1467200"/>
            <a:ext cx="4003040" cy="523220"/>
          </a:xfrm>
          <a:prstGeom prst="rect">
            <a:avLst/>
          </a:prstGeom>
          <a:noFill/>
        </p:spPr>
        <p:txBody>
          <a:bodyPr wrap="square" rtlCol="0">
            <a:spAutoFit/>
          </a:bodyPr>
          <a:lstStyle/>
          <a:p>
            <a:r>
              <a:rPr lang="en-IN" sz="2800" dirty="0"/>
              <a:t>ESC 30A:</a:t>
            </a:r>
          </a:p>
        </p:txBody>
      </p:sp>
      <p:sp>
        <p:nvSpPr>
          <p:cNvPr id="3" name="TextBox 2">
            <a:extLst>
              <a:ext uri="{FF2B5EF4-FFF2-40B4-BE49-F238E27FC236}">
                <a16:creationId xmlns:a16="http://schemas.microsoft.com/office/drawing/2014/main" id="{0EEF94EE-B9A1-85A0-94F6-C788204E0937}"/>
              </a:ext>
            </a:extLst>
          </p:cNvPr>
          <p:cNvSpPr txBox="1"/>
          <p:nvPr/>
        </p:nvSpPr>
        <p:spPr>
          <a:xfrm>
            <a:off x="863599" y="2345866"/>
            <a:ext cx="7305041" cy="3693319"/>
          </a:xfrm>
          <a:prstGeom prst="rect">
            <a:avLst/>
          </a:prstGeom>
          <a:noFill/>
        </p:spPr>
        <p:txBody>
          <a:bodyPr wrap="square" rtlCol="0">
            <a:spAutoFit/>
          </a:bodyPr>
          <a:lstStyle/>
          <a:p>
            <a:pPr marL="285750" indent="-285750">
              <a:buFont typeface="Courier New" panose="02070309020205020404" pitchFamily="49" charset="0"/>
              <a:buChar char="o"/>
            </a:pPr>
            <a:r>
              <a:rPr lang="en-US" dirty="0"/>
              <a:t>The term "ESC" typically stands for "Electronic Speed Controller." It's a device that controls the speed and direction of a brushless motor. A 30-amp ESC can handle a continuous current of up to 30 amps. The principle behind an ESC involves receiving control signals from a receiver (often from a remote control transmitter) and then modulating the power supplied to the motor to regulate its speed and direction. This modulation is usually achieved by rapidly switching the flow of current through different phases of the motor.</a:t>
            </a:r>
          </a:p>
          <a:p>
            <a:pPr marL="285750" indent="-285750">
              <a:buFont typeface="Courier New" panose="02070309020205020404" pitchFamily="49" charset="0"/>
              <a:buChar char="o"/>
            </a:pPr>
            <a:r>
              <a:rPr lang="en-US" dirty="0"/>
              <a:t>Modern ESCs also often come with additional features like motor braking, smooth acceleration, and sometimes even built-in safety features to prevent overheating or damage to the motor and ESC itself.</a:t>
            </a:r>
            <a:endParaRPr lang="en-IN" dirty="0"/>
          </a:p>
        </p:txBody>
      </p:sp>
    </p:spTree>
    <p:extLst>
      <p:ext uri="{BB962C8B-B14F-4D97-AF65-F5344CB8AC3E}">
        <p14:creationId xmlns:p14="http://schemas.microsoft.com/office/powerpoint/2010/main" val="32874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C4BB-C773-E61B-78A7-22B252050928}"/>
              </a:ext>
            </a:extLst>
          </p:cNvPr>
          <p:cNvSpPr>
            <a:spLocks noGrp="1"/>
          </p:cNvSpPr>
          <p:nvPr>
            <p:ph type="title"/>
          </p:nvPr>
        </p:nvSpPr>
        <p:spPr>
          <a:xfrm>
            <a:off x="284480" y="764373"/>
            <a:ext cx="11221720" cy="1293028"/>
          </a:xfrm>
        </p:spPr>
        <p:txBody>
          <a:bodyPr/>
          <a:lstStyle/>
          <a:p>
            <a:pPr algn="l"/>
            <a:r>
              <a:rPr lang="en-IN" dirty="0"/>
              <a:t>BATTERY:</a:t>
            </a:r>
          </a:p>
        </p:txBody>
      </p:sp>
      <p:sp>
        <p:nvSpPr>
          <p:cNvPr id="4" name="AutoShape 4" descr="Buy Bonka 5200mAh 35C 3S1P 11.1V Lipo Battey Online in India | Robocraze">
            <a:extLst>
              <a:ext uri="{FF2B5EF4-FFF2-40B4-BE49-F238E27FC236}">
                <a16:creationId xmlns:a16="http://schemas.microsoft.com/office/drawing/2014/main" id="{C60CC9F2-54A9-8D6A-13A1-5C17B5C5CA7D}"/>
              </a:ext>
            </a:extLst>
          </p:cNvPr>
          <p:cNvSpPr>
            <a:spLocks noChangeAspect="1" noChangeArrowheads="1"/>
          </p:cNvSpPr>
          <p:nvPr/>
        </p:nvSpPr>
        <p:spPr bwMode="auto">
          <a:xfrm>
            <a:off x="2640563" y="3276599"/>
            <a:ext cx="3607837" cy="34787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249FCDA-93BB-50CC-4307-C10A4323EEE1}"/>
              </a:ext>
            </a:extLst>
          </p:cNvPr>
          <p:cNvPicPr>
            <a:picLocks noChangeAspect="1"/>
          </p:cNvPicPr>
          <p:nvPr/>
        </p:nvPicPr>
        <p:blipFill>
          <a:blip r:embed="rId2"/>
          <a:stretch>
            <a:fillRect/>
          </a:stretch>
        </p:blipFill>
        <p:spPr>
          <a:xfrm>
            <a:off x="8060871" y="1306286"/>
            <a:ext cx="3956958" cy="3608615"/>
          </a:xfrm>
          <a:prstGeom prst="rect">
            <a:avLst/>
          </a:prstGeom>
        </p:spPr>
      </p:pic>
      <p:sp>
        <p:nvSpPr>
          <p:cNvPr id="6" name="Content Placeholder 5">
            <a:extLst>
              <a:ext uri="{FF2B5EF4-FFF2-40B4-BE49-F238E27FC236}">
                <a16:creationId xmlns:a16="http://schemas.microsoft.com/office/drawing/2014/main" id="{FFF1F646-7D8D-1EA2-3A72-E6B802AC24EF}"/>
              </a:ext>
            </a:extLst>
          </p:cNvPr>
          <p:cNvSpPr>
            <a:spLocks noGrp="1"/>
          </p:cNvSpPr>
          <p:nvPr>
            <p:ph idx="1"/>
          </p:nvPr>
        </p:nvSpPr>
        <p:spPr>
          <a:xfrm>
            <a:off x="485140" y="1921396"/>
            <a:ext cx="10820400" cy="4024125"/>
          </a:xfrm>
        </p:spPr>
        <p:txBody>
          <a:bodyPr/>
          <a:lstStyle/>
          <a:p>
            <a:endParaRPr lang="en-IN" dirty="0"/>
          </a:p>
        </p:txBody>
      </p:sp>
    </p:spTree>
    <p:extLst>
      <p:ext uri="{BB962C8B-B14F-4D97-AF65-F5344CB8AC3E}">
        <p14:creationId xmlns:p14="http://schemas.microsoft.com/office/powerpoint/2010/main" val="218409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BB6D-FE2F-7C64-6B91-E899C5D71F03}"/>
              </a:ext>
            </a:extLst>
          </p:cNvPr>
          <p:cNvSpPr>
            <a:spLocks noGrp="1"/>
          </p:cNvSpPr>
          <p:nvPr>
            <p:ph type="title"/>
          </p:nvPr>
        </p:nvSpPr>
        <p:spPr>
          <a:xfrm>
            <a:off x="685800" y="1427313"/>
            <a:ext cx="3924300" cy="767247"/>
          </a:xfrm>
        </p:spPr>
        <p:txBody>
          <a:bodyPr>
            <a:normAutofit/>
          </a:bodyPr>
          <a:lstStyle/>
          <a:p>
            <a:r>
              <a:rPr lang="en-IN" sz="2000" dirty="0"/>
              <a:t>Brush less motors1400kv:</a:t>
            </a:r>
          </a:p>
        </p:txBody>
      </p:sp>
      <p:pic>
        <p:nvPicPr>
          <p:cNvPr id="1026" name="Picture 2" descr="Buy A2212 10T 1400KV Brushless Motor for Drone with Soldered Connector">
            <a:extLst>
              <a:ext uri="{FF2B5EF4-FFF2-40B4-BE49-F238E27FC236}">
                <a16:creationId xmlns:a16="http://schemas.microsoft.com/office/drawing/2014/main" id="{C97FD307-E08D-44F5-B6E4-58DBD3B7DE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25841" y="2194561"/>
            <a:ext cx="2587942" cy="254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79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91F4-F554-907F-7509-446357BB7A21}"/>
              </a:ext>
            </a:extLst>
          </p:cNvPr>
          <p:cNvSpPr>
            <a:spLocks noGrp="1"/>
          </p:cNvSpPr>
          <p:nvPr>
            <p:ph type="title"/>
          </p:nvPr>
        </p:nvSpPr>
        <p:spPr/>
        <p:txBody>
          <a:bodyPr/>
          <a:lstStyle/>
          <a:p>
            <a:r>
              <a:rPr lang="en-IN" dirty="0"/>
              <a:t>Props and quadcopter frame</a:t>
            </a:r>
          </a:p>
        </p:txBody>
      </p:sp>
      <p:pic>
        <p:nvPicPr>
          <p:cNvPr id="12" name="Content Placeholder 11">
            <a:extLst>
              <a:ext uri="{FF2B5EF4-FFF2-40B4-BE49-F238E27FC236}">
                <a16:creationId xmlns:a16="http://schemas.microsoft.com/office/drawing/2014/main" id="{F74F828E-0E34-CCF7-6891-BCEE5F1D62F0}"/>
              </a:ext>
            </a:extLst>
          </p:cNvPr>
          <p:cNvPicPr>
            <a:picLocks noGrp="1" noChangeAspect="1"/>
          </p:cNvPicPr>
          <p:nvPr>
            <p:ph idx="1"/>
          </p:nvPr>
        </p:nvPicPr>
        <p:blipFill>
          <a:blip r:embed="rId2"/>
          <a:stretch>
            <a:fillRect/>
          </a:stretch>
        </p:blipFill>
        <p:spPr>
          <a:xfrm>
            <a:off x="3411927" y="2193925"/>
            <a:ext cx="5368145" cy="4024313"/>
          </a:xfrm>
        </p:spPr>
      </p:pic>
    </p:spTree>
    <p:extLst>
      <p:ext uri="{BB962C8B-B14F-4D97-AF65-F5344CB8AC3E}">
        <p14:creationId xmlns:p14="http://schemas.microsoft.com/office/powerpoint/2010/main" val="120137811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297</TotalTime>
  <Words>316</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 Light SemiCondensed</vt:lpstr>
      <vt:lpstr>Bell MT</vt:lpstr>
      <vt:lpstr>Century Gothic</vt:lpstr>
      <vt:lpstr>Courier New</vt:lpstr>
      <vt:lpstr>Wingdings</vt:lpstr>
      <vt:lpstr>Vapor Trail</vt:lpstr>
      <vt:lpstr>DRONE WITH SURVALIENCE CAMERA</vt:lpstr>
      <vt:lpstr>Content </vt:lpstr>
      <vt:lpstr>Abstract:</vt:lpstr>
      <vt:lpstr>PowerPoint Presentation</vt:lpstr>
      <vt:lpstr>COMPONENTS:</vt:lpstr>
      <vt:lpstr>.</vt:lpstr>
      <vt:lpstr>BATTERY:</vt:lpstr>
      <vt:lpstr>Brush less motors1400kv:</vt:lpstr>
      <vt:lpstr>Props and quadcopter frame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WITH SURVALIENCE CAMERA</dc:title>
  <dc:creator>Hemanth Varma</dc:creator>
  <cp:lastModifiedBy>Hemanth Varma</cp:lastModifiedBy>
  <cp:revision>2</cp:revision>
  <dcterms:created xsi:type="dcterms:W3CDTF">2023-08-05T05:21:19Z</dcterms:created>
  <dcterms:modified xsi:type="dcterms:W3CDTF">2023-08-05T10:23:12Z</dcterms:modified>
</cp:coreProperties>
</file>