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92" r:id="rId3"/>
    <p:sldId id="257" r:id="rId4"/>
    <p:sldId id="258" r:id="rId5"/>
    <p:sldId id="259" r:id="rId6"/>
    <p:sldId id="286" r:id="rId7"/>
    <p:sldId id="260" r:id="rId8"/>
    <p:sldId id="261" r:id="rId9"/>
    <p:sldId id="287" r:id="rId10"/>
    <p:sldId id="264" r:id="rId11"/>
    <p:sldId id="263" r:id="rId12"/>
    <p:sldId id="266" r:id="rId13"/>
    <p:sldId id="267" r:id="rId14"/>
    <p:sldId id="268" r:id="rId15"/>
    <p:sldId id="288" r:id="rId16"/>
    <p:sldId id="270" r:id="rId17"/>
    <p:sldId id="289" r:id="rId18"/>
    <p:sldId id="271" r:id="rId19"/>
    <p:sldId id="272" r:id="rId20"/>
    <p:sldId id="273" r:id="rId21"/>
    <p:sldId id="275" r:id="rId22"/>
    <p:sldId id="278" r:id="rId23"/>
    <p:sldId id="281" r:id="rId24"/>
  </p:sldIdLst>
  <p:sldSz cx="9144000" cy="6858000" type="screen4x3"/>
  <p:notesSz cx="9939338" cy="6807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jhb4h5n/+JGK/sYaR3GKzZ+18y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ECB7F7-190A-4089-9BEF-3E1A999DC007}">
  <a:tblStyle styleId="{C3ECB7F7-190A-4089-9BEF-3E1A999DC00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4"/>
    <p:restoredTop sz="78809" autoAdjust="0"/>
  </p:normalViewPr>
  <p:slideViewPr>
    <p:cSldViewPr snapToGrid="0">
      <p:cViewPr varScale="1">
        <p:scale>
          <a:sx n="91" d="100"/>
          <a:sy n="91" d="100"/>
        </p:scale>
        <p:origin x="-244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11175"/>
            <a:ext cx="3405188" cy="25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93934" y="3233420"/>
            <a:ext cx="7951470" cy="30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67336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993934" y="3233420"/>
            <a:ext cx="7951470" cy="30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11175"/>
            <a:ext cx="3405188" cy="25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a700f949d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11175"/>
            <a:ext cx="3405188" cy="25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ea700f949d_0_67:notes"/>
          <p:cNvSpPr txBox="1">
            <a:spLocks noGrp="1"/>
          </p:cNvSpPr>
          <p:nvPr>
            <p:ph type="body" idx="1"/>
          </p:nvPr>
        </p:nvSpPr>
        <p:spPr>
          <a:xfrm>
            <a:off x="993934" y="3233420"/>
            <a:ext cx="7951500" cy="30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메모리에 있는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double write</a:t>
            </a:r>
            <a:r>
              <a:rPr lang="en-US" altLang="ko-KR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buffer</a:t>
            </a:r>
            <a:r>
              <a:rPr lang="ko-KR" alt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는 </a:t>
            </a:r>
            <a:r>
              <a:rPr lang="en-US" altLang="ko-KR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</a:t>
            </a:r>
            <a:r>
              <a:rPr lang="ko-KR" alt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으로 구성된 </a:t>
            </a:r>
            <a:r>
              <a:rPr lang="en-US" altLang="ko-KR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DWB</a:t>
            </a:r>
            <a:r>
              <a:rPr lang="ko-KR" alt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를 의미</a:t>
            </a:r>
            <a:endParaRPr lang="en-US" altLang="ko-KR" sz="11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기본 </a:t>
            </a:r>
            <a:r>
              <a:rPr lang="en-US" altLang="ko-KR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 2</a:t>
            </a:r>
            <a:r>
              <a:rPr lang="ko-KR" alt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</a:t>
            </a:r>
            <a:endParaRPr lang="en-US" altLang="ko-KR" sz="11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a700f949d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11175"/>
            <a:ext cx="3405188" cy="25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ea700f949d_0_60:notes"/>
          <p:cNvSpPr txBox="1">
            <a:spLocks noGrp="1"/>
          </p:cNvSpPr>
          <p:nvPr>
            <p:ph type="body" idx="1"/>
          </p:nvPr>
        </p:nvSpPr>
        <p:spPr>
          <a:xfrm>
            <a:off x="993934" y="3233420"/>
            <a:ext cx="7951500" cy="30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Slot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개수는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DWB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크기에 비례</a:t>
            </a:r>
            <a:endParaRPr lang="en-US" altLang="ko-KR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slot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의 개수는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DWB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크기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 DB page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크기</a:t>
            </a:r>
            <a:endParaRPr lang="en-US" altLang="ko-KR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의 크기는 자연스럽게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slot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의 크기에 비례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a700f949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11175"/>
            <a:ext cx="3405188" cy="25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ea700f949d_0_81:notes"/>
          <p:cNvSpPr txBox="1">
            <a:spLocks noGrp="1"/>
          </p:cNvSpPr>
          <p:nvPr>
            <p:ph type="body" idx="1"/>
          </p:nvPr>
        </p:nvSpPr>
        <p:spPr>
          <a:xfrm>
            <a:off x="993934" y="3233420"/>
            <a:ext cx="7951500" cy="30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Disk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영역에 있는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DWB</a:t>
            </a:r>
            <a:r>
              <a:rPr lang="en-US" altLang="ko-KR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block </a:t>
            </a:r>
            <a:r>
              <a:rPr lang="ko-KR" alt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한개</a:t>
            </a:r>
            <a:endParaRPr lang="en-US" altLang="ko-KR" sz="11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크기 같고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a700f949d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11175"/>
            <a:ext cx="3405188" cy="25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ea700f949d_0_88:notes"/>
          <p:cNvSpPr txBox="1">
            <a:spLocks noGrp="1"/>
          </p:cNvSpPr>
          <p:nvPr>
            <p:ph type="body" idx="1"/>
          </p:nvPr>
        </p:nvSpPr>
        <p:spPr>
          <a:xfrm>
            <a:off x="993934" y="3233420"/>
            <a:ext cx="7951500" cy="30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더 궁금한 부분에 있으면 답변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a700f949d_0_18:notes"/>
          <p:cNvSpPr txBox="1">
            <a:spLocks noGrp="1"/>
          </p:cNvSpPr>
          <p:nvPr>
            <p:ph type="body" idx="1"/>
          </p:nvPr>
        </p:nvSpPr>
        <p:spPr>
          <a:xfrm>
            <a:off x="993934" y="3233420"/>
            <a:ext cx="7951500" cy="30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DWB</a:t>
            </a:r>
            <a:r>
              <a:rPr lang="en-US" baseline="0" dirty="0"/>
              <a:t> </a:t>
            </a:r>
            <a:r>
              <a:rPr lang="ko-KR" altLang="en-US" baseline="0" dirty="0"/>
              <a:t>전체 메커니즘</a:t>
            </a:r>
            <a:r>
              <a:rPr lang="en-US" altLang="ko-KR" baseline="0" dirty="0"/>
              <a:t>, page -&gt; DWB -&gt; DWB volume, DB volume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baseline="0" dirty="0"/>
              <a:t>동작에 대한 개념적인 설명</a:t>
            </a:r>
            <a:endParaRPr lang="en-US" altLang="ko-KR" baseline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47" name="Google Shape;147;gea700f949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11175"/>
            <a:ext cx="3405188" cy="25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a700f949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11175"/>
            <a:ext cx="3405188" cy="25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ea700f949d_0_46:notes"/>
          <p:cNvSpPr txBox="1">
            <a:spLocks noGrp="1"/>
          </p:cNvSpPr>
          <p:nvPr>
            <p:ph type="body" idx="1"/>
          </p:nvPr>
        </p:nvSpPr>
        <p:spPr>
          <a:xfrm>
            <a:off x="993934" y="3233420"/>
            <a:ext cx="7951500" cy="30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전체적인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flush 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메커니즘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a700f949d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11175"/>
            <a:ext cx="3405188" cy="25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ea700f949d_0_95:notes"/>
          <p:cNvSpPr txBox="1">
            <a:spLocks noGrp="1"/>
          </p:cNvSpPr>
          <p:nvPr>
            <p:ph type="body" idx="1"/>
          </p:nvPr>
        </p:nvSpPr>
        <p:spPr>
          <a:xfrm>
            <a:off x="993934" y="3233420"/>
            <a:ext cx="7951500" cy="30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a700f949d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11175"/>
            <a:ext cx="3405188" cy="25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ea700f949d_0_95:notes"/>
          <p:cNvSpPr txBox="1">
            <a:spLocks noGrp="1"/>
          </p:cNvSpPr>
          <p:nvPr>
            <p:ph type="body" idx="1"/>
          </p:nvPr>
        </p:nvSpPr>
        <p:spPr>
          <a:xfrm>
            <a:off x="993934" y="3233420"/>
            <a:ext cx="7951500" cy="30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a700f949d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11175"/>
            <a:ext cx="3405188" cy="25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ea700f949d_0_102:notes"/>
          <p:cNvSpPr txBox="1">
            <a:spLocks noGrp="1"/>
          </p:cNvSpPr>
          <p:nvPr>
            <p:ph type="body" idx="1"/>
          </p:nvPr>
        </p:nvSpPr>
        <p:spPr>
          <a:xfrm>
            <a:off x="993934" y="3233420"/>
            <a:ext cx="7951500" cy="30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 page, Log page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는 저장 안한다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a700f949d_0_24:notes"/>
          <p:cNvSpPr txBox="1">
            <a:spLocks noGrp="1"/>
          </p:cNvSpPr>
          <p:nvPr>
            <p:ph type="body" idx="1"/>
          </p:nvPr>
        </p:nvSpPr>
        <p:spPr>
          <a:xfrm>
            <a:off x="993934" y="3233420"/>
            <a:ext cx="7951500" cy="30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DWB </a:t>
            </a:r>
            <a:r>
              <a:rPr lang="ko-KR" altLang="en-US" dirty="0"/>
              <a:t>복구의 정의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각 상황에서의 복구 가능성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78" name="Google Shape;178;gea700f949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11175"/>
            <a:ext cx="3405188" cy="25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11175"/>
            <a:ext cx="3405188" cy="25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993934" y="3233420"/>
            <a:ext cx="7951470" cy="30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a700f949d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11175"/>
            <a:ext cx="3405188" cy="25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ea700f949d_0_143:notes"/>
          <p:cNvSpPr txBox="1">
            <a:spLocks noGrp="1"/>
          </p:cNvSpPr>
          <p:nvPr>
            <p:ph type="body" idx="1"/>
          </p:nvPr>
        </p:nvSpPr>
        <p:spPr>
          <a:xfrm>
            <a:off x="993934" y="3233420"/>
            <a:ext cx="7951500" cy="30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a700f949d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11175"/>
            <a:ext cx="3405188" cy="25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ea700f949d_0_130:notes"/>
          <p:cNvSpPr txBox="1">
            <a:spLocks noGrp="1"/>
          </p:cNvSpPr>
          <p:nvPr>
            <p:ph type="body" idx="1"/>
          </p:nvPr>
        </p:nvSpPr>
        <p:spPr>
          <a:xfrm>
            <a:off x="993934" y="3233420"/>
            <a:ext cx="7951500" cy="30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a700f949d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11175"/>
            <a:ext cx="3405188" cy="25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gea700f949d_0_123:notes"/>
          <p:cNvSpPr txBox="1">
            <a:spLocks noGrp="1"/>
          </p:cNvSpPr>
          <p:nvPr>
            <p:ph type="body" idx="1"/>
          </p:nvPr>
        </p:nvSpPr>
        <p:spPr>
          <a:xfrm>
            <a:off x="993934" y="3233420"/>
            <a:ext cx="7951500" cy="30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순서는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DWB volume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에서 </a:t>
            </a:r>
            <a:r>
              <a:rPr lang="en-US" altLang="ko-KR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Recovery</a:t>
            </a:r>
            <a:r>
              <a:rPr lang="en-US" altLang="ko-KR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Block </a:t>
            </a:r>
            <a:r>
              <a:rPr lang="ko-KR" alt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그리고 </a:t>
            </a:r>
            <a:r>
              <a:rPr lang="en-US" altLang="ko-KR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 volume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:notes"/>
          <p:cNvSpPr txBox="1">
            <a:spLocks noGrp="1"/>
          </p:cNvSpPr>
          <p:nvPr>
            <p:ph type="body" idx="1"/>
          </p:nvPr>
        </p:nvSpPr>
        <p:spPr>
          <a:xfrm>
            <a:off x="993934" y="3233420"/>
            <a:ext cx="7951470" cy="30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8" name="Google Shape;24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11175"/>
            <a:ext cx="3405188" cy="25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993934" y="3233420"/>
            <a:ext cx="7951470" cy="30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11175"/>
            <a:ext cx="3405188" cy="25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993934" y="3233420"/>
            <a:ext cx="7951470" cy="30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정의 및 목적</a:t>
            </a:r>
            <a:endParaRPr dirty="0"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11175"/>
            <a:ext cx="3405188" cy="25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11175"/>
            <a:ext cx="3405188" cy="25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993934" y="3233420"/>
            <a:ext cx="7951470" cy="306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a700f949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11175"/>
            <a:ext cx="3405188" cy="25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ea700f949d_0_53:notes"/>
          <p:cNvSpPr txBox="1">
            <a:spLocks noGrp="1"/>
          </p:cNvSpPr>
          <p:nvPr>
            <p:ph type="body" idx="1"/>
          </p:nvPr>
        </p:nvSpPr>
        <p:spPr>
          <a:xfrm>
            <a:off x="993934" y="3233420"/>
            <a:ext cx="7951500" cy="30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</a:t>
            </a: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를 처음</a:t>
            </a:r>
            <a:r>
              <a:rPr lang="ko-KR" alt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만들때 정해지는 </a:t>
            </a:r>
            <a:r>
              <a:rPr lang="en-US" altLang="ko-KR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 page size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altLang="ko-KR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page</a:t>
            </a:r>
            <a:r>
              <a:rPr lang="ko-KR" alt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는 실제 </a:t>
            </a:r>
            <a:r>
              <a:rPr lang="en-US" altLang="ko-KR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flush </a:t>
            </a:r>
            <a:r>
              <a:rPr lang="ko-KR" alt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단위</a:t>
            </a:r>
            <a:endParaRPr lang="en-US" altLang="ko-KR" sz="11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sng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 memory </a:t>
            </a:r>
            <a:r>
              <a:rPr lang="ko-KR" altLang="en-US" sz="1100" b="1" i="0" u="sng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빼기</a:t>
            </a:r>
            <a:r>
              <a:rPr lang="en-US" altLang="ko-KR" sz="1100" b="1" i="0" u="sng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altLang="ko-KR" sz="1100" b="1" i="0" u="sng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oS</a:t>
            </a:r>
            <a:r>
              <a:rPr lang="en-US" altLang="ko-KR" sz="1100" b="1" i="0" u="sng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page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sng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a700f949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11175"/>
            <a:ext cx="3405188" cy="25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ea700f949d_0_53:notes"/>
          <p:cNvSpPr txBox="1">
            <a:spLocks noGrp="1"/>
          </p:cNvSpPr>
          <p:nvPr>
            <p:ph type="body" idx="1"/>
          </p:nvPr>
        </p:nvSpPr>
        <p:spPr>
          <a:xfrm>
            <a:off x="993934" y="3233420"/>
            <a:ext cx="7951500" cy="30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</a:t>
            </a:r>
            <a:r>
              <a:rPr 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page </a:t>
            </a:r>
            <a:r>
              <a:rPr lang="ko-KR" alt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만큼 </a:t>
            </a:r>
            <a:r>
              <a:rPr lang="en-US" altLang="ko-KR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flush(disk</a:t>
            </a:r>
            <a:r>
              <a:rPr lang="ko-KR" alt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에 쓰여진다</a:t>
            </a:r>
            <a:r>
              <a:rPr lang="en-US" altLang="ko-KR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.)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그 와중에 </a:t>
            </a:r>
            <a:r>
              <a:rPr lang="en-US" altLang="ko-KR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crash</a:t>
            </a:r>
            <a:r>
              <a:rPr lang="ko-KR" altLang="en-US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 일어난다면 이름 그대로 </a:t>
            </a:r>
            <a:r>
              <a:rPr lang="en-US" altLang="ko-KR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partial write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a700f949d_0_0:notes"/>
          <p:cNvSpPr txBox="1">
            <a:spLocks noGrp="1"/>
          </p:cNvSpPr>
          <p:nvPr>
            <p:ph type="body" idx="1"/>
          </p:nvPr>
        </p:nvSpPr>
        <p:spPr>
          <a:xfrm>
            <a:off x="993934" y="3233420"/>
            <a:ext cx="7951500" cy="30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DWB </a:t>
            </a:r>
            <a:r>
              <a:rPr lang="ko-KR" altLang="en-US" dirty="0"/>
              <a:t>구조</a:t>
            </a:r>
            <a:r>
              <a:rPr lang="en-US" altLang="ko-KR" dirty="0"/>
              <a:t>, </a:t>
            </a:r>
            <a:r>
              <a:rPr lang="ko-KR" altLang="en-US" dirty="0"/>
              <a:t>해당 구성요소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92" name="Google Shape;92;gea700f94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11175"/>
            <a:ext cx="3405188" cy="25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a700f949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11175"/>
            <a:ext cx="3405188" cy="255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ea700f949d_0_39:notes"/>
          <p:cNvSpPr txBox="1">
            <a:spLocks noGrp="1"/>
          </p:cNvSpPr>
          <p:nvPr>
            <p:ph type="body" idx="1"/>
          </p:nvPr>
        </p:nvSpPr>
        <p:spPr>
          <a:xfrm>
            <a:off x="993934" y="3233420"/>
            <a:ext cx="7951500" cy="30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노란색은 메모리 영역</a:t>
            </a:r>
            <a:endParaRPr lang="en-US" altLang="ko-KR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파란색은 디스크 영역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5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7"/>
          <p:cNvSpPr txBox="1">
            <a:spLocks noGrp="1"/>
          </p:cNvSpPr>
          <p:nvPr>
            <p:ph type="ctrTitle"/>
          </p:nvPr>
        </p:nvSpPr>
        <p:spPr>
          <a:xfrm>
            <a:off x="311700" y="992770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47"/>
          <p:cNvSpPr txBox="1">
            <a:spLocks noGrp="1"/>
          </p:cNvSpPr>
          <p:nvPr>
            <p:ph type="subTitle" idx="1"/>
          </p:nvPr>
        </p:nvSpPr>
        <p:spPr>
          <a:xfrm>
            <a:off x="311700" y="204968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4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48"/>
          <p:cNvCxnSpPr/>
          <p:nvPr/>
        </p:nvCxnSpPr>
        <p:spPr>
          <a:xfrm>
            <a:off x="448975" y="1232500"/>
            <a:ext cx="8125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" name="Google Shape;21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94873" y="637375"/>
            <a:ext cx="1679902" cy="52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8"/>
          <p:cNvSpPr txBox="1">
            <a:spLocks noGrp="1"/>
          </p:cNvSpPr>
          <p:nvPr>
            <p:ph type="sldNum" idx="2"/>
          </p:nvPr>
        </p:nvSpPr>
        <p:spPr>
          <a:xfrm>
            <a:off x="311711" y="6217625"/>
            <a:ext cx="32979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2021 CUBRID Co., Ltd. All rights reserved.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9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49"/>
          <p:cNvSpPr txBox="1">
            <a:spLocks noGrp="1"/>
          </p:cNvSpPr>
          <p:nvPr>
            <p:ph type="sldNum" idx="2"/>
          </p:nvPr>
        </p:nvSpPr>
        <p:spPr>
          <a:xfrm>
            <a:off x="311711" y="6217625"/>
            <a:ext cx="32979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2021 CUBRID Co., Ltd. All rights reserved.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0"/>
          <p:cNvSpPr txBox="1">
            <a:spLocks noGrp="1"/>
          </p:cNvSpPr>
          <p:nvPr>
            <p:ph type="title"/>
          </p:nvPr>
        </p:nvSpPr>
        <p:spPr>
          <a:xfrm>
            <a:off x="311700" y="593375"/>
            <a:ext cx="6537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0" name="Google Shape;30;p50"/>
          <p:cNvCxnSpPr/>
          <p:nvPr/>
        </p:nvCxnSpPr>
        <p:spPr>
          <a:xfrm>
            <a:off x="448975" y="1232500"/>
            <a:ext cx="8125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1" name="Google Shape;31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94873" y="637375"/>
            <a:ext cx="1679902" cy="524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0"/>
          <p:cNvSpPr txBox="1">
            <a:spLocks noGrp="1"/>
          </p:cNvSpPr>
          <p:nvPr>
            <p:ph type="sldNum" idx="2"/>
          </p:nvPr>
        </p:nvSpPr>
        <p:spPr>
          <a:xfrm>
            <a:off x="311711" y="6217625"/>
            <a:ext cx="32979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2021 CUBRID Co., Ltd. All rights reserved.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1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5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2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2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52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52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52"/>
          <p:cNvSpPr txBox="1">
            <a:spLocks noGrp="1"/>
          </p:cNvSpPr>
          <p:nvPr>
            <p:ph type="sldNum" idx="3"/>
          </p:nvPr>
        </p:nvSpPr>
        <p:spPr>
          <a:xfrm>
            <a:off x="311711" y="6217625"/>
            <a:ext cx="32979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2021 CUBRID Co., Ltd. All rights reserved.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3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4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54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5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4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5313848"/>
            <a:ext cx="9144001" cy="154415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4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" name="Google Shape;10;p46"/>
          <p:cNvSpPr txBox="1">
            <a:spLocks noGrp="1"/>
          </p:cNvSpPr>
          <p:nvPr>
            <p:ph type="sldNum" idx="2"/>
          </p:nvPr>
        </p:nvSpPr>
        <p:spPr>
          <a:xfrm>
            <a:off x="311711" y="6217625"/>
            <a:ext cx="32979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2021 CUBRID Co., Ltd. All rights reserved.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ctrTitle"/>
          </p:nvPr>
        </p:nvSpPr>
        <p:spPr>
          <a:xfrm>
            <a:off x="311700" y="992770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dirty="0"/>
              <a:t>Double Write Buffer </a:t>
            </a:r>
            <a:br>
              <a:rPr lang="en-US" dirty="0"/>
            </a:br>
            <a:r>
              <a:rPr lang="en-US" dirty="0"/>
              <a:t>Concepts</a:t>
            </a:r>
            <a:endParaRPr sz="4400" dirty="0"/>
          </a:p>
        </p:txBody>
      </p:sp>
      <p:sp>
        <p:nvSpPr>
          <p:cNvPr id="57" name="Google Shape;57;p1"/>
          <p:cNvSpPr txBox="1">
            <a:spLocks noGrp="1"/>
          </p:cNvSpPr>
          <p:nvPr>
            <p:ph type="subTitle" idx="1"/>
          </p:nvPr>
        </p:nvSpPr>
        <p:spPr>
          <a:xfrm>
            <a:off x="311700" y="2049682"/>
            <a:ext cx="8520600" cy="3303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err="1"/>
              <a:t>김명규</a:t>
            </a:r>
            <a:r>
              <a:rPr lang="en-US" dirty="0"/>
              <a:t> </a:t>
            </a:r>
            <a:r>
              <a:rPr lang="en-US" dirty="0" err="1"/>
              <a:t>선임</a:t>
            </a:r>
            <a:r>
              <a:rPr lang="en-US" dirty="0"/>
              <a:t> </a:t>
            </a:r>
            <a:r>
              <a:rPr lang="en-US" dirty="0" err="1"/>
              <a:t>연구원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CBRD-23852</a:t>
            </a:r>
          </a:p>
          <a:p>
            <a:r>
              <a:rPr lang="ko-KR" altLang="en-US" dirty="0"/>
              <a:t>일시</a:t>
            </a:r>
            <a:r>
              <a:rPr lang="en-US" altLang="ko-KR" dirty="0"/>
              <a:t>: 9/13(</a:t>
            </a:r>
            <a:r>
              <a:rPr lang="ko-KR" altLang="en-US" dirty="0"/>
              <a:t>월</a:t>
            </a:r>
            <a:r>
              <a:rPr lang="en-US" altLang="ko-KR" dirty="0"/>
              <a:t>) 14:00 ~ 15:00 </a:t>
            </a:r>
            <a:r>
              <a:rPr lang="ko-KR" altLang="en-US" dirty="0"/>
              <a:t>중 </a:t>
            </a:r>
            <a:r>
              <a:rPr lang="en-US" altLang="ko-KR" dirty="0"/>
              <a:t>30</a:t>
            </a:r>
            <a:r>
              <a:rPr lang="ko-KR" altLang="en-US" dirty="0"/>
              <a:t>분 배정</a:t>
            </a:r>
          </a:p>
          <a:p>
            <a:r>
              <a:rPr lang="ko-KR" altLang="en-US" dirty="0"/>
              <a:t>기타</a:t>
            </a:r>
            <a:r>
              <a:rPr lang="en-US" altLang="ko-KR" dirty="0"/>
              <a:t>: </a:t>
            </a:r>
            <a:r>
              <a:rPr lang="ko-KR" altLang="en-US" dirty="0"/>
              <a:t>기술지원팀 지식공유회의 시 </a:t>
            </a:r>
            <a:r>
              <a:rPr lang="en-US" altLang="ko-KR" dirty="0"/>
              <a:t>DWB </a:t>
            </a:r>
            <a:r>
              <a:rPr lang="ko-KR" altLang="en-US" dirty="0"/>
              <a:t>세미나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a700f949d_0_6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Block </a:t>
            </a:r>
            <a:endParaRPr dirty="0"/>
          </a:p>
        </p:txBody>
      </p:sp>
      <p:sp>
        <p:nvSpPr>
          <p:cNvPr id="118" name="Google Shape;118;gea700f949d_0_6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DWB</a:t>
            </a:r>
            <a:r>
              <a:rPr lang="ko-KR" altLang="en-US" dirty="0"/>
              <a:t>를 구성하는 자료구조</a:t>
            </a:r>
            <a:endParaRPr lang="en-US" dirty="0"/>
          </a:p>
          <a:p>
            <a:pPr marL="5143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DWB</a:t>
            </a:r>
            <a:r>
              <a:rPr lang="ko-KR" altLang="en-US" dirty="0"/>
              <a:t>에서의 </a:t>
            </a:r>
            <a:r>
              <a:rPr lang="en-US" altLang="ko-KR" dirty="0"/>
              <a:t>flush</a:t>
            </a:r>
            <a:r>
              <a:rPr lang="ko-KR" altLang="en-US" dirty="0"/>
              <a:t> 단위</a:t>
            </a:r>
            <a:endParaRPr lang="en-US" altLang="ko-KR" dirty="0"/>
          </a:p>
          <a:p>
            <a:pPr marL="971550" lvl="1" indent="-285750">
              <a:spcBef>
                <a:spcPts val="0"/>
              </a:spcBef>
              <a:buSzPts val="1800"/>
            </a:pPr>
            <a:r>
              <a:rPr lang="en-US" dirty="0"/>
              <a:t>Block</a:t>
            </a:r>
            <a:r>
              <a:rPr lang="ko-KR" altLang="en-US" dirty="0"/>
              <a:t>이 가득 찰 때마다 </a:t>
            </a:r>
            <a:r>
              <a:rPr lang="en-US" altLang="ko-KR" dirty="0"/>
              <a:t>flush </a:t>
            </a:r>
            <a:r>
              <a:rPr lang="ko-KR" altLang="en-US" dirty="0"/>
              <a:t>진행</a:t>
            </a:r>
            <a:endParaRPr lang="en-US" altLang="ko-KR" dirty="0"/>
          </a:p>
          <a:p>
            <a:pPr marL="514350" indent="-285750"/>
            <a:r>
              <a:rPr lang="en-US" altLang="ko-KR" dirty="0"/>
              <a:t>Slot</a:t>
            </a:r>
            <a:r>
              <a:rPr lang="ko-KR" altLang="en-US" dirty="0"/>
              <a:t>으로 구성됨</a:t>
            </a:r>
            <a:endParaRPr lang="en-US" altLang="ko-KR" dirty="0"/>
          </a:p>
          <a:p>
            <a:pPr marL="137160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19" name="Google Shape;119;gea700f949d_0_6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20" name="Google Shape;120;gea700f949d_0_67"/>
          <p:cNvSpPr txBox="1">
            <a:spLocks noGrp="1"/>
          </p:cNvSpPr>
          <p:nvPr>
            <p:ph type="sldNum" idx="2"/>
          </p:nvPr>
        </p:nvSpPr>
        <p:spPr>
          <a:xfrm>
            <a:off x="311711" y="6217625"/>
            <a:ext cx="32979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© 2021 CUBRID Co., Ltd. All rights reserved.</a:t>
            </a:r>
            <a:endParaRPr/>
          </a:p>
        </p:txBody>
      </p:sp>
      <p:pic>
        <p:nvPicPr>
          <p:cNvPr id="7" name="Picture 2" descr="C:\Users\hehe6\OneDrive\바탕 화면\gdrive\Project\23852\presentation\DWB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9" t="27591" r="50000" b="34258"/>
          <a:stretch/>
        </p:blipFill>
        <p:spPr bwMode="auto">
          <a:xfrm>
            <a:off x="6786562" y="1238250"/>
            <a:ext cx="2357438" cy="140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a700f949d_0_6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Slot </a:t>
            </a:r>
            <a:endParaRPr dirty="0"/>
          </a:p>
        </p:txBody>
      </p:sp>
      <p:sp>
        <p:nvSpPr>
          <p:cNvPr id="110" name="Google Shape;110;gea700f949d_0_6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 altLang="en-US" dirty="0"/>
              <a:t>실제 </a:t>
            </a:r>
            <a:r>
              <a:rPr lang="en-US" altLang="ko-KR" dirty="0"/>
              <a:t>page</a:t>
            </a:r>
            <a:r>
              <a:rPr lang="ko-KR" altLang="en-US" dirty="0"/>
              <a:t>를 복사하여 저장하는 자료구조</a:t>
            </a:r>
            <a:endParaRPr lang="en-US" altLang="ko-KR" dirty="0"/>
          </a:p>
          <a:p>
            <a:pPr marL="137160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11" name="Google Shape;111;gea700f949d_0_6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12" name="Google Shape;112;gea700f949d_0_60"/>
          <p:cNvSpPr txBox="1">
            <a:spLocks noGrp="1"/>
          </p:cNvSpPr>
          <p:nvPr>
            <p:ph type="sldNum" idx="2"/>
          </p:nvPr>
        </p:nvSpPr>
        <p:spPr>
          <a:xfrm>
            <a:off x="311711" y="6217625"/>
            <a:ext cx="32979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© 2021 CUBRID Co., Ltd. All rights reserved.</a:t>
            </a:r>
            <a:endParaRPr/>
          </a:p>
        </p:txBody>
      </p:sp>
      <p:pic>
        <p:nvPicPr>
          <p:cNvPr id="7" name="Picture 2" descr="C:\Users\hehe6\OneDrive\바탕 화면\gdrive\Project\23852\presentation\DWB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9" t="27591" r="50000" b="34258"/>
          <a:stretch/>
        </p:blipFill>
        <p:spPr bwMode="auto">
          <a:xfrm>
            <a:off x="6786562" y="1238250"/>
            <a:ext cx="2357438" cy="140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a700f949d_0_8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DWB volume</a:t>
            </a:r>
            <a:endParaRPr dirty="0"/>
          </a:p>
        </p:txBody>
      </p:sp>
      <p:sp>
        <p:nvSpPr>
          <p:cNvPr id="134" name="Google Shape;134;gea700f949d_0_8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indent="-285750"/>
            <a:r>
              <a:rPr lang="ko-KR" altLang="en-US" dirty="0"/>
              <a:t>한 개의 </a:t>
            </a:r>
            <a:r>
              <a:rPr lang="en-US" dirty="0"/>
              <a:t>DWB Block</a:t>
            </a:r>
            <a:r>
              <a:rPr lang="ko-KR" altLang="en-US" dirty="0"/>
              <a:t>을 그대로 </a:t>
            </a:r>
            <a:r>
              <a:rPr lang="en-US" altLang="ko-KR" dirty="0"/>
              <a:t>Disk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marL="971550" lvl="1" indent="-285750"/>
            <a:r>
              <a:rPr lang="en-US" altLang="ko-KR" dirty="0"/>
              <a:t>DB page</a:t>
            </a:r>
            <a:r>
              <a:rPr lang="ko-KR" altLang="en-US" dirty="0"/>
              <a:t>를 복구하는 용도</a:t>
            </a:r>
            <a:endParaRPr lang="en-US" altLang="ko-KR" dirty="0"/>
          </a:p>
          <a:p>
            <a:pPr marL="137160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5" name="Google Shape;135;gea700f949d_0_8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36" name="Google Shape;136;gea700f949d_0_81"/>
          <p:cNvSpPr txBox="1">
            <a:spLocks noGrp="1"/>
          </p:cNvSpPr>
          <p:nvPr>
            <p:ph type="sldNum" idx="2"/>
          </p:nvPr>
        </p:nvSpPr>
        <p:spPr>
          <a:xfrm>
            <a:off x="311711" y="6217625"/>
            <a:ext cx="32979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© 2021 CUBRID Co., Ltd. All rights reserved.</a:t>
            </a:r>
            <a:endParaRPr/>
          </a:p>
        </p:txBody>
      </p:sp>
      <p:pic>
        <p:nvPicPr>
          <p:cNvPr id="6" name="Picture 2" descr="C:\Users\hehe6\OneDrive\바탕 화면\gdrive\Project\23852\presentation\DWB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85" t="24996" r="2920" b="41006"/>
          <a:stretch/>
        </p:blipFill>
        <p:spPr bwMode="auto">
          <a:xfrm>
            <a:off x="7115175" y="1257300"/>
            <a:ext cx="2028825" cy="124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a700f949d_0_8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err="1"/>
              <a:t>데몬쓰레드</a:t>
            </a:r>
            <a:r>
              <a:rPr lang="en-US" dirty="0"/>
              <a:t>(Daemon Thread) </a:t>
            </a:r>
            <a:endParaRPr dirty="0"/>
          </a:p>
        </p:txBody>
      </p:sp>
      <p:sp>
        <p:nvSpPr>
          <p:cNvPr id="142" name="Google Shape;142;gea700f949d_0_8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indent="-285750"/>
            <a:r>
              <a:rPr lang="en-US" dirty="0"/>
              <a:t>DWB flush block daemon</a:t>
            </a:r>
          </a:p>
          <a:p>
            <a:pPr marL="514350" indent="-285750"/>
            <a:r>
              <a:rPr lang="en-US" dirty="0"/>
              <a:t>DWB file sync helper daemon</a:t>
            </a:r>
            <a:endParaRPr dirty="0"/>
          </a:p>
          <a:p>
            <a:pPr marL="137160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3" name="Google Shape;143;gea700f949d_0_8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44" name="Google Shape;144;gea700f949d_0_88"/>
          <p:cNvSpPr txBox="1">
            <a:spLocks noGrp="1"/>
          </p:cNvSpPr>
          <p:nvPr>
            <p:ph type="sldNum" idx="2"/>
          </p:nvPr>
        </p:nvSpPr>
        <p:spPr>
          <a:xfrm>
            <a:off x="311711" y="6217625"/>
            <a:ext cx="32979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© 2021 CUBRID Co., Ltd. All rights reserved.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a700f949d_0_18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3. DWB 동작</a:t>
            </a:r>
            <a:endParaRPr/>
          </a:p>
        </p:txBody>
      </p:sp>
      <p:sp>
        <p:nvSpPr>
          <p:cNvPr id="150" name="Google Shape;150;gea700f949d_0_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51" name="Google Shape;151;gea700f949d_0_18"/>
          <p:cNvSpPr txBox="1">
            <a:spLocks noGrp="1"/>
          </p:cNvSpPr>
          <p:nvPr>
            <p:ph type="sldNum" idx="2"/>
          </p:nvPr>
        </p:nvSpPr>
        <p:spPr>
          <a:xfrm>
            <a:off x="311711" y="6217625"/>
            <a:ext cx="32979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© 2021 CUBRID Co., Ltd. All rights reserved.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a700f949d_0_4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DWB flush </a:t>
            </a:r>
            <a:r>
              <a:rPr lang="ko-KR" altLang="en-US" dirty="0"/>
              <a:t>메커니즘</a:t>
            </a:r>
            <a:endParaRPr dirty="0"/>
          </a:p>
        </p:txBody>
      </p:sp>
      <p:sp>
        <p:nvSpPr>
          <p:cNvPr id="157" name="Google Shape;157;gea700f949d_0_4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8" name="Google Shape;158;gea700f949d_0_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59" name="Google Shape;159;gea700f949d_0_46"/>
          <p:cNvSpPr txBox="1">
            <a:spLocks noGrp="1"/>
          </p:cNvSpPr>
          <p:nvPr>
            <p:ph type="sldNum" idx="2"/>
          </p:nvPr>
        </p:nvSpPr>
        <p:spPr>
          <a:xfrm>
            <a:off x="311711" y="6217625"/>
            <a:ext cx="32979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© 2021 CUBRID Co., Ltd. All rights reserved.</a:t>
            </a:r>
            <a:endParaRPr/>
          </a:p>
        </p:txBody>
      </p:sp>
      <p:sp>
        <p:nvSpPr>
          <p:cNvPr id="8" name="Can 7"/>
          <p:cNvSpPr/>
          <p:nvPr/>
        </p:nvSpPr>
        <p:spPr>
          <a:xfrm>
            <a:off x="2466975" y="4886325"/>
            <a:ext cx="1557458" cy="1971675"/>
          </a:xfrm>
          <a:prstGeom prst="can">
            <a:avLst/>
          </a:prstGeom>
          <a:solidFill>
            <a:srgbClr val="00B0F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Picture 2" descr="C:\Users\hehe6\OneDrive\바탕 화면\gdrive\Project\23852\presentation\DWB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9" t="27591" r="50000" b="34258"/>
          <a:stretch/>
        </p:blipFill>
        <p:spPr bwMode="auto">
          <a:xfrm>
            <a:off x="2712364" y="2343150"/>
            <a:ext cx="2357438" cy="140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hehe6\OneDrive\바탕 화면\gdrive\Project\23852\presentation\DBpage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6" t="38897" r="67603" b="28319"/>
          <a:stretch/>
        </p:blipFill>
        <p:spPr bwMode="auto">
          <a:xfrm>
            <a:off x="259189" y="2857051"/>
            <a:ext cx="1882589" cy="224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화살표 연결선 7">
            <a:extLst>
              <a:ext uri="{FF2B5EF4-FFF2-40B4-BE49-F238E27FC236}">
                <a16:creationId xmlns="" xmlns:a16="http://schemas.microsoft.com/office/drawing/2014/main" id="{10CC80AB-92AE-8343-AAA4-3DF90FF5326D}"/>
              </a:ext>
            </a:extLst>
          </p:cNvPr>
          <p:cNvCxnSpPr>
            <a:cxnSpLocks/>
          </p:cNvCxnSpPr>
          <p:nvPr/>
        </p:nvCxnSpPr>
        <p:spPr>
          <a:xfrm>
            <a:off x="1571193" y="3883638"/>
            <a:ext cx="1141171" cy="16694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800350" y="3102769"/>
            <a:ext cx="676275" cy="50958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8" name="직선 화살표 연결선 7">
            <a:extLst>
              <a:ext uri="{FF2B5EF4-FFF2-40B4-BE49-F238E27FC236}">
                <a16:creationId xmlns="" xmlns:a16="http://schemas.microsoft.com/office/drawing/2014/main" id="{10CC80AB-92AE-8343-AAA4-3DF90FF5326D}"/>
              </a:ext>
            </a:extLst>
          </p:cNvPr>
          <p:cNvCxnSpPr>
            <a:cxnSpLocks/>
          </p:cNvCxnSpPr>
          <p:nvPr/>
        </p:nvCxnSpPr>
        <p:spPr>
          <a:xfrm flipV="1">
            <a:off x="1571193" y="3486150"/>
            <a:ext cx="1276782" cy="3974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n 29"/>
          <p:cNvSpPr/>
          <p:nvPr/>
        </p:nvSpPr>
        <p:spPr>
          <a:xfrm>
            <a:off x="5583971" y="3133724"/>
            <a:ext cx="1557458" cy="1971675"/>
          </a:xfrm>
          <a:prstGeom prst="can">
            <a:avLst/>
          </a:prstGeom>
          <a:solidFill>
            <a:srgbClr val="00B0F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9" name="Picture 2" descr="C:\Users\hehe6\OneDrive\바탕 화면\gdrive\Project\23852\presentation\DWB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38" t="31536" r="11212" b="47287"/>
          <a:stretch/>
        </p:blipFill>
        <p:spPr bwMode="auto">
          <a:xfrm>
            <a:off x="5852160" y="3223736"/>
            <a:ext cx="1021080" cy="777240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직선 화살표 연결선 7">
            <a:extLst>
              <a:ext uri="{FF2B5EF4-FFF2-40B4-BE49-F238E27FC236}">
                <a16:creationId xmlns="" xmlns:a16="http://schemas.microsoft.com/office/drawing/2014/main" id="{10CC80AB-92AE-8343-AAA4-3DF90FF5326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476625" y="3357563"/>
            <a:ext cx="2650906" cy="10672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7">
            <a:extLst>
              <a:ext uri="{FF2B5EF4-FFF2-40B4-BE49-F238E27FC236}">
                <a16:creationId xmlns="" xmlns:a16="http://schemas.microsoft.com/office/drawing/2014/main" id="{10CC80AB-92AE-8343-AAA4-3DF90FF5326D}"/>
              </a:ext>
            </a:extLst>
          </p:cNvPr>
          <p:cNvCxnSpPr>
            <a:cxnSpLocks/>
          </p:cNvCxnSpPr>
          <p:nvPr/>
        </p:nvCxnSpPr>
        <p:spPr>
          <a:xfrm>
            <a:off x="3476625" y="3332468"/>
            <a:ext cx="2293554" cy="1536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217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700f949d_0_9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dirty="0"/>
              <a:t>Flush </a:t>
            </a:r>
            <a:r>
              <a:rPr lang="en-US" dirty="0" err="1"/>
              <a:t>매커니즘</a:t>
            </a:r>
            <a:r>
              <a:rPr lang="en-US" dirty="0"/>
              <a:t>: Page → DWB Block</a:t>
            </a:r>
            <a:endParaRPr dirty="0"/>
          </a:p>
        </p:txBody>
      </p:sp>
      <p:sp>
        <p:nvSpPr>
          <p:cNvPr id="165" name="Google Shape;165;gea700f949d_0_9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DB Page</a:t>
            </a:r>
            <a:r>
              <a:rPr lang="ko-KR" altLang="en-US" dirty="0"/>
              <a:t>를</a:t>
            </a:r>
            <a:r>
              <a:rPr lang="en-US" dirty="0"/>
              <a:t> flush</a:t>
            </a:r>
            <a:r>
              <a:rPr lang="ko-KR" altLang="en-US" dirty="0"/>
              <a:t> 할 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DWB </a:t>
            </a:r>
            <a:r>
              <a:rPr lang="ko-KR" altLang="en-US" dirty="0"/>
              <a:t>사용 유무를 선택할 수 있다</a:t>
            </a:r>
            <a:r>
              <a:rPr lang="en-US" altLang="ko-KR" dirty="0"/>
              <a:t>.</a:t>
            </a:r>
          </a:p>
          <a:p>
            <a:pPr marL="5143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DWB </a:t>
            </a:r>
            <a:r>
              <a:rPr lang="ko-KR" altLang="en-US" dirty="0"/>
              <a:t>사용한다면</a:t>
            </a:r>
            <a:r>
              <a:rPr lang="en-US" altLang="ko-KR" dirty="0"/>
              <a:t>, </a:t>
            </a:r>
            <a:r>
              <a:rPr lang="en-US" dirty="0"/>
              <a:t>Flush </a:t>
            </a:r>
            <a:r>
              <a:rPr lang="ko-KR" altLang="en-US" dirty="0"/>
              <a:t>할 </a:t>
            </a:r>
            <a:r>
              <a:rPr lang="en-US" altLang="ko-KR" dirty="0"/>
              <a:t>page</a:t>
            </a:r>
            <a:r>
              <a:rPr lang="ko-KR" altLang="en-US" dirty="0"/>
              <a:t>를 </a:t>
            </a:r>
            <a:r>
              <a:rPr lang="en-US" altLang="ko-KR" dirty="0"/>
              <a:t>DWB slot</a:t>
            </a:r>
            <a:r>
              <a:rPr lang="ko-KR" altLang="en-US" dirty="0"/>
              <a:t>에 저장한다</a:t>
            </a:r>
            <a:r>
              <a:rPr lang="en-US" altLang="ko-KR" dirty="0"/>
              <a:t>.</a:t>
            </a:r>
          </a:p>
          <a:p>
            <a:pPr marL="5143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Block</a:t>
            </a:r>
            <a:r>
              <a:rPr lang="ko-KR" altLang="en-US" dirty="0"/>
              <a:t>이 가득차게 된다면 해당 </a:t>
            </a:r>
            <a:r>
              <a:rPr lang="en-US" altLang="ko-KR" dirty="0"/>
              <a:t>Block</a:t>
            </a:r>
            <a:r>
              <a:rPr lang="ko-KR" altLang="en-US" dirty="0"/>
              <a:t>을 </a:t>
            </a:r>
            <a:r>
              <a:rPr lang="en-US" altLang="ko-KR" dirty="0"/>
              <a:t>Flush</a:t>
            </a:r>
            <a:endParaRPr dirty="0"/>
          </a:p>
          <a:p>
            <a:pPr marL="137160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66" name="Google Shape;166;gea700f949d_0_9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67" name="Google Shape;167;gea700f949d_0_95"/>
          <p:cNvSpPr txBox="1">
            <a:spLocks noGrp="1"/>
          </p:cNvSpPr>
          <p:nvPr>
            <p:ph type="sldNum" idx="2"/>
          </p:nvPr>
        </p:nvSpPr>
        <p:spPr>
          <a:xfrm>
            <a:off x="311711" y="6217625"/>
            <a:ext cx="32979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© 2021 CUBRID Co., Ltd. All rights reserved.</a:t>
            </a:r>
            <a:endParaRPr/>
          </a:p>
        </p:txBody>
      </p:sp>
      <p:pic>
        <p:nvPicPr>
          <p:cNvPr id="2050" name="Picture 2" descr="C:\Users\hehe6\OneDrive\바탕 화면\gdrive\Project\23852\presentation\slot_sav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232" y="3947886"/>
            <a:ext cx="5173536" cy="291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a700f949d_0_9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Flush </a:t>
            </a:r>
            <a:r>
              <a:rPr lang="en-US" dirty="0" err="1"/>
              <a:t>매커니즘</a:t>
            </a:r>
            <a:r>
              <a:rPr lang="en-US" dirty="0"/>
              <a:t>: Page </a:t>
            </a:r>
            <a:r>
              <a:rPr lang="en-US" altLang="ko-KR" dirty="0"/>
              <a:t>→</a:t>
            </a:r>
            <a:r>
              <a:rPr lang="en-US" dirty="0"/>
              <a:t> DWB Block</a:t>
            </a:r>
            <a:endParaRPr dirty="0"/>
          </a:p>
        </p:txBody>
      </p:sp>
      <p:sp>
        <p:nvSpPr>
          <p:cNvPr id="165" name="Google Shape;165;gea700f949d_0_9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DB Page</a:t>
            </a:r>
            <a:r>
              <a:rPr lang="ko-KR" altLang="en-US" dirty="0"/>
              <a:t>를</a:t>
            </a:r>
            <a:r>
              <a:rPr lang="en-US" dirty="0"/>
              <a:t> flush</a:t>
            </a:r>
            <a:r>
              <a:rPr lang="ko-KR" altLang="en-US" dirty="0"/>
              <a:t> 할 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DWB </a:t>
            </a:r>
            <a:r>
              <a:rPr lang="ko-KR" altLang="en-US" dirty="0"/>
              <a:t>사용 유무를 선택할 수 있다</a:t>
            </a:r>
            <a:r>
              <a:rPr lang="en-US" altLang="ko-KR" dirty="0"/>
              <a:t>.</a:t>
            </a:r>
          </a:p>
          <a:p>
            <a:pPr marL="514350" lvl="0" indent="-285750"/>
            <a:r>
              <a:rPr lang="en-US" altLang="ko-KR" dirty="0"/>
              <a:t>DWB </a:t>
            </a:r>
            <a:r>
              <a:rPr lang="ko-KR" altLang="en-US" dirty="0"/>
              <a:t>사용한다면</a:t>
            </a:r>
            <a:r>
              <a:rPr lang="en-US" altLang="ko-KR" dirty="0"/>
              <a:t>, Flush </a:t>
            </a:r>
            <a:r>
              <a:rPr lang="ko-KR" altLang="en-US" dirty="0"/>
              <a:t>할 </a:t>
            </a:r>
            <a:r>
              <a:rPr lang="en-US" altLang="ko-KR" dirty="0"/>
              <a:t>page</a:t>
            </a:r>
            <a:r>
              <a:rPr lang="ko-KR" altLang="en-US" dirty="0"/>
              <a:t>를 </a:t>
            </a:r>
            <a:r>
              <a:rPr lang="en-US" altLang="ko-KR" dirty="0"/>
              <a:t>DWB slot</a:t>
            </a:r>
            <a:r>
              <a:rPr lang="ko-KR" altLang="en-US" dirty="0"/>
              <a:t>에 저장한다</a:t>
            </a:r>
            <a:r>
              <a:rPr lang="en-US" altLang="ko-KR" dirty="0"/>
              <a:t>.</a:t>
            </a:r>
          </a:p>
          <a:p>
            <a:pPr marL="5143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Block</a:t>
            </a:r>
            <a:r>
              <a:rPr lang="ko-KR" altLang="en-US" dirty="0"/>
              <a:t>이 가득차게 된다면 해당 </a:t>
            </a:r>
            <a:r>
              <a:rPr lang="en-US" altLang="ko-KR" dirty="0"/>
              <a:t>Block</a:t>
            </a:r>
            <a:r>
              <a:rPr lang="ko-KR" altLang="en-US" dirty="0"/>
              <a:t>을 </a:t>
            </a:r>
            <a:r>
              <a:rPr lang="en-US" altLang="ko-KR" dirty="0"/>
              <a:t>Flush</a:t>
            </a:r>
            <a:endParaRPr dirty="0"/>
          </a:p>
          <a:p>
            <a:pPr marL="137160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66" name="Google Shape;166;gea700f949d_0_9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167" name="Google Shape;167;gea700f949d_0_95"/>
          <p:cNvSpPr txBox="1">
            <a:spLocks noGrp="1"/>
          </p:cNvSpPr>
          <p:nvPr>
            <p:ph type="sldNum" idx="2"/>
          </p:nvPr>
        </p:nvSpPr>
        <p:spPr>
          <a:xfrm>
            <a:off x="311711" y="6217625"/>
            <a:ext cx="32979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© 2021 CUBRID Co., Ltd. All rights reserved.</a:t>
            </a:r>
            <a:endParaRPr/>
          </a:p>
        </p:txBody>
      </p:sp>
      <p:pic>
        <p:nvPicPr>
          <p:cNvPr id="3074" name="Picture 2" descr="C:\Users\hehe6\OneDrive\바탕 화면\gdrive\Project\23852\presentation\slot_save_fu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400" y="3949200"/>
            <a:ext cx="5171200" cy="290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57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a700f949d_0_102"/>
          <p:cNvSpPr txBox="1">
            <a:spLocks noGrp="1"/>
          </p:cNvSpPr>
          <p:nvPr>
            <p:ph type="title"/>
          </p:nvPr>
        </p:nvSpPr>
        <p:spPr>
          <a:xfrm>
            <a:off x="311700" y="236027"/>
            <a:ext cx="8520600" cy="597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Flush </a:t>
            </a:r>
            <a:r>
              <a:rPr lang="en-US" dirty="0" err="1"/>
              <a:t>매커니즘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DWB Block </a:t>
            </a:r>
            <a:r>
              <a:rPr lang="en-US" altLang="ko-KR" dirty="0"/>
              <a:t>→</a:t>
            </a:r>
            <a:r>
              <a:rPr lang="en-US" dirty="0"/>
              <a:t> DWB Volume, DB Volume</a:t>
            </a:r>
            <a:endParaRPr dirty="0"/>
          </a:p>
        </p:txBody>
      </p:sp>
      <p:sp>
        <p:nvSpPr>
          <p:cNvPr id="173" name="Google Shape;173;gea700f949d_0_10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DWB Block</a:t>
            </a:r>
            <a:r>
              <a:rPr lang="ko-KR" altLang="en-US" dirty="0"/>
              <a:t>에서 </a:t>
            </a:r>
            <a:r>
              <a:rPr lang="en-US" altLang="ko-KR" dirty="0"/>
              <a:t>Flush</a:t>
            </a:r>
            <a:r>
              <a:rPr lang="ko-KR" altLang="en-US" dirty="0"/>
              <a:t>가 일어날때는 다음과 같이 두 번의 </a:t>
            </a:r>
            <a:r>
              <a:rPr lang="en-US" altLang="ko-KR" dirty="0"/>
              <a:t>Flush</a:t>
            </a:r>
            <a:r>
              <a:rPr lang="ko-KR" altLang="en-US" dirty="0"/>
              <a:t>가 일어난다</a:t>
            </a:r>
            <a:r>
              <a:rPr lang="en-US" altLang="ko-KR" dirty="0"/>
              <a:t>.</a:t>
            </a:r>
          </a:p>
          <a:p>
            <a:pPr marL="1028700" lvl="1" indent="-342900">
              <a:spcBef>
                <a:spcPts val="0"/>
              </a:spcBef>
              <a:buSzPts val="1800"/>
              <a:buFont typeface="+mj-lt"/>
              <a:buAutoNum type="arabicPeriod"/>
            </a:pPr>
            <a:r>
              <a:rPr lang="en-US" dirty="0"/>
              <a:t>DWB Block</a:t>
            </a:r>
            <a:r>
              <a:rPr lang="ko-KR" altLang="en-US" dirty="0"/>
              <a:t>에서 </a:t>
            </a:r>
            <a:r>
              <a:rPr lang="en-US" altLang="ko-KR" dirty="0"/>
              <a:t>DWB volume</a:t>
            </a:r>
          </a:p>
          <a:p>
            <a:pPr marL="1028700" lvl="1" indent="-342900">
              <a:spcBef>
                <a:spcPts val="0"/>
              </a:spcBef>
              <a:buSzPts val="1800"/>
              <a:buFont typeface="+mj-lt"/>
              <a:buAutoNum type="arabicPeriod"/>
            </a:pPr>
            <a:r>
              <a:rPr lang="en-US" altLang="ko-KR" dirty="0"/>
              <a:t>DWB Block</a:t>
            </a:r>
            <a:r>
              <a:rPr lang="ko-KR" altLang="en-US" dirty="0"/>
              <a:t>에서 </a:t>
            </a:r>
            <a:r>
              <a:rPr lang="en-US" altLang="ko-KR" dirty="0"/>
              <a:t>DB Volume</a:t>
            </a:r>
          </a:p>
          <a:p>
            <a:pPr marL="971550" lvl="1" indent="-285750">
              <a:spcBef>
                <a:spcPts val="0"/>
              </a:spcBef>
              <a:buSzPts val="1800"/>
              <a:buChar char="●"/>
            </a:pPr>
            <a:endParaRPr dirty="0"/>
          </a:p>
          <a:p>
            <a:pPr marL="137160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4" name="Google Shape;174;gea700f949d_0_10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75" name="Google Shape;175;gea700f949d_0_102"/>
          <p:cNvSpPr txBox="1">
            <a:spLocks noGrp="1"/>
          </p:cNvSpPr>
          <p:nvPr>
            <p:ph type="sldNum" idx="2"/>
          </p:nvPr>
        </p:nvSpPr>
        <p:spPr>
          <a:xfrm>
            <a:off x="311711" y="6217625"/>
            <a:ext cx="32979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© 2021 CUBRID Co., Ltd. All rights reserved.</a:t>
            </a:r>
            <a:endParaRPr/>
          </a:p>
        </p:txBody>
      </p:sp>
      <p:pic>
        <p:nvPicPr>
          <p:cNvPr id="4099" name="Picture 3" descr="C:\Users\hehe6\OneDrive\바탕 화면\gdrive\Project\23852\presentation\Flush_dis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400" y="3949200"/>
            <a:ext cx="5171200" cy="290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a700f949d_0_2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4. 복구</a:t>
            </a:r>
            <a:endParaRPr/>
          </a:p>
        </p:txBody>
      </p:sp>
      <p:sp>
        <p:nvSpPr>
          <p:cNvPr id="181" name="Google Shape;181;gea700f949d_0_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182" name="Google Shape;182;gea700f949d_0_24"/>
          <p:cNvSpPr txBox="1">
            <a:spLocks noGrp="1"/>
          </p:cNvSpPr>
          <p:nvPr>
            <p:ph type="sldNum" idx="2"/>
          </p:nvPr>
        </p:nvSpPr>
        <p:spPr>
          <a:xfrm>
            <a:off x="311711" y="6217625"/>
            <a:ext cx="32979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© 2021 CUBRID Co., Ltd. All rights reserved.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Preface</a:t>
            </a:r>
            <a:endParaRPr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 altLang="en-US" dirty="0"/>
              <a:t>세미나의 목적</a:t>
            </a:r>
            <a:endParaRPr lang="en-US" altLang="ko-KR" dirty="0"/>
          </a:p>
          <a:p>
            <a:pPr marL="971550" lvl="1" indent="-285750"/>
            <a:r>
              <a:rPr lang="en-US" dirty="0"/>
              <a:t>Double Write </a:t>
            </a:r>
            <a:r>
              <a:rPr lang="en-US" dirty="0" err="1"/>
              <a:t>Buffer의</a:t>
            </a:r>
            <a:r>
              <a:rPr lang="en-US" dirty="0"/>
              <a:t> </a:t>
            </a:r>
            <a:r>
              <a:rPr lang="ko-KR" altLang="en-US" dirty="0"/>
              <a:t>개념 공유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dirty="0"/>
          </a:p>
          <a:p>
            <a:pPr marL="514350" indent="-285750"/>
            <a:r>
              <a:rPr lang="ko-KR" altLang="en-US" dirty="0"/>
              <a:t>세미나 기대 효과</a:t>
            </a:r>
            <a:endParaRPr lang="en-US" dirty="0"/>
          </a:p>
          <a:p>
            <a:pPr marL="971550" lvl="1" indent="-285750"/>
            <a:r>
              <a:rPr lang="en-US" dirty="0"/>
              <a:t>CUBRID </a:t>
            </a:r>
            <a:r>
              <a:rPr lang="ko-KR" altLang="en-US" dirty="0"/>
              <a:t>프로그램 시스템 설정 시</a:t>
            </a:r>
            <a:r>
              <a:rPr lang="en-US" altLang="ko-KR" dirty="0"/>
              <a:t>, DWB </a:t>
            </a:r>
            <a:r>
              <a:rPr lang="ko-KR" altLang="en-US" dirty="0"/>
              <a:t>동작에 대한 개념적인 이해</a:t>
            </a:r>
            <a:endParaRPr dirty="0"/>
          </a:p>
          <a:p>
            <a:pPr marL="137160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2"/>
          </p:nvPr>
        </p:nvSpPr>
        <p:spPr>
          <a:xfrm>
            <a:off x="311711" y="6217625"/>
            <a:ext cx="32979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© 2021 CUBRID Co., Ltd. All rights reserved.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25028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a700f949d_0_14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DWB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복구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8" name="Google Shape;188;gea700f949d_0_14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ko-KR" dirty="0"/>
              <a:t>(</a:t>
            </a:r>
            <a:r>
              <a:rPr lang="ko-KR" altLang="en-US" dirty="0"/>
              <a:t>의도치 않은 </a:t>
            </a:r>
            <a:r>
              <a:rPr lang="en-US" altLang="ko-KR" dirty="0"/>
              <a:t>System crash</a:t>
            </a:r>
            <a:r>
              <a:rPr lang="ko-KR" altLang="en-US" dirty="0"/>
              <a:t>로 인해 발생한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dirty="0"/>
              <a:t>Partial Write </a:t>
            </a:r>
            <a:r>
              <a:rPr lang="ko-KR" altLang="en-US" dirty="0"/>
              <a:t>상태의 </a:t>
            </a:r>
            <a:r>
              <a:rPr lang="en-US" altLang="ko-KR" dirty="0"/>
              <a:t>Data Page</a:t>
            </a:r>
            <a:r>
              <a:rPr lang="ko-KR" altLang="en-US" dirty="0"/>
              <a:t>를 복구</a:t>
            </a:r>
            <a:endParaRPr dirty="0"/>
          </a:p>
          <a:p>
            <a:pPr marL="137160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9" name="Google Shape;189;gea700f949d_0_14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190" name="Google Shape;190;gea700f949d_0_143"/>
          <p:cNvSpPr txBox="1">
            <a:spLocks noGrp="1"/>
          </p:cNvSpPr>
          <p:nvPr>
            <p:ph type="sldNum" idx="2"/>
          </p:nvPr>
        </p:nvSpPr>
        <p:spPr>
          <a:xfrm>
            <a:off x="311711" y="6217625"/>
            <a:ext cx="32979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© 2021 CUBRID Co., Ltd. All rights reserved.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a700f949d_0_13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DWB volume이 깨진경우</a:t>
            </a:r>
            <a:endParaRPr/>
          </a:p>
        </p:txBody>
      </p:sp>
      <p:sp>
        <p:nvSpPr>
          <p:cNvPr id="204" name="Google Shape;204;gea700f949d_0_13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/>
              <a:t>복구</a:t>
            </a:r>
            <a:r>
              <a:rPr lang="en-US" dirty="0"/>
              <a:t> </a:t>
            </a:r>
            <a:r>
              <a:rPr lang="en-US" dirty="0" err="1"/>
              <a:t>가능</a:t>
            </a:r>
            <a:r>
              <a:rPr lang="en-US" dirty="0"/>
              <a:t> </a:t>
            </a:r>
            <a:r>
              <a:rPr lang="en-US" dirty="0" err="1"/>
              <a:t>여부</a:t>
            </a:r>
            <a:r>
              <a:rPr lang="en-US" dirty="0"/>
              <a:t> 및 </a:t>
            </a:r>
            <a:r>
              <a:rPr lang="en-US" dirty="0" err="1"/>
              <a:t>복구</a:t>
            </a:r>
            <a:r>
              <a:rPr lang="en-US" dirty="0"/>
              <a:t> </a:t>
            </a:r>
            <a:r>
              <a:rPr lang="en-US" dirty="0" err="1"/>
              <a:t>방법</a:t>
            </a:r>
            <a:endParaRPr lang="en-US" dirty="0"/>
          </a:p>
          <a:p>
            <a:pPr marL="971550" lvl="1" indent="-285750">
              <a:spcBef>
                <a:spcPts val="0"/>
              </a:spcBef>
              <a:buSzPts val="1800"/>
            </a:pPr>
            <a:r>
              <a:rPr lang="ko-KR" altLang="en-US" dirty="0"/>
              <a:t>복구 불가능</a:t>
            </a:r>
            <a:endParaRPr dirty="0"/>
          </a:p>
          <a:p>
            <a:pPr marL="137160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05" name="Google Shape;205;gea700f949d_0_1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06" name="Google Shape;206;gea700f949d_0_130"/>
          <p:cNvSpPr txBox="1">
            <a:spLocks noGrp="1"/>
          </p:cNvSpPr>
          <p:nvPr>
            <p:ph type="sldNum" idx="2"/>
          </p:nvPr>
        </p:nvSpPr>
        <p:spPr>
          <a:xfrm>
            <a:off x="311711" y="6217625"/>
            <a:ext cx="32979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© 2021 CUBRID Co., Ltd. All rights reserved.</a:t>
            </a:r>
            <a:endParaRPr/>
          </a:p>
        </p:txBody>
      </p:sp>
      <p:pic>
        <p:nvPicPr>
          <p:cNvPr id="6" name="Picture 2" descr="C:\Users\hehe6\OneDrive\바탕 화면\gdrive\Project\23852\presentation\DWB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85" t="24996" r="2920" b="41006"/>
          <a:stretch/>
        </p:blipFill>
        <p:spPr bwMode="auto">
          <a:xfrm>
            <a:off x="7115175" y="1257300"/>
            <a:ext cx="2028825" cy="124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a700f949d_0_12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Data Page가 깨진경우</a:t>
            </a:r>
            <a:endParaRPr/>
          </a:p>
        </p:txBody>
      </p:sp>
      <p:sp>
        <p:nvSpPr>
          <p:cNvPr id="228" name="Google Shape;228;gea700f949d_0_12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/>
              <a:t>복구</a:t>
            </a:r>
            <a:r>
              <a:rPr lang="en-US" dirty="0"/>
              <a:t> </a:t>
            </a:r>
            <a:r>
              <a:rPr lang="en-US" dirty="0" err="1"/>
              <a:t>가능</a:t>
            </a:r>
            <a:r>
              <a:rPr lang="en-US" dirty="0"/>
              <a:t> </a:t>
            </a:r>
            <a:r>
              <a:rPr lang="en-US" dirty="0" err="1"/>
              <a:t>여부</a:t>
            </a:r>
            <a:r>
              <a:rPr lang="en-US" dirty="0"/>
              <a:t> 및 </a:t>
            </a:r>
            <a:r>
              <a:rPr lang="en-US" dirty="0" err="1"/>
              <a:t>복구</a:t>
            </a:r>
            <a:r>
              <a:rPr lang="en-US" dirty="0"/>
              <a:t> </a:t>
            </a:r>
            <a:r>
              <a:rPr lang="en-US" dirty="0" err="1"/>
              <a:t>방법</a:t>
            </a:r>
            <a:endParaRPr lang="en-US" dirty="0"/>
          </a:p>
          <a:p>
            <a:pPr marL="971550" lvl="1" indent="-285750">
              <a:spcBef>
                <a:spcPts val="0"/>
              </a:spcBef>
              <a:buSzPts val="1800"/>
            </a:pPr>
            <a:r>
              <a:rPr lang="ko-KR" altLang="en-US" dirty="0"/>
              <a:t>복구 가능</a:t>
            </a:r>
            <a:endParaRPr lang="en-US" altLang="ko-KR" dirty="0"/>
          </a:p>
          <a:p>
            <a:pPr marL="971550" lvl="1" indent="-285750">
              <a:spcBef>
                <a:spcPts val="0"/>
              </a:spcBef>
              <a:buSzPts val="1800"/>
            </a:pPr>
            <a:r>
              <a:rPr lang="ko-KR" altLang="en-US" dirty="0"/>
              <a:t>메모리에 할당한 </a:t>
            </a:r>
            <a:r>
              <a:rPr lang="en-US" altLang="ko-KR" dirty="0"/>
              <a:t>DWB Volume</a:t>
            </a:r>
            <a:r>
              <a:rPr lang="ko-KR" altLang="en-US" dirty="0"/>
              <a:t>에서 </a:t>
            </a:r>
            <a:r>
              <a:rPr lang="en-US" altLang="ko-KR" dirty="0"/>
              <a:t>Data Volume</a:t>
            </a:r>
            <a:r>
              <a:rPr lang="ko-KR" altLang="en-US" dirty="0"/>
              <a:t>으로 </a:t>
            </a:r>
            <a:r>
              <a:rPr lang="en-US" altLang="ko-KR" dirty="0"/>
              <a:t>flush</a:t>
            </a:r>
            <a:endParaRPr dirty="0"/>
          </a:p>
          <a:p>
            <a:pPr marL="137160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29" name="Google Shape;229;gea700f949d_0_1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30" name="Google Shape;230;gea700f949d_0_123"/>
          <p:cNvSpPr txBox="1">
            <a:spLocks noGrp="1"/>
          </p:cNvSpPr>
          <p:nvPr>
            <p:ph type="sldNum" idx="2"/>
          </p:nvPr>
        </p:nvSpPr>
        <p:spPr>
          <a:xfrm>
            <a:off x="311711" y="6217625"/>
            <a:ext cx="32979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© 2021 CUBRID Co., Ltd. All rights reserved.</a:t>
            </a:r>
            <a:endParaRPr/>
          </a:p>
        </p:txBody>
      </p:sp>
      <p:pic>
        <p:nvPicPr>
          <p:cNvPr id="5122" name="Picture 2" descr="C:\Users\hehe6\OneDrive\바탕 화면\gdrive\Project\23852\presentation\rc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400" y="3949200"/>
            <a:ext cx="5171200" cy="290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Q&amp;A</a:t>
            </a:r>
            <a:endParaRPr/>
          </a:p>
        </p:txBody>
      </p:sp>
      <p:sp>
        <p:nvSpPr>
          <p:cNvPr id="251" name="Google Shape;251;p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252" name="Google Shape;252;p18"/>
          <p:cNvSpPr txBox="1">
            <a:spLocks noGrp="1"/>
          </p:cNvSpPr>
          <p:nvPr>
            <p:ph type="sldNum" idx="2"/>
          </p:nvPr>
        </p:nvSpPr>
        <p:spPr>
          <a:xfrm>
            <a:off x="311711" y="6217625"/>
            <a:ext cx="32979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© 2021 CUBRID Co., Ltd. All rights reserved.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Index</a:t>
            </a:r>
            <a:endParaRPr/>
          </a:p>
        </p:txBody>
      </p:sp>
      <p:sp>
        <p:nvSpPr>
          <p:cNvPr id="63" name="Google Shape;63;p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65" name="Google Shape;65;p2"/>
          <p:cNvSpPr txBox="1">
            <a:spLocks noGrp="1"/>
          </p:cNvSpPr>
          <p:nvPr>
            <p:ph type="sldNum" idx="2"/>
          </p:nvPr>
        </p:nvSpPr>
        <p:spPr>
          <a:xfrm>
            <a:off x="311711" y="6217625"/>
            <a:ext cx="32979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© 2021 CUBRID Co., Ltd. All rights reserved.</a:t>
            </a:r>
            <a:endParaRPr/>
          </a:p>
        </p:txBody>
      </p:sp>
      <p:graphicFrame>
        <p:nvGraphicFramePr>
          <p:cNvPr id="66" name="Google Shape;66;p2"/>
          <p:cNvGraphicFramePr/>
          <p:nvPr/>
        </p:nvGraphicFramePr>
        <p:xfrm>
          <a:off x="311700" y="1371242"/>
          <a:ext cx="8520600" cy="4555200"/>
        </p:xfrm>
        <a:graphic>
          <a:graphicData uri="http://schemas.openxmlformats.org/drawingml/2006/table">
            <a:tbl>
              <a:tblPr firstRow="1" bandRow="1">
                <a:noFill/>
                <a:tableStyleId>{C3ECB7F7-190A-4089-9BEF-3E1A999DC007}</a:tableStyleId>
              </a:tblPr>
              <a:tblGrid>
                <a:gridCol w="4260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59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1. </a:t>
                      </a:r>
                      <a:r>
                        <a:rPr lang="en-US" sz="1800"/>
                        <a:t>DWB란?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59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 </a:t>
                      </a:r>
                      <a:r>
                        <a:rPr lang="en-US" sz="1800"/>
                        <a:t>DWB 구조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59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 </a:t>
                      </a:r>
                      <a:r>
                        <a:rPr lang="en-US" sz="1800"/>
                        <a:t>DWB 동작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59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4. </a:t>
                      </a:r>
                      <a:r>
                        <a:rPr lang="en-US" sz="1800"/>
                        <a:t>복구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59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5. 기타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59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1. DWB란?</a:t>
            </a:r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73" name="Google Shape;73;p3"/>
          <p:cNvSpPr txBox="1">
            <a:spLocks noGrp="1"/>
          </p:cNvSpPr>
          <p:nvPr>
            <p:ph type="sldNum" idx="2"/>
          </p:nvPr>
        </p:nvSpPr>
        <p:spPr>
          <a:xfrm>
            <a:off x="311711" y="6217625"/>
            <a:ext cx="32979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© 2021 CUBRID Co., Ltd. All rights reserved.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정의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Double Write </a:t>
            </a:r>
            <a:r>
              <a:rPr lang="en-US" dirty="0" err="1"/>
              <a:t>Buffer의</a:t>
            </a:r>
            <a:r>
              <a:rPr lang="en-US" dirty="0"/>
              <a:t> </a:t>
            </a:r>
            <a:r>
              <a:rPr lang="en-US" dirty="0" err="1"/>
              <a:t>준말</a:t>
            </a:r>
            <a:endParaRPr lang="en-US" dirty="0"/>
          </a:p>
          <a:p>
            <a:pPr marL="5143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Memory</a:t>
            </a:r>
            <a:r>
              <a:rPr lang="ko-KR" altLang="en-US" dirty="0"/>
              <a:t>와 </a:t>
            </a:r>
            <a:r>
              <a:rPr lang="en-US" altLang="ko-KR" dirty="0"/>
              <a:t>Disk</a:t>
            </a:r>
            <a:r>
              <a:rPr lang="ko-KR" altLang="en-US" dirty="0"/>
              <a:t> 둘 다에 걸쳐있는 자료구조</a:t>
            </a:r>
            <a:endParaRPr dirty="0"/>
          </a:p>
          <a:p>
            <a:pPr marL="137160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2"/>
          </p:nvPr>
        </p:nvSpPr>
        <p:spPr>
          <a:xfrm>
            <a:off x="311711" y="6217625"/>
            <a:ext cx="32979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© 2021 CUBRID Co., Ltd. All rights reserved.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a700f949d_0_5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목적</a:t>
            </a:r>
            <a:endParaRPr/>
          </a:p>
        </p:txBody>
      </p:sp>
      <p:sp>
        <p:nvSpPr>
          <p:cNvPr id="87" name="Google Shape;87;gea700f949d_0_5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indent="-285750"/>
            <a:r>
              <a:rPr lang="en-US" dirty="0"/>
              <a:t>DB page</a:t>
            </a:r>
            <a:r>
              <a:rPr lang="ko-KR" altLang="en-US" dirty="0"/>
              <a:t>와 </a:t>
            </a:r>
            <a:r>
              <a:rPr lang="en-US" altLang="ko-KR" dirty="0"/>
              <a:t>OS page</a:t>
            </a:r>
            <a:endParaRPr lang="en-US" dirty="0"/>
          </a:p>
          <a:p>
            <a:pPr marL="137160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8" name="Google Shape;88;gea700f949d_0_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89" name="Google Shape;89;gea700f949d_0_53"/>
          <p:cNvSpPr txBox="1">
            <a:spLocks noGrp="1"/>
          </p:cNvSpPr>
          <p:nvPr>
            <p:ph type="sldNum" idx="2"/>
          </p:nvPr>
        </p:nvSpPr>
        <p:spPr>
          <a:xfrm>
            <a:off x="311711" y="6217625"/>
            <a:ext cx="32979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© 2021 CUBRID Co., Ltd. All rights reserved.</a:t>
            </a:r>
            <a:endParaRPr/>
          </a:p>
        </p:txBody>
      </p:sp>
      <p:pic>
        <p:nvPicPr>
          <p:cNvPr id="1026" name="Picture 2" descr="C:\Users\hehe6\OneDrive\바탕 화면\gdrive\Project\23852\presentation\DB page, OS pag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5" t="37251" r="26059" b="24588"/>
          <a:stretch/>
        </p:blipFill>
        <p:spPr bwMode="auto">
          <a:xfrm>
            <a:off x="1450427" y="4240923"/>
            <a:ext cx="6243146" cy="261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85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a700f949d_0_5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목적</a:t>
            </a:r>
            <a:endParaRPr/>
          </a:p>
        </p:txBody>
      </p:sp>
      <p:sp>
        <p:nvSpPr>
          <p:cNvPr id="87" name="Google Shape;87;gea700f949d_0_5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indent="-285750"/>
            <a:r>
              <a:rPr lang="ko-KR" altLang="en-US" dirty="0"/>
              <a:t>의도치 않게 </a:t>
            </a:r>
            <a:r>
              <a:rPr lang="en-US" dirty="0"/>
              <a:t>System crash</a:t>
            </a:r>
            <a:r>
              <a:rPr lang="ko-KR" altLang="en-US" dirty="0"/>
              <a:t>가 발생한 뒤</a:t>
            </a:r>
            <a:r>
              <a:rPr lang="en-US" altLang="ko-KR" dirty="0"/>
              <a:t>, </a:t>
            </a:r>
            <a:r>
              <a:rPr lang="en-US" dirty="0"/>
              <a:t>Partial </a:t>
            </a:r>
            <a:r>
              <a:rPr lang="en-US" dirty="0" err="1"/>
              <a:t>write로부터</a:t>
            </a:r>
            <a:r>
              <a:rPr lang="en-US" dirty="0"/>
              <a:t> DB page </a:t>
            </a:r>
            <a:r>
              <a:rPr lang="en-US" dirty="0" err="1"/>
              <a:t>복구</a:t>
            </a:r>
            <a:endParaRPr lang="en-US" dirty="0"/>
          </a:p>
          <a:p>
            <a:pPr marL="971550" lvl="1" indent="-285750"/>
            <a:r>
              <a:rPr lang="en-US" altLang="ko-KR" dirty="0"/>
              <a:t>DB page</a:t>
            </a:r>
            <a:r>
              <a:rPr lang="ko-KR" altLang="en-US" dirty="0"/>
              <a:t>의 일부분만 </a:t>
            </a:r>
            <a:r>
              <a:rPr lang="en-US" altLang="ko-KR" dirty="0"/>
              <a:t>flush</a:t>
            </a:r>
            <a:r>
              <a:rPr lang="ko-KR" altLang="en-US" dirty="0"/>
              <a:t>가 일어나는 경우</a:t>
            </a:r>
            <a:endParaRPr dirty="0"/>
          </a:p>
          <a:p>
            <a:pPr lvl="2" indent="-228600">
              <a:buNone/>
            </a:pPr>
            <a:endParaRPr dirty="0"/>
          </a:p>
        </p:txBody>
      </p:sp>
      <p:sp>
        <p:nvSpPr>
          <p:cNvPr id="88" name="Google Shape;88;gea700f949d_0_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89" name="Google Shape;89;gea700f949d_0_53"/>
          <p:cNvSpPr txBox="1">
            <a:spLocks noGrp="1"/>
          </p:cNvSpPr>
          <p:nvPr>
            <p:ph type="sldNum" idx="2"/>
          </p:nvPr>
        </p:nvSpPr>
        <p:spPr>
          <a:xfrm>
            <a:off x="311711" y="6217625"/>
            <a:ext cx="32979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© 2021 CUBRID Co., Ltd. All rights reserved.</a:t>
            </a:r>
            <a:endParaRPr/>
          </a:p>
        </p:txBody>
      </p:sp>
      <p:pic>
        <p:nvPicPr>
          <p:cNvPr id="2051" name="Picture 3" descr="C:\Users\hehe6\OneDrive\바탕 화면\gdrive\Project\23852\presentation\partial_writ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0" t="36061" r="16467" b="17732"/>
          <a:stretch/>
        </p:blipFill>
        <p:spPr bwMode="auto">
          <a:xfrm>
            <a:off x="378373" y="3689130"/>
            <a:ext cx="8387255" cy="316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a700f949d_0_0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2. DWB 구조</a:t>
            </a:r>
            <a:endParaRPr/>
          </a:p>
        </p:txBody>
      </p:sp>
      <p:sp>
        <p:nvSpPr>
          <p:cNvPr id="95" name="Google Shape;95;gea700f949d_0_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96" name="Google Shape;96;gea700f949d_0_0"/>
          <p:cNvSpPr txBox="1">
            <a:spLocks noGrp="1"/>
          </p:cNvSpPr>
          <p:nvPr>
            <p:ph type="sldNum" idx="2"/>
          </p:nvPr>
        </p:nvSpPr>
        <p:spPr>
          <a:xfrm>
            <a:off x="311711" y="6217625"/>
            <a:ext cx="32979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© 2021 CUBRID Co., Ltd. All rights reserved.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a700f949d_0_3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전체 구조</a:t>
            </a:r>
            <a:endParaRPr/>
          </a:p>
        </p:txBody>
      </p:sp>
      <p:sp>
        <p:nvSpPr>
          <p:cNvPr id="102" name="Google Shape;102;gea700f949d_0_3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err="1"/>
              <a:t>DWB의</a:t>
            </a:r>
            <a:r>
              <a:rPr lang="en-US" dirty="0"/>
              <a:t> </a:t>
            </a:r>
            <a:r>
              <a:rPr lang="en-US" dirty="0" err="1"/>
              <a:t>전체적인</a:t>
            </a:r>
            <a:r>
              <a:rPr lang="en-US" dirty="0"/>
              <a:t> </a:t>
            </a:r>
            <a:r>
              <a:rPr lang="en-US" dirty="0" err="1"/>
              <a:t>구조는</a:t>
            </a:r>
            <a:r>
              <a:rPr lang="en-US" dirty="0"/>
              <a:t> </a:t>
            </a:r>
            <a:r>
              <a:rPr lang="en-US" dirty="0" err="1"/>
              <a:t>다음과</a:t>
            </a:r>
            <a:r>
              <a:rPr lang="en-US" dirty="0"/>
              <a:t> 같</a:t>
            </a:r>
            <a:r>
              <a:rPr lang="ko-KR" altLang="en-US" dirty="0"/>
              <a:t>이 </a:t>
            </a:r>
            <a:r>
              <a:rPr lang="en-US" altLang="ko-KR" dirty="0"/>
              <a:t>Disk</a:t>
            </a:r>
            <a:r>
              <a:rPr lang="ko-KR" altLang="en-US" dirty="0"/>
              <a:t>와 </a:t>
            </a:r>
            <a:r>
              <a:rPr lang="en-US" altLang="ko-KR" dirty="0"/>
              <a:t>Memory</a:t>
            </a:r>
            <a:r>
              <a:rPr lang="ko-KR" altLang="en-US" dirty="0"/>
              <a:t>영역으로 구분된다</a:t>
            </a:r>
            <a:r>
              <a:rPr lang="en-US" altLang="ko-KR" dirty="0"/>
              <a:t>.</a:t>
            </a:r>
            <a:endParaRPr dirty="0"/>
          </a:p>
          <a:p>
            <a:pPr marL="137160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3" name="Google Shape;103;gea700f949d_0_3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04" name="Google Shape;104;gea700f949d_0_39"/>
          <p:cNvSpPr txBox="1">
            <a:spLocks noGrp="1"/>
          </p:cNvSpPr>
          <p:nvPr>
            <p:ph type="sldNum" idx="2"/>
          </p:nvPr>
        </p:nvSpPr>
        <p:spPr>
          <a:xfrm>
            <a:off x="311711" y="6217625"/>
            <a:ext cx="32979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© 2021 CUBRID Co., Ltd. All rights reserved.</a:t>
            </a:r>
            <a:endParaRPr/>
          </a:p>
        </p:txBody>
      </p:sp>
      <p:pic>
        <p:nvPicPr>
          <p:cNvPr id="2" name="Picture 2" descr="C:\Users\hehe6\OneDrive\바탕 화면\gdrive\Project\23852\presentation\DW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206823"/>
            <a:ext cx="6524625" cy="367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1627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3086</TotalTime>
  <Words>760</Words>
  <Application>Microsoft Office PowerPoint</Application>
  <PresentationFormat>On-screen Show (4:3)</PresentationFormat>
  <Paragraphs>137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Simple Light</vt:lpstr>
      <vt:lpstr>Double Write Buffer  Concepts</vt:lpstr>
      <vt:lpstr>Preface</vt:lpstr>
      <vt:lpstr>Index</vt:lpstr>
      <vt:lpstr>1. DWB란?</vt:lpstr>
      <vt:lpstr>정의</vt:lpstr>
      <vt:lpstr>목적</vt:lpstr>
      <vt:lpstr>목적</vt:lpstr>
      <vt:lpstr>2. DWB 구조</vt:lpstr>
      <vt:lpstr>전체 구조</vt:lpstr>
      <vt:lpstr>Block </vt:lpstr>
      <vt:lpstr>Slot </vt:lpstr>
      <vt:lpstr>DWB volume</vt:lpstr>
      <vt:lpstr>데몬쓰레드(Daemon Thread) </vt:lpstr>
      <vt:lpstr>3. DWB 동작</vt:lpstr>
      <vt:lpstr>DWB flush 메커니즘</vt:lpstr>
      <vt:lpstr>Flush 매커니즘: Page → DWB Block</vt:lpstr>
      <vt:lpstr>Flush 매커니즘: Page → DWB Block</vt:lpstr>
      <vt:lpstr>Flush 매커니즘:  DWB Block → DWB Volume, DB Volume</vt:lpstr>
      <vt:lpstr>4. 복구</vt:lpstr>
      <vt:lpstr>DWB 복구</vt:lpstr>
      <vt:lpstr>DWB volume이 깨진경우</vt:lpstr>
      <vt:lpstr>Data Page가 깨진경우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CUBRID Double Write Buffer 성능개선 kick-off</dc:title>
  <dc:creator>Mk-Kim</dc:creator>
  <cp:lastModifiedBy>김명규</cp:lastModifiedBy>
  <cp:revision>334</cp:revision>
  <dcterms:modified xsi:type="dcterms:W3CDTF">2021-11-22T00:58:45Z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0x0101005E3E2F03272BB04FAB76776CDAA8D743</vt:lpwstr>
  </property>
</Properties>
</file>