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36"/>
  </p:notesMasterIdLst>
  <p:sldIdLst>
    <p:sldId id="256" r:id="rId2"/>
    <p:sldId id="258" r:id="rId3"/>
    <p:sldId id="259" r:id="rId4"/>
    <p:sldId id="310" r:id="rId5"/>
    <p:sldId id="305" r:id="rId6"/>
    <p:sldId id="311" r:id="rId7"/>
    <p:sldId id="312" r:id="rId8"/>
    <p:sldId id="313" r:id="rId9"/>
    <p:sldId id="314" r:id="rId10"/>
    <p:sldId id="315" r:id="rId11"/>
    <p:sldId id="316" r:id="rId12"/>
    <p:sldId id="317" r:id="rId13"/>
    <p:sldId id="318" r:id="rId14"/>
    <p:sldId id="319" r:id="rId15"/>
    <p:sldId id="320" r:id="rId16"/>
    <p:sldId id="321" r:id="rId17"/>
    <p:sldId id="322" r:id="rId18"/>
    <p:sldId id="323" r:id="rId19"/>
    <p:sldId id="324" r:id="rId20"/>
    <p:sldId id="325" r:id="rId21"/>
    <p:sldId id="326" r:id="rId22"/>
    <p:sldId id="327" r:id="rId23"/>
    <p:sldId id="328" r:id="rId24"/>
    <p:sldId id="329" r:id="rId25"/>
    <p:sldId id="330" r:id="rId26"/>
    <p:sldId id="331" r:id="rId27"/>
    <p:sldId id="332" r:id="rId28"/>
    <p:sldId id="333" r:id="rId29"/>
    <p:sldId id="334" r:id="rId30"/>
    <p:sldId id="335" r:id="rId31"/>
    <p:sldId id="336" r:id="rId32"/>
    <p:sldId id="337" r:id="rId33"/>
    <p:sldId id="285" r:id="rId34"/>
    <p:sldId id="297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599" autoAdjust="0"/>
    <p:restoredTop sz="95256" autoAdjust="0"/>
  </p:normalViewPr>
  <p:slideViewPr>
    <p:cSldViewPr snapToGrid="0">
      <p:cViewPr varScale="1">
        <p:scale>
          <a:sx n="86" d="100"/>
          <a:sy n="86" d="100"/>
        </p:scale>
        <p:origin x="715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E43207-202A-49AC-B16A-4FA5AFF42D9F}" type="datetimeFigureOut">
              <a:rPr lang="en-US" smtClean="0"/>
              <a:pPr/>
              <a:t>5/24/2021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7592BE-150E-4C7B-873D-C40F4040E2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0710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592BE-150E-4C7B-873D-C40F4040E2A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2029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7592BE-150E-4C7B-873D-C40F4040E2AF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87084" y="69756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727200" y="3200400"/>
            <a:ext cx="85344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</a:t>
            </a: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WALCHAND INSTITUTE OF TECHNOLOGY</a:t>
            </a: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2A41493B-4E0B-4A12-97BF-B75EBF61C6E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3909" y="1449304"/>
            <a:ext cx="12028716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83909" y="1396720"/>
            <a:ext cx="12028716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83909" y="2976649"/>
            <a:ext cx="12028716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09600" y="1505931"/>
            <a:ext cx="109728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WALCHAND INSTITUTE OF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1493B-4E0B-4A12-97BF-B75EBF61C6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2"/>
            <a:ext cx="268224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274641"/>
            <a:ext cx="7416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WALCHAND INSTITUTE OF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1493B-4E0B-4A12-97BF-B75EBF61C6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WALCHAND INSTITUTE OF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1493B-4E0B-4A12-97BF-B75EBF61C6E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1036320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87084" y="69756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952501"/>
            <a:ext cx="103632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547938"/>
            <a:ext cx="103632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66800" y="6172200"/>
            <a:ext cx="5334000" cy="457200"/>
          </a:xfrm>
        </p:spPr>
        <p:txBody>
          <a:bodyPr/>
          <a:lstStyle/>
          <a:p>
            <a:r>
              <a:rPr lang="en-US" dirty="0"/>
              <a:t>WALCHAND INSTITUTE OF TECHNOLOGY</a:t>
            </a:r>
          </a:p>
        </p:txBody>
      </p:sp>
      <p:sp>
        <p:nvSpPr>
          <p:cNvPr id="7" name="Rectangle 6"/>
          <p:cNvSpPr/>
          <p:nvPr/>
        </p:nvSpPr>
        <p:spPr>
          <a:xfrm flipV="1">
            <a:off x="92550" y="2376830"/>
            <a:ext cx="1201802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2195" y="2341476"/>
            <a:ext cx="12018375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91075" y="2468880"/>
            <a:ext cx="12019495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95072" y="6208776"/>
            <a:ext cx="609600" cy="457200"/>
          </a:xfrm>
        </p:spPr>
        <p:txBody>
          <a:bodyPr/>
          <a:lstStyle/>
          <a:p>
            <a:fld id="{2A41493B-4E0B-4A12-97BF-B75EBF61C6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WALCHAND INSTITUTE OF TECHNOLOGY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1493B-4E0B-4A12-97BF-B75EBF61C6E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499872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578600" y="1447800"/>
            <a:ext cx="499872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6040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WALCHAND INSTITUTE OF TECHNOLOGY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1493B-4E0B-4A12-97BF-B75EBF61C6E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1219200" y="2247900"/>
            <a:ext cx="49784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6604000" y="2247900"/>
            <a:ext cx="49784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WALCHAND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1493B-4E0B-4A12-97BF-B75EBF61C6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WALCHAND INSTITUTE OF TECHNOLOGY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1493B-4E0B-4A12-97BF-B75EBF61C6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85344" y="69755"/>
            <a:ext cx="12017829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219200" y="1600200"/>
            <a:ext cx="2540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WALCHAND INSTITUTE OF TECHNOLOGY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1493B-4E0B-4A12-97BF-B75EBF61C6E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3962400" y="1600200"/>
            <a:ext cx="7620000" cy="4495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900550"/>
            <a:ext cx="97536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5445825"/>
            <a:ext cx="97536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219200" y="6172200"/>
            <a:ext cx="5181600" cy="457200"/>
          </a:xfrm>
        </p:spPr>
        <p:txBody>
          <a:bodyPr/>
          <a:lstStyle/>
          <a:p>
            <a:r>
              <a:rPr lang="en-US" dirty="0"/>
              <a:t>WALCHAND INSTITUTE OF TECHNOLOGY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95072" y="6208776"/>
            <a:ext cx="609600" cy="457200"/>
          </a:xfrm>
        </p:spPr>
        <p:txBody>
          <a:bodyPr/>
          <a:lstStyle/>
          <a:p>
            <a:fld id="{2A41493B-4E0B-4A12-97BF-B75EBF61C6E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91076" y="4683555"/>
            <a:ext cx="1200912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91345" y="4650475"/>
            <a:ext cx="12008852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91348" y="4773225"/>
            <a:ext cx="12008849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1078" y="66676"/>
            <a:ext cx="12002497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85344" y="69755"/>
            <a:ext cx="12017829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103632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o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WALCHAND INSTITUTE OF TECHNOLOGY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95072" y="6210300"/>
            <a:ext cx="6096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2A41493B-4E0B-4A12-97BF-B75EBF61C6E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2272145" y="3524115"/>
            <a:ext cx="8312728" cy="2754312"/>
          </a:xfrm>
        </p:spPr>
        <p:txBody>
          <a:bodyPr>
            <a:normAutofit lnSpcReduction="10000"/>
          </a:bodyPr>
          <a:lstStyle/>
          <a:p>
            <a:pPr algn="ctr">
              <a:buNone/>
            </a:pPr>
            <a:endParaRPr lang="en-US" dirty="0"/>
          </a:p>
          <a:p>
            <a:pPr algn="ctr">
              <a:buNone/>
            </a:pPr>
            <a:r>
              <a:rPr lang="en-US" sz="2800" b="1" dirty="0"/>
              <a:t>Dr Mrs. Anita M. </a:t>
            </a:r>
            <a:r>
              <a:rPr lang="en-US" sz="2800" b="1" dirty="0" err="1"/>
              <a:t>Pujar</a:t>
            </a:r>
            <a:endParaRPr lang="en-US" sz="2800" b="1" dirty="0"/>
          </a:p>
          <a:p>
            <a:pPr algn="ctr">
              <a:buNone/>
            </a:pPr>
            <a:r>
              <a:rPr lang="en-US" sz="2400" dirty="0"/>
              <a:t>arkulkarni10@gmail.com</a:t>
            </a:r>
          </a:p>
          <a:p>
            <a:pPr algn="ctr">
              <a:buNone/>
            </a:pPr>
            <a:r>
              <a:rPr lang="en-US" sz="2400" dirty="0"/>
              <a:t>Professor in Computer Science &amp; </a:t>
            </a:r>
            <a:r>
              <a:rPr lang="en-US" sz="2400" dirty="0" err="1"/>
              <a:t>Engg</a:t>
            </a:r>
            <a:endParaRPr lang="en-US" sz="2400" dirty="0"/>
          </a:p>
          <a:p>
            <a:pPr algn="ctr">
              <a:buNone/>
            </a:pPr>
            <a:r>
              <a:rPr lang="en-US" sz="2400" dirty="0"/>
              <a:t>Walchand Institute of Technology, </a:t>
            </a:r>
            <a:r>
              <a:rPr lang="en-US" sz="2400" dirty="0" err="1"/>
              <a:t>Solapur</a:t>
            </a:r>
            <a:endParaRPr lang="en-US" sz="2400" dirty="0"/>
          </a:p>
          <a:p>
            <a:pPr algn="ctr">
              <a:buNone/>
            </a:pPr>
            <a:r>
              <a:rPr lang="en-US" sz="2400" b="1" dirty="0"/>
              <a:t>www.witsolapur.org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7" name="Picture 4" descr="WIT Solapur - Logo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322032" y="3888034"/>
            <a:ext cx="724888" cy="12523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10"/>
          <p:cNvSpPr/>
          <p:nvPr/>
        </p:nvSpPr>
        <p:spPr>
          <a:xfrm>
            <a:off x="2770497" y="1240970"/>
            <a:ext cx="6551536" cy="2272939"/>
          </a:xfrm>
          <a:prstGeom prst="rect">
            <a:avLst/>
          </a:prstGeom>
          <a:solidFill>
            <a:schemeClr val="bg1"/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3473525" y="1582579"/>
            <a:ext cx="552558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solidFill>
                  <a:srgbClr val="0070C0"/>
                </a:solidFill>
              </a:rPr>
              <a:t>AN INTRODUCTION</a:t>
            </a:r>
          </a:p>
          <a:p>
            <a:pPr algn="ctr"/>
            <a:r>
              <a:rPr lang="en-IN" sz="3200" b="1" dirty="0">
                <a:solidFill>
                  <a:srgbClr val="0070C0"/>
                </a:solidFill>
              </a:rPr>
              <a:t>  TO </a:t>
            </a:r>
          </a:p>
          <a:p>
            <a:pPr algn="ctr"/>
            <a:r>
              <a:rPr lang="en-US" sz="3200" b="1" dirty="0">
                <a:solidFill>
                  <a:srgbClr val="0070C0"/>
                </a:solidFill>
              </a:rPr>
              <a:t>HQL</a:t>
            </a:r>
            <a:endParaRPr lang="en-IN" sz="3200" b="1" dirty="0">
              <a:solidFill>
                <a:srgbClr val="0070C0"/>
              </a:solidFill>
            </a:endParaRPr>
          </a:p>
        </p:txBody>
      </p:sp>
      <p:pic>
        <p:nvPicPr>
          <p:cNvPr id="13" name="Picture 3" descr="88x31.pn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31717" y="4214469"/>
            <a:ext cx="1701823" cy="5995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796301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9259" y="123718"/>
            <a:ext cx="10363200" cy="795121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Contd. …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60816" y="6186054"/>
            <a:ext cx="5283200" cy="457200"/>
          </a:xfrm>
        </p:spPr>
        <p:txBody>
          <a:bodyPr/>
          <a:lstStyle/>
          <a:p>
            <a:r>
              <a:rPr lang="en-US" sz="2000" dirty="0">
                <a:solidFill>
                  <a:schemeClr val="tx1"/>
                </a:solidFill>
              </a:rPr>
              <a:t>               Walchand Institute of Technology, Solapur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22964" y="918839"/>
            <a:ext cx="11075791" cy="5046955"/>
          </a:xfrm>
          <a:noFill/>
          <a:ln w="22225">
            <a:solidFill>
              <a:schemeClr val="accent1">
                <a:lumMod val="75000"/>
              </a:schemeClr>
            </a:solidFill>
          </a:ln>
        </p:spPr>
        <p:txBody>
          <a:bodyPr vert="horz">
            <a:normAutofit lnSpcReduction="10000"/>
          </a:bodyPr>
          <a:lstStyle/>
          <a:p>
            <a:pPr marL="0" indent="0">
              <a:buNone/>
            </a:pPr>
            <a:endParaRPr lang="en-US" b="1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rgbClr val="FF0000"/>
                </a:solidFill>
              </a:rPr>
              <a:t>Objective: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To describe the extended database.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rgbClr val="FF0000"/>
                </a:solidFill>
              </a:rPr>
              <a:t>Act:</a:t>
            </a:r>
          </a:p>
          <a:p>
            <a:pPr marL="0" indent="0">
              <a:buNone/>
            </a:pPr>
            <a:r>
              <a:rPr lang="en-US" b="1" dirty="0"/>
              <a:t>	DESCRIBE DATABASE EXTENDED STUDENTS;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002060"/>
                </a:solidFill>
              </a:rPr>
              <a:t>Note: </a:t>
            </a:r>
            <a:r>
              <a:rPr lang="en-US" b="1" dirty="0"/>
              <a:t>Shows DB properties also.</a:t>
            </a:r>
          </a:p>
          <a:p>
            <a:pPr marL="0" indent="0">
              <a:buNone/>
            </a:pPr>
            <a:endParaRPr lang="en-US" b="1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rgbClr val="FF0000"/>
                </a:solidFill>
              </a:rPr>
              <a:t>Objective: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To alter the database properties.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rgbClr val="FF0000"/>
                </a:solidFill>
              </a:rPr>
              <a:t>Act:</a:t>
            </a:r>
          </a:p>
          <a:p>
            <a:pPr marL="0" indent="0">
              <a:buNone/>
            </a:pPr>
            <a:r>
              <a:rPr lang="en-US" b="1" dirty="0"/>
              <a:t>	ALTER DATABASE STUDENTS SET DBPROPERTIES (‘edited-by’ = 	‘JAMES’);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002060"/>
                </a:solidFill>
              </a:rPr>
              <a:t>Note: </a:t>
            </a:r>
            <a:r>
              <a:rPr lang="en-US" b="1" dirty="0"/>
              <a:t>In Hive, it is not possible to unset the DB properties.</a:t>
            </a:r>
          </a:p>
          <a:p>
            <a:pPr marL="0" indent="0">
              <a:buNone/>
            </a:pPr>
            <a:endParaRPr lang="en-US" b="1" dirty="0"/>
          </a:p>
          <a:p>
            <a:pPr>
              <a:buFont typeface="Wingdings 2"/>
              <a:buNone/>
            </a:pPr>
            <a:endParaRPr lang="en-US" dirty="0"/>
          </a:p>
        </p:txBody>
      </p:sp>
      <p:sp>
        <p:nvSpPr>
          <p:cNvPr id="8" name="Slide Number Placeholder 5"/>
          <p:cNvSpPr txBox="1">
            <a:spLocks/>
          </p:cNvSpPr>
          <p:nvPr/>
        </p:nvSpPr>
        <p:spPr>
          <a:xfrm>
            <a:off x="8812600" y="6182591"/>
            <a:ext cx="6096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A41493B-4E0B-4A12-97BF-B75EBF61C6E0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9" name="Picture 4" descr="WIT Solapur - Logo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3245" y="5838267"/>
            <a:ext cx="402605" cy="695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EF6A028-8011-4808-8BCD-2A7CA991B8A2}"/>
              </a:ext>
            </a:extLst>
          </p:cNvPr>
          <p:cNvSpPr/>
          <p:nvPr/>
        </p:nvSpPr>
        <p:spPr>
          <a:xfrm>
            <a:off x="1748901" y="4261282"/>
            <a:ext cx="9410330" cy="923277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12477D7-E431-404D-B31E-8BF64605A69D}"/>
              </a:ext>
            </a:extLst>
          </p:cNvPr>
          <p:cNvSpPr/>
          <p:nvPr/>
        </p:nvSpPr>
        <p:spPr>
          <a:xfrm>
            <a:off x="1748901" y="2183907"/>
            <a:ext cx="6695116" cy="412811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73517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9259" y="123718"/>
            <a:ext cx="10363200" cy="795121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Contd. …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60816" y="6186054"/>
            <a:ext cx="5283200" cy="457200"/>
          </a:xfrm>
        </p:spPr>
        <p:txBody>
          <a:bodyPr/>
          <a:lstStyle/>
          <a:p>
            <a:r>
              <a:rPr lang="en-US" sz="2000" dirty="0">
                <a:solidFill>
                  <a:schemeClr val="tx1"/>
                </a:solidFill>
              </a:rPr>
              <a:t>               Walchand Institute of Technology, Solapur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22964" y="918839"/>
            <a:ext cx="11075791" cy="5046955"/>
          </a:xfrm>
          <a:noFill/>
          <a:ln w="22225">
            <a:solidFill>
              <a:schemeClr val="accent1">
                <a:lumMod val="75000"/>
              </a:schemeClr>
            </a:solidFill>
          </a:ln>
        </p:spPr>
        <p:txBody>
          <a:bodyPr vert="horz">
            <a:normAutofit/>
          </a:bodyPr>
          <a:lstStyle/>
          <a:p>
            <a:pPr marL="0" indent="0">
              <a:buNone/>
            </a:pPr>
            <a:endParaRPr lang="en-US" b="1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rgbClr val="FF0000"/>
                </a:solidFill>
              </a:rPr>
              <a:t>Objective: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To make the database as current working database.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rgbClr val="FF0000"/>
                </a:solidFill>
              </a:rPr>
              <a:t>Act:</a:t>
            </a:r>
          </a:p>
          <a:p>
            <a:pPr marL="0" indent="0">
              <a:buNone/>
            </a:pPr>
            <a:r>
              <a:rPr lang="en-US" b="1" dirty="0"/>
              <a:t>	USE STUDENTS;</a:t>
            </a:r>
          </a:p>
          <a:p>
            <a:pPr marL="0" indent="0">
              <a:buNone/>
            </a:pPr>
            <a:endParaRPr lang="en-US" b="1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rgbClr val="FF0000"/>
                </a:solidFill>
              </a:rPr>
              <a:t>Objective: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To drop database.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rgbClr val="FF0000"/>
                </a:solidFill>
              </a:rPr>
              <a:t>Act:</a:t>
            </a:r>
          </a:p>
          <a:p>
            <a:pPr marL="0" indent="0">
              <a:buNone/>
            </a:pPr>
            <a:r>
              <a:rPr lang="en-US" b="1" dirty="0"/>
              <a:t>	DROP DATABASE STUDENTS;	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2060"/>
                </a:solidFill>
              </a:rPr>
              <a:t>Note: </a:t>
            </a:r>
            <a:r>
              <a:rPr lang="en-US" b="1" dirty="0"/>
              <a:t>Hive creates database in the warehouse directory of Hive.</a:t>
            </a:r>
          </a:p>
          <a:p>
            <a:pPr marL="0" indent="0">
              <a:buNone/>
            </a:pPr>
            <a:endParaRPr lang="en-US" b="1" dirty="0"/>
          </a:p>
          <a:p>
            <a:pPr>
              <a:buFont typeface="Wingdings 2"/>
              <a:buNone/>
            </a:pPr>
            <a:endParaRPr lang="en-US" dirty="0"/>
          </a:p>
        </p:txBody>
      </p:sp>
      <p:sp>
        <p:nvSpPr>
          <p:cNvPr id="8" name="Slide Number Placeholder 5"/>
          <p:cNvSpPr txBox="1">
            <a:spLocks/>
          </p:cNvSpPr>
          <p:nvPr/>
        </p:nvSpPr>
        <p:spPr>
          <a:xfrm>
            <a:off x="8812600" y="6182591"/>
            <a:ext cx="6096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A41493B-4E0B-4A12-97BF-B75EBF61C6E0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9" name="Picture 4" descr="WIT Solapur - Logo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3245" y="5838267"/>
            <a:ext cx="402605" cy="695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09F87FC-18C6-436C-B048-6DECBCC20B92}"/>
              </a:ext>
            </a:extLst>
          </p:cNvPr>
          <p:cNvSpPr/>
          <p:nvPr/>
        </p:nvSpPr>
        <p:spPr>
          <a:xfrm>
            <a:off x="1802166" y="4200618"/>
            <a:ext cx="4293834" cy="575568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989F582-EBA8-4E9E-9EF0-6C78FDE531D4}"/>
              </a:ext>
            </a:extLst>
          </p:cNvPr>
          <p:cNvSpPr/>
          <p:nvPr/>
        </p:nvSpPr>
        <p:spPr>
          <a:xfrm>
            <a:off x="1802166" y="2274164"/>
            <a:ext cx="2432483" cy="575568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63071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150921"/>
            <a:ext cx="10363200" cy="878890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Tables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60816" y="6186054"/>
            <a:ext cx="5283200" cy="457200"/>
          </a:xfrm>
        </p:spPr>
        <p:txBody>
          <a:bodyPr/>
          <a:lstStyle/>
          <a:p>
            <a:r>
              <a:rPr lang="en-US" sz="2000" dirty="0">
                <a:solidFill>
                  <a:schemeClr val="tx1"/>
                </a:solidFill>
              </a:rPr>
              <a:t>               Walchand Institute of Technology, Solapur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325882" y="1500328"/>
            <a:ext cx="10149836" cy="3124939"/>
          </a:xfrm>
          <a:noFill/>
          <a:ln w="22225">
            <a:solidFill>
              <a:schemeClr val="accent1">
                <a:lumMod val="75000"/>
              </a:schemeClr>
            </a:solidFill>
          </a:ln>
        </p:spPr>
        <p:txBody>
          <a:bodyPr vert="horz">
            <a:normAutofit/>
          </a:bodyPr>
          <a:lstStyle/>
          <a:p>
            <a:r>
              <a:rPr lang="en-US" dirty="0"/>
              <a:t>Hive provides two kinds of table: Managed and External Table.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sz="2800" b="1" dirty="0">
                <a:solidFill>
                  <a:srgbClr val="002060"/>
                </a:solidFill>
              </a:rPr>
              <a:t>Managed Table: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Hive stores the Managed tables under the warehouse folder under Hive.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complete life cycle of table and data is managed by Hive.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When the internal table is dropped, it drops the data as well as the metadata.</a:t>
            </a:r>
          </a:p>
          <a:p>
            <a:pPr>
              <a:buFont typeface="Wingdings 2"/>
              <a:buNone/>
            </a:pPr>
            <a:endParaRPr lang="en-US" dirty="0"/>
          </a:p>
        </p:txBody>
      </p:sp>
      <p:sp>
        <p:nvSpPr>
          <p:cNvPr id="8" name="Slide Number Placeholder 5"/>
          <p:cNvSpPr txBox="1">
            <a:spLocks/>
          </p:cNvSpPr>
          <p:nvPr/>
        </p:nvSpPr>
        <p:spPr>
          <a:xfrm>
            <a:off x="8812600" y="6182591"/>
            <a:ext cx="6096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A41493B-4E0B-4A12-97BF-B75EBF61C6E0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9" name="Picture 4" descr="WIT Solapur - Logo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3245" y="5838267"/>
            <a:ext cx="402605" cy="695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526333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9259" y="123718"/>
            <a:ext cx="10363200" cy="795121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Contd. …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60816" y="6186054"/>
            <a:ext cx="5283200" cy="457200"/>
          </a:xfrm>
        </p:spPr>
        <p:txBody>
          <a:bodyPr/>
          <a:lstStyle/>
          <a:p>
            <a:r>
              <a:rPr lang="en-US" sz="2000" dirty="0">
                <a:solidFill>
                  <a:schemeClr val="tx1"/>
                </a:solidFill>
              </a:rPr>
              <a:t>               Walchand Institute of Technology, Solapur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22964" y="918839"/>
            <a:ext cx="11075791" cy="5046955"/>
          </a:xfrm>
          <a:noFill/>
          <a:ln w="22225">
            <a:solidFill>
              <a:schemeClr val="accent1">
                <a:lumMod val="75000"/>
              </a:schemeClr>
            </a:solidFill>
          </a:ln>
        </p:spPr>
        <p:txBody>
          <a:bodyPr vert="horz">
            <a:normAutofit/>
          </a:bodyPr>
          <a:lstStyle/>
          <a:p>
            <a:pPr marL="0" indent="0">
              <a:buNone/>
            </a:pPr>
            <a:endParaRPr lang="en-US" b="1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rgbClr val="FF0000"/>
                </a:solidFill>
              </a:rPr>
              <a:t>Objective: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To create managed table named ‘STUDENT’.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rgbClr val="FF0000"/>
                </a:solidFill>
              </a:rPr>
              <a:t>Act:</a:t>
            </a:r>
          </a:p>
          <a:p>
            <a:pPr marL="0" indent="0">
              <a:buNone/>
            </a:pPr>
            <a:r>
              <a:rPr lang="en-US" b="1" dirty="0"/>
              <a:t>	CREATE TABLE IF NOT EXISTS STUDENT(</a:t>
            </a:r>
            <a:r>
              <a:rPr lang="en-US" b="1" dirty="0" err="1"/>
              <a:t>rollno</a:t>
            </a:r>
            <a:r>
              <a:rPr lang="en-US" b="1" dirty="0"/>
              <a:t> INT, name STRING, 	</a:t>
            </a:r>
            <a:r>
              <a:rPr lang="en-US" b="1" dirty="0" err="1"/>
              <a:t>gpa</a:t>
            </a:r>
            <a:r>
              <a:rPr lang="en-US" b="1" dirty="0"/>
              <a:t> FLOAT) ROW FORMAT DELIMITED FIELDS TERMINATED BY ‘\t’;</a:t>
            </a:r>
          </a:p>
          <a:p>
            <a:pPr marL="0" indent="0">
              <a:buNone/>
            </a:pPr>
            <a:r>
              <a:rPr lang="en-US" b="1" dirty="0"/>
              <a:t>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rgbClr val="FF0000"/>
                </a:solidFill>
              </a:rPr>
              <a:t>Objective: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To describe the “STUDENT” table.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rgbClr val="FF0000"/>
                </a:solidFill>
              </a:rPr>
              <a:t>Act:</a:t>
            </a:r>
          </a:p>
          <a:p>
            <a:pPr marL="0" indent="0">
              <a:buNone/>
            </a:pPr>
            <a:r>
              <a:rPr lang="en-US" b="1" dirty="0"/>
              <a:t>	DESCRIBE STUDENT;	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2060"/>
                </a:solidFill>
              </a:rPr>
              <a:t>Note: </a:t>
            </a:r>
            <a:r>
              <a:rPr lang="en-US" b="1" dirty="0"/>
              <a:t>Hive creates managed table in the warehouse directory of Hive.</a:t>
            </a:r>
          </a:p>
          <a:p>
            <a:pPr marL="0" indent="0">
              <a:buNone/>
            </a:pPr>
            <a:endParaRPr lang="en-US" b="1" dirty="0"/>
          </a:p>
          <a:p>
            <a:pPr>
              <a:buFont typeface="Wingdings 2"/>
              <a:buNone/>
            </a:pPr>
            <a:endParaRPr lang="en-US" dirty="0"/>
          </a:p>
        </p:txBody>
      </p:sp>
      <p:sp>
        <p:nvSpPr>
          <p:cNvPr id="8" name="Slide Number Placeholder 5"/>
          <p:cNvSpPr txBox="1">
            <a:spLocks/>
          </p:cNvSpPr>
          <p:nvPr/>
        </p:nvSpPr>
        <p:spPr>
          <a:xfrm>
            <a:off x="8812600" y="6182591"/>
            <a:ext cx="6096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A41493B-4E0B-4A12-97BF-B75EBF61C6E0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9" name="Picture 4" descr="WIT Solapur - Logo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3245" y="5838267"/>
            <a:ext cx="402605" cy="695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D926E6E-BBD2-4563-8A09-358C4CEC4969}"/>
              </a:ext>
            </a:extLst>
          </p:cNvPr>
          <p:cNvSpPr/>
          <p:nvPr/>
        </p:nvSpPr>
        <p:spPr>
          <a:xfrm>
            <a:off x="1784413" y="4651899"/>
            <a:ext cx="3151571" cy="461640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B4E9A43-A23E-4716-BF25-A01E28677A6C}"/>
              </a:ext>
            </a:extLst>
          </p:cNvPr>
          <p:cNvSpPr/>
          <p:nvPr/>
        </p:nvSpPr>
        <p:spPr>
          <a:xfrm>
            <a:off x="1630532" y="2416946"/>
            <a:ext cx="9999216" cy="1012054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37789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150921"/>
            <a:ext cx="10363200" cy="878890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Contd. …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60816" y="6186054"/>
            <a:ext cx="5283200" cy="457200"/>
          </a:xfrm>
        </p:spPr>
        <p:txBody>
          <a:bodyPr/>
          <a:lstStyle/>
          <a:p>
            <a:r>
              <a:rPr lang="en-US" sz="2000" dirty="0">
                <a:solidFill>
                  <a:schemeClr val="tx1"/>
                </a:solidFill>
              </a:rPr>
              <a:t>               Walchand Institute of Technology, Solapur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77567" y="1340527"/>
            <a:ext cx="8906962" cy="3107185"/>
          </a:xfrm>
          <a:noFill/>
          <a:ln w="22225">
            <a:solidFill>
              <a:schemeClr val="accent1">
                <a:lumMod val="75000"/>
              </a:schemeClr>
            </a:solidFill>
          </a:ln>
        </p:spPr>
        <p:txBody>
          <a:bodyPr vert="horz"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800" b="1" dirty="0">
                <a:solidFill>
                  <a:srgbClr val="002060"/>
                </a:solidFill>
              </a:rPr>
              <a:t>External or Self-Managed Table: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When the table is dropped, it retains the data in the underlying location.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External </a:t>
            </a:r>
            <a:r>
              <a:rPr lang="en-US" dirty="0"/>
              <a:t>keyword is used to create an external table.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Location </a:t>
            </a:r>
            <a:r>
              <a:rPr lang="en-US" dirty="0"/>
              <a:t>needs to be specified to store the dataset in that particular location.</a:t>
            </a:r>
            <a:endParaRPr lang="en-US" b="1" dirty="0"/>
          </a:p>
        </p:txBody>
      </p:sp>
      <p:sp>
        <p:nvSpPr>
          <p:cNvPr id="8" name="Slide Number Placeholder 5"/>
          <p:cNvSpPr txBox="1">
            <a:spLocks/>
          </p:cNvSpPr>
          <p:nvPr/>
        </p:nvSpPr>
        <p:spPr>
          <a:xfrm>
            <a:off x="8812600" y="6182591"/>
            <a:ext cx="6096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A41493B-4E0B-4A12-97BF-B75EBF61C6E0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9" name="Picture 4" descr="WIT Solapur - Logo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3245" y="5838267"/>
            <a:ext cx="402605" cy="695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455929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9259" y="123718"/>
            <a:ext cx="10363200" cy="795121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Contd. …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60816" y="6186054"/>
            <a:ext cx="5283200" cy="457200"/>
          </a:xfrm>
        </p:spPr>
        <p:txBody>
          <a:bodyPr/>
          <a:lstStyle/>
          <a:p>
            <a:r>
              <a:rPr lang="en-US" sz="2000" dirty="0">
                <a:solidFill>
                  <a:schemeClr val="tx1"/>
                </a:solidFill>
              </a:rPr>
              <a:t>               Walchand Institute of Technology, Solapur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22964" y="918839"/>
            <a:ext cx="11075791" cy="5046955"/>
          </a:xfrm>
          <a:noFill/>
          <a:ln w="22225">
            <a:solidFill>
              <a:schemeClr val="accent1">
                <a:lumMod val="75000"/>
              </a:schemeClr>
            </a:solidFill>
          </a:ln>
        </p:spPr>
        <p:txBody>
          <a:bodyPr vert="horz">
            <a:normAutofit/>
          </a:bodyPr>
          <a:lstStyle/>
          <a:p>
            <a:pPr marL="0" indent="0">
              <a:buNone/>
            </a:pPr>
            <a:endParaRPr lang="en-US" b="1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rgbClr val="FF0000"/>
                </a:solidFill>
              </a:rPr>
              <a:t>Objective: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To create external table named ‘EXT_STUDENT’.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rgbClr val="FF0000"/>
                </a:solidFill>
              </a:rPr>
              <a:t>Act:</a:t>
            </a:r>
          </a:p>
          <a:p>
            <a:pPr marL="0" indent="0">
              <a:buNone/>
            </a:pPr>
            <a:r>
              <a:rPr lang="en-US" b="1" dirty="0"/>
              <a:t>	CREATE EXTERNAL TABLE IF NOT EXISTS EXT_STUDENT(</a:t>
            </a:r>
            <a:r>
              <a:rPr lang="en-US" b="1" dirty="0" err="1"/>
              <a:t>rollno</a:t>
            </a:r>
            <a:r>
              <a:rPr lang="en-US" b="1" dirty="0"/>
              <a:t> INT, 	name STRING, </a:t>
            </a:r>
            <a:r>
              <a:rPr lang="en-US" b="1" dirty="0" err="1"/>
              <a:t>gpa</a:t>
            </a:r>
            <a:r>
              <a:rPr lang="en-US" b="1" dirty="0"/>
              <a:t> FLOAT) ROW FORMAT DELIMITED FIELDS 	TERMINATED BY ‘\t’ LOCATION ‘/STUDENT_INFO’;</a:t>
            </a:r>
          </a:p>
          <a:p>
            <a:pPr marL="0" indent="0">
              <a:buNone/>
            </a:pPr>
            <a:endParaRPr lang="en-US" b="1" dirty="0">
              <a:solidFill>
                <a:srgbClr val="00206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002060"/>
                </a:solidFill>
              </a:rPr>
              <a:t>Note: </a:t>
            </a:r>
            <a:r>
              <a:rPr lang="en-US" b="1" dirty="0"/>
              <a:t>Hive creates the external table in the specified location.</a:t>
            </a:r>
          </a:p>
          <a:p>
            <a:pPr marL="0" indent="0">
              <a:buNone/>
            </a:pPr>
            <a:endParaRPr lang="en-US" b="1" dirty="0"/>
          </a:p>
          <a:p>
            <a:pPr>
              <a:buFont typeface="Wingdings 2"/>
              <a:buNone/>
            </a:pPr>
            <a:endParaRPr lang="en-US" dirty="0"/>
          </a:p>
        </p:txBody>
      </p:sp>
      <p:sp>
        <p:nvSpPr>
          <p:cNvPr id="8" name="Slide Number Placeholder 5"/>
          <p:cNvSpPr txBox="1">
            <a:spLocks/>
          </p:cNvSpPr>
          <p:nvPr/>
        </p:nvSpPr>
        <p:spPr>
          <a:xfrm>
            <a:off x="8812600" y="6182591"/>
            <a:ext cx="6096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A41493B-4E0B-4A12-97BF-B75EBF61C6E0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9" name="Picture 4" descr="WIT Solapur - Logo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3245" y="5838267"/>
            <a:ext cx="402605" cy="695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B8AF23B-60D8-498F-BEA6-C219F7B6699F}"/>
              </a:ext>
            </a:extLst>
          </p:cNvPr>
          <p:cNvSpPr/>
          <p:nvPr/>
        </p:nvSpPr>
        <p:spPr>
          <a:xfrm>
            <a:off x="1704513" y="2379217"/>
            <a:ext cx="9837946" cy="1198484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55578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150921"/>
            <a:ext cx="10363200" cy="878890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Contd. …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60816" y="6186054"/>
            <a:ext cx="5283200" cy="457200"/>
          </a:xfrm>
        </p:spPr>
        <p:txBody>
          <a:bodyPr/>
          <a:lstStyle/>
          <a:p>
            <a:r>
              <a:rPr lang="en-US" sz="2000" dirty="0">
                <a:solidFill>
                  <a:schemeClr val="tx1"/>
                </a:solidFill>
              </a:rPr>
              <a:t>               Walchand Institute of Technology, Solapur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22964" y="1029811"/>
            <a:ext cx="10504943" cy="4323424"/>
          </a:xfrm>
          <a:noFill/>
          <a:ln w="22225">
            <a:solidFill>
              <a:schemeClr val="accent1">
                <a:lumMod val="75000"/>
              </a:schemeClr>
            </a:solidFill>
          </a:ln>
        </p:spPr>
        <p:txBody>
          <a:bodyPr vert="horz"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800" b="1" dirty="0">
                <a:solidFill>
                  <a:srgbClr val="002060"/>
                </a:solidFill>
              </a:rPr>
              <a:t>Loading Data into Table from File: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rgbClr val="FF0000"/>
                </a:solidFill>
              </a:rPr>
              <a:t>Objective: </a:t>
            </a:r>
            <a:r>
              <a:rPr lang="en-US" dirty="0"/>
              <a:t>To load data into the table from file named </a:t>
            </a:r>
            <a:r>
              <a:rPr lang="en-US" dirty="0" err="1"/>
              <a:t>student.tsv</a:t>
            </a:r>
            <a:r>
              <a:rPr lang="en-US" dirty="0"/>
              <a:t>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rgbClr val="FF0000"/>
                </a:solidFill>
              </a:rPr>
              <a:t>Act:</a:t>
            </a:r>
          </a:p>
          <a:p>
            <a:pPr marL="0" indent="0">
              <a:buNone/>
            </a:pPr>
            <a:r>
              <a:rPr lang="en-US" b="1" dirty="0"/>
              <a:t>	LOAD DATA LOCAL INPATH ‘/root/</a:t>
            </a:r>
            <a:r>
              <a:rPr lang="en-US" b="1" dirty="0" err="1"/>
              <a:t>hivedemos</a:t>
            </a:r>
            <a:r>
              <a:rPr lang="en-US" b="1" dirty="0"/>
              <a:t>/</a:t>
            </a:r>
            <a:r>
              <a:rPr lang="en-US" b="1" dirty="0" err="1"/>
              <a:t>student.tsv</a:t>
            </a:r>
            <a:r>
              <a:rPr lang="en-US" b="1" dirty="0"/>
              <a:t>’ 	OVERWRITE INTO TABLE EXT_STUDENT;</a:t>
            </a:r>
          </a:p>
          <a:p>
            <a:pPr marL="0" indent="0">
              <a:buNone/>
            </a:pPr>
            <a:endParaRPr lang="en-US" b="1" dirty="0">
              <a:solidFill>
                <a:srgbClr val="00206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002060"/>
                </a:solidFill>
              </a:rPr>
              <a:t>Note: </a:t>
            </a:r>
            <a:r>
              <a:rPr lang="en-US" b="1" dirty="0"/>
              <a:t>Local keyword is used to load the data from the local file system. To load the from HDFS, remove local key word form the statement.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Slide Number Placeholder 5"/>
          <p:cNvSpPr txBox="1">
            <a:spLocks/>
          </p:cNvSpPr>
          <p:nvPr/>
        </p:nvSpPr>
        <p:spPr>
          <a:xfrm>
            <a:off x="8812600" y="6182591"/>
            <a:ext cx="6096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A41493B-4E0B-4A12-97BF-B75EBF61C6E0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9" name="Picture 4" descr="WIT Solapur - Logo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3245" y="5838267"/>
            <a:ext cx="402605" cy="695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D9B134D-C639-471A-A6FF-C0FADB3BB1CA}"/>
              </a:ext>
            </a:extLst>
          </p:cNvPr>
          <p:cNvSpPr/>
          <p:nvPr/>
        </p:nvSpPr>
        <p:spPr>
          <a:xfrm>
            <a:off x="1630532" y="2416946"/>
            <a:ext cx="8930936" cy="894425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50650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150921"/>
            <a:ext cx="10363200" cy="63199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Contd. …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60816" y="6186054"/>
            <a:ext cx="5283200" cy="457200"/>
          </a:xfrm>
        </p:spPr>
        <p:txBody>
          <a:bodyPr/>
          <a:lstStyle/>
          <a:p>
            <a:r>
              <a:rPr lang="en-US" sz="2000" dirty="0">
                <a:solidFill>
                  <a:schemeClr val="tx1"/>
                </a:solidFill>
              </a:rPr>
              <a:t>               Walchand Institute of Technology, Solapur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22965" y="782918"/>
            <a:ext cx="10149836" cy="4952057"/>
          </a:xfrm>
          <a:noFill/>
          <a:ln w="22225">
            <a:solidFill>
              <a:schemeClr val="accent1">
                <a:lumMod val="75000"/>
              </a:schemeClr>
            </a:solidFill>
          </a:ln>
        </p:spPr>
        <p:txBody>
          <a:bodyPr vert="horz"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3000" b="1" dirty="0">
                <a:solidFill>
                  <a:srgbClr val="002060"/>
                </a:solidFill>
              </a:rPr>
              <a:t>Collection Data Types: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rgbClr val="FF0000"/>
                </a:solidFill>
              </a:rPr>
              <a:t>Objective: </a:t>
            </a:r>
            <a:r>
              <a:rPr lang="en-US" dirty="0"/>
              <a:t>To work with collection data types.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rgbClr val="FF0000"/>
                </a:solidFill>
              </a:rPr>
              <a:t>Input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	1001,John,Smith:Jones,Mark1!45:Mark2!46:Mark3!43</a:t>
            </a:r>
          </a:p>
          <a:p>
            <a:pPr marL="0" indent="0">
              <a:buNone/>
            </a:pPr>
            <a:r>
              <a:rPr lang="en-US" dirty="0"/>
              <a:t>	1002,Jack,Smith:Jones,Mark1!46:Mark2!47:Mark3!42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rgbClr val="FF0000"/>
                </a:solidFill>
              </a:rPr>
              <a:t>Act:</a:t>
            </a:r>
          </a:p>
          <a:p>
            <a:pPr marL="0" indent="0">
              <a:buNone/>
            </a:pPr>
            <a:r>
              <a:rPr lang="en-US" b="1" dirty="0"/>
              <a:t>	CREATE TABLE STUDENT_INFO (</a:t>
            </a:r>
            <a:r>
              <a:rPr lang="en-US" b="1" dirty="0" err="1"/>
              <a:t>rollno</a:t>
            </a:r>
            <a:r>
              <a:rPr lang="en-US" b="1" dirty="0"/>
              <a:t> INT, name String, sub 	ARRAY&lt;STRING&gt;, marks MAP&lt;STRING,INT&gt;)</a:t>
            </a:r>
          </a:p>
          <a:p>
            <a:pPr marL="0" indent="0">
              <a:buNone/>
            </a:pPr>
            <a:r>
              <a:rPr lang="en-US" b="1" dirty="0"/>
              <a:t>	ROW FORMAT DELIMITED FIELDS TERMINATED BY ‘,’</a:t>
            </a:r>
          </a:p>
          <a:p>
            <a:pPr marL="0" indent="0">
              <a:buNone/>
            </a:pPr>
            <a:r>
              <a:rPr lang="en-US" b="1" dirty="0"/>
              <a:t>	COLLECTION ITEMS TERMINATED BY ‘:’</a:t>
            </a:r>
          </a:p>
          <a:p>
            <a:pPr marL="0" indent="0">
              <a:buNone/>
            </a:pPr>
            <a:r>
              <a:rPr lang="en-US" b="1" dirty="0"/>
              <a:t>	MAP KEYS TERMINATED BY ‘!’;</a:t>
            </a:r>
          </a:p>
          <a:p>
            <a:pPr marL="0" indent="0">
              <a:buNone/>
            </a:pPr>
            <a:r>
              <a:rPr lang="en-US" b="1" dirty="0"/>
              <a:t>	LOAD DATA LOCAL INPATH ‘/root/</a:t>
            </a:r>
            <a:r>
              <a:rPr lang="en-US" b="1" dirty="0" err="1"/>
              <a:t>hivedemos</a:t>
            </a:r>
            <a:r>
              <a:rPr lang="en-US" b="1" dirty="0"/>
              <a:t>/studentinfo.csv’ </a:t>
            </a:r>
          </a:p>
          <a:p>
            <a:pPr marL="0" indent="0">
              <a:buNone/>
            </a:pPr>
            <a:r>
              <a:rPr lang="en-US" b="1" dirty="0"/>
              <a:t>	INTO TABLE 	STUDENT_INFO;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Slide Number Placeholder 5"/>
          <p:cNvSpPr txBox="1">
            <a:spLocks/>
          </p:cNvSpPr>
          <p:nvPr/>
        </p:nvSpPr>
        <p:spPr>
          <a:xfrm>
            <a:off x="8812600" y="6182591"/>
            <a:ext cx="6096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A41493B-4E0B-4A12-97BF-B75EBF61C6E0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9" name="Picture 4" descr="WIT Solapur - Logo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3245" y="5838267"/>
            <a:ext cx="402605" cy="695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07705F8-3573-49A4-8CAD-7DBFAC7E9B2A}"/>
              </a:ext>
            </a:extLst>
          </p:cNvPr>
          <p:cNvSpPr/>
          <p:nvPr/>
        </p:nvSpPr>
        <p:spPr>
          <a:xfrm>
            <a:off x="1775535" y="1948650"/>
            <a:ext cx="6276512" cy="807026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293BA55-D978-4D43-BF3A-DCF14A78631A}"/>
              </a:ext>
            </a:extLst>
          </p:cNvPr>
          <p:cNvSpPr/>
          <p:nvPr/>
        </p:nvSpPr>
        <p:spPr>
          <a:xfrm>
            <a:off x="1630532" y="3071674"/>
            <a:ext cx="8930936" cy="2423604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12574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150921"/>
            <a:ext cx="10363200" cy="51490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Contd. …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60816" y="6186054"/>
            <a:ext cx="5283200" cy="457200"/>
          </a:xfrm>
        </p:spPr>
        <p:txBody>
          <a:bodyPr/>
          <a:lstStyle/>
          <a:p>
            <a:r>
              <a:rPr lang="en-US" sz="2000" dirty="0">
                <a:solidFill>
                  <a:schemeClr val="tx1"/>
                </a:solidFill>
              </a:rPr>
              <a:t>               Walchand Institute of Technology, Solapur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22964" y="665825"/>
            <a:ext cx="9812485" cy="5273336"/>
          </a:xfrm>
          <a:noFill/>
          <a:ln w="22225">
            <a:solidFill>
              <a:schemeClr val="accent1">
                <a:lumMod val="75000"/>
              </a:schemeClr>
            </a:solidFill>
          </a:ln>
        </p:spPr>
        <p:txBody>
          <a:bodyPr vert="horz">
            <a:no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b="1" dirty="0">
                <a:solidFill>
                  <a:srgbClr val="002060"/>
                </a:solidFill>
              </a:rPr>
              <a:t>Querying Table: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rgbClr val="FF0000"/>
                </a:solidFill>
              </a:rPr>
              <a:t>Objective: </a:t>
            </a:r>
            <a:r>
              <a:rPr lang="en-US" sz="2000" dirty="0"/>
              <a:t>To retrieve the student details from “EXT_STUDENT” table.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rgbClr val="FF0000"/>
                </a:solidFill>
              </a:rPr>
              <a:t>Act:</a:t>
            </a:r>
          </a:p>
          <a:p>
            <a:pPr marL="0" indent="0">
              <a:buNone/>
            </a:pPr>
            <a:r>
              <a:rPr lang="en-US" sz="2000" b="1" dirty="0"/>
              <a:t>	SELECT * from EXT_STUDENT;</a:t>
            </a:r>
          </a:p>
          <a:p>
            <a:pPr marL="0" indent="0">
              <a:buNone/>
            </a:pPr>
            <a:endParaRPr lang="en-US" sz="2000" b="1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rgbClr val="FF0000"/>
                </a:solidFill>
              </a:rPr>
              <a:t>Objective: </a:t>
            </a:r>
            <a:r>
              <a:rPr lang="en-US" sz="2000" dirty="0"/>
              <a:t>Querying Collection Data Types.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rgbClr val="FF0000"/>
                </a:solidFill>
              </a:rPr>
              <a:t>Act:</a:t>
            </a:r>
          </a:p>
          <a:p>
            <a:pPr marL="0" indent="0">
              <a:buNone/>
            </a:pPr>
            <a:r>
              <a:rPr lang="en-US" sz="2000" b="1" dirty="0"/>
              <a:t>	SELECT * from STUDENT_INFOF;</a:t>
            </a:r>
          </a:p>
          <a:p>
            <a:pPr marL="0" indent="0">
              <a:buNone/>
            </a:pPr>
            <a:r>
              <a:rPr lang="en-US" sz="2000" b="1" dirty="0"/>
              <a:t>	SELECT NAME, SUB FROM STUDENT_INFO;</a:t>
            </a:r>
          </a:p>
          <a:p>
            <a:pPr marL="0" indent="0">
              <a:buNone/>
            </a:pPr>
            <a:r>
              <a:rPr lang="en-US" sz="2000" b="1" dirty="0"/>
              <a:t>	// To retrieve value of Mark1</a:t>
            </a:r>
          </a:p>
          <a:p>
            <a:pPr marL="0" indent="0">
              <a:buNone/>
            </a:pPr>
            <a:r>
              <a:rPr lang="en-US" sz="2000" b="1" dirty="0"/>
              <a:t>	SELECT NAME, MARKS[‘Mark1’] from STUDENT_INFO;</a:t>
            </a:r>
          </a:p>
          <a:p>
            <a:pPr marL="0" indent="0">
              <a:buNone/>
            </a:pPr>
            <a:r>
              <a:rPr lang="en-US" sz="2000" b="1" dirty="0"/>
              <a:t>	// To retrieve subordinate (array) value</a:t>
            </a:r>
          </a:p>
          <a:p>
            <a:pPr marL="0" indent="0">
              <a:buNone/>
            </a:pPr>
            <a:r>
              <a:rPr lang="en-US" sz="2000" b="1" dirty="0"/>
              <a:t>	SELECT NAME, SUB[0] FROM STUDENT_INFO;</a:t>
            </a:r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8" name="Slide Number Placeholder 5"/>
          <p:cNvSpPr txBox="1">
            <a:spLocks/>
          </p:cNvSpPr>
          <p:nvPr/>
        </p:nvSpPr>
        <p:spPr>
          <a:xfrm>
            <a:off x="8812600" y="6182591"/>
            <a:ext cx="6096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A41493B-4E0B-4A12-97BF-B75EBF61C6E0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9" name="Picture 4" descr="WIT Solapur - Logo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3245" y="5838267"/>
            <a:ext cx="402605" cy="695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598A7B2-3C9E-4247-ADA8-83C54BF8FAC7}"/>
              </a:ext>
            </a:extLst>
          </p:cNvPr>
          <p:cNvSpPr/>
          <p:nvPr/>
        </p:nvSpPr>
        <p:spPr>
          <a:xfrm>
            <a:off x="1740024" y="1899821"/>
            <a:ext cx="3595456" cy="532661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02CD57E-90F8-4287-AAA6-E42A04278BA3}"/>
              </a:ext>
            </a:extLst>
          </p:cNvPr>
          <p:cNvSpPr/>
          <p:nvPr/>
        </p:nvSpPr>
        <p:spPr>
          <a:xfrm>
            <a:off x="1556551" y="3428999"/>
            <a:ext cx="6593150" cy="2199443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04219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150921"/>
            <a:ext cx="10363200" cy="878890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Partitions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60816" y="6186054"/>
            <a:ext cx="5283200" cy="457200"/>
          </a:xfrm>
        </p:spPr>
        <p:txBody>
          <a:bodyPr/>
          <a:lstStyle/>
          <a:p>
            <a:r>
              <a:rPr lang="en-US" sz="2000" dirty="0">
                <a:solidFill>
                  <a:schemeClr val="tx1"/>
                </a:solidFill>
              </a:rPr>
              <a:t>               Walchand Institute of Technology, Solapur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22963" y="1029811"/>
            <a:ext cx="10540453" cy="4429956"/>
          </a:xfrm>
          <a:noFill/>
          <a:ln w="22225">
            <a:solidFill>
              <a:schemeClr val="accent1">
                <a:lumMod val="75000"/>
              </a:schemeClr>
            </a:solidFill>
          </a:ln>
        </p:spPr>
        <p:txBody>
          <a:bodyPr vert="horz">
            <a:normAutofit/>
          </a:bodyPr>
          <a:lstStyle/>
          <a:p>
            <a:r>
              <a:rPr lang="en-US" dirty="0"/>
              <a:t>In Hive, the query reads the entire dataset even though a where clause filter is specified on a particular column. This becomes a bottleneck in most of the MapReduce jobs as it involves huge degree of I/O.</a:t>
            </a:r>
          </a:p>
          <a:p>
            <a:r>
              <a:rPr lang="en-US" dirty="0"/>
              <a:t>So it is necessary to reduce I/O required by the MapReduce job to improve the performance of the query. </a:t>
            </a:r>
          </a:p>
          <a:p>
            <a:r>
              <a:rPr lang="en-US" dirty="0"/>
              <a:t>A very common method to reduce I/O is data partitioning.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	Partitions split the larger dataset into more meaningful chunks.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	Hive provides two kinds of partitions: Static Partition and Dynamic Partition.</a:t>
            </a:r>
          </a:p>
        </p:txBody>
      </p:sp>
      <p:sp>
        <p:nvSpPr>
          <p:cNvPr id="8" name="Slide Number Placeholder 5"/>
          <p:cNvSpPr txBox="1">
            <a:spLocks/>
          </p:cNvSpPr>
          <p:nvPr/>
        </p:nvSpPr>
        <p:spPr>
          <a:xfrm>
            <a:off x="8812600" y="6182591"/>
            <a:ext cx="6096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A41493B-4E0B-4A12-97BF-B75EBF61C6E0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9" name="Picture 4" descr="WIT Solapur - Logo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3245" y="5838267"/>
            <a:ext cx="402605" cy="695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99193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 Learning Outcome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60816" y="6186054"/>
            <a:ext cx="5283200" cy="457200"/>
          </a:xfrm>
        </p:spPr>
        <p:txBody>
          <a:bodyPr/>
          <a:lstStyle/>
          <a:p>
            <a:r>
              <a:rPr lang="en-US" sz="2000" dirty="0">
                <a:solidFill>
                  <a:schemeClr val="tx1"/>
                </a:solidFill>
              </a:rPr>
              <a:t>               Walchand Institute of Technology, Solapur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45176" y="1727851"/>
            <a:ext cx="10515600" cy="2772501"/>
          </a:xfrm>
          <a:noFill/>
          <a:ln w="22225">
            <a:solidFill>
              <a:schemeClr val="accent1">
                <a:lumMod val="75000"/>
              </a:schemeClr>
            </a:solidFill>
          </a:ln>
        </p:spPr>
        <p:txBody>
          <a:bodyPr vert="horz">
            <a:normAutofit/>
          </a:bodyPr>
          <a:lstStyle/>
          <a:p>
            <a:pPr marL="0" indent="0">
              <a:buFont typeface="Wingdings 2"/>
              <a:buNone/>
            </a:pPr>
            <a:endParaRPr lang="en-US" dirty="0"/>
          </a:p>
          <a:p>
            <a:pPr marL="0" indent="0">
              <a:buFont typeface="Wingdings 2"/>
              <a:buNone/>
            </a:pPr>
            <a:r>
              <a:rPr lang="en-US" dirty="0"/>
              <a:t>At the end of this session ,Learners will be able to comprehend:</a:t>
            </a:r>
          </a:p>
          <a:p>
            <a:pPr marL="0" indent="0">
              <a:buFont typeface="Wingdings 2"/>
              <a:buNone/>
            </a:pPr>
            <a:r>
              <a:rPr lang="en-US" dirty="0"/>
              <a:t> </a:t>
            </a:r>
          </a:p>
          <a:p>
            <a:endParaRPr lang="en-US" dirty="0"/>
          </a:p>
          <a:p>
            <a:pPr>
              <a:buFont typeface="Wingdings 2"/>
              <a:buNone/>
            </a:pPr>
            <a:endParaRPr lang="en-US" dirty="0"/>
          </a:p>
        </p:txBody>
      </p:sp>
      <p:sp>
        <p:nvSpPr>
          <p:cNvPr id="8" name="Slide Number Placeholder 5"/>
          <p:cNvSpPr txBox="1">
            <a:spLocks/>
          </p:cNvSpPr>
          <p:nvPr/>
        </p:nvSpPr>
        <p:spPr>
          <a:xfrm>
            <a:off x="8812600" y="6182591"/>
            <a:ext cx="6096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A41493B-4E0B-4A12-97BF-B75EBF61C6E0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9" name="Picture 4" descr="WIT Solapur - Logo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3245" y="5838267"/>
            <a:ext cx="402605" cy="695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911287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150921"/>
            <a:ext cx="10363200" cy="767918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Static Partition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60816" y="6186054"/>
            <a:ext cx="5283200" cy="457200"/>
          </a:xfrm>
        </p:spPr>
        <p:txBody>
          <a:bodyPr/>
          <a:lstStyle/>
          <a:p>
            <a:r>
              <a:rPr lang="en-US" sz="2000" dirty="0">
                <a:solidFill>
                  <a:schemeClr val="tx1"/>
                </a:solidFill>
              </a:rPr>
              <a:t>               Walchand Institute of Technology, Solapur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22964" y="1029811"/>
            <a:ext cx="10646985" cy="4909350"/>
          </a:xfrm>
          <a:noFill/>
          <a:ln w="22225">
            <a:solidFill>
              <a:schemeClr val="accent1">
                <a:lumMod val="75000"/>
              </a:schemeClr>
            </a:solidFill>
          </a:ln>
        </p:spPr>
        <p:txBody>
          <a:bodyPr vert="horz">
            <a:normAutofit fontScale="850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Static partitions comprise columns whose values are known at compile time.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rgbClr val="FF0000"/>
                </a:solidFill>
              </a:rPr>
              <a:t>Objective: </a:t>
            </a:r>
            <a:r>
              <a:rPr lang="en-US" dirty="0"/>
              <a:t>To create static partition based on “</a:t>
            </a:r>
            <a:r>
              <a:rPr lang="en-US" dirty="0" err="1"/>
              <a:t>gpa</a:t>
            </a:r>
            <a:r>
              <a:rPr lang="en-US" dirty="0"/>
              <a:t>” column.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rgbClr val="FF0000"/>
                </a:solidFill>
              </a:rPr>
              <a:t>Act:</a:t>
            </a:r>
          </a:p>
          <a:p>
            <a:pPr marL="0" indent="0">
              <a:buNone/>
            </a:pPr>
            <a:r>
              <a:rPr lang="en-US" b="1" dirty="0"/>
              <a:t>	CREATE TABLE IF NOT EXISTS STATIC_PART_STUDENT(</a:t>
            </a:r>
            <a:r>
              <a:rPr lang="en-US" b="1" dirty="0" err="1"/>
              <a:t>rollno</a:t>
            </a:r>
            <a:r>
              <a:rPr lang="en-US" b="1" dirty="0"/>
              <a:t> INT, 	name 	STRING) PARTITIONED BY (</a:t>
            </a:r>
            <a:r>
              <a:rPr lang="en-US" b="1" dirty="0" err="1"/>
              <a:t>gpa</a:t>
            </a:r>
            <a:r>
              <a:rPr lang="en-US" b="1" dirty="0"/>
              <a:t> FLOAT) ROW FORMAT DELIMITED FIELDS 	TERMINATED BY ‘\t’;</a:t>
            </a:r>
          </a:p>
          <a:p>
            <a:pPr marL="0" indent="0">
              <a:buNone/>
            </a:pPr>
            <a:endParaRPr lang="en-US" b="1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rgbClr val="FF0000"/>
                </a:solidFill>
              </a:rPr>
              <a:t>Objective: </a:t>
            </a:r>
            <a:r>
              <a:rPr lang="en-US" dirty="0"/>
              <a:t>Load data into partition table from table.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rgbClr val="FF0000"/>
                </a:solidFill>
              </a:rPr>
              <a:t>Act:</a:t>
            </a:r>
          </a:p>
          <a:p>
            <a:pPr marL="0" indent="0">
              <a:buNone/>
            </a:pPr>
            <a:r>
              <a:rPr lang="en-US" b="1" dirty="0"/>
              <a:t>	INSERT OVERWRITE TABLE STATIC_PART_STUDENT PARTITION (</a:t>
            </a:r>
            <a:r>
              <a:rPr lang="en-US" b="1" dirty="0" err="1"/>
              <a:t>gpa</a:t>
            </a:r>
            <a:r>
              <a:rPr lang="en-US" b="1" dirty="0"/>
              <a:t> =4.0) 	SELECT </a:t>
            </a:r>
            <a:r>
              <a:rPr lang="en-US" b="1" dirty="0" err="1"/>
              <a:t>rollno</a:t>
            </a:r>
            <a:r>
              <a:rPr lang="en-US" b="1" dirty="0"/>
              <a:t>, name from EXT_STUDENT where </a:t>
            </a:r>
            <a:r>
              <a:rPr lang="en-US" b="1" dirty="0" err="1"/>
              <a:t>gpa</a:t>
            </a:r>
            <a:r>
              <a:rPr lang="en-US" b="1" dirty="0"/>
              <a:t>=4.0;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Note: Hive creates the folder for the value specified in the partition.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Slide Number Placeholder 5"/>
          <p:cNvSpPr txBox="1">
            <a:spLocks/>
          </p:cNvSpPr>
          <p:nvPr/>
        </p:nvSpPr>
        <p:spPr>
          <a:xfrm>
            <a:off x="8812600" y="6182591"/>
            <a:ext cx="6096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A41493B-4E0B-4A12-97BF-B75EBF61C6E0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9" name="Picture 4" descr="WIT Solapur - Logo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3245" y="5838267"/>
            <a:ext cx="402605" cy="695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6980446-3681-4792-B954-BC8AC88D74C5}"/>
              </a:ext>
            </a:extLst>
          </p:cNvPr>
          <p:cNvSpPr/>
          <p:nvPr/>
        </p:nvSpPr>
        <p:spPr>
          <a:xfrm>
            <a:off x="1748901" y="4261282"/>
            <a:ext cx="9250531" cy="692458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06EBC21-30F9-45BD-AF53-2189611A848C}"/>
              </a:ext>
            </a:extLst>
          </p:cNvPr>
          <p:cNvSpPr/>
          <p:nvPr/>
        </p:nvSpPr>
        <p:spPr>
          <a:xfrm>
            <a:off x="1680987" y="2416946"/>
            <a:ext cx="9318445" cy="885547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47341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150921"/>
            <a:ext cx="10363200" cy="878890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Contd. …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60816" y="6186054"/>
            <a:ext cx="5283200" cy="457200"/>
          </a:xfrm>
        </p:spPr>
        <p:txBody>
          <a:bodyPr/>
          <a:lstStyle/>
          <a:p>
            <a:r>
              <a:rPr lang="en-US" sz="2000" dirty="0">
                <a:solidFill>
                  <a:schemeClr val="tx1"/>
                </a:solidFill>
              </a:rPr>
              <a:t>               Walchand Institute of Technology, Solapur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22965" y="1296140"/>
            <a:ext cx="10363200" cy="4385570"/>
          </a:xfrm>
          <a:noFill/>
          <a:ln w="22225">
            <a:solidFill>
              <a:schemeClr val="accent1">
                <a:lumMod val="75000"/>
              </a:schemeClr>
            </a:solidFill>
          </a:ln>
        </p:spPr>
        <p:txBody>
          <a:bodyPr vert="horz"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rgbClr val="FF0000"/>
                </a:solidFill>
              </a:rPr>
              <a:t>Objective: </a:t>
            </a:r>
            <a:r>
              <a:rPr lang="en-US" dirty="0"/>
              <a:t>To add one more static partition based on “</a:t>
            </a:r>
            <a:r>
              <a:rPr lang="en-US" dirty="0" err="1"/>
              <a:t>gpa</a:t>
            </a:r>
            <a:r>
              <a:rPr lang="en-US" dirty="0"/>
              <a:t>” column using the “alter” statement.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rgbClr val="FF0000"/>
                </a:solidFill>
              </a:rPr>
              <a:t>Act:</a:t>
            </a:r>
          </a:p>
          <a:p>
            <a:pPr marL="0" indent="0">
              <a:buNone/>
            </a:pPr>
            <a:r>
              <a:rPr lang="en-US" b="1" dirty="0"/>
              <a:t>	ALTER TABLE STATIC_PART_STUDENT ADD PARTITION 	(</a:t>
            </a:r>
            <a:r>
              <a:rPr lang="en-US" b="1" dirty="0" err="1"/>
              <a:t>gpa</a:t>
            </a:r>
            <a:r>
              <a:rPr lang="en-US" b="1" dirty="0"/>
              <a:t>=3.5);</a:t>
            </a:r>
          </a:p>
          <a:p>
            <a:pPr marL="0" indent="0">
              <a:buNone/>
            </a:pPr>
            <a:r>
              <a:rPr lang="en-US" b="1" dirty="0"/>
              <a:t>	INSERT OVERWRITE TABLE STATIC_PART_STUDENT PARTITION 	(</a:t>
            </a:r>
            <a:r>
              <a:rPr lang="en-US" b="1" dirty="0" err="1"/>
              <a:t>gpa</a:t>
            </a:r>
            <a:r>
              <a:rPr lang="en-US" b="1" dirty="0"/>
              <a:t>=4.0) SELECT </a:t>
            </a:r>
            <a:r>
              <a:rPr lang="en-US" b="1" dirty="0" err="1"/>
              <a:t>rollno</a:t>
            </a:r>
            <a:r>
              <a:rPr lang="en-US" b="1" dirty="0"/>
              <a:t>, name from EXT_STUDENT where 	</a:t>
            </a:r>
            <a:r>
              <a:rPr lang="en-US" b="1" dirty="0" err="1"/>
              <a:t>gpa</a:t>
            </a:r>
            <a:r>
              <a:rPr lang="en-US" b="1" dirty="0"/>
              <a:t>=4.0;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Slide Number Placeholder 5"/>
          <p:cNvSpPr txBox="1">
            <a:spLocks/>
          </p:cNvSpPr>
          <p:nvPr/>
        </p:nvSpPr>
        <p:spPr>
          <a:xfrm>
            <a:off x="8812600" y="6182591"/>
            <a:ext cx="6096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A41493B-4E0B-4A12-97BF-B75EBF61C6E0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9" name="Picture 4" descr="WIT Solapur - Logo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3245" y="5838267"/>
            <a:ext cx="402605" cy="695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0FBBBC2-9FE0-4631-8DEF-02B62C7E739D}"/>
              </a:ext>
            </a:extLst>
          </p:cNvPr>
          <p:cNvSpPr/>
          <p:nvPr/>
        </p:nvSpPr>
        <p:spPr>
          <a:xfrm>
            <a:off x="1630531" y="2716567"/>
            <a:ext cx="9413289" cy="2050741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67907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150921"/>
            <a:ext cx="10363200" cy="878890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Dynamic Partition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60816" y="6186054"/>
            <a:ext cx="5283200" cy="457200"/>
          </a:xfrm>
        </p:spPr>
        <p:txBody>
          <a:bodyPr/>
          <a:lstStyle/>
          <a:p>
            <a:r>
              <a:rPr lang="en-US" sz="2000" dirty="0">
                <a:solidFill>
                  <a:schemeClr val="tx1"/>
                </a:solidFill>
              </a:rPr>
              <a:t>               Walchand Institute of Technology, Solapur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22965" y="1029811"/>
            <a:ext cx="10759436" cy="3994950"/>
          </a:xfrm>
          <a:noFill/>
          <a:ln w="22225">
            <a:solidFill>
              <a:schemeClr val="accent1">
                <a:lumMod val="75000"/>
              </a:schemeClr>
            </a:solidFill>
          </a:ln>
        </p:spPr>
        <p:txBody>
          <a:bodyPr vert="horz"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Dynamic partition have columns whose values are known only at Execution time.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rgbClr val="FF0000"/>
                </a:solidFill>
              </a:rPr>
              <a:t>Objective: </a:t>
            </a:r>
            <a:r>
              <a:rPr lang="en-US" dirty="0"/>
              <a:t>To create dynamic partition on column date.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rgbClr val="FF0000"/>
                </a:solidFill>
              </a:rPr>
              <a:t>Act:</a:t>
            </a:r>
          </a:p>
          <a:p>
            <a:pPr marL="0" indent="0">
              <a:buNone/>
            </a:pPr>
            <a:r>
              <a:rPr lang="en-US" b="1" dirty="0"/>
              <a:t>	CREATE TABLE IF NOT EXISTS DYNAMIC_PART_STUDENT</a:t>
            </a:r>
          </a:p>
          <a:p>
            <a:pPr marL="0" indent="0">
              <a:buNone/>
            </a:pPr>
            <a:r>
              <a:rPr lang="en-US" b="1" dirty="0"/>
              <a:t>	(</a:t>
            </a:r>
            <a:r>
              <a:rPr lang="en-US" b="1" dirty="0" err="1"/>
              <a:t>rollno</a:t>
            </a:r>
            <a:r>
              <a:rPr lang="en-US" b="1" dirty="0"/>
              <a:t> INT, 	name STRING) PARTITIONED BY (</a:t>
            </a:r>
            <a:r>
              <a:rPr lang="en-US" b="1" dirty="0" err="1"/>
              <a:t>gpa</a:t>
            </a:r>
            <a:r>
              <a:rPr lang="en-US" b="1" dirty="0"/>
              <a:t> FLOAT) ROW 	FORMAT DELIMITED FIELDS TERMINATED BY ‘\t’;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Slide Number Placeholder 5"/>
          <p:cNvSpPr txBox="1">
            <a:spLocks/>
          </p:cNvSpPr>
          <p:nvPr/>
        </p:nvSpPr>
        <p:spPr>
          <a:xfrm>
            <a:off x="8812600" y="6182591"/>
            <a:ext cx="6096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A41493B-4E0B-4A12-97BF-B75EBF61C6E0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9" name="Picture 4" descr="WIT Solapur - Logo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3245" y="5838267"/>
            <a:ext cx="402605" cy="695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2E762C3-D091-4A1B-B36F-6D94234A4C43}"/>
              </a:ext>
            </a:extLst>
          </p:cNvPr>
          <p:cNvSpPr/>
          <p:nvPr/>
        </p:nvSpPr>
        <p:spPr>
          <a:xfrm>
            <a:off x="1731146" y="2922973"/>
            <a:ext cx="9339308" cy="1462596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66343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150921"/>
            <a:ext cx="10363200" cy="878890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Contd. …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60816" y="6186054"/>
            <a:ext cx="5283200" cy="457200"/>
          </a:xfrm>
        </p:spPr>
        <p:txBody>
          <a:bodyPr/>
          <a:lstStyle/>
          <a:p>
            <a:r>
              <a:rPr lang="en-US" sz="2000" dirty="0">
                <a:solidFill>
                  <a:schemeClr val="tx1"/>
                </a:solidFill>
              </a:rPr>
              <a:t>               Walchand Institute of Technology, Solapur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22964" y="1029811"/>
            <a:ext cx="11075791" cy="4909350"/>
          </a:xfrm>
          <a:noFill/>
          <a:ln w="22225">
            <a:solidFill>
              <a:schemeClr val="accent1">
                <a:lumMod val="75000"/>
              </a:schemeClr>
            </a:solidFill>
          </a:ln>
        </p:spPr>
        <p:txBody>
          <a:bodyPr vert="horz">
            <a:normAutofit fontScale="55000" lnSpcReduction="2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4400" b="1" dirty="0">
                <a:solidFill>
                  <a:srgbClr val="FF0000"/>
                </a:solidFill>
              </a:rPr>
              <a:t>Objective: </a:t>
            </a:r>
            <a:r>
              <a:rPr lang="en-US" sz="4400" dirty="0"/>
              <a:t>To load data into a dynamic partition table from table.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4400" b="1" dirty="0">
                <a:solidFill>
                  <a:srgbClr val="FF0000"/>
                </a:solidFill>
              </a:rPr>
              <a:t>Act:</a:t>
            </a:r>
          </a:p>
          <a:p>
            <a:pPr marL="0" indent="0">
              <a:buNone/>
            </a:pPr>
            <a:r>
              <a:rPr lang="en-US" b="1" dirty="0"/>
              <a:t>	</a:t>
            </a:r>
          </a:p>
          <a:p>
            <a:pPr marL="0" indent="0">
              <a:buNone/>
            </a:pPr>
            <a:r>
              <a:rPr lang="en-US" sz="2400" b="1" dirty="0"/>
              <a:t>	</a:t>
            </a:r>
            <a:r>
              <a:rPr lang="en-US" sz="3400" b="1" dirty="0"/>
              <a:t>SET </a:t>
            </a:r>
            <a:r>
              <a:rPr lang="en-US" sz="3400" b="1" dirty="0" err="1"/>
              <a:t>hive.exec.dynamic.partition</a:t>
            </a:r>
            <a:r>
              <a:rPr lang="en-US" sz="3400" b="1" dirty="0"/>
              <a:t> = true;</a:t>
            </a:r>
          </a:p>
          <a:p>
            <a:pPr marL="0" indent="0">
              <a:buNone/>
            </a:pPr>
            <a:r>
              <a:rPr lang="en-US" sz="3400" b="1" dirty="0"/>
              <a:t>	SET </a:t>
            </a:r>
            <a:r>
              <a:rPr lang="en-US" sz="3400" b="1" dirty="0" err="1"/>
              <a:t>hive.exec.dynamic.partition.mode</a:t>
            </a:r>
            <a:r>
              <a:rPr lang="en-US" sz="3400" b="1" dirty="0"/>
              <a:t> = </a:t>
            </a:r>
            <a:r>
              <a:rPr lang="en-US" sz="3400" b="1" dirty="0" err="1"/>
              <a:t>nonstrict</a:t>
            </a:r>
            <a:r>
              <a:rPr lang="en-US" sz="3400" b="1" dirty="0"/>
              <a:t>;</a:t>
            </a:r>
          </a:p>
          <a:p>
            <a:pPr marL="0" indent="0">
              <a:buNone/>
            </a:pPr>
            <a:endParaRPr lang="en-US" sz="3400" b="1" dirty="0"/>
          </a:p>
          <a:p>
            <a:pPr marL="0" indent="0">
              <a:buNone/>
            </a:pPr>
            <a:r>
              <a:rPr lang="en-US" sz="3400" b="1" dirty="0"/>
              <a:t>	Note: </a:t>
            </a:r>
            <a:r>
              <a:rPr lang="en-US" sz="3400" dirty="0"/>
              <a:t>The dynamic partition strict mode requires at least one static partition column. </a:t>
            </a:r>
          </a:p>
          <a:p>
            <a:pPr marL="0" indent="0">
              <a:buNone/>
            </a:pPr>
            <a:r>
              <a:rPr lang="en-US" sz="3400" dirty="0"/>
              <a:t>	To turn this off, set </a:t>
            </a:r>
            <a:r>
              <a:rPr lang="en-US" sz="3400" dirty="0" err="1"/>
              <a:t>hive.exec.dynamic.partition.mode</a:t>
            </a:r>
            <a:r>
              <a:rPr lang="en-US" sz="3400" dirty="0"/>
              <a:t>=</a:t>
            </a:r>
            <a:r>
              <a:rPr lang="en-US" sz="3400" dirty="0" err="1"/>
              <a:t>nonstrict</a:t>
            </a:r>
            <a:endParaRPr lang="en-US" sz="3400" dirty="0"/>
          </a:p>
          <a:p>
            <a:pPr marL="0" indent="0">
              <a:buNone/>
            </a:pPr>
            <a:endParaRPr lang="en-US" sz="3400" dirty="0"/>
          </a:p>
          <a:p>
            <a:pPr marL="0" indent="0">
              <a:buNone/>
            </a:pPr>
            <a:r>
              <a:rPr lang="en-US" sz="3400" dirty="0"/>
              <a:t>	</a:t>
            </a:r>
            <a:r>
              <a:rPr lang="en-US" sz="3400" b="1" dirty="0"/>
              <a:t>INSERT OVERWRITE TABLE DYNAMIC_PART_STUDENT </a:t>
            </a:r>
          </a:p>
          <a:p>
            <a:pPr marL="0" indent="0">
              <a:buNone/>
            </a:pPr>
            <a:r>
              <a:rPr lang="en-US" sz="3400" b="1" dirty="0"/>
              <a:t>	PARTITION (</a:t>
            </a:r>
            <a:r>
              <a:rPr lang="en-US" sz="3400" b="1" dirty="0" err="1"/>
              <a:t>gpa</a:t>
            </a:r>
            <a:r>
              <a:rPr lang="en-US" sz="3400" b="1" dirty="0"/>
              <a:t>) SELECT </a:t>
            </a:r>
            <a:r>
              <a:rPr lang="en-US" sz="3400" b="1" dirty="0" err="1"/>
              <a:t>rollno</a:t>
            </a:r>
            <a:r>
              <a:rPr lang="en-US" sz="3400" b="1" dirty="0"/>
              <a:t>, name, </a:t>
            </a:r>
            <a:r>
              <a:rPr lang="en-US" sz="3400" b="1" dirty="0" err="1"/>
              <a:t>gpa</a:t>
            </a:r>
            <a:r>
              <a:rPr lang="en-US" sz="3400" b="1" dirty="0"/>
              <a:t> from EXT_STUDENT;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3800" b="1" dirty="0">
                <a:solidFill>
                  <a:srgbClr val="002060"/>
                </a:solidFill>
              </a:rPr>
              <a:t>Note: </a:t>
            </a:r>
            <a:r>
              <a:rPr lang="en-US" sz="3800" dirty="0"/>
              <a:t>Create partition for all values.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Slide Number Placeholder 5"/>
          <p:cNvSpPr txBox="1">
            <a:spLocks/>
          </p:cNvSpPr>
          <p:nvPr/>
        </p:nvSpPr>
        <p:spPr>
          <a:xfrm>
            <a:off x="8812600" y="6182591"/>
            <a:ext cx="6096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A41493B-4E0B-4A12-97BF-B75EBF61C6E0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9" name="Picture 4" descr="WIT Solapur - Logo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3245" y="5838267"/>
            <a:ext cx="402605" cy="695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1ABA7CE-A688-4ECF-8E8F-904ED231F59D}"/>
              </a:ext>
            </a:extLst>
          </p:cNvPr>
          <p:cNvSpPr/>
          <p:nvPr/>
        </p:nvSpPr>
        <p:spPr>
          <a:xfrm>
            <a:off x="1219200" y="1846555"/>
            <a:ext cx="9940031" cy="3204839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4948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150921"/>
            <a:ext cx="10363200" cy="878890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Bucketing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60816" y="6186054"/>
            <a:ext cx="5283200" cy="457200"/>
          </a:xfrm>
        </p:spPr>
        <p:txBody>
          <a:bodyPr/>
          <a:lstStyle/>
          <a:p>
            <a:r>
              <a:rPr lang="en-US" sz="2000" dirty="0">
                <a:solidFill>
                  <a:schemeClr val="tx1"/>
                </a:solidFill>
              </a:rPr>
              <a:t>               Walchand Institute of Technology, Solapur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22964" y="1029811"/>
            <a:ext cx="9759219" cy="4341179"/>
          </a:xfrm>
          <a:noFill/>
          <a:ln w="22225">
            <a:solidFill>
              <a:schemeClr val="accent1">
                <a:lumMod val="75000"/>
              </a:schemeClr>
            </a:solidFill>
          </a:ln>
        </p:spPr>
        <p:txBody>
          <a:bodyPr vert="horz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Bucketing is similar to partition. However, there is a subtle difference between partition and bucketing.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 a partition, you need to create partition for each unique value of the column. This may lead to situations where you may end up with thousands of partitions.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This can be avoided by using Bucketing in which you can limit the number of buckets to create.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 bucket is a file whereas a partition is a directory.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Slide Number Placeholder 5"/>
          <p:cNvSpPr txBox="1">
            <a:spLocks/>
          </p:cNvSpPr>
          <p:nvPr/>
        </p:nvSpPr>
        <p:spPr>
          <a:xfrm>
            <a:off x="8812600" y="6182591"/>
            <a:ext cx="6096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A41493B-4E0B-4A12-97BF-B75EBF61C6E0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9" name="Picture 4" descr="WIT Solapur - Logo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3245" y="5838267"/>
            <a:ext cx="402605" cy="695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879597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150921"/>
            <a:ext cx="10363200" cy="63199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Contd. …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60816" y="6186054"/>
            <a:ext cx="5283200" cy="457200"/>
          </a:xfrm>
        </p:spPr>
        <p:txBody>
          <a:bodyPr/>
          <a:lstStyle/>
          <a:p>
            <a:r>
              <a:rPr lang="en-US" sz="2000" dirty="0">
                <a:solidFill>
                  <a:schemeClr val="tx1"/>
                </a:solidFill>
              </a:rPr>
              <a:t>               Walchand Institute of Technology, Solapur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22964" y="665825"/>
            <a:ext cx="11075791" cy="5516766"/>
          </a:xfrm>
          <a:noFill/>
          <a:ln w="22225">
            <a:solidFill>
              <a:schemeClr val="accent1">
                <a:lumMod val="75000"/>
              </a:schemeClr>
            </a:solidFill>
          </a:ln>
        </p:spPr>
        <p:txBody>
          <a:bodyPr vert="horz">
            <a:noAutofit/>
          </a:bodyPr>
          <a:lstStyle/>
          <a:p>
            <a:pPr marL="0" indent="0">
              <a:buNone/>
            </a:pPr>
            <a:endParaRPr lang="en-US" sz="15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1500" b="1" dirty="0">
                <a:solidFill>
                  <a:srgbClr val="FF0000"/>
                </a:solidFill>
              </a:rPr>
              <a:t>Objective: </a:t>
            </a:r>
            <a:r>
              <a:rPr lang="en-US" sz="1500" dirty="0"/>
              <a:t>To learn about bucket in hive.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500" b="1" dirty="0">
                <a:solidFill>
                  <a:srgbClr val="FF0000"/>
                </a:solidFill>
              </a:rPr>
              <a:t>Act:</a:t>
            </a:r>
          </a:p>
          <a:p>
            <a:pPr marL="0" indent="0">
              <a:buNone/>
            </a:pPr>
            <a:r>
              <a:rPr lang="en-US" sz="1500" b="1" dirty="0">
                <a:solidFill>
                  <a:srgbClr val="FF0000"/>
                </a:solidFill>
              </a:rPr>
              <a:t>	</a:t>
            </a:r>
            <a:r>
              <a:rPr lang="en-US" sz="1500" b="1" dirty="0"/>
              <a:t>CREATE TABLE IF NOT EXISTS STUDENT (</a:t>
            </a:r>
            <a:r>
              <a:rPr lang="en-US" sz="1500" b="1" dirty="0" err="1"/>
              <a:t>rollno</a:t>
            </a:r>
            <a:r>
              <a:rPr lang="en-US" sz="1500" b="1" dirty="0"/>
              <a:t> INT, name STRING, grade FLOAT) ROW FORMAT DELIMITED FIELDS 	TERMINATED BY  ‘\t’;</a:t>
            </a:r>
          </a:p>
          <a:p>
            <a:pPr marL="0" indent="0">
              <a:buNone/>
            </a:pPr>
            <a:r>
              <a:rPr lang="en-US" sz="1500" b="1" dirty="0"/>
              <a:t>	LOAD DATA LOCAL INPATH ’/root/</a:t>
            </a:r>
            <a:r>
              <a:rPr lang="en-US" sz="1500" b="1" dirty="0" err="1"/>
              <a:t>hivedemos</a:t>
            </a:r>
            <a:r>
              <a:rPr lang="en-US" sz="1500" b="1" dirty="0"/>
              <a:t>/</a:t>
            </a:r>
            <a:r>
              <a:rPr lang="en-US" sz="1500" b="1" dirty="0" err="1"/>
              <a:t>student.tsv</a:t>
            </a:r>
            <a:r>
              <a:rPr lang="en-US" sz="1500" b="1" dirty="0"/>
              <a:t>’ INTO TABLE STUDENT;</a:t>
            </a:r>
          </a:p>
          <a:p>
            <a:pPr marL="0" indent="0">
              <a:buNone/>
            </a:pPr>
            <a:r>
              <a:rPr lang="en-US" sz="1500" dirty="0"/>
              <a:t>	set below property to enable bucketing.</a:t>
            </a:r>
          </a:p>
          <a:p>
            <a:pPr marL="0" indent="0">
              <a:buNone/>
            </a:pPr>
            <a:r>
              <a:rPr lang="en-US" sz="1500" dirty="0"/>
              <a:t>	</a:t>
            </a:r>
            <a:r>
              <a:rPr lang="en-US" sz="1500" b="1" dirty="0"/>
              <a:t>set </a:t>
            </a:r>
            <a:r>
              <a:rPr lang="en-US" sz="1500" b="1" dirty="0" err="1"/>
              <a:t>hive.enforce.bucketing</a:t>
            </a:r>
            <a:r>
              <a:rPr lang="en-US" sz="1500" b="1" dirty="0"/>
              <a:t>=true;</a:t>
            </a:r>
          </a:p>
          <a:p>
            <a:pPr marL="0" indent="0">
              <a:buNone/>
            </a:pPr>
            <a:r>
              <a:rPr lang="en-US" sz="1500" dirty="0"/>
              <a:t>	</a:t>
            </a:r>
            <a:r>
              <a:rPr lang="en-US" sz="1500" b="1" dirty="0"/>
              <a:t>// To create a bucketed table having 3 buckets</a:t>
            </a:r>
          </a:p>
          <a:p>
            <a:pPr marL="0" indent="0">
              <a:buNone/>
            </a:pPr>
            <a:r>
              <a:rPr lang="en-US" sz="1500" dirty="0"/>
              <a:t>	</a:t>
            </a:r>
            <a:r>
              <a:rPr lang="en-US" sz="1500" b="1" dirty="0"/>
              <a:t>CREATE TABLE IF NOT EXISTS STUDENT_BUCKET (</a:t>
            </a:r>
            <a:r>
              <a:rPr lang="en-US" sz="1500" b="1" dirty="0" err="1"/>
              <a:t>rollno</a:t>
            </a:r>
            <a:r>
              <a:rPr lang="en-US" sz="1500" b="1" dirty="0"/>
              <a:t> </a:t>
            </a:r>
            <a:r>
              <a:rPr lang="en-US" sz="1500" b="1" dirty="0" err="1"/>
              <a:t>INT,name</a:t>
            </a:r>
            <a:r>
              <a:rPr lang="en-US" sz="1500" b="1" dirty="0"/>
              <a:t> STRING, grade FLOAT)</a:t>
            </a:r>
          </a:p>
          <a:p>
            <a:pPr marL="0" indent="0">
              <a:buNone/>
            </a:pPr>
            <a:r>
              <a:rPr lang="en-US" sz="1500" b="1" dirty="0"/>
              <a:t>	CLUSTERED BY (grade) into 3 </a:t>
            </a:r>
          </a:p>
          <a:p>
            <a:pPr marL="0" indent="0">
              <a:buNone/>
            </a:pPr>
            <a:r>
              <a:rPr lang="en-US" sz="1500" b="1" dirty="0"/>
              <a:t>	// </a:t>
            </a:r>
            <a:r>
              <a:rPr lang="en-US" sz="1500" dirty="0"/>
              <a:t>Load data to bucketed table</a:t>
            </a:r>
          </a:p>
          <a:p>
            <a:pPr marL="0" indent="0">
              <a:buNone/>
            </a:pPr>
            <a:r>
              <a:rPr lang="en-US" sz="1500" b="1" dirty="0"/>
              <a:t>	FROM STUDENT</a:t>
            </a:r>
          </a:p>
          <a:p>
            <a:pPr marL="0" indent="0">
              <a:buNone/>
            </a:pPr>
            <a:r>
              <a:rPr lang="en-US" sz="1500" b="1" dirty="0"/>
              <a:t>	INSERT OVERWRITE TABLE STUDENT_BUCKET</a:t>
            </a:r>
          </a:p>
          <a:p>
            <a:pPr marL="0" indent="0">
              <a:buNone/>
            </a:pPr>
            <a:r>
              <a:rPr lang="en-US" sz="1500" b="1" dirty="0"/>
              <a:t>	SELECT </a:t>
            </a:r>
            <a:r>
              <a:rPr lang="en-US" sz="1500" b="1" dirty="0" err="1"/>
              <a:t>rollno,name,grade</a:t>
            </a:r>
            <a:r>
              <a:rPr lang="en-US" sz="1500" b="1" dirty="0"/>
              <a:t>;</a:t>
            </a:r>
          </a:p>
          <a:p>
            <a:pPr marL="0" indent="0">
              <a:buNone/>
            </a:pPr>
            <a:r>
              <a:rPr lang="en-US" sz="1500" b="1" dirty="0"/>
              <a:t>	SELECT DISTINCT GRADE FROM STUDENT_BUCKET</a:t>
            </a:r>
          </a:p>
          <a:p>
            <a:pPr marL="0" indent="0">
              <a:buNone/>
            </a:pPr>
            <a:r>
              <a:rPr lang="en-US" sz="1500" b="1" dirty="0"/>
              <a:t>	TABLESAMPLE(BUCKET 1 OUT OF 3 ON GRADE);</a:t>
            </a:r>
          </a:p>
          <a:p>
            <a:pPr marL="0" indent="0">
              <a:buNone/>
            </a:pPr>
            <a:endParaRPr lang="en-US" sz="1500" b="1" dirty="0"/>
          </a:p>
          <a:p>
            <a:pPr marL="0" indent="0">
              <a:buNone/>
            </a:pPr>
            <a:r>
              <a:rPr lang="en-US" sz="1500" b="1" dirty="0"/>
              <a:t>	</a:t>
            </a:r>
            <a:endParaRPr lang="en-US" sz="1500" dirty="0"/>
          </a:p>
        </p:txBody>
      </p:sp>
      <p:sp>
        <p:nvSpPr>
          <p:cNvPr id="8" name="Slide Number Placeholder 5"/>
          <p:cNvSpPr txBox="1">
            <a:spLocks/>
          </p:cNvSpPr>
          <p:nvPr/>
        </p:nvSpPr>
        <p:spPr>
          <a:xfrm>
            <a:off x="8812600" y="6182591"/>
            <a:ext cx="6096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A41493B-4E0B-4A12-97BF-B75EBF61C6E0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9" name="Picture 4" descr="WIT Solapur - Logo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3245" y="5838267"/>
            <a:ext cx="402605" cy="695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12B67CA-B7D2-4F1E-B12B-510B0D67833E}"/>
              </a:ext>
            </a:extLst>
          </p:cNvPr>
          <p:cNvSpPr/>
          <p:nvPr/>
        </p:nvSpPr>
        <p:spPr>
          <a:xfrm>
            <a:off x="1633490" y="1562470"/>
            <a:ext cx="9735545" cy="4275797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34687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150921"/>
            <a:ext cx="10363200" cy="878890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Views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60816" y="6186054"/>
            <a:ext cx="5283200" cy="457200"/>
          </a:xfrm>
        </p:spPr>
        <p:txBody>
          <a:bodyPr/>
          <a:lstStyle/>
          <a:p>
            <a:r>
              <a:rPr lang="en-US" sz="2000" dirty="0">
                <a:solidFill>
                  <a:schemeClr val="tx1"/>
                </a:solidFill>
              </a:rPr>
              <a:t>               Walchand Institute of Technology, Solapur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22965" y="1029811"/>
            <a:ext cx="10460554" cy="4039339"/>
          </a:xfrm>
          <a:noFill/>
          <a:ln w="22225">
            <a:solidFill>
              <a:schemeClr val="accent1">
                <a:lumMod val="75000"/>
              </a:schemeClr>
            </a:solidFill>
          </a:ln>
        </p:spPr>
        <p:txBody>
          <a:bodyPr vert="horz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 Hive, view support is available only in version starting from 0.6. Views are purely logical object.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rgbClr val="FF0000"/>
                </a:solidFill>
              </a:rPr>
              <a:t>Objective: </a:t>
            </a:r>
            <a:r>
              <a:rPr lang="en-US" dirty="0"/>
              <a:t>To create a view table named “STUDENT_VIEW”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rgbClr val="FF0000"/>
                </a:solidFill>
              </a:rPr>
              <a:t>Act:</a:t>
            </a:r>
          </a:p>
          <a:p>
            <a:pPr marL="0" indent="0">
              <a:buNone/>
            </a:pPr>
            <a:r>
              <a:rPr lang="en-US" b="1" dirty="0"/>
              <a:t>	CREATE VIEW STUDENT_VIEW AS SELECT </a:t>
            </a:r>
            <a:r>
              <a:rPr lang="en-US" b="1" dirty="0" err="1"/>
              <a:t>rollno</a:t>
            </a:r>
            <a:r>
              <a:rPr lang="en-US" b="1" dirty="0"/>
              <a:t>, name FROM 	EXT_STUDENT;</a:t>
            </a:r>
            <a:endParaRPr lang="en-US" dirty="0"/>
          </a:p>
        </p:txBody>
      </p:sp>
      <p:sp>
        <p:nvSpPr>
          <p:cNvPr id="8" name="Slide Number Placeholder 5"/>
          <p:cNvSpPr txBox="1">
            <a:spLocks/>
          </p:cNvSpPr>
          <p:nvPr/>
        </p:nvSpPr>
        <p:spPr>
          <a:xfrm>
            <a:off x="8812600" y="6182591"/>
            <a:ext cx="6096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A41493B-4E0B-4A12-97BF-B75EBF61C6E0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9" name="Picture 4" descr="WIT Solapur - Logo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3245" y="5838267"/>
            <a:ext cx="402605" cy="695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0106105-D798-4025-A2F1-DB730F70D592}"/>
              </a:ext>
            </a:extLst>
          </p:cNvPr>
          <p:cNvSpPr/>
          <p:nvPr/>
        </p:nvSpPr>
        <p:spPr>
          <a:xfrm>
            <a:off x="1740023" y="2769833"/>
            <a:ext cx="9019713" cy="941033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24309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150921"/>
            <a:ext cx="10363200" cy="878890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Contd. …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60816" y="6186054"/>
            <a:ext cx="5283200" cy="457200"/>
          </a:xfrm>
        </p:spPr>
        <p:txBody>
          <a:bodyPr/>
          <a:lstStyle/>
          <a:p>
            <a:r>
              <a:rPr lang="en-US" sz="2000" dirty="0">
                <a:solidFill>
                  <a:schemeClr val="tx1"/>
                </a:solidFill>
              </a:rPr>
              <a:t>               Walchand Institute of Technology, Solapur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22964" y="1029811"/>
            <a:ext cx="11075791" cy="4909350"/>
          </a:xfrm>
          <a:noFill/>
          <a:ln w="22225">
            <a:solidFill>
              <a:schemeClr val="accent1">
                <a:lumMod val="75000"/>
              </a:schemeClr>
            </a:solidFill>
          </a:ln>
        </p:spPr>
        <p:txBody>
          <a:bodyPr vert="horz"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rgbClr val="FF0000"/>
                </a:solidFill>
              </a:rPr>
              <a:t>Objective: </a:t>
            </a:r>
            <a:r>
              <a:rPr lang="en-US" dirty="0"/>
              <a:t>Querying the view “STUDENT_VIEW”.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rgbClr val="FF0000"/>
                </a:solidFill>
              </a:rPr>
              <a:t>Act:</a:t>
            </a:r>
          </a:p>
          <a:p>
            <a:pPr marL="0" indent="0">
              <a:buNone/>
            </a:pPr>
            <a:r>
              <a:rPr lang="en-US" b="1" dirty="0"/>
              <a:t>	SELECT * FROM STUDENT_VIEW LIMIT 4;</a:t>
            </a:r>
          </a:p>
          <a:p>
            <a:pPr marL="0" indent="0">
              <a:buNone/>
            </a:pPr>
            <a:endParaRPr lang="en-US" b="1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rgbClr val="FF0000"/>
                </a:solidFill>
              </a:rPr>
              <a:t>Objective: </a:t>
            </a:r>
            <a:r>
              <a:rPr lang="en-US" dirty="0"/>
              <a:t>To drop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dirty="0"/>
              <a:t>the view “STUDENT_VIEW”.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rgbClr val="FF0000"/>
                </a:solidFill>
              </a:rPr>
              <a:t>Act:</a:t>
            </a:r>
          </a:p>
          <a:p>
            <a:pPr marL="0" indent="0">
              <a:buNone/>
            </a:pPr>
            <a:r>
              <a:rPr lang="en-US" b="1" dirty="0"/>
              <a:t>	DROP VIEW STUDENT_VIEW;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Slide Number Placeholder 5"/>
          <p:cNvSpPr txBox="1">
            <a:spLocks/>
          </p:cNvSpPr>
          <p:nvPr/>
        </p:nvSpPr>
        <p:spPr>
          <a:xfrm>
            <a:off x="8812600" y="6182591"/>
            <a:ext cx="6096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A41493B-4E0B-4A12-97BF-B75EBF61C6E0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9" name="Picture 4" descr="WIT Solapur - Logo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3245" y="5838267"/>
            <a:ext cx="402605" cy="695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F143A34-93CF-4627-898E-D34341EE42A8}"/>
              </a:ext>
            </a:extLst>
          </p:cNvPr>
          <p:cNvSpPr/>
          <p:nvPr/>
        </p:nvSpPr>
        <p:spPr>
          <a:xfrm>
            <a:off x="1775535" y="1908700"/>
            <a:ext cx="6134470" cy="497149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89D875B-FB26-4743-AE96-BC714BE72A3B}"/>
              </a:ext>
            </a:extLst>
          </p:cNvPr>
          <p:cNvSpPr/>
          <p:nvPr/>
        </p:nvSpPr>
        <p:spPr>
          <a:xfrm>
            <a:off x="1642369" y="3857807"/>
            <a:ext cx="4536489" cy="594346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11479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150921"/>
            <a:ext cx="10363200" cy="878890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Sub-Query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60816" y="6186054"/>
            <a:ext cx="5283200" cy="457200"/>
          </a:xfrm>
        </p:spPr>
        <p:txBody>
          <a:bodyPr/>
          <a:lstStyle/>
          <a:p>
            <a:r>
              <a:rPr lang="en-US" sz="2000" dirty="0">
                <a:solidFill>
                  <a:schemeClr val="tx1"/>
                </a:solidFill>
              </a:rPr>
              <a:t>               Walchand Institute of Technology, Solapur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219200" y="1473694"/>
            <a:ext cx="9998916" cy="3284737"/>
          </a:xfrm>
          <a:noFill/>
          <a:ln w="22225">
            <a:solidFill>
              <a:schemeClr val="accent1">
                <a:lumMod val="75000"/>
              </a:schemeClr>
            </a:solidFill>
          </a:ln>
        </p:spPr>
        <p:txBody>
          <a:bodyPr vert="horz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 Hive, sub-queries are supported only in the FROM clause (Hive 0.12). You need to specify name for sub-query because every table in a FROM clause has a name.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columns in the sub-query select list should have unique names.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columns in the subquery select list are available to the outer query just like columns of a table.</a:t>
            </a:r>
          </a:p>
        </p:txBody>
      </p:sp>
      <p:sp>
        <p:nvSpPr>
          <p:cNvPr id="8" name="Slide Number Placeholder 5"/>
          <p:cNvSpPr txBox="1">
            <a:spLocks/>
          </p:cNvSpPr>
          <p:nvPr/>
        </p:nvSpPr>
        <p:spPr>
          <a:xfrm>
            <a:off x="8812600" y="6182591"/>
            <a:ext cx="6096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A41493B-4E0B-4A12-97BF-B75EBF61C6E0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9" name="Picture 4" descr="WIT Solapur - Logo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3245" y="5838267"/>
            <a:ext cx="402605" cy="695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52957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150921"/>
            <a:ext cx="10363200" cy="878890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Contd. …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60816" y="6186054"/>
            <a:ext cx="5283200" cy="457200"/>
          </a:xfrm>
        </p:spPr>
        <p:txBody>
          <a:bodyPr/>
          <a:lstStyle/>
          <a:p>
            <a:r>
              <a:rPr lang="en-US" sz="2000" dirty="0">
                <a:solidFill>
                  <a:schemeClr val="tx1"/>
                </a:solidFill>
              </a:rPr>
              <a:t>               Walchand Institute of Technology, Solapur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22964" y="1029811"/>
            <a:ext cx="11075791" cy="4909350"/>
          </a:xfrm>
          <a:noFill/>
          <a:ln w="22225">
            <a:solidFill>
              <a:schemeClr val="accent1">
                <a:lumMod val="75000"/>
              </a:schemeClr>
            </a:solidFill>
          </a:ln>
        </p:spPr>
        <p:txBody>
          <a:bodyPr vert="horz"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rgbClr val="FF0000"/>
                </a:solidFill>
              </a:rPr>
              <a:t>Objective: </a:t>
            </a:r>
            <a:r>
              <a:rPr lang="en-US" sz="2000" dirty="0"/>
              <a:t>Write a sub-query to count occurrence of similar words in the file.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rgbClr val="FF0000"/>
                </a:solidFill>
              </a:rPr>
              <a:t>Act: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FF0000"/>
                </a:solidFill>
              </a:rPr>
              <a:t>	</a:t>
            </a:r>
            <a:r>
              <a:rPr lang="en-US" sz="2000" b="1" dirty="0"/>
              <a:t>CREATE TABLE docs (line STRING);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FF0000"/>
                </a:solidFill>
              </a:rPr>
              <a:t>	</a:t>
            </a:r>
            <a:r>
              <a:rPr lang="en-US" sz="2000" b="1" dirty="0"/>
              <a:t>LOAD DATA LOCAL INPATH ‘/root/</a:t>
            </a:r>
            <a:r>
              <a:rPr lang="en-US" sz="2000" b="1" dirty="0" err="1"/>
              <a:t>hivedemos</a:t>
            </a:r>
            <a:r>
              <a:rPr lang="en-US" sz="2000" b="1" dirty="0"/>
              <a:t>/lines.txt’ OVERWRITE </a:t>
            </a:r>
          </a:p>
          <a:p>
            <a:pPr marL="0" indent="0">
              <a:buNone/>
            </a:pPr>
            <a:r>
              <a:rPr lang="en-US" sz="2000" b="1" dirty="0"/>
              <a:t>	INTO TABLE docs;</a:t>
            </a:r>
          </a:p>
          <a:p>
            <a:pPr marL="0" indent="0">
              <a:buNone/>
            </a:pPr>
            <a:r>
              <a:rPr lang="en-US" sz="2000" b="1" dirty="0"/>
              <a:t>	CREATE TABLE </a:t>
            </a:r>
            <a:r>
              <a:rPr lang="en-US" sz="2000" b="1" dirty="0" err="1"/>
              <a:t>word_count</a:t>
            </a:r>
            <a:r>
              <a:rPr lang="en-US" sz="2000" b="1" dirty="0"/>
              <a:t> AS</a:t>
            </a:r>
          </a:p>
          <a:p>
            <a:pPr marL="0" indent="0">
              <a:buNone/>
            </a:pPr>
            <a:r>
              <a:rPr lang="en-US" sz="2000" b="1" dirty="0"/>
              <a:t>	SELECT word, count(1) AS count FROM</a:t>
            </a:r>
          </a:p>
          <a:p>
            <a:pPr marL="0" indent="0">
              <a:buNone/>
            </a:pPr>
            <a:r>
              <a:rPr lang="en-US" sz="2000" b="1" dirty="0"/>
              <a:t>	(SELECT explode (split (line, ‘’)) AS word FROM docs) w</a:t>
            </a:r>
          </a:p>
          <a:p>
            <a:pPr marL="0" indent="0">
              <a:buNone/>
            </a:pPr>
            <a:r>
              <a:rPr lang="en-US" sz="2000" b="1" dirty="0"/>
              <a:t>	GROUP BY word</a:t>
            </a:r>
          </a:p>
          <a:p>
            <a:pPr marL="0" indent="0">
              <a:buNone/>
            </a:pPr>
            <a:r>
              <a:rPr lang="en-US" sz="2000" b="1" dirty="0"/>
              <a:t>	ORDER BY word;</a:t>
            </a:r>
          </a:p>
          <a:p>
            <a:pPr marL="0" indent="0">
              <a:buNone/>
            </a:pPr>
            <a:r>
              <a:rPr lang="en-US" sz="2000" b="1" dirty="0"/>
              <a:t>	SELECT * FROM </a:t>
            </a:r>
            <a:r>
              <a:rPr lang="en-US" sz="2000" b="1" dirty="0" err="1"/>
              <a:t>word_count</a:t>
            </a:r>
            <a:r>
              <a:rPr lang="en-US" sz="2000" b="1" dirty="0"/>
              <a:t>;</a:t>
            </a:r>
          </a:p>
          <a:p>
            <a:pPr marL="0" indent="0">
              <a:buNone/>
            </a:pPr>
            <a:endParaRPr lang="en-US" sz="2000" b="1" dirty="0">
              <a:solidFill>
                <a:srgbClr val="00206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rgbClr val="002060"/>
                </a:solidFill>
              </a:rPr>
              <a:t>Note: </a:t>
            </a:r>
            <a:r>
              <a:rPr lang="en-US" sz="2000" dirty="0"/>
              <a:t>The explode() function takes an array as input and outputs the elements of the arrays as separate rows.</a:t>
            </a:r>
            <a:endParaRPr lang="en-US" sz="2000" b="1" dirty="0"/>
          </a:p>
          <a:p>
            <a:pPr marL="0" indent="0">
              <a:buNone/>
            </a:pPr>
            <a:r>
              <a:rPr lang="en-US" sz="2000" b="1" dirty="0"/>
              <a:t>	</a:t>
            </a:r>
            <a:endParaRPr lang="en-US" sz="2000" dirty="0"/>
          </a:p>
        </p:txBody>
      </p:sp>
      <p:sp>
        <p:nvSpPr>
          <p:cNvPr id="8" name="Slide Number Placeholder 5"/>
          <p:cNvSpPr txBox="1">
            <a:spLocks/>
          </p:cNvSpPr>
          <p:nvPr/>
        </p:nvSpPr>
        <p:spPr>
          <a:xfrm>
            <a:off x="8812600" y="6182591"/>
            <a:ext cx="6096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A41493B-4E0B-4A12-97BF-B75EBF61C6E0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9" name="Picture 4" descr="WIT Solapur - Logo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3245" y="5838267"/>
            <a:ext cx="402605" cy="695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1AF163B-F8E0-4F06-90A9-2900DD6F69CD}"/>
              </a:ext>
            </a:extLst>
          </p:cNvPr>
          <p:cNvSpPr/>
          <p:nvPr/>
        </p:nvSpPr>
        <p:spPr>
          <a:xfrm>
            <a:off x="1473693" y="1846555"/>
            <a:ext cx="8815526" cy="3435659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5599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Pre-requisites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127760" y="2127070"/>
            <a:ext cx="10363200" cy="2614748"/>
          </a:xfrm>
          <a:noFill/>
          <a:ln w="22225">
            <a:solidFill>
              <a:schemeClr val="accent1">
                <a:lumMod val="75000"/>
              </a:schemeClr>
            </a:solidFill>
          </a:ln>
        </p:spPr>
        <p:txBody>
          <a:bodyPr vert="horz">
            <a:normAutofit/>
          </a:bodyPr>
          <a:lstStyle/>
          <a:p>
            <a:pPr>
              <a:buFont typeface="Wingdings" pitchFamily="2" charset="2"/>
              <a:buChar char="§"/>
            </a:pPr>
            <a:endParaRPr lang="en-US" dirty="0"/>
          </a:p>
          <a:p>
            <a:r>
              <a:rPr lang="en-US" dirty="0"/>
              <a:t>Learners should have knowledge of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60816" y="6186054"/>
            <a:ext cx="5283200" cy="457200"/>
          </a:xfrm>
        </p:spPr>
        <p:txBody>
          <a:bodyPr/>
          <a:lstStyle/>
          <a:p>
            <a:r>
              <a:rPr lang="en-US" sz="2000" dirty="0">
                <a:solidFill>
                  <a:schemeClr val="tx1"/>
                </a:solidFill>
              </a:rPr>
              <a:t>               Walchand Institute of Technology, Solapur</a:t>
            </a:r>
          </a:p>
        </p:txBody>
      </p:sp>
      <p:sp>
        <p:nvSpPr>
          <p:cNvPr id="10" name="Slide Number Placeholder 5"/>
          <p:cNvSpPr txBox="1">
            <a:spLocks/>
          </p:cNvSpPr>
          <p:nvPr/>
        </p:nvSpPr>
        <p:spPr>
          <a:xfrm>
            <a:off x="8812600" y="6182591"/>
            <a:ext cx="6096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A41493B-4E0B-4A12-97BF-B75EBF61C6E0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1" name="Picture 4" descr="WIT Solapur - Logo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3245" y="5838267"/>
            <a:ext cx="402605" cy="695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347612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150921"/>
            <a:ext cx="10363200" cy="63199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Joins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60816" y="6186054"/>
            <a:ext cx="5283200" cy="457200"/>
          </a:xfrm>
        </p:spPr>
        <p:txBody>
          <a:bodyPr/>
          <a:lstStyle/>
          <a:p>
            <a:r>
              <a:rPr lang="en-US" sz="2000" dirty="0">
                <a:solidFill>
                  <a:schemeClr val="tx1"/>
                </a:solidFill>
              </a:rPr>
              <a:t>               Walchand Institute of Technology, Solapur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95850" y="928917"/>
            <a:ext cx="11075791" cy="4909350"/>
          </a:xfrm>
          <a:noFill/>
          <a:ln w="22225">
            <a:solidFill>
              <a:schemeClr val="accent1">
                <a:lumMod val="75000"/>
              </a:schemeClr>
            </a:solidFill>
          </a:ln>
        </p:spPr>
        <p:txBody>
          <a:bodyPr vert="horz">
            <a:normAutofit fontScale="9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Joins in Hive is similar to the SQL Join.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rgbClr val="FF0000"/>
                </a:solidFill>
              </a:rPr>
              <a:t>Objective: </a:t>
            </a:r>
            <a:r>
              <a:rPr lang="en-US" dirty="0"/>
              <a:t>To create JOIN between Student and Department tables where we use </a:t>
            </a:r>
            <a:r>
              <a:rPr lang="en-US" dirty="0" err="1"/>
              <a:t>RollNo</a:t>
            </a:r>
            <a:r>
              <a:rPr lang="en-US" dirty="0"/>
              <a:t> from both the tables as the join key.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rgbClr val="FF0000"/>
                </a:solidFill>
              </a:rPr>
              <a:t>Act: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/>
              <a:t>CREATE TABLE IF NOT EXISTS STUDENT(</a:t>
            </a:r>
            <a:r>
              <a:rPr lang="en-US" b="1" dirty="0" err="1"/>
              <a:t>rollno</a:t>
            </a:r>
            <a:r>
              <a:rPr lang="en-US" b="1" dirty="0"/>
              <a:t> </a:t>
            </a:r>
            <a:r>
              <a:rPr lang="en-US" b="1" dirty="0" err="1"/>
              <a:t>INT,name</a:t>
            </a:r>
            <a:r>
              <a:rPr lang="en-US" b="1" dirty="0"/>
              <a:t> STRING, </a:t>
            </a:r>
            <a:r>
              <a:rPr lang="en-US" b="1" dirty="0" err="1"/>
              <a:t>gpa</a:t>
            </a:r>
            <a:r>
              <a:rPr lang="en-US" b="1" dirty="0"/>
              <a:t> 	FLOAT) ROW FORMAT DELIMITED FIELDS TERMINATED BY ‘\t’;</a:t>
            </a:r>
          </a:p>
          <a:p>
            <a:pPr marL="0" indent="0">
              <a:buNone/>
            </a:pPr>
            <a:r>
              <a:rPr lang="en-US" b="1" dirty="0"/>
              <a:t>	LOAD DATA LOCAL INPATH ‘/root/</a:t>
            </a:r>
            <a:r>
              <a:rPr lang="en-US" b="1" dirty="0" err="1"/>
              <a:t>hivedemos</a:t>
            </a:r>
            <a:r>
              <a:rPr lang="en-US" b="1" dirty="0"/>
              <a:t>/</a:t>
            </a:r>
            <a:r>
              <a:rPr lang="en-US" b="1" dirty="0" err="1"/>
              <a:t>student.tsv</a:t>
            </a:r>
            <a:r>
              <a:rPr lang="en-US" b="1" dirty="0"/>
              <a:t>’ OVERWRITE 	INTO TABLE STUDENT;</a:t>
            </a:r>
          </a:p>
          <a:p>
            <a:pPr marL="0" indent="0">
              <a:buNone/>
            </a:pPr>
            <a:r>
              <a:rPr lang="en-US" b="1" dirty="0"/>
              <a:t>	CREATE TABLE IF NOT EXISTS DEPARTMENT(</a:t>
            </a:r>
            <a:r>
              <a:rPr lang="en-US" b="1" dirty="0" err="1"/>
              <a:t>rollno</a:t>
            </a:r>
            <a:r>
              <a:rPr lang="en-US" b="1" dirty="0"/>
              <a:t> INT, </a:t>
            </a:r>
            <a:r>
              <a:rPr lang="en-US" b="1" dirty="0" err="1"/>
              <a:t>deptno</a:t>
            </a:r>
            <a:r>
              <a:rPr lang="en-US" b="1" dirty="0"/>
              <a:t> int, name 	STRING) ROW FORMAT DELIMITED FIELDS TERMINATED BY ‘\t’;</a:t>
            </a:r>
          </a:p>
          <a:p>
            <a:pPr marL="0" indent="0">
              <a:buNone/>
            </a:pPr>
            <a:r>
              <a:rPr lang="en-US" b="1" dirty="0"/>
              <a:t>	LOAD DATA LOCAL INPATH ‘/root/</a:t>
            </a:r>
            <a:r>
              <a:rPr lang="en-US" b="1" dirty="0" err="1"/>
              <a:t>hivedemos</a:t>
            </a:r>
            <a:r>
              <a:rPr lang="en-US" b="1" dirty="0"/>
              <a:t>/</a:t>
            </a:r>
            <a:r>
              <a:rPr lang="en-US" b="1" dirty="0" err="1"/>
              <a:t>department.tsv</a:t>
            </a:r>
            <a:r>
              <a:rPr lang="en-US" b="1" dirty="0"/>
              <a:t>’ 	OVERWRITE INTO TABLE DEPARTMENT;</a:t>
            </a:r>
          </a:p>
          <a:p>
            <a:pPr marL="0" indent="0">
              <a:buNone/>
            </a:pPr>
            <a:r>
              <a:rPr lang="en-US" b="1" dirty="0"/>
              <a:t>	SELECT </a:t>
            </a:r>
            <a:r>
              <a:rPr lang="en-US" b="1" dirty="0" err="1"/>
              <a:t>a.rollno</a:t>
            </a:r>
            <a:r>
              <a:rPr lang="en-US" b="1" dirty="0"/>
              <a:t>, a.name, </a:t>
            </a:r>
            <a:r>
              <a:rPr lang="en-US" b="1" dirty="0" err="1"/>
              <a:t>a.gpa</a:t>
            </a:r>
            <a:r>
              <a:rPr lang="en-US" b="1" dirty="0"/>
              <a:t>, </a:t>
            </a:r>
            <a:r>
              <a:rPr lang="en-US" b="1" dirty="0" err="1"/>
              <a:t>b.deptno</a:t>
            </a:r>
            <a:r>
              <a:rPr lang="en-US" b="1" dirty="0"/>
              <a:t> FROM STUDENT a JOIN 	DEPARTMENT b on </a:t>
            </a:r>
            <a:r>
              <a:rPr lang="en-US" b="1" dirty="0" err="1"/>
              <a:t>a.rollno</a:t>
            </a:r>
            <a:r>
              <a:rPr lang="en-US" b="1" dirty="0"/>
              <a:t> = </a:t>
            </a:r>
            <a:r>
              <a:rPr lang="en-US" b="1" dirty="0" err="1"/>
              <a:t>b.rollno</a:t>
            </a:r>
            <a:r>
              <a:rPr lang="en-US" b="1" dirty="0"/>
              <a:t>;</a:t>
            </a:r>
          </a:p>
        </p:txBody>
      </p:sp>
      <p:sp>
        <p:nvSpPr>
          <p:cNvPr id="8" name="Slide Number Placeholder 5"/>
          <p:cNvSpPr txBox="1">
            <a:spLocks/>
          </p:cNvSpPr>
          <p:nvPr/>
        </p:nvSpPr>
        <p:spPr>
          <a:xfrm>
            <a:off x="8812600" y="6182591"/>
            <a:ext cx="6096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A41493B-4E0B-4A12-97BF-B75EBF61C6E0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9" name="Picture 4" descr="WIT Solapur - Logo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3245" y="5838267"/>
            <a:ext cx="402605" cy="695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B760472-6DE6-42BA-B5C1-EA4F9AD88E0E}"/>
              </a:ext>
            </a:extLst>
          </p:cNvPr>
          <p:cNvSpPr/>
          <p:nvPr/>
        </p:nvSpPr>
        <p:spPr>
          <a:xfrm>
            <a:off x="1497366" y="2290437"/>
            <a:ext cx="9998783" cy="3466730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23360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150921"/>
            <a:ext cx="10363200" cy="878890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Aggregation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60816" y="6186054"/>
            <a:ext cx="5283200" cy="457200"/>
          </a:xfrm>
        </p:spPr>
        <p:txBody>
          <a:bodyPr/>
          <a:lstStyle/>
          <a:p>
            <a:r>
              <a:rPr lang="en-US" sz="2000" dirty="0">
                <a:solidFill>
                  <a:schemeClr val="tx1"/>
                </a:solidFill>
              </a:rPr>
              <a:t>               Walchand Institute of Technology, Solapur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50934" y="1305017"/>
            <a:ext cx="9297580" cy="3693112"/>
          </a:xfrm>
          <a:noFill/>
          <a:ln w="22225">
            <a:solidFill>
              <a:schemeClr val="accent1">
                <a:lumMod val="75000"/>
              </a:schemeClr>
            </a:solidFill>
          </a:ln>
        </p:spPr>
        <p:txBody>
          <a:bodyPr vert="horz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Hive supports aggregation functions like avg, count, etc.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</a:rPr>
              <a:t>Objective: </a:t>
            </a:r>
            <a:r>
              <a:rPr lang="en-US" dirty="0"/>
              <a:t>To write the average and count aggregation function.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</a:rPr>
              <a:t>Act: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/>
              <a:t>SELECT avg(</a:t>
            </a:r>
            <a:r>
              <a:rPr lang="en-US" b="1" dirty="0" err="1"/>
              <a:t>gpa</a:t>
            </a:r>
            <a:r>
              <a:rPr lang="en-US" b="1" dirty="0"/>
              <a:t>) FROM STUDENT;</a:t>
            </a:r>
          </a:p>
          <a:p>
            <a:pPr marL="0" indent="0">
              <a:buNone/>
            </a:pPr>
            <a:r>
              <a:rPr lang="en-US" b="1" dirty="0"/>
              <a:t>	SELECT count(*) FROM STUDENT;</a:t>
            </a:r>
          </a:p>
        </p:txBody>
      </p:sp>
      <p:sp>
        <p:nvSpPr>
          <p:cNvPr id="8" name="Slide Number Placeholder 5"/>
          <p:cNvSpPr txBox="1">
            <a:spLocks/>
          </p:cNvSpPr>
          <p:nvPr/>
        </p:nvSpPr>
        <p:spPr>
          <a:xfrm>
            <a:off x="8812600" y="6182591"/>
            <a:ext cx="6096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A41493B-4E0B-4A12-97BF-B75EBF61C6E0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9" name="Picture 4" descr="WIT Solapur - Logo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3245" y="5838267"/>
            <a:ext cx="402605" cy="695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9F2277E-57F0-4869-9CB0-61F561211C04}"/>
              </a:ext>
            </a:extLst>
          </p:cNvPr>
          <p:cNvSpPr/>
          <p:nvPr/>
        </p:nvSpPr>
        <p:spPr>
          <a:xfrm>
            <a:off x="2467992" y="2605596"/>
            <a:ext cx="5246703" cy="1091953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75754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150921"/>
            <a:ext cx="10363200" cy="878890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Group By and Having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60816" y="6186054"/>
            <a:ext cx="5283200" cy="457200"/>
          </a:xfrm>
        </p:spPr>
        <p:txBody>
          <a:bodyPr/>
          <a:lstStyle/>
          <a:p>
            <a:r>
              <a:rPr lang="en-US" sz="2000" dirty="0">
                <a:solidFill>
                  <a:schemeClr val="tx1"/>
                </a:solidFill>
              </a:rPr>
              <a:t>               Walchand Institute of Technology, Solapur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044907" y="1580363"/>
            <a:ext cx="10460554" cy="4030461"/>
          </a:xfrm>
          <a:noFill/>
          <a:ln w="22225">
            <a:solidFill>
              <a:schemeClr val="accent1">
                <a:lumMod val="75000"/>
              </a:schemeClr>
            </a:solidFill>
          </a:ln>
        </p:spPr>
        <p:txBody>
          <a:bodyPr vert="horz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Data in a column or columns can be grouped on the basis of values contained therein by using “Group By”.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“Having” clause is used to filter out groups NOT meeting the specified condition.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</a:rPr>
              <a:t>Objective: </a:t>
            </a:r>
            <a:r>
              <a:rPr lang="en-US" dirty="0"/>
              <a:t>To write group by and having function.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</a:rPr>
              <a:t>Act: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/>
              <a:t>SELECT </a:t>
            </a:r>
            <a:r>
              <a:rPr lang="en-US" b="1" dirty="0" err="1"/>
              <a:t>rollno</a:t>
            </a:r>
            <a:r>
              <a:rPr lang="en-US" b="1" dirty="0"/>
              <a:t>, name, </a:t>
            </a:r>
            <a:r>
              <a:rPr lang="en-US" b="1" dirty="0" err="1"/>
              <a:t>gpa</a:t>
            </a:r>
            <a:r>
              <a:rPr lang="en-US" b="1" dirty="0"/>
              <a:t> FROM STUDENT GROUP BY </a:t>
            </a:r>
            <a:r>
              <a:rPr lang="en-US" b="1" dirty="0" err="1"/>
              <a:t>rollno</a:t>
            </a:r>
            <a:r>
              <a:rPr lang="en-US" b="1" dirty="0"/>
              <a:t>, 	name, 	</a:t>
            </a:r>
            <a:r>
              <a:rPr lang="en-US" b="1" dirty="0" err="1"/>
              <a:t>gpa</a:t>
            </a:r>
            <a:r>
              <a:rPr lang="en-US" b="1" dirty="0"/>
              <a:t> HAVING </a:t>
            </a:r>
            <a:r>
              <a:rPr lang="en-US" b="1" dirty="0" err="1"/>
              <a:t>gpa</a:t>
            </a:r>
            <a:r>
              <a:rPr lang="en-US" b="1" dirty="0"/>
              <a:t>&gt;4.0;</a:t>
            </a:r>
          </a:p>
        </p:txBody>
      </p:sp>
      <p:sp>
        <p:nvSpPr>
          <p:cNvPr id="8" name="Slide Number Placeholder 5"/>
          <p:cNvSpPr txBox="1">
            <a:spLocks/>
          </p:cNvSpPr>
          <p:nvPr/>
        </p:nvSpPr>
        <p:spPr>
          <a:xfrm>
            <a:off x="8812600" y="6182591"/>
            <a:ext cx="6096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A41493B-4E0B-4A12-97BF-B75EBF61C6E0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9" name="Picture 4" descr="WIT Solapur - Logo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3245" y="5838267"/>
            <a:ext cx="402605" cy="695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79189F0-E0C3-470D-8B63-25D3E2E3634A}"/>
              </a:ext>
            </a:extLst>
          </p:cNvPr>
          <p:cNvSpPr/>
          <p:nvPr/>
        </p:nvSpPr>
        <p:spPr>
          <a:xfrm>
            <a:off x="1953087" y="3799643"/>
            <a:ext cx="8913181" cy="1038687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9070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                  </a:t>
            </a:r>
            <a:r>
              <a:rPr lang="en-IN" dirty="0">
                <a:solidFill>
                  <a:srgbClr val="0070C0"/>
                </a:solidFill>
              </a:rPr>
              <a:t>References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9795164" cy="4572000"/>
          </a:xfrm>
        </p:spPr>
        <p:txBody>
          <a:bodyPr>
            <a:normAutofit/>
          </a:bodyPr>
          <a:lstStyle/>
          <a:p>
            <a:pPr>
              <a:buNone/>
            </a:pPr>
            <a:endParaRPr lang="en-IN" b="1" dirty="0"/>
          </a:p>
          <a:p>
            <a:pPr>
              <a:buNone/>
            </a:pPr>
            <a:r>
              <a:rPr lang="en-IN" b="1" dirty="0"/>
              <a:t>BOOKS</a:t>
            </a:r>
          </a:p>
          <a:p>
            <a:pPr marL="514350" indent="-514350">
              <a:buClrTx/>
              <a:buNone/>
            </a:pPr>
            <a:r>
              <a:rPr lang="en-IN" dirty="0"/>
              <a:t>1. 	“BIGDATA &amp; ANALYTICS” by </a:t>
            </a:r>
            <a:r>
              <a:rPr lang="en-IN" dirty="0" err="1"/>
              <a:t>Seema</a:t>
            </a:r>
            <a:r>
              <a:rPr lang="en-IN" dirty="0"/>
              <a:t> </a:t>
            </a:r>
            <a:r>
              <a:rPr lang="en-IN" dirty="0" err="1"/>
              <a:t>Acharya</a:t>
            </a:r>
            <a:r>
              <a:rPr lang="en-IN" dirty="0"/>
              <a:t> and </a:t>
            </a:r>
            <a:r>
              <a:rPr lang="en-IN" dirty="0" err="1"/>
              <a:t>Subhashini</a:t>
            </a:r>
            <a:r>
              <a:rPr lang="en-IN" dirty="0"/>
              <a:t> </a:t>
            </a:r>
            <a:r>
              <a:rPr lang="en-IN" dirty="0" err="1"/>
              <a:t>Chellapan</a:t>
            </a:r>
            <a:r>
              <a:rPr lang="en-IN" dirty="0"/>
              <a:t> ,       </a:t>
            </a:r>
          </a:p>
          <a:p>
            <a:pPr marL="514350" indent="-514350">
              <a:buNone/>
            </a:pPr>
            <a:r>
              <a:rPr lang="en-IN" dirty="0"/>
              <a:t>        Infosys Limited   WILEY Publications.</a:t>
            </a:r>
          </a:p>
          <a:p>
            <a:pPr marL="514350" indent="-514350" algn="just">
              <a:buClrTx/>
              <a:buNone/>
            </a:pPr>
            <a:endParaRPr lang="en-IN" dirty="0"/>
          </a:p>
          <a:p>
            <a:pPr marL="514350" indent="-514350" algn="just">
              <a:buClrTx/>
              <a:buNone/>
            </a:pPr>
            <a:endParaRPr lang="en-IN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60816" y="6186054"/>
            <a:ext cx="5283200" cy="457200"/>
          </a:xfrm>
        </p:spPr>
        <p:txBody>
          <a:bodyPr/>
          <a:lstStyle/>
          <a:p>
            <a:r>
              <a:rPr lang="en-US" sz="2000" dirty="0">
                <a:solidFill>
                  <a:schemeClr val="tx1"/>
                </a:solidFill>
              </a:rPr>
              <a:t>               Walchand Institute of Technology, Solapur</a:t>
            </a:r>
          </a:p>
        </p:txBody>
      </p:sp>
      <p:sp>
        <p:nvSpPr>
          <p:cNvPr id="10" name="Rectangle 9"/>
          <p:cNvSpPr/>
          <p:nvPr/>
        </p:nvSpPr>
        <p:spPr>
          <a:xfrm>
            <a:off x="1246909" y="1468578"/>
            <a:ext cx="9822872" cy="4502731"/>
          </a:xfrm>
          <a:prstGeom prst="rect">
            <a:avLst/>
          </a:prstGeom>
          <a:noFill/>
          <a:ln w="22225">
            <a:solidFill>
              <a:schemeClr val="accent1">
                <a:lumMod val="75000"/>
              </a:schemeClr>
            </a:solidFill>
          </a:ln>
        </p:spPr>
        <p:txBody>
          <a:bodyPr vert="horz">
            <a:normAutofit/>
          </a:bodyPr>
          <a:lstStyle/>
          <a:p>
            <a:pPr marL="274320" indent="-274320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</a:pPr>
            <a:endParaRPr lang="en-IN" sz="2600" dirty="0"/>
          </a:p>
        </p:txBody>
      </p:sp>
      <p:sp>
        <p:nvSpPr>
          <p:cNvPr id="9" name="Slide Number Placeholder 5"/>
          <p:cNvSpPr txBox="1">
            <a:spLocks/>
          </p:cNvSpPr>
          <p:nvPr/>
        </p:nvSpPr>
        <p:spPr>
          <a:xfrm>
            <a:off x="8812600" y="6182591"/>
            <a:ext cx="6096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A41493B-4E0B-4A12-97BF-B75EBF61C6E0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1" name="Picture 4" descr="WIT Solapur - Logo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3245" y="5838267"/>
            <a:ext cx="402605" cy="695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60816" y="6186054"/>
            <a:ext cx="5283200" cy="457200"/>
          </a:xfrm>
        </p:spPr>
        <p:txBody>
          <a:bodyPr/>
          <a:lstStyle/>
          <a:p>
            <a:r>
              <a:rPr lang="en-US" sz="2000" dirty="0">
                <a:solidFill>
                  <a:schemeClr val="tx1"/>
                </a:solidFill>
              </a:rPr>
              <a:t>               Walchand Institute of Technology, Solapur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1011375" y="1198410"/>
            <a:ext cx="10363200" cy="4572000"/>
          </a:xfrm>
          <a:noFill/>
          <a:ln w="22225">
            <a:solidFill>
              <a:schemeClr val="accent1">
                <a:lumMod val="75000"/>
              </a:schemeClr>
            </a:solidFill>
          </a:ln>
        </p:spPr>
        <p:txBody>
          <a:bodyPr vert="horz">
            <a:normAutofit/>
          </a:bodyPr>
          <a:lstStyle/>
          <a:p>
            <a:endParaRPr lang="en-IN" dirty="0"/>
          </a:p>
          <a:p>
            <a:pPr algn="ctr">
              <a:buNone/>
            </a:pPr>
            <a:endParaRPr lang="en-IN" sz="4800" dirty="0">
              <a:solidFill>
                <a:schemeClr val="accent1">
                  <a:lumMod val="75000"/>
                </a:schemeClr>
              </a:solidFill>
            </a:endParaRPr>
          </a:p>
          <a:p>
            <a:pPr algn="ctr">
              <a:buNone/>
            </a:pPr>
            <a:r>
              <a:rPr lang="en-IN" sz="8800" dirty="0">
                <a:solidFill>
                  <a:schemeClr val="accent1">
                    <a:lumMod val="75000"/>
                  </a:schemeClr>
                </a:solidFill>
              </a:rPr>
              <a:t>Thank You!!!</a:t>
            </a:r>
          </a:p>
        </p:txBody>
      </p:sp>
      <p:sp>
        <p:nvSpPr>
          <p:cNvPr id="10" name="Slide Number Placeholder 5"/>
          <p:cNvSpPr txBox="1">
            <a:spLocks/>
          </p:cNvSpPr>
          <p:nvPr/>
        </p:nvSpPr>
        <p:spPr>
          <a:xfrm>
            <a:off x="8812600" y="6182591"/>
            <a:ext cx="6096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A41493B-4E0B-4A12-97BF-B75EBF61C6E0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1" name="Picture 4" descr="WIT Solapur - Logo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3245" y="5838267"/>
            <a:ext cx="402605" cy="695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19200" y="0"/>
            <a:ext cx="10363200" cy="1143000"/>
          </a:xfrm>
        </p:spPr>
        <p:txBody>
          <a:bodyPr/>
          <a:lstStyle/>
          <a:p>
            <a:pPr algn="ctr"/>
            <a:r>
              <a:rPr lang="en-IN" dirty="0">
                <a:solidFill>
                  <a:srgbClr val="0070C0"/>
                </a:solidFill>
              </a:rPr>
              <a:t>Introduction to HQL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700586" y="1201003"/>
            <a:ext cx="10558818" cy="4858603"/>
          </a:xfrm>
          <a:noFill/>
          <a:ln w="22225">
            <a:solidFill>
              <a:schemeClr val="accent1">
                <a:lumMod val="75000"/>
              </a:schemeClr>
            </a:solidFill>
          </a:ln>
        </p:spPr>
        <p:txBody>
          <a:bodyPr vert="horz">
            <a:normAutofit/>
          </a:bodyPr>
          <a:lstStyle/>
          <a:p>
            <a:pPr marL="514350" indent="-514350" algn="just">
              <a:buNone/>
            </a:pPr>
            <a:endParaRPr lang="en-US" b="1" dirty="0"/>
          </a:p>
          <a:p>
            <a:pPr algn="just"/>
            <a:r>
              <a:rPr lang="en-IN" dirty="0"/>
              <a:t>Hive query language provides basic SQL like operations. </a:t>
            </a:r>
          </a:p>
          <a:p>
            <a:pPr algn="just"/>
            <a:r>
              <a:rPr lang="en-IN" dirty="0"/>
              <a:t>Here are few of the tasks which HQL can do easily.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IN" dirty="0"/>
              <a:t>Create and manage tables and partitions.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IN" dirty="0"/>
              <a:t>Support various Relational, Arithmetic, and Logical Operators.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IN" dirty="0"/>
              <a:t>Evaluate functions.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IN" dirty="0"/>
              <a:t>Download the contents of a table to a local directory or result of queries to HDFS directory.</a:t>
            </a:r>
          </a:p>
          <a:p>
            <a:pPr algn="just"/>
            <a:endParaRPr lang="en-IN" dirty="0"/>
          </a:p>
          <a:p>
            <a:pPr algn="just">
              <a:buNone/>
            </a:pP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60816" y="6186054"/>
            <a:ext cx="5283200" cy="457200"/>
          </a:xfrm>
        </p:spPr>
        <p:txBody>
          <a:bodyPr/>
          <a:lstStyle/>
          <a:p>
            <a:r>
              <a:rPr lang="en-US" sz="2000" dirty="0">
                <a:solidFill>
                  <a:schemeClr val="tx1"/>
                </a:solidFill>
              </a:rPr>
              <a:t>               Walchand Institute of Technology, Solapur</a:t>
            </a:r>
          </a:p>
        </p:txBody>
      </p:sp>
      <p:sp>
        <p:nvSpPr>
          <p:cNvPr id="9" name="Slide Number Placeholder 5"/>
          <p:cNvSpPr txBox="1">
            <a:spLocks/>
          </p:cNvSpPr>
          <p:nvPr/>
        </p:nvSpPr>
        <p:spPr>
          <a:xfrm>
            <a:off x="8812600" y="6182591"/>
            <a:ext cx="6096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A41493B-4E0B-4A12-97BF-B75EBF61C6E0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0" name="Picture 4" descr="WIT Solapur - Logo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3245" y="5838267"/>
            <a:ext cx="402605" cy="695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71304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4638"/>
            <a:ext cx="10363200" cy="99601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Data Definition Language (DDL) Statements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60816" y="6186054"/>
            <a:ext cx="5283200" cy="457200"/>
          </a:xfrm>
        </p:spPr>
        <p:txBody>
          <a:bodyPr/>
          <a:lstStyle/>
          <a:p>
            <a:r>
              <a:rPr lang="en-US" sz="2000" dirty="0">
                <a:solidFill>
                  <a:schemeClr val="tx1"/>
                </a:solidFill>
              </a:rPr>
              <a:t>               Walchand Institute of Technology, Solapur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22964" y="1497520"/>
            <a:ext cx="11075791" cy="4415008"/>
          </a:xfrm>
          <a:noFill/>
          <a:ln w="22225">
            <a:solidFill>
              <a:schemeClr val="accent1">
                <a:lumMod val="75000"/>
              </a:schemeClr>
            </a:solidFill>
          </a:ln>
        </p:spPr>
        <p:txBody>
          <a:bodyPr vert="horz">
            <a:normAutofit lnSpcReduction="10000"/>
          </a:bodyPr>
          <a:lstStyle/>
          <a:p>
            <a:r>
              <a:rPr lang="en-US" dirty="0"/>
              <a:t>These statements are used to build and modify the tables and other objects in the database. The DDL commands are as follows: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Create/Drop/Alter Database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Create/Drop/Truncate Table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Alter Table/Partition/Column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Create/Drop/Alter View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Create/Drop/Alter Index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Show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Describe</a:t>
            </a:r>
          </a:p>
          <a:p>
            <a:pPr marL="0" indent="0">
              <a:buFont typeface="Wingdings 2"/>
              <a:buNone/>
            </a:pPr>
            <a:r>
              <a:rPr lang="en-US" dirty="0"/>
              <a:t> </a:t>
            </a:r>
          </a:p>
          <a:p>
            <a:endParaRPr lang="en-US" dirty="0"/>
          </a:p>
          <a:p>
            <a:pPr>
              <a:buFont typeface="Wingdings 2"/>
              <a:buNone/>
            </a:pPr>
            <a:endParaRPr lang="en-US" dirty="0"/>
          </a:p>
        </p:txBody>
      </p:sp>
      <p:sp>
        <p:nvSpPr>
          <p:cNvPr id="8" name="Slide Number Placeholder 5"/>
          <p:cNvSpPr txBox="1">
            <a:spLocks/>
          </p:cNvSpPr>
          <p:nvPr/>
        </p:nvSpPr>
        <p:spPr>
          <a:xfrm>
            <a:off x="8812600" y="6182591"/>
            <a:ext cx="6096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A41493B-4E0B-4A12-97BF-B75EBF61C6E0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9" name="Picture 4" descr="WIT Solapur - Logo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3245" y="5838267"/>
            <a:ext cx="402605" cy="695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00175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4638"/>
            <a:ext cx="10363200" cy="99601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Data Manipulation Language (DML) Statements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60816" y="6186054"/>
            <a:ext cx="5283200" cy="457200"/>
          </a:xfrm>
        </p:spPr>
        <p:txBody>
          <a:bodyPr/>
          <a:lstStyle/>
          <a:p>
            <a:r>
              <a:rPr lang="en-US" sz="2000" dirty="0">
                <a:solidFill>
                  <a:schemeClr val="tx1"/>
                </a:solidFill>
              </a:rPr>
              <a:t>               Walchand Institute of Technology, Solapur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432564" y="1696451"/>
            <a:ext cx="9253191" cy="3465097"/>
          </a:xfrm>
          <a:noFill/>
          <a:ln w="22225">
            <a:solidFill>
              <a:schemeClr val="accent1">
                <a:lumMod val="75000"/>
              </a:schemeClr>
            </a:solidFill>
          </a:ln>
        </p:spPr>
        <p:txBody>
          <a:bodyPr vert="horz">
            <a:normAutofit/>
          </a:bodyPr>
          <a:lstStyle/>
          <a:p>
            <a:r>
              <a:rPr lang="en-US" dirty="0"/>
              <a:t>These statements are used to retrieve, store, modify, delete, and update data in database. The DML commands are as follows: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Loading files into table.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Inserting data into Hive Tables from queries.</a:t>
            </a:r>
          </a:p>
          <a:p>
            <a:endParaRPr lang="en-US" dirty="0"/>
          </a:p>
          <a:p>
            <a:pPr>
              <a:buFont typeface="Wingdings 2"/>
              <a:buNone/>
            </a:pPr>
            <a:endParaRPr lang="en-US" dirty="0"/>
          </a:p>
        </p:txBody>
      </p:sp>
      <p:sp>
        <p:nvSpPr>
          <p:cNvPr id="8" name="Slide Number Placeholder 5"/>
          <p:cNvSpPr txBox="1">
            <a:spLocks/>
          </p:cNvSpPr>
          <p:nvPr/>
        </p:nvSpPr>
        <p:spPr>
          <a:xfrm>
            <a:off x="8812600" y="6182591"/>
            <a:ext cx="6096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A41493B-4E0B-4A12-97BF-B75EBF61C6E0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9" name="Picture 4" descr="WIT Solapur - Logo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3245" y="5838267"/>
            <a:ext cx="402605" cy="695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440744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4913" y="-84370"/>
            <a:ext cx="10363200" cy="99601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Starting Hive Shell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60816" y="6186054"/>
            <a:ext cx="5283200" cy="457200"/>
          </a:xfrm>
        </p:spPr>
        <p:txBody>
          <a:bodyPr/>
          <a:lstStyle/>
          <a:p>
            <a:r>
              <a:rPr lang="en-US" sz="2000" dirty="0">
                <a:solidFill>
                  <a:schemeClr val="tx1"/>
                </a:solidFill>
              </a:rPr>
              <a:t>               Walchand Institute of Technology, Solapur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22964" y="1012054"/>
            <a:ext cx="11075791" cy="4900474"/>
          </a:xfrm>
          <a:noFill/>
          <a:ln w="22225">
            <a:solidFill>
              <a:schemeClr val="accent1">
                <a:lumMod val="75000"/>
              </a:schemeClr>
            </a:solidFill>
          </a:ln>
        </p:spPr>
        <p:txBody>
          <a:bodyPr vert="horz">
            <a:normAutofit/>
          </a:bodyPr>
          <a:lstStyle/>
          <a:p>
            <a:r>
              <a:rPr lang="en-US" dirty="0"/>
              <a:t>To start Hive, go to the installation path of Hive and type as below:</a:t>
            </a:r>
          </a:p>
          <a:p>
            <a:pPr marL="0" indent="0">
              <a:buNone/>
            </a:pPr>
            <a:r>
              <a:rPr lang="en-US" dirty="0"/>
              <a:t>		</a:t>
            </a:r>
          </a:p>
          <a:p>
            <a:pPr marL="0" indent="0">
              <a:buNone/>
            </a:pPr>
            <a:r>
              <a:rPr lang="en-US" dirty="0"/>
              <a:t>		[root@volgalnx005 ~] # hive</a:t>
            </a:r>
          </a:p>
          <a:p>
            <a:pPr marL="0" indent="0">
              <a:buNone/>
            </a:pPr>
            <a:r>
              <a:rPr lang="en-US" dirty="0"/>
              <a:t>		Logging initialized using configuration in </a:t>
            </a:r>
            <a:r>
              <a:rPr lang="en-US" dirty="0" err="1"/>
              <a:t>jar:file</a:t>
            </a:r>
            <a:r>
              <a:rPr lang="en-US" dirty="0"/>
              <a:t>/……</a:t>
            </a:r>
          </a:p>
          <a:p>
            <a:pPr marL="0" indent="0">
              <a:buNone/>
            </a:pPr>
            <a:r>
              <a:rPr lang="en-US" dirty="0"/>
              <a:t>		hive&gt;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sections have been designed as follows:</a:t>
            </a:r>
          </a:p>
          <a:p>
            <a:pPr marL="0" indent="0">
              <a:buNone/>
            </a:pPr>
            <a:r>
              <a:rPr lang="en-US" b="1" dirty="0"/>
              <a:t>Objective:</a:t>
            </a:r>
            <a:r>
              <a:rPr lang="en-US" dirty="0"/>
              <a:t>	   What is it that we are trying to achieve here?</a:t>
            </a:r>
          </a:p>
          <a:p>
            <a:pPr marL="0" indent="0">
              <a:buNone/>
            </a:pPr>
            <a:r>
              <a:rPr lang="en-US" b="1" dirty="0"/>
              <a:t>Input(optional):  </a:t>
            </a:r>
            <a:r>
              <a:rPr lang="en-US" dirty="0"/>
              <a:t>What is the input that has been given to us to act upon?</a:t>
            </a:r>
          </a:p>
          <a:p>
            <a:pPr marL="0" indent="0">
              <a:buNone/>
            </a:pPr>
            <a:r>
              <a:rPr lang="en-US" b="1" dirty="0"/>
              <a:t>Act:</a:t>
            </a:r>
            <a:r>
              <a:rPr lang="en-US" dirty="0"/>
              <a:t>		   The actual statement/command to accomplish the task at hand.</a:t>
            </a:r>
          </a:p>
          <a:p>
            <a:pPr marL="0" indent="0">
              <a:buNone/>
            </a:pPr>
            <a:r>
              <a:rPr lang="en-US" b="1" dirty="0"/>
              <a:t>Outcome:</a:t>
            </a:r>
            <a:r>
              <a:rPr lang="en-US" dirty="0"/>
              <a:t>	   The result/output as a consequence of executing the statement.</a:t>
            </a:r>
          </a:p>
          <a:p>
            <a:endParaRPr lang="en-US" dirty="0"/>
          </a:p>
          <a:p>
            <a:pPr>
              <a:buFont typeface="Wingdings 2"/>
              <a:buNone/>
            </a:pPr>
            <a:endParaRPr lang="en-US" dirty="0"/>
          </a:p>
        </p:txBody>
      </p:sp>
      <p:sp>
        <p:nvSpPr>
          <p:cNvPr id="8" name="Slide Number Placeholder 5"/>
          <p:cNvSpPr txBox="1">
            <a:spLocks/>
          </p:cNvSpPr>
          <p:nvPr/>
        </p:nvSpPr>
        <p:spPr>
          <a:xfrm>
            <a:off x="8812600" y="6182591"/>
            <a:ext cx="6096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A41493B-4E0B-4A12-97BF-B75EBF61C6E0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9" name="Picture 4" descr="WIT Solapur - Logo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3245" y="5838267"/>
            <a:ext cx="402605" cy="695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8697355-2727-43B9-8C4C-A47D17E84471}"/>
              </a:ext>
            </a:extLst>
          </p:cNvPr>
          <p:cNvSpPr/>
          <p:nvPr/>
        </p:nvSpPr>
        <p:spPr>
          <a:xfrm>
            <a:off x="1857073" y="1988598"/>
            <a:ext cx="7565127" cy="1376039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65037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9259" y="123718"/>
            <a:ext cx="10363200" cy="99601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Database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60816" y="6186054"/>
            <a:ext cx="5283200" cy="457200"/>
          </a:xfrm>
        </p:spPr>
        <p:txBody>
          <a:bodyPr/>
          <a:lstStyle/>
          <a:p>
            <a:r>
              <a:rPr lang="en-US" sz="2000" dirty="0">
                <a:solidFill>
                  <a:schemeClr val="tx1"/>
                </a:solidFill>
              </a:rPr>
              <a:t>               Walchand Institute of Technology, Solapur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317013" y="1119731"/>
            <a:ext cx="10087692" cy="4678532"/>
          </a:xfrm>
          <a:noFill/>
          <a:ln w="22225">
            <a:solidFill>
              <a:schemeClr val="accent1">
                <a:lumMod val="75000"/>
              </a:schemeClr>
            </a:solidFill>
          </a:ln>
        </p:spPr>
        <p:txBody>
          <a:bodyPr vert="horz">
            <a:normAutofit/>
          </a:bodyPr>
          <a:lstStyle/>
          <a:p>
            <a:r>
              <a:rPr lang="en-US" dirty="0"/>
              <a:t>A database is like a container for data. It has a collection of tables which houses the data.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rgbClr val="FF0000"/>
                </a:solidFill>
              </a:rPr>
              <a:t>Objective: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To create a database named “STUDENTS” with comments and database properties.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rgbClr val="FF0000"/>
                </a:solidFill>
              </a:rPr>
              <a:t>Act:</a:t>
            </a:r>
          </a:p>
          <a:p>
            <a:pPr marL="0" indent="0">
              <a:buNone/>
            </a:pPr>
            <a:r>
              <a:rPr lang="en-US" b="1" dirty="0"/>
              <a:t>	CREATE DATABASE IF NOT EXISTS STUDENTS COMMENT 	‘STUDENT Details’ WITH DBPROPERTIES (‘creator’ = ‘JOHN’);</a:t>
            </a:r>
          </a:p>
          <a:p>
            <a:pPr>
              <a:buFont typeface="Wingdings 2"/>
              <a:buNone/>
            </a:pPr>
            <a:endParaRPr lang="en-US" dirty="0"/>
          </a:p>
        </p:txBody>
      </p:sp>
      <p:sp>
        <p:nvSpPr>
          <p:cNvPr id="8" name="Slide Number Placeholder 5"/>
          <p:cNvSpPr txBox="1">
            <a:spLocks/>
          </p:cNvSpPr>
          <p:nvPr/>
        </p:nvSpPr>
        <p:spPr>
          <a:xfrm>
            <a:off x="8812600" y="6182591"/>
            <a:ext cx="6096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A41493B-4E0B-4A12-97BF-B75EBF61C6E0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9" name="Picture 4" descr="WIT Solapur - Logo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3245" y="5838267"/>
            <a:ext cx="402605" cy="695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2F1CC50-12AD-4189-862D-64CDF5F2A1B4}"/>
              </a:ext>
            </a:extLst>
          </p:cNvPr>
          <p:cNvSpPr/>
          <p:nvPr/>
        </p:nvSpPr>
        <p:spPr>
          <a:xfrm>
            <a:off x="2228295" y="4261282"/>
            <a:ext cx="8930936" cy="1012054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91558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9259" y="123718"/>
            <a:ext cx="10363200" cy="99601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Contd. …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60816" y="6186054"/>
            <a:ext cx="5283200" cy="457200"/>
          </a:xfrm>
        </p:spPr>
        <p:txBody>
          <a:bodyPr/>
          <a:lstStyle/>
          <a:p>
            <a:r>
              <a:rPr lang="en-US" sz="2000" dirty="0">
                <a:solidFill>
                  <a:schemeClr val="tx1"/>
                </a:solidFill>
              </a:rPr>
              <a:t>               Walchand Institute of Technology, Solapur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796407" y="1159735"/>
            <a:ext cx="9128904" cy="4678532"/>
          </a:xfrm>
          <a:noFill/>
          <a:ln w="22225">
            <a:solidFill>
              <a:schemeClr val="accent1">
                <a:lumMod val="75000"/>
              </a:schemeClr>
            </a:solidFill>
          </a:ln>
        </p:spPr>
        <p:txBody>
          <a:bodyPr vert="horz">
            <a:normAutofit fontScale="925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rgbClr val="FF0000"/>
                </a:solidFill>
              </a:rPr>
              <a:t>Objective: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To display a list of all databases.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rgbClr val="FF0000"/>
                </a:solidFill>
              </a:rPr>
              <a:t>Act:</a:t>
            </a:r>
          </a:p>
          <a:p>
            <a:pPr marL="0" indent="0">
              <a:buNone/>
            </a:pPr>
            <a:r>
              <a:rPr lang="en-US" b="1" dirty="0"/>
              <a:t>	</a:t>
            </a:r>
          </a:p>
          <a:p>
            <a:pPr marL="0" indent="0">
              <a:buNone/>
            </a:pPr>
            <a:r>
              <a:rPr lang="en-US" b="1" dirty="0"/>
              <a:t>	SHOW DATABASES;</a:t>
            </a:r>
          </a:p>
          <a:p>
            <a:pPr marL="0" indent="0">
              <a:buNone/>
            </a:pPr>
            <a:endParaRPr lang="en-US" b="1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rgbClr val="FF0000"/>
                </a:solidFill>
              </a:rPr>
              <a:t>Objective: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To describe a database.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rgbClr val="FF0000"/>
                </a:solidFill>
              </a:rPr>
              <a:t>Act:</a:t>
            </a:r>
          </a:p>
          <a:p>
            <a:pPr marL="0" indent="0">
              <a:buNone/>
            </a:pPr>
            <a:r>
              <a:rPr lang="en-US" b="1" dirty="0"/>
              <a:t>	</a:t>
            </a:r>
          </a:p>
          <a:p>
            <a:pPr marL="0" indent="0">
              <a:buNone/>
            </a:pPr>
            <a:r>
              <a:rPr lang="en-US" b="1" dirty="0"/>
              <a:t>	DESCRIBE DATABASE STUDENTS;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b="1" dirty="0">
              <a:solidFill>
                <a:srgbClr val="00206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002060"/>
                </a:solidFill>
              </a:rPr>
              <a:t>Note: </a:t>
            </a:r>
            <a:r>
              <a:rPr lang="en-US" b="1" dirty="0"/>
              <a:t>Shows only DB name, comment, and DB directory.</a:t>
            </a:r>
            <a:endParaRPr lang="en-US" b="1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>
              <a:buFont typeface="Wingdings 2"/>
              <a:buNone/>
            </a:pPr>
            <a:endParaRPr lang="en-US" dirty="0"/>
          </a:p>
        </p:txBody>
      </p:sp>
      <p:sp>
        <p:nvSpPr>
          <p:cNvPr id="8" name="Slide Number Placeholder 5"/>
          <p:cNvSpPr txBox="1">
            <a:spLocks/>
          </p:cNvSpPr>
          <p:nvPr/>
        </p:nvSpPr>
        <p:spPr>
          <a:xfrm>
            <a:off x="8812600" y="6182591"/>
            <a:ext cx="6096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A41493B-4E0B-4A12-97BF-B75EBF61C6E0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9" name="Picture 4" descr="WIT Solapur - Logo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3245" y="5838267"/>
            <a:ext cx="402605" cy="695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857BE51-0356-4264-A08E-FF9BDEE45E13}"/>
              </a:ext>
            </a:extLst>
          </p:cNvPr>
          <p:cNvSpPr/>
          <p:nvPr/>
        </p:nvSpPr>
        <p:spPr>
          <a:xfrm>
            <a:off x="2725444" y="4367814"/>
            <a:ext cx="5042518" cy="540338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55F55F8-2BD4-41E4-8D66-DCD70AEF2ED5}"/>
              </a:ext>
            </a:extLst>
          </p:cNvPr>
          <p:cNvSpPr/>
          <p:nvPr/>
        </p:nvSpPr>
        <p:spPr>
          <a:xfrm>
            <a:off x="2725444" y="2513580"/>
            <a:ext cx="3169329" cy="646870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03012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2361</TotalTime>
  <Words>2682</Words>
  <Application>Microsoft Office PowerPoint</Application>
  <PresentationFormat>Widescreen</PresentationFormat>
  <Paragraphs>361</Paragraphs>
  <Slides>34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Arial</vt:lpstr>
      <vt:lpstr>Calibri</vt:lpstr>
      <vt:lpstr>Franklin Gothic Book</vt:lpstr>
      <vt:lpstr>Perpetua</vt:lpstr>
      <vt:lpstr>Wingdings</vt:lpstr>
      <vt:lpstr>Wingdings 2</vt:lpstr>
      <vt:lpstr>Equity</vt:lpstr>
      <vt:lpstr>PowerPoint Presentation</vt:lpstr>
      <vt:lpstr> Learning Outcome </vt:lpstr>
      <vt:lpstr>Pre-requisites</vt:lpstr>
      <vt:lpstr>Introduction to HQL</vt:lpstr>
      <vt:lpstr>Data Definition Language (DDL) Statements</vt:lpstr>
      <vt:lpstr>Data Manipulation Language (DML) Statements</vt:lpstr>
      <vt:lpstr>Starting Hive Shell</vt:lpstr>
      <vt:lpstr>Database</vt:lpstr>
      <vt:lpstr>Contd. …</vt:lpstr>
      <vt:lpstr>Contd. …</vt:lpstr>
      <vt:lpstr>Contd. …</vt:lpstr>
      <vt:lpstr>Tables</vt:lpstr>
      <vt:lpstr>Contd. …</vt:lpstr>
      <vt:lpstr>Contd. …</vt:lpstr>
      <vt:lpstr>Contd. …</vt:lpstr>
      <vt:lpstr>Contd. …</vt:lpstr>
      <vt:lpstr>Contd. …</vt:lpstr>
      <vt:lpstr>Contd. …</vt:lpstr>
      <vt:lpstr>Partitions</vt:lpstr>
      <vt:lpstr>Static Partition</vt:lpstr>
      <vt:lpstr>Contd. …</vt:lpstr>
      <vt:lpstr>Dynamic Partition</vt:lpstr>
      <vt:lpstr>Contd. …</vt:lpstr>
      <vt:lpstr>Bucketing</vt:lpstr>
      <vt:lpstr>Contd. …</vt:lpstr>
      <vt:lpstr>Views</vt:lpstr>
      <vt:lpstr>Contd. …</vt:lpstr>
      <vt:lpstr>Sub-Query</vt:lpstr>
      <vt:lpstr>Contd. …</vt:lpstr>
      <vt:lpstr>Joins</vt:lpstr>
      <vt:lpstr>Aggregation</vt:lpstr>
      <vt:lpstr>Group By and Having</vt:lpstr>
      <vt:lpstr>                      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Mongo Database</dc:title>
  <dc:creator>GCS</dc:creator>
  <cp:lastModifiedBy>Vishal Domal</cp:lastModifiedBy>
  <cp:revision>349</cp:revision>
  <dcterms:created xsi:type="dcterms:W3CDTF">2017-09-06T16:04:50Z</dcterms:created>
  <dcterms:modified xsi:type="dcterms:W3CDTF">2021-05-24T11:27:07Z</dcterms:modified>
</cp:coreProperties>
</file>