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2531427"/>
            <a:ext cx="2192020" cy="39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E4E8F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E4E8F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4E8F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E4E8F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4E8F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4E8F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3B41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3152457"/>
            <a:ext cx="1461770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E4E8F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012" y="1985645"/>
            <a:ext cx="10498455" cy="333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E4E8F0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21689" y="6322391"/>
            <a:ext cx="335915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7777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88639"/>
            <a:ext cx="4166235" cy="556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450" spc="-20">
                <a:solidFill>
                  <a:srgbClr val="ECEFF4"/>
                </a:solidFill>
              </a:rPr>
              <a:t>分布式 </a:t>
            </a:r>
            <a:r>
              <a:rPr dirty="0" sz="3450" b="1">
                <a:solidFill>
                  <a:srgbClr val="ECEFF4"/>
                </a:solidFill>
                <a:latin typeface="Segoe UI Semibold"/>
                <a:cs typeface="Segoe UI Semibold"/>
              </a:rPr>
              <a:t>MiniSQL</a:t>
            </a:r>
            <a:r>
              <a:rPr dirty="0" sz="3450" spc="5" b="1">
                <a:solidFill>
                  <a:srgbClr val="ECEFF4"/>
                </a:solidFill>
                <a:latin typeface="Segoe UI Semibold"/>
                <a:cs typeface="Segoe UI Semibold"/>
              </a:rPr>
              <a:t> </a:t>
            </a:r>
            <a:r>
              <a:rPr dirty="0" sz="3450" spc="-25">
                <a:solidFill>
                  <a:srgbClr val="ECEFF4"/>
                </a:solidFill>
              </a:rPr>
              <a:t>展示</a:t>
            </a:r>
            <a:endParaRPr sz="3450">
              <a:latin typeface="Segoe UI Semibold"/>
              <a:cs typeface="Segoe UI Semibold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540827"/>
            <a:ext cx="1597025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30" b="1">
                <a:latin typeface="Segoe UI Semibold"/>
                <a:cs typeface="Segoe UI Semibold"/>
              </a:rPr>
              <a:t>Region</a:t>
            </a:r>
            <a:r>
              <a:rPr dirty="0" sz="2400" spc="-30"/>
              <a:t>模</a:t>
            </a:r>
            <a:r>
              <a:rPr dirty="0" sz="2400" spc="-50"/>
              <a:t>块</a:t>
            </a:r>
            <a:endParaRPr sz="2400">
              <a:latin typeface="Segoe UI Semibold"/>
              <a:cs typeface="Segoe UI Semibold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2085974"/>
            <a:ext cx="4048124" cy="17240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35012" y="3995419"/>
            <a:ext cx="10477500" cy="1273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 indent="242570">
              <a:lnSpc>
                <a:spcPct val="126499"/>
              </a:lnSpc>
              <a:spcBef>
                <a:spcPts val="130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存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应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 spc="7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</a:t>
            </a:r>
            <a:r>
              <a:rPr dirty="0" sz="2150" spc="12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自</a:t>
            </a:r>
            <a:r>
              <a:rPr dirty="0" sz="2150" spc="8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 spc="12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40">
                <a:solidFill>
                  <a:srgbClr val="E4E8F0"/>
                </a:solidFill>
                <a:latin typeface="微软雅黑"/>
                <a:cs typeface="微软雅黑"/>
              </a:rPr>
              <a:t>和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Client</a:t>
            </a:r>
            <a:r>
              <a:rPr dirty="0" sz="2150" spc="13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的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SQL</a:t>
            </a:r>
            <a:r>
              <a:rPr dirty="0" sz="2150" spc="14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语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返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回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应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14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线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 spc="14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送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消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求</a:t>
            </a:r>
            <a:r>
              <a:rPr dirty="0" sz="2150" spc="9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 spc="14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endParaRPr sz="215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350327"/>
            <a:ext cx="1429385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20" b="1">
                <a:latin typeface="Segoe UI Semibold"/>
                <a:cs typeface="Segoe UI Semibold"/>
              </a:rPr>
              <a:t>Client</a:t>
            </a:r>
            <a:r>
              <a:rPr dirty="0" sz="2400" spc="-30"/>
              <a:t>模</a:t>
            </a:r>
            <a:r>
              <a:rPr dirty="0" sz="2400" spc="-50"/>
              <a:t>块</a:t>
            </a:r>
            <a:endParaRPr sz="2400">
              <a:latin typeface="Segoe UI Semibold"/>
              <a:cs typeface="Segoe UI Semibold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1895474"/>
            <a:ext cx="2847974" cy="21050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35012" y="4185919"/>
            <a:ext cx="10688955" cy="1273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 indent="242570">
              <a:lnSpc>
                <a:spcPct val="126499"/>
              </a:lnSpc>
              <a:spcBef>
                <a:spcPts val="130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与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实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互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直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块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入</a:t>
            </a:r>
            <a:r>
              <a:rPr dirty="0" sz="2150" spc="19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SQL</a:t>
            </a:r>
            <a:r>
              <a:rPr dirty="0" sz="2150" spc="26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语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Client</a:t>
            </a:r>
            <a:r>
              <a:rPr dirty="0" sz="2150" spc="26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tableRegionMap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将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SQL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语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递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应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得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SQL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语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返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回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户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endParaRPr sz="215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功能实现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21877"/>
            <a:ext cx="124079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30"/>
              <a:t>数</a:t>
            </a:r>
            <a:r>
              <a:rPr dirty="0" sz="2400" spc="-30"/>
              <a:t>据</a:t>
            </a:r>
            <a:r>
              <a:rPr dirty="0" sz="2400" spc="-30"/>
              <a:t>分</a:t>
            </a:r>
            <a:r>
              <a:rPr dirty="0" sz="2400" spc="-50"/>
              <a:t>布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5012" y="2814320"/>
            <a:ext cx="9290050" cy="167322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实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至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要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5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endParaRPr sz="2150">
              <a:latin typeface="微软雅黑"/>
              <a:cs typeface="微软雅黑"/>
            </a:endParaRPr>
          </a:p>
          <a:p>
            <a:pPr marL="254635" indent="-242570">
              <a:lnSpc>
                <a:spcPct val="100000"/>
              </a:lnSpc>
              <a:spcBef>
                <a:spcPts val="645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endParaRPr sz="2150">
              <a:latin typeface="微软雅黑"/>
              <a:cs typeface="微软雅黑"/>
            </a:endParaRPr>
          </a:p>
          <a:p>
            <a:pPr marL="254635" indent="-242570">
              <a:lnSpc>
                <a:spcPct val="100000"/>
              </a:lnSpc>
              <a:spcBef>
                <a:spcPts val="720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endParaRPr sz="2150">
              <a:latin typeface="微软雅黑"/>
              <a:cs typeface="微软雅黑"/>
            </a:endParaRPr>
          </a:p>
          <a:p>
            <a:pPr marL="254635" indent="-242570">
              <a:lnSpc>
                <a:spcPct val="100000"/>
              </a:lnSpc>
              <a:spcBef>
                <a:spcPts val="645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效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果</a:t>
            </a:r>
            <a:endParaRPr sz="21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083627"/>
            <a:ext cx="124079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30"/>
              <a:t>容</a:t>
            </a:r>
            <a:r>
              <a:rPr dirty="0" sz="2400" spc="-30"/>
              <a:t>错</a:t>
            </a:r>
            <a:r>
              <a:rPr dirty="0" sz="2400" spc="-30"/>
              <a:t>容</a:t>
            </a:r>
            <a:r>
              <a:rPr dirty="0" sz="2400" spc="-50"/>
              <a:t>灾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5012" y="1557019"/>
            <a:ext cx="10519410" cy="417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130" indent="242570">
              <a:lnSpc>
                <a:spcPct val="127899"/>
              </a:lnSpc>
              <a:spcBef>
                <a:spcPts val="95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且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足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容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灾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endParaRPr sz="2150">
              <a:latin typeface="微软雅黑"/>
              <a:cs typeface="微软雅黑"/>
            </a:endParaRPr>
          </a:p>
          <a:p>
            <a:pPr marL="254635" indent="-242570">
              <a:lnSpc>
                <a:spcPct val="100000"/>
              </a:lnSpc>
              <a:spcBef>
                <a:spcPts val="645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从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保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相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同</a:t>
            </a:r>
            <a:endParaRPr sz="2150">
              <a:latin typeface="微软雅黑"/>
              <a:cs typeface="微软雅黑"/>
            </a:endParaRPr>
          </a:p>
          <a:p>
            <a:pPr marL="12700" marR="35560" indent="242570">
              <a:lnSpc>
                <a:spcPct val="125000"/>
              </a:lnSpc>
              <a:spcBef>
                <a:spcPts val="75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引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擎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是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正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常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况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保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相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同</a:t>
            </a:r>
            <a:endParaRPr sz="2150">
              <a:latin typeface="微软雅黑"/>
              <a:cs typeface="微软雅黑"/>
            </a:endParaRPr>
          </a:p>
          <a:p>
            <a:pPr marL="254635" indent="-242570">
              <a:lnSpc>
                <a:spcPct val="100000"/>
              </a:lnSpc>
              <a:spcBef>
                <a:spcPts val="720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（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实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中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止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别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处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理</a:t>
            </a:r>
            <a:endParaRPr sz="2150">
              <a:latin typeface="微软雅黑"/>
              <a:cs typeface="微软雅黑"/>
            </a:endParaRPr>
          </a:p>
          <a:p>
            <a:pPr marL="325755" indent="-313690">
              <a:lnSpc>
                <a:spcPct val="100000"/>
              </a:lnSpc>
              <a:spcBef>
                <a:spcPts val="645"/>
              </a:spcBef>
              <a:buFont typeface="Segoe UI"/>
              <a:buChar char="○"/>
              <a:tabLst>
                <a:tab pos="32639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向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endParaRPr sz="2150">
              <a:latin typeface="微软雅黑"/>
              <a:cs typeface="微软雅黑"/>
            </a:endParaRPr>
          </a:p>
          <a:p>
            <a:pPr marL="12700" marR="5080" indent="313690">
              <a:lnSpc>
                <a:spcPct val="125000"/>
              </a:lnSpc>
              <a:spcBef>
                <a:spcPts val="75"/>
              </a:spcBef>
              <a:buFont typeface="Segoe UI"/>
              <a:buChar char="○"/>
              <a:tabLst>
                <a:tab pos="32639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己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己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变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剩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同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上</a:t>
            </a:r>
            <a:endParaRPr sz="2150">
              <a:latin typeface="微软雅黑"/>
              <a:cs typeface="微软雅黑"/>
            </a:endParaRPr>
          </a:p>
          <a:p>
            <a:pPr marL="325755" indent="-313690">
              <a:lnSpc>
                <a:spcPct val="100000"/>
              </a:lnSpc>
              <a:spcBef>
                <a:spcPts val="720"/>
              </a:spcBef>
              <a:buFont typeface="Segoe UI"/>
              <a:buChar char="○"/>
              <a:tabLst>
                <a:tab pos="32639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闲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上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线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内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容</a:t>
            </a:r>
            <a:endParaRPr sz="21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912302"/>
            <a:ext cx="124079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30"/>
              <a:t>负</a:t>
            </a:r>
            <a:r>
              <a:rPr dirty="0" sz="2400" spc="-30"/>
              <a:t>载</a:t>
            </a:r>
            <a:r>
              <a:rPr dirty="0" sz="2400" spc="-30"/>
              <a:t>均</a:t>
            </a:r>
            <a:r>
              <a:rPr dirty="0" sz="2400" spc="-50"/>
              <a:t>衡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5012" y="2385695"/>
            <a:ext cx="10717530" cy="252095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815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策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略</a:t>
            </a:r>
            <a:endParaRPr sz="2150">
              <a:latin typeface="微软雅黑"/>
              <a:cs typeface="微软雅黑"/>
            </a:endParaRPr>
          </a:p>
          <a:p>
            <a:pPr marL="12700" marR="233679" indent="242570">
              <a:lnSpc>
                <a:spcPct val="125000"/>
              </a:lnSpc>
              <a:spcBef>
                <a:spcPts val="75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保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间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相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避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导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致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访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于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频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繁</a:t>
            </a:r>
            <a:endParaRPr sz="2150">
              <a:latin typeface="微软雅黑"/>
              <a:cs typeface="微软雅黑"/>
            </a:endParaRPr>
          </a:p>
          <a:p>
            <a:pPr marL="254635" indent="-242570">
              <a:lnSpc>
                <a:spcPct val="100000"/>
              </a:lnSpc>
              <a:spcBef>
                <a:spcPts val="720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DDL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先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至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维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 spc="-50">
                <a:solidFill>
                  <a:srgbClr val="E4E8F0"/>
                </a:solidFill>
                <a:latin typeface="Segoe UI"/>
                <a:cs typeface="Segoe UI"/>
              </a:rPr>
              <a:t>-</a:t>
            </a:r>
            <a:endParaRPr sz="2150">
              <a:latin typeface="Segoe UI"/>
              <a:cs typeface="Segoe UI"/>
            </a:endParaRPr>
          </a:p>
          <a:p>
            <a:pPr marL="12700" marR="5080">
              <a:lnSpc>
                <a:spcPts val="3300"/>
              </a:lnSpc>
              <a:spcBef>
                <a:spcPts val="30"/>
              </a:spcBef>
            </a:pP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&gt;Region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找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送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DDL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完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endParaRPr sz="21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493202"/>
            <a:ext cx="124079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30"/>
              <a:t>复</a:t>
            </a:r>
            <a:r>
              <a:rPr dirty="0" sz="2400" spc="-30"/>
              <a:t>杂</a:t>
            </a:r>
            <a:r>
              <a:rPr dirty="0" sz="2400" spc="-30"/>
              <a:t>查</a:t>
            </a:r>
            <a:r>
              <a:rPr dirty="0" sz="2400" spc="-50"/>
              <a:t>询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/>
              <a:t>当</a:t>
            </a:r>
            <a:r>
              <a:rPr dirty="0"/>
              <a:t>用</a:t>
            </a:r>
            <a:r>
              <a:rPr dirty="0"/>
              <a:t>户</a:t>
            </a:r>
            <a:r>
              <a:rPr dirty="0"/>
              <a:t>输</a:t>
            </a:r>
            <a:r>
              <a:rPr dirty="0"/>
              <a:t>入</a:t>
            </a:r>
            <a:r>
              <a:rPr dirty="0"/>
              <a:t>一</a:t>
            </a:r>
            <a:r>
              <a:rPr dirty="0"/>
              <a:t>个</a:t>
            </a:r>
            <a:r>
              <a:rPr dirty="0"/>
              <a:t>多</a:t>
            </a:r>
            <a:r>
              <a:rPr dirty="0"/>
              <a:t>表</a:t>
            </a:r>
            <a:r>
              <a:rPr dirty="0"/>
              <a:t>查</a:t>
            </a:r>
            <a:r>
              <a:rPr dirty="0"/>
              <a:t>询</a:t>
            </a:r>
            <a:r>
              <a:rPr dirty="0"/>
              <a:t>的</a:t>
            </a:r>
            <a:r>
              <a:rPr dirty="0">
                <a:latin typeface="Segoe UI"/>
                <a:cs typeface="Segoe UI"/>
              </a:rPr>
              <a:t>SQL</a:t>
            </a:r>
            <a:r>
              <a:rPr dirty="0"/>
              <a:t>语</a:t>
            </a:r>
            <a:r>
              <a:rPr dirty="0"/>
              <a:t>句</a:t>
            </a:r>
            <a:r>
              <a:rPr dirty="0"/>
              <a:t>时</a:t>
            </a:r>
            <a:r>
              <a:rPr dirty="0"/>
              <a:t>，</a:t>
            </a:r>
            <a:r>
              <a:rPr dirty="0"/>
              <a:t>客</a:t>
            </a:r>
            <a:r>
              <a:rPr dirty="0"/>
              <a:t>户</a:t>
            </a:r>
            <a:r>
              <a:rPr dirty="0"/>
              <a:t>端</a:t>
            </a:r>
            <a:r>
              <a:rPr dirty="0"/>
              <a:t>将</a:t>
            </a:r>
            <a:r>
              <a:rPr dirty="0"/>
              <a:t>查</a:t>
            </a:r>
            <a:r>
              <a:rPr dirty="0"/>
              <a:t>看</a:t>
            </a:r>
            <a:r>
              <a:rPr dirty="0"/>
              <a:t>自</a:t>
            </a:r>
            <a:r>
              <a:rPr dirty="0"/>
              <a:t>身</a:t>
            </a:r>
            <a:r>
              <a:rPr dirty="0"/>
              <a:t>存</a:t>
            </a:r>
            <a:r>
              <a:rPr dirty="0"/>
              <a:t>储</a:t>
            </a:r>
            <a:r>
              <a:rPr dirty="0"/>
              <a:t>的</a:t>
            </a:r>
            <a:r>
              <a:rPr dirty="0"/>
              <a:t>数</a:t>
            </a:r>
            <a:r>
              <a:rPr dirty="0"/>
              <a:t>据</a:t>
            </a:r>
            <a:r>
              <a:rPr dirty="0"/>
              <a:t>表</a:t>
            </a:r>
            <a:r>
              <a:rPr dirty="0">
                <a:latin typeface="Segoe UI"/>
                <a:cs typeface="Segoe UI"/>
              </a:rPr>
              <a:t>-&gt;Region</a:t>
            </a:r>
            <a:r>
              <a:rPr dirty="0"/>
              <a:t>服</a:t>
            </a:r>
            <a:r>
              <a:rPr dirty="0" spc="-50"/>
              <a:t>务</a:t>
            </a:r>
            <a:r>
              <a:rPr dirty="0"/>
              <a:t>器</a:t>
            </a:r>
            <a:r>
              <a:rPr dirty="0"/>
              <a:t>的</a:t>
            </a:r>
            <a:r>
              <a:rPr dirty="0"/>
              <a:t>映</a:t>
            </a:r>
            <a:r>
              <a:rPr dirty="0"/>
              <a:t>射</a:t>
            </a:r>
            <a:r>
              <a:rPr dirty="0"/>
              <a:t>关</a:t>
            </a:r>
            <a:r>
              <a:rPr dirty="0"/>
              <a:t>系</a:t>
            </a:r>
            <a:r>
              <a:rPr dirty="0" spc="-50"/>
              <a:t>：</a:t>
            </a:r>
          </a:p>
          <a:p>
            <a:pPr marL="254635" indent="-242570">
              <a:lnSpc>
                <a:spcPct val="100000"/>
              </a:lnSpc>
              <a:spcBef>
                <a:spcPts val="720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/>
              <a:t>如</a:t>
            </a:r>
            <a:r>
              <a:rPr dirty="0"/>
              <a:t>果</a:t>
            </a:r>
            <a:r>
              <a:rPr dirty="0"/>
              <a:t>查</a:t>
            </a:r>
            <a:r>
              <a:rPr dirty="0"/>
              <a:t>询</a:t>
            </a:r>
            <a:r>
              <a:rPr dirty="0"/>
              <a:t>的</a:t>
            </a:r>
            <a:r>
              <a:rPr dirty="0"/>
              <a:t>所</a:t>
            </a:r>
            <a:r>
              <a:rPr dirty="0"/>
              <a:t>有</a:t>
            </a:r>
            <a:r>
              <a:rPr dirty="0"/>
              <a:t>数</a:t>
            </a:r>
            <a:r>
              <a:rPr dirty="0"/>
              <a:t>据</a:t>
            </a:r>
            <a:r>
              <a:rPr dirty="0"/>
              <a:t>表</a:t>
            </a:r>
            <a:r>
              <a:rPr dirty="0"/>
              <a:t>在</a:t>
            </a:r>
            <a:r>
              <a:rPr dirty="0"/>
              <a:t>同</a:t>
            </a:r>
            <a:r>
              <a:rPr dirty="0"/>
              <a:t>一</a:t>
            </a:r>
            <a:r>
              <a:rPr dirty="0"/>
              <a:t>个</a:t>
            </a:r>
            <a:r>
              <a:rPr dirty="0">
                <a:latin typeface="Segoe UI"/>
                <a:cs typeface="Segoe UI"/>
              </a:rPr>
              <a:t>Region</a:t>
            </a:r>
            <a:r>
              <a:rPr dirty="0" spc="-50"/>
              <a:t>上</a:t>
            </a:r>
          </a:p>
          <a:p>
            <a:pPr marL="325755" indent="-313690">
              <a:lnSpc>
                <a:spcPct val="100000"/>
              </a:lnSpc>
              <a:spcBef>
                <a:spcPts val="645"/>
              </a:spcBef>
              <a:buFont typeface="Segoe UI"/>
              <a:buChar char="○"/>
              <a:tabLst>
                <a:tab pos="326390" algn="l"/>
              </a:tabLst>
            </a:pPr>
            <a:r>
              <a:rPr dirty="0"/>
              <a:t>将</a:t>
            </a:r>
            <a:r>
              <a:rPr dirty="0">
                <a:latin typeface="Segoe UI"/>
                <a:cs typeface="Segoe UI"/>
              </a:rPr>
              <a:t>SQL</a:t>
            </a:r>
            <a:r>
              <a:rPr dirty="0"/>
              <a:t>语</a:t>
            </a:r>
            <a:r>
              <a:rPr dirty="0"/>
              <a:t>句</a:t>
            </a:r>
            <a:r>
              <a:rPr dirty="0"/>
              <a:t>发</a:t>
            </a:r>
            <a:r>
              <a:rPr dirty="0"/>
              <a:t>送</a:t>
            </a:r>
            <a:r>
              <a:rPr dirty="0"/>
              <a:t>给</a:t>
            </a:r>
            <a:r>
              <a:rPr dirty="0"/>
              <a:t>该</a:t>
            </a:r>
            <a:r>
              <a:rPr dirty="0">
                <a:latin typeface="Segoe UI"/>
                <a:cs typeface="Segoe UI"/>
              </a:rPr>
              <a:t>Region</a:t>
            </a:r>
            <a:r>
              <a:rPr dirty="0"/>
              <a:t>，</a:t>
            </a:r>
            <a:r>
              <a:rPr dirty="0"/>
              <a:t>查</a:t>
            </a:r>
            <a:r>
              <a:rPr dirty="0"/>
              <a:t>询</a:t>
            </a:r>
            <a:r>
              <a:rPr dirty="0"/>
              <a:t>完</a:t>
            </a:r>
            <a:r>
              <a:rPr dirty="0"/>
              <a:t>成</a:t>
            </a:r>
            <a:r>
              <a:rPr dirty="0"/>
              <a:t>后</a:t>
            </a:r>
            <a:r>
              <a:rPr dirty="0"/>
              <a:t>由</a:t>
            </a:r>
            <a:r>
              <a:rPr dirty="0">
                <a:latin typeface="Segoe UI"/>
                <a:cs typeface="Segoe UI"/>
              </a:rPr>
              <a:t>Region</a:t>
            </a:r>
            <a:r>
              <a:rPr dirty="0"/>
              <a:t>返</a:t>
            </a:r>
            <a:r>
              <a:rPr dirty="0"/>
              <a:t>回</a:t>
            </a:r>
            <a:r>
              <a:rPr dirty="0"/>
              <a:t>查</a:t>
            </a:r>
            <a:r>
              <a:rPr dirty="0"/>
              <a:t>询</a:t>
            </a:r>
            <a:r>
              <a:rPr dirty="0"/>
              <a:t>结</a:t>
            </a:r>
            <a:r>
              <a:rPr dirty="0" spc="-50"/>
              <a:t>果</a:t>
            </a:r>
          </a:p>
          <a:p>
            <a:pPr marL="254635" indent="-242570">
              <a:lnSpc>
                <a:spcPct val="100000"/>
              </a:lnSpc>
              <a:spcBef>
                <a:spcPts val="720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/>
              <a:t>如</a:t>
            </a:r>
            <a:r>
              <a:rPr dirty="0"/>
              <a:t>果</a:t>
            </a:r>
            <a:r>
              <a:rPr dirty="0"/>
              <a:t>数</a:t>
            </a:r>
            <a:r>
              <a:rPr dirty="0"/>
              <a:t>据</a:t>
            </a:r>
            <a:r>
              <a:rPr dirty="0"/>
              <a:t>表</a:t>
            </a:r>
            <a:r>
              <a:rPr dirty="0"/>
              <a:t>分</a:t>
            </a:r>
            <a:r>
              <a:rPr dirty="0"/>
              <a:t>布</a:t>
            </a:r>
            <a:r>
              <a:rPr dirty="0"/>
              <a:t>在</a:t>
            </a:r>
            <a:r>
              <a:rPr dirty="0"/>
              <a:t>不</a:t>
            </a:r>
            <a:r>
              <a:rPr dirty="0"/>
              <a:t>同</a:t>
            </a:r>
            <a:r>
              <a:rPr dirty="0">
                <a:latin typeface="Segoe UI"/>
                <a:cs typeface="Segoe UI"/>
              </a:rPr>
              <a:t>Region</a:t>
            </a:r>
            <a:r>
              <a:rPr dirty="0" spc="-50"/>
              <a:t>上</a:t>
            </a:r>
          </a:p>
          <a:p>
            <a:pPr marL="325755" indent="-313690">
              <a:lnSpc>
                <a:spcPct val="100000"/>
              </a:lnSpc>
              <a:spcBef>
                <a:spcPts val="645"/>
              </a:spcBef>
              <a:buFont typeface="Segoe UI"/>
              <a:buChar char="○"/>
              <a:tabLst>
                <a:tab pos="326390" algn="l"/>
              </a:tabLst>
            </a:pPr>
            <a:r>
              <a:rPr dirty="0"/>
              <a:t>将</a:t>
            </a:r>
            <a:r>
              <a:rPr dirty="0">
                <a:latin typeface="Segoe UI"/>
                <a:cs typeface="Segoe UI"/>
              </a:rPr>
              <a:t>SQL</a:t>
            </a:r>
            <a:r>
              <a:rPr dirty="0"/>
              <a:t>语</a:t>
            </a:r>
            <a:r>
              <a:rPr dirty="0"/>
              <a:t>句</a:t>
            </a:r>
            <a:r>
              <a:rPr dirty="0"/>
              <a:t>发</a:t>
            </a:r>
            <a:r>
              <a:rPr dirty="0"/>
              <a:t>送</a:t>
            </a:r>
            <a:r>
              <a:rPr dirty="0"/>
              <a:t>给</a:t>
            </a:r>
            <a:r>
              <a:rPr dirty="0">
                <a:latin typeface="Segoe UI"/>
                <a:cs typeface="Segoe UI"/>
              </a:rPr>
              <a:t>Master</a:t>
            </a:r>
            <a:r>
              <a:rPr dirty="0"/>
              <a:t>服</a:t>
            </a:r>
            <a:r>
              <a:rPr dirty="0"/>
              <a:t>务</a:t>
            </a:r>
            <a:r>
              <a:rPr dirty="0" spc="-50"/>
              <a:t>器</a:t>
            </a:r>
          </a:p>
          <a:p>
            <a:pPr marL="325755" indent="-313690">
              <a:lnSpc>
                <a:spcPct val="100000"/>
              </a:lnSpc>
              <a:spcBef>
                <a:spcPts val="720"/>
              </a:spcBef>
              <a:buChar char="○"/>
              <a:tabLst>
                <a:tab pos="326390" algn="l"/>
              </a:tabLst>
            </a:pPr>
            <a:r>
              <a:rPr dirty="0">
                <a:latin typeface="Segoe UI"/>
                <a:cs typeface="Segoe UI"/>
              </a:rPr>
              <a:t>Master</a:t>
            </a:r>
            <a:r>
              <a:rPr dirty="0"/>
              <a:t>服</a:t>
            </a:r>
            <a:r>
              <a:rPr dirty="0"/>
              <a:t>务</a:t>
            </a:r>
            <a:r>
              <a:rPr dirty="0"/>
              <a:t>器</a:t>
            </a:r>
            <a:r>
              <a:rPr dirty="0"/>
              <a:t>从</a:t>
            </a:r>
            <a:r>
              <a:rPr dirty="0"/>
              <a:t>各</a:t>
            </a:r>
            <a:r>
              <a:rPr dirty="0">
                <a:latin typeface="Segoe UI"/>
                <a:cs typeface="Segoe UI"/>
              </a:rPr>
              <a:t>Region</a:t>
            </a:r>
            <a:r>
              <a:rPr dirty="0"/>
              <a:t>获</a:t>
            </a:r>
            <a:r>
              <a:rPr dirty="0"/>
              <a:t>取</a:t>
            </a:r>
            <a:r>
              <a:rPr dirty="0"/>
              <a:t>需</a:t>
            </a:r>
            <a:r>
              <a:rPr dirty="0"/>
              <a:t>要</a:t>
            </a:r>
            <a:r>
              <a:rPr dirty="0"/>
              <a:t>查</a:t>
            </a:r>
            <a:r>
              <a:rPr dirty="0"/>
              <a:t>询</a:t>
            </a:r>
            <a:r>
              <a:rPr dirty="0"/>
              <a:t>的</a:t>
            </a:r>
            <a:r>
              <a:rPr dirty="0"/>
              <a:t>数</a:t>
            </a:r>
            <a:r>
              <a:rPr dirty="0"/>
              <a:t>据</a:t>
            </a:r>
            <a:r>
              <a:rPr dirty="0" spc="-50"/>
              <a:t>表</a:t>
            </a:r>
          </a:p>
          <a:p>
            <a:pPr marL="325755" indent="-313690">
              <a:lnSpc>
                <a:spcPct val="100000"/>
              </a:lnSpc>
              <a:spcBef>
                <a:spcPts val="645"/>
              </a:spcBef>
              <a:buFont typeface="Segoe UI"/>
              <a:buChar char="○"/>
              <a:tabLst>
                <a:tab pos="326390" algn="l"/>
              </a:tabLst>
            </a:pPr>
            <a:r>
              <a:rPr dirty="0"/>
              <a:t>在</a:t>
            </a:r>
            <a:r>
              <a:rPr dirty="0">
                <a:latin typeface="Segoe UI"/>
                <a:cs typeface="Segoe UI"/>
              </a:rPr>
              <a:t>Master</a:t>
            </a:r>
            <a:r>
              <a:rPr dirty="0"/>
              <a:t>服</a:t>
            </a:r>
            <a:r>
              <a:rPr dirty="0"/>
              <a:t>务</a:t>
            </a:r>
            <a:r>
              <a:rPr dirty="0"/>
              <a:t>器</a:t>
            </a:r>
            <a:r>
              <a:rPr dirty="0"/>
              <a:t>执</a:t>
            </a:r>
            <a:r>
              <a:rPr dirty="0"/>
              <a:t>行</a:t>
            </a:r>
            <a:r>
              <a:rPr dirty="0">
                <a:latin typeface="Segoe UI"/>
                <a:cs typeface="Segoe UI"/>
              </a:rPr>
              <a:t>SQL</a:t>
            </a:r>
            <a:r>
              <a:rPr dirty="0"/>
              <a:t>语</a:t>
            </a:r>
            <a:r>
              <a:rPr dirty="0"/>
              <a:t>句</a:t>
            </a:r>
            <a:r>
              <a:rPr dirty="0"/>
              <a:t>，</a:t>
            </a:r>
            <a:r>
              <a:rPr dirty="0"/>
              <a:t>查</a:t>
            </a:r>
            <a:r>
              <a:rPr dirty="0"/>
              <a:t>询</a:t>
            </a:r>
            <a:r>
              <a:rPr dirty="0"/>
              <a:t>结</a:t>
            </a:r>
            <a:r>
              <a:rPr dirty="0"/>
              <a:t>果</a:t>
            </a:r>
            <a:r>
              <a:rPr dirty="0"/>
              <a:t>返</a:t>
            </a:r>
            <a:r>
              <a:rPr dirty="0"/>
              <a:t>回</a:t>
            </a:r>
            <a:r>
              <a:rPr dirty="0"/>
              <a:t>客</a:t>
            </a:r>
            <a:r>
              <a:rPr dirty="0"/>
              <a:t>户</a:t>
            </a:r>
            <a:r>
              <a:rPr dirty="0" spc="-50"/>
              <a:t>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5012" y="3152457"/>
            <a:ext cx="743585" cy="456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spc="-25" b="1">
                <a:solidFill>
                  <a:srgbClr val="E4E8F0"/>
                </a:solidFill>
                <a:latin typeface="微软雅黑"/>
                <a:cs typeface="微软雅黑"/>
              </a:rPr>
              <a:t>简介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083627"/>
            <a:ext cx="287274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30"/>
              <a:t>分</a:t>
            </a:r>
            <a:r>
              <a:rPr dirty="0" sz="2400" spc="-30"/>
              <a:t>布</a:t>
            </a:r>
            <a:r>
              <a:rPr dirty="0" sz="2400"/>
              <a:t>式</a:t>
            </a:r>
            <a:r>
              <a:rPr dirty="0" sz="2400" spc="-110"/>
              <a:t> </a:t>
            </a:r>
            <a:r>
              <a:rPr dirty="0" sz="2400" b="1">
                <a:latin typeface="Segoe UI Semibold"/>
                <a:cs typeface="Segoe UI Semibold"/>
              </a:rPr>
              <a:t>MiniSQL</a:t>
            </a:r>
            <a:r>
              <a:rPr dirty="0" sz="2400" spc="-55" b="1">
                <a:latin typeface="Segoe UI Semibold"/>
                <a:cs typeface="Segoe UI Semibold"/>
              </a:rPr>
              <a:t> </a:t>
            </a:r>
            <a:r>
              <a:rPr dirty="0" sz="2400" spc="-30"/>
              <a:t>特</a:t>
            </a:r>
            <a:r>
              <a:rPr dirty="0" sz="2400" spc="-50"/>
              <a:t>性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02903" y="1490344"/>
            <a:ext cx="10426065" cy="424497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340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存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上</a:t>
            </a:r>
            <a:endParaRPr sz="2150">
              <a:latin typeface="微软雅黑"/>
              <a:cs typeface="微软雅黑"/>
            </a:endParaRPr>
          </a:p>
          <a:p>
            <a:pPr marL="297180" indent="-285115">
              <a:lnSpc>
                <a:spcPct val="100000"/>
              </a:lnSpc>
              <a:spcBef>
                <a:spcPts val="1245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利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 spc="12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</a:t>
            </a:r>
            <a:r>
              <a:rPr dirty="0" sz="2150" spc="18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集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群</a:t>
            </a:r>
            <a:endParaRPr sz="2150">
              <a:latin typeface="微软雅黑"/>
              <a:cs typeface="微软雅黑"/>
            </a:endParaRPr>
          </a:p>
          <a:p>
            <a:pPr marL="297180" marR="176530" indent="-285115">
              <a:lnSpc>
                <a:spcPct val="125000"/>
              </a:lnSpc>
              <a:spcBef>
                <a:spcPts val="600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询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于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及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询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先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询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划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后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询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最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后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汇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总</a:t>
            </a:r>
            <a:endParaRPr sz="2150">
              <a:latin typeface="微软雅黑"/>
              <a:cs typeface="微软雅黑"/>
            </a:endParaRPr>
          </a:p>
          <a:p>
            <a:pPr marL="297180" indent="-285115">
              <a:lnSpc>
                <a:spcPct val="100000"/>
              </a:lnSpc>
              <a:spcBef>
                <a:spcPts val="1245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 spc="21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27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备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份</a:t>
            </a:r>
            <a:endParaRPr sz="2150">
              <a:latin typeface="微软雅黑"/>
              <a:cs typeface="微软雅黑"/>
            </a:endParaRPr>
          </a:p>
          <a:p>
            <a:pPr marL="297180" marR="194310" indent="-285115">
              <a:lnSpc>
                <a:spcPct val="125000"/>
              </a:lnSpc>
              <a:spcBef>
                <a:spcPts val="600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灾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中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正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常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 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度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替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代</a:t>
            </a:r>
            <a:endParaRPr sz="2150">
              <a:latin typeface="微软雅黑"/>
              <a:cs typeface="微软雅黑"/>
            </a:endParaRPr>
          </a:p>
          <a:p>
            <a:pPr marL="297180" indent="-285115">
              <a:lnSpc>
                <a:spcPct val="100000"/>
              </a:lnSpc>
              <a:spcBef>
                <a:spcPts val="1245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中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摊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 spc="29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35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上</a:t>
            </a:r>
            <a:endParaRPr sz="2150">
              <a:latin typeface="微软雅黑"/>
              <a:cs typeface="微软雅黑"/>
            </a:endParaRPr>
          </a:p>
          <a:p>
            <a:pPr marL="297180" indent="-285115">
              <a:lnSpc>
                <a:spcPct val="100000"/>
              </a:lnSpc>
              <a:spcBef>
                <a:spcPts val="1245"/>
              </a:spcBef>
              <a:buFont typeface="Segoe UI"/>
              <a:buAutoNum type="arabicPeriod"/>
              <a:tabLst>
                <a:tab pos="297815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询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越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（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如</a:t>
            </a:r>
            <a:r>
              <a:rPr dirty="0" sz="2150" spc="44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 spc="-10">
                <a:solidFill>
                  <a:srgbClr val="E4E8F0"/>
                </a:solidFill>
                <a:latin typeface="Segoe UI"/>
                <a:cs typeface="Segoe UI"/>
              </a:rPr>
              <a:t>Join</a:t>
            </a:r>
            <a:r>
              <a:rPr dirty="0" sz="2150" spc="-10">
                <a:solidFill>
                  <a:srgbClr val="E4E8F0"/>
                </a:solidFill>
                <a:latin typeface="微软雅黑"/>
                <a:cs typeface="微软雅黑"/>
              </a:rPr>
              <a:t>）</a:t>
            </a:r>
            <a:endParaRPr sz="21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483552"/>
            <a:ext cx="219202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10" b="1">
                <a:latin typeface="Segoe UI Semibold"/>
                <a:cs typeface="Segoe UI Semibold"/>
              </a:rPr>
              <a:t>Zookeeper</a:t>
            </a:r>
            <a:r>
              <a:rPr dirty="0" sz="2400" spc="-75" b="1">
                <a:latin typeface="Segoe UI Semibold"/>
                <a:cs typeface="Segoe UI Semibold"/>
              </a:rPr>
              <a:t> </a:t>
            </a:r>
            <a:r>
              <a:rPr dirty="0" sz="2400" spc="-30"/>
              <a:t>介</a:t>
            </a:r>
            <a:r>
              <a:rPr dirty="0" sz="2400" spc="-50"/>
              <a:t>绍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5012" y="1054100"/>
            <a:ext cx="10606405" cy="52717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应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性</a:t>
            </a:r>
            <a:r>
              <a:rPr dirty="0" sz="2150" spc="-50">
                <a:solidFill>
                  <a:srgbClr val="E4E8F0"/>
                </a:solidFill>
                <a:latin typeface="Segoe UI"/>
                <a:cs typeface="Segoe UI"/>
              </a:rPr>
              <a:t>:</a:t>
            </a:r>
            <a:endParaRPr sz="2150">
              <a:latin typeface="Segoe UI"/>
              <a:cs typeface="Segoe UI"/>
            </a:endParaRPr>
          </a:p>
          <a:p>
            <a:pPr marL="564515" marR="5080" indent="-285115">
              <a:lnSpc>
                <a:spcPct val="126499"/>
              </a:lnSpc>
              <a:spcBef>
                <a:spcPts val="1235"/>
              </a:spcBef>
              <a:buFont typeface="Segoe UI"/>
              <a:buAutoNum type="arabicPeriod"/>
              <a:tabLst>
                <a:tab pos="56515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调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: ZooKeeper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高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度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维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护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中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间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致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助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状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变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化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endParaRPr sz="2150">
              <a:latin typeface="微软雅黑"/>
              <a:cs typeface="微软雅黑"/>
            </a:endParaRPr>
          </a:p>
          <a:p>
            <a:pPr marL="564515" marR="5080" indent="-285115">
              <a:lnSpc>
                <a:spcPct val="126499"/>
              </a:lnSpc>
              <a:spcBef>
                <a:spcPts val="484"/>
              </a:spcBef>
              <a:buFont typeface="Segoe UI"/>
              <a:buAutoNum type="arabicPeriod"/>
              <a:tabLst>
                <a:tab pos="56515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高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性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: ZooKeeper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有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高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度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布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上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续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endParaRPr sz="2150">
              <a:latin typeface="微软雅黑"/>
              <a:cs typeface="微软雅黑"/>
            </a:endParaRPr>
          </a:p>
          <a:p>
            <a:pPr marL="564515" marR="5080" indent="-285115">
              <a:lnSpc>
                <a:spcPct val="126499"/>
              </a:lnSpc>
              <a:spcBef>
                <a:spcPts val="560"/>
              </a:spcBef>
              <a:buFont typeface="Segoe UI"/>
              <a:buAutoNum type="arabicPeriod"/>
              <a:tabLst>
                <a:tab pos="56515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制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: ZooKeeper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许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客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变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得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客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变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被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 spc="-1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 spc="-10">
                <a:solidFill>
                  <a:srgbClr val="E4E8F0"/>
                </a:solidFill>
                <a:latin typeface="Segoe UI"/>
                <a:cs typeface="Segoe UI"/>
              </a:rPr>
              <a:t>ZooKeeper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相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关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客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端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endParaRPr sz="2150">
              <a:latin typeface="微软雅黑"/>
              <a:cs typeface="微软雅黑"/>
            </a:endParaRPr>
          </a:p>
          <a:p>
            <a:pPr marL="564515" marR="5080" indent="-285115">
              <a:lnSpc>
                <a:spcPct val="125000"/>
              </a:lnSpc>
              <a:spcBef>
                <a:spcPts val="600"/>
              </a:spcBef>
              <a:buFont typeface="Segoe UI"/>
              <a:buAutoNum type="arabicPeriod"/>
              <a:tabLst>
                <a:tab pos="56515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单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口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: ZooKeeper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似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文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口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更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等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endParaRPr sz="21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10" b="1">
                <a:latin typeface="Segoe UI Semibold"/>
                <a:cs typeface="Segoe UI Semibold"/>
              </a:rPr>
              <a:t>Zookeeper</a:t>
            </a:r>
            <a:r>
              <a:rPr dirty="0" sz="2400" spc="-75" b="1">
                <a:latin typeface="Segoe UI Semibold"/>
                <a:cs typeface="Segoe UI Semibold"/>
              </a:rPr>
              <a:t> </a:t>
            </a:r>
            <a:r>
              <a:rPr dirty="0" sz="2400" spc="-30"/>
              <a:t>介</a:t>
            </a:r>
            <a:r>
              <a:rPr dirty="0" sz="2400" spc="-50"/>
              <a:t>绍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5012" y="3023870"/>
            <a:ext cx="10607675" cy="1263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26499"/>
              </a:lnSpc>
              <a:spcBef>
                <a:spcPts val="55"/>
              </a:spcBef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利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 spc="34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</a:t>
            </a:r>
            <a:r>
              <a:rPr dirty="0" sz="2150" spc="40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上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布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式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系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中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消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通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过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递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利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实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控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功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收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回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请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线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应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对</a:t>
            </a:r>
            <a:endParaRPr sz="21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总体设计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893127"/>
            <a:ext cx="215265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30"/>
              <a:t>整</a:t>
            </a:r>
            <a:r>
              <a:rPr dirty="0" sz="2400" spc="-30"/>
              <a:t>体</a:t>
            </a:r>
            <a:r>
              <a:rPr dirty="0" sz="2400" spc="-30"/>
              <a:t>架</a:t>
            </a:r>
            <a:r>
              <a:rPr dirty="0" sz="2400" spc="-30"/>
              <a:t>构</a:t>
            </a:r>
            <a:r>
              <a:rPr dirty="0" sz="2400" spc="-30"/>
              <a:t>示</a:t>
            </a:r>
            <a:r>
              <a:rPr dirty="0" sz="2400" spc="-30"/>
              <a:t>意</a:t>
            </a:r>
            <a:r>
              <a:rPr dirty="0" sz="2400" spc="-50"/>
              <a:t>图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1438274"/>
            <a:ext cx="7915274" cy="441959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21877"/>
            <a:ext cx="215265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30"/>
              <a:t>整</a:t>
            </a:r>
            <a:r>
              <a:rPr dirty="0" sz="2400" spc="-30"/>
              <a:t>体</a:t>
            </a:r>
            <a:r>
              <a:rPr dirty="0" sz="2400" spc="-30"/>
              <a:t>架</a:t>
            </a:r>
            <a:r>
              <a:rPr dirty="0" sz="2400" spc="-30"/>
              <a:t>构</a:t>
            </a:r>
            <a:r>
              <a:rPr dirty="0" sz="2400" spc="-30"/>
              <a:t>示</a:t>
            </a:r>
            <a:r>
              <a:rPr dirty="0" sz="2400" spc="-30"/>
              <a:t>意</a:t>
            </a:r>
            <a:r>
              <a:rPr dirty="0" sz="2400" spc="-50"/>
              <a:t>图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5012" y="2814320"/>
            <a:ext cx="10690225" cy="16732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70"/>
              </a:spcBef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由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上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图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应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整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 spc="229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Client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28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E4E8F0"/>
                </a:solidFill>
                <a:latin typeface="Segoe UI"/>
                <a:cs typeface="Segoe UI"/>
              </a:rPr>
              <a:t>Server</a:t>
            </a:r>
            <a:r>
              <a:rPr dirty="0" sz="2150" spc="-1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 spc="-10">
                <a:solidFill>
                  <a:srgbClr val="E4E8F0"/>
                </a:solidFill>
                <a:latin typeface="Segoe UI"/>
                <a:cs typeface="Segoe UI"/>
              </a:rPr>
              <a:t>Zookeeper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Server</a:t>
            </a:r>
            <a:r>
              <a:rPr dirty="0" sz="2150" spc="15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中</a:t>
            </a:r>
            <a:r>
              <a:rPr dirty="0" sz="2150" spc="11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</a:t>
            </a:r>
            <a:r>
              <a:rPr dirty="0" sz="2150" spc="16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着</a:t>
            </a:r>
            <a:r>
              <a:rPr dirty="0" sz="2150" spc="11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</a:t>
            </a:r>
            <a:r>
              <a:rPr dirty="0" sz="2150" spc="16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者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物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机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Client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 spc="12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35">
                <a:solidFill>
                  <a:srgbClr val="E4E8F0"/>
                </a:solidFill>
                <a:latin typeface="微软雅黑"/>
                <a:cs typeface="微软雅黑"/>
              </a:rPr>
              <a:t>和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12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Server</a:t>
            </a:r>
            <a:r>
              <a:rPr dirty="0" sz="2150" spc="12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上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都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过</a:t>
            </a:r>
            <a:r>
              <a:rPr dirty="0" sz="2150" spc="7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</a:t>
            </a:r>
            <a:r>
              <a:rPr dirty="0" sz="2150" spc="12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实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消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递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这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样</a:t>
            </a:r>
            <a:r>
              <a:rPr dirty="0" sz="2150" spc="13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Client</a:t>
            </a:r>
            <a:r>
              <a:rPr dirty="0" sz="2150" spc="19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道</a:t>
            </a:r>
            <a:r>
              <a:rPr dirty="0" sz="2150" spc="14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</a:t>
            </a:r>
            <a:r>
              <a:rPr dirty="0" sz="2150" spc="19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IP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就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可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以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实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与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其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他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互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endParaRPr sz="21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835977"/>
            <a:ext cx="1585595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-25" b="1">
                <a:latin typeface="Segoe UI Semibold"/>
                <a:cs typeface="Segoe UI Semibold"/>
              </a:rPr>
              <a:t>Master</a:t>
            </a:r>
            <a:r>
              <a:rPr dirty="0" sz="2400" spc="-30"/>
              <a:t>模</a:t>
            </a:r>
            <a:r>
              <a:rPr dirty="0" sz="2400" spc="-50"/>
              <a:t>块</a:t>
            </a:r>
            <a:endParaRPr sz="2400">
              <a:latin typeface="Segoe UI Semibold"/>
              <a:cs typeface="Segoe UI Semibold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1371599"/>
            <a:ext cx="3476624" cy="14858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35012" y="3061970"/>
            <a:ext cx="10718800" cy="2921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3675" indent="242570">
              <a:lnSpc>
                <a:spcPct val="125000"/>
              </a:lnSpc>
              <a:spcBef>
                <a:spcPts val="95"/>
              </a:spcBef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维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了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Zookeeper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tableRegionMap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建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删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先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送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给</a:t>
            </a:r>
            <a:r>
              <a:rPr dirty="0" sz="2150" spc="3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由</a:t>
            </a:r>
            <a:r>
              <a:rPr dirty="0" sz="2150" spc="4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 spc="8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对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标</a:t>
            </a:r>
            <a:r>
              <a:rPr dirty="0" sz="2150" spc="4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8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进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行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endParaRPr sz="2150">
              <a:latin typeface="微软雅黑"/>
              <a:cs typeface="微软雅黑"/>
            </a:endParaRPr>
          </a:p>
          <a:p>
            <a:pPr marL="12700" marR="5080" indent="242570">
              <a:lnSpc>
                <a:spcPct val="126499"/>
              </a:lnSpc>
              <a:spcBef>
                <a:spcPts val="35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要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查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询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某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张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读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取</a:t>
            </a:r>
            <a:r>
              <a:rPr dirty="0" sz="2150" spc="-4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 spc="1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 spc="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节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点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维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护</a:t>
            </a:r>
            <a:r>
              <a:rPr dirty="0" sz="2150" spc="-4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 spc="5">
                <a:solidFill>
                  <a:srgbClr val="E4E8F0"/>
                </a:solidFill>
                <a:latin typeface="Segoe UI"/>
                <a:cs typeface="Segoe UI"/>
              </a:rPr>
              <a:t>tableRegionMap</a:t>
            </a:r>
            <a:r>
              <a:rPr dirty="0" sz="2150" spc="5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由</a:t>
            </a:r>
            <a:r>
              <a:rPr dirty="0" sz="2150" spc="-4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 spc="5">
                <a:solidFill>
                  <a:srgbClr val="E4E8F0"/>
                </a:solidFill>
                <a:latin typeface="Segoe UI"/>
                <a:cs typeface="Segoe UI"/>
              </a:rPr>
              <a:t>Client 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直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接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对</a:t>
            </a:r>
            <a:r>
              <a:rPr dirty="0" sz="2150" spc="-4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发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起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查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询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将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结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果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直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接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返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回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给</a:t>
            </a:r>
            <a:r>
              <a:rPr dirty="0" sz="2150" spc="-4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 spc="5">
                <a:solidFill>
                  <a:srgbClr val="E4E8F0"/>
                </a:solidFill>
                <a:latin typeface="Segoe UI"/>
                <a:cs typeface="Segoe UI"/>
              </a:rPr>
              <a:t>Client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当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涉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及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 spc="-4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多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表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格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复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杂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查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询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，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需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要</a:t>
            </a:r>
            <a:r>
              <a:rPr dirty="0" sz="2150" spc="-45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 spc="1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 spc="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作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为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中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转</a:t>
            </a:r>
            <a:r>
              <a:rPr dirty="0" sz="2150" spc="2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endParaRPr sz="2150">
              <a:latin typeface="微软雅黑"/>
              <a:cs typeface="微软雅黑"/>
            </a:endParaRPr>
          </a:p>
          <a:p>
            <a:pPr marL="254635" indent="-242570">
              <a:lnSpc>
                <a:spcPct val="100000"/>
              </a:lnSpc>
              <a:spcBef>
                <a:spcPts val="645"/>
              </a:spcBef>
              <a:buFont typeface="Segoe UI"/>
              <a:buChar char="●"/>
              <a:tabLst>
                <a:tab pos="255270" algn="l"/>
              </a:tabLst>
            </a:pP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当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监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听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某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 spc="110">
                <a:solidFill>
                  <a:srgbClr val="E4E8F0"/>
                </a:solidFill>
                <a:latin typeface="微软雅黑"/>
                <a:cs typeface="微软雅黑"/>
              </a:rPr>
              <a:t>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165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下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线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时</a:t>
            </a:r>
            <a:r>
              <a:rPr dirty="0" sz="2150" spc="55">
                <a:solidFill>
                  <a:srgbClr val="E4E8F0"/>
                </a:solidFill>
                <a:latin typeface="微软雅黑"/>
                <a:cs typeface="微软雅黑"/>
              </a:rPr>
              <a:t>， </a:t>
            </a: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Master</a:t>
            </a:r>
            <a:r>
              <a:rPr dirty="0" sz="2150" spc="160">
                <a:solidFill>
                  <a:srgbClr val="E4E8F0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会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唤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醒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一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个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闲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置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的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服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务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器</a:t>
            </a:r>
            <a:r>
              <a:rPr dirty="0" sz="2150">
                <a:solidFill>
                  <a:srgbClr val="E4E8F0"/>
                </a:solidFill>
                <a:latin typeface="微软雅黑"/>
                <a:cs typeface="微软雅黑"/>
              </a:rPr>
              <a:t>到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该</a:t>
            </a:r>
            <a:endParaRPr sz="21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150">
                <a:solidFill>
                  <a:srgbClr val="E4E8F0"/>
                </a:solidFill>
                <a:latin typeface="Segoe UI"/>
                <a:cs typeface="Segoe UI"/>
              </a:rPr>
              <a:t>Region</a:t>
            </a:r>
            <a:r>
              <a:rPr dirty="0" sz="2150" spc="-50">
                <a:solidFill>
                  <a:srgbClr val="E4E8F0"/>
                </a:solidFill>
                <a:latin typeface="微软雅黑"/>
                <a:cs typeface="微软雅黑"/>
              </a:rPr>
              <a:t>。</a:t>
            </a:r>
            <a:endParaRPr sz="2150">
              <a:latin typeface="微软雅黑"/>
              <a:cs typeface="微软雅黑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2023-05-22T15:40:51Z</dcterms:created>
  <dcterms:modified xsi:type="dcterms:W3CDTF">2023-05-22T15:40:51Z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2023-05-22T00:00:00Z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2023-05-22T00:00:00Z</vt:filetime>
  </property>
  <property fmtid="{D5CDD505-2E9C-101B-9397-08002B2CF9AE}" pid="5" name="Producer">
    <vt:lpwstr>Created by Marp</vt:lpwstr>
  </property>
</Properties>
</file>