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6" r:id="rId4"/>
    <p:sldId id="321" r:id="rId5"/>
    <p:sldId id="354" r:id="rId6"/>
    <p:sldId id="374" r:id="rId7"/>
    <p:sldId id="372" r:id="rId8"/>
    <p:sldId id="375" r:id="rId9"/>
    <p:sldId id="373" r:id="rId10"/>
    <p:sldId id="376" r:id="rId11"/>
    <p:sldId id="377" r:id="rId12"/>
    <p:sldId id="379" r:id="rId13"/>
    <p:sldId id="380" r:id="rId14"/>
    <p:sldId id="382" r:id="rId15"/>
    <p:sldId id="385" r:id="rId16"/>
    <p:sldId id="387" r:id="rId17"/>
    <p:sldId id="386" r:id="rId18"/>
    <p:sldId id="392" r:id="rId19"/>
    <p:sldId id="384" r:id="rId20"/>
    <p:sldId id="393" r:id="rId21"/>
    <p:sldId id="394" r:id="rId22"/>
    <p:sldId id="395" r:id="rId23"/>
    <p:sldId id="396" r:id="rId24"/>
    <p:sldId id="291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7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157E9F"/>
    <a:srgbClr val="80ABB8"/>
    <a:srgbClr val="1BA0C9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-798" y="-126"/>
      </p:cViewPr>
      <p:guideLst>
        <p:guide orient="horz" pos="2115"/>
        <p:guide pos="37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29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9" Type="http://schemas.openxmlformats.org/officeDocument/2006/relationships/slideLayout" Target="../slideLayouts/slideLayout1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2172583" y="4154070"/>
            <a:ext cx="8124190" cy="3048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56740" y="1925320"/>
            <a:ext cx="882015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sz="4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Efficient Spatial Dataset Search </a:t>
            </a:r>
            <a:endParaRPr kumimoji="1" lang="zh-CN" sz="40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/>
            <a:r>
              <a:rPr kumimoji="1" lang="zh-CN" sz="4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over Multiple</a:t>
            </a:r>
            <a:r>
              <a:rPr kumimoji="1" lang="en-US" altLang="zh-CN" sz="4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kumimoji="1" lang="zh-CN" sz="4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Data Sources</a:t>
            </a:r>
            <a:endParaRPr kumimoji="1" lang="zh-CN" sz="40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arXiv:2311.13383v1 [cs.DB] 22 Nov 2023</a:t>
            </a:r>
            <a:endParaRPr kumimoji="1" lang="zh-CN" sz="32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Wenzhe Yang, Sheng Wang, Yuan Sun, Zhiyu Chen, Zhiyong Peng</a:t>
            </a:r>
            <a:endParaRPr kumimoji="1" lang="zh-CN" sz="20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04" name="直接连接符 15"/>
          <p:cNvSpPr>
            <a:spLocks noChangeShapeType="1"/>
          </p:cNvSpPr>
          <p:nvPr/>
        </p:nvSpPr>
        <p:spPr bwMode="auto">
          <a:xfrm>
            <a:off x="10203180" y="-97790"/>
            <a:ext cx="2262505" cy="2263775"/>
          </a:xfrm>
          <a:prstGeom prst="line">
            <a:avLst/>
          </a:prstGeom>
          <a:solidFill>
            <a:srgbClr val="157E9F"/>
          </a:solidFill>
          <a:ln w="9525">
            <a:solidFill>
              <a:schemeClr val="bg1"/>
            </a:solidFill>
            <a:prstDash val="dash"/>
            <a:beve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1783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索引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构建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4980" y="1998663"/>
            <a:ext cx="3884295" cy="28613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Local Index Construction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Global Index Construction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Dataset Graph Construction</a:t>
            </a:r>
            <a:endParaRPr lang="zh-CN" altLang="en-US" sz="240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8435" y="2311400"/>
            <a:ext cx="2274570" cy="1478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85990" y="3651885"/>
            <a:ext cx="986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G(V, E</a:t>
            </a:r>
            <a:r>
              <a:rPr lang="zh-CN" altLang="en-US"/>
              <a:t>)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70775" y="2209165"/>
            <a:ext cx="2476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677660" y="2815590"/>
            <a:ext cx="247650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888865" y="4427855"/>
            <a:ext cx="6565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距离下界：lb(N</a:t>
            </a:r>
            <a:r>
              <a:rPr lang="zh-CN" altLang="en-US" sz="20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N</a:t>
            </a:r>
            <a:r>
              <a:rPr lang="zh-CN" altLang="en-US" sz="20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 = max{||N</a:t>
            </a:r>
            <a:r>
              <a:rPr lang="zh-CN" altLang="en-US" sz="20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.p, N</a:t>
            </a:r>
            <a:r>
              <a:rPr lang="zh-CN" altLang="en-US" sz="20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.p||</a:t>
            </a:r>
            <a:r>
              <a:rPr lang="zh-CN" altLang="en-US" sz="2000" baseline="30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− N</a:t>
            </a:r>
            <a:r>
              <a:rPr lang="zh-CN" altLang="en-US" sz="20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.r − N</a:t>
            </a:r>
            <a:r>
              <a:rPr lang="zh-CN" altLang="en-US" sz="20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.r, 0}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1783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索引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构建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4980" y="1998663"/>
            <a:ext cx="3884295" cy="28613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Local Index Construction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Global Index Construction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Dataset Graph Construction</a:t>
            </a:r>
            <a:endParaRPr lang="zh-CN" altLang="en-US" sz="240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88865" y="4427855"/>
            <a:ext cx="6565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距离下界：lb(N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, N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) = max{||N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.p, N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.p||</a:t>
            </a:r>
            <a:r>
              <a:rPr lang="zh-CN" altLang="en-US" sz="2000" baseline="30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− N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.r − N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.r, 0}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7943" y="1905000"/>
            <a:ext cx="6086475" cy="23622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888865" y="5050155"/>
                <a:ext cx="6131560" cy="800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/>
                  <a:t>例子：</a:t>
                </a:r>
                <a:r>
                  <a:rPr lang="zh-CN" altLang="en-US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dist(S</a:t>
                </a:r>
                <a:r>
                  <a:rPr lang="zh-CN" altLang="en-US" baseline="-25000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Q</a:t>
                </a:r>
                <a:r>
                  <a:rPr lang="zh-CN" altLang="en-US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, S</a:t>
                </a:r>
                <a:r>
                  <a:rPr lang="zh-CN" altLang="en-US" baseline="-25000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D</a:t>
                </a:r>
                <a:r>
                  <a:rPr lang="zh-CN" altLang="en-US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) = ||q</a:t>
                </a:r>
                <a:r>
                  <a:rPr lang="zh-CN" altLang="en-US" baseline="-25000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r>
                  <a:rPr lang="zh-CN" altLang="en-US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, d</a:t>
                </a:r>
                <a:r>
                  <a:rPr lang="zh-CN" altLang="en-US" baseline="-25000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r>
                  <a:rPr lang="zh-CN" altLang="en-US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||</a:t>
                </a:r>
                <a:r>
                  <a:rPr lang="zh-CN" altLang="en-US" baseline="30000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r>
                  <a:rPr lang="zh-CN" altLang="en-US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 =</a:t>
                </a:r>
                <a:r>
                  <a:rPr lang="en-US" altLang="zh-CN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uFillTx/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5</m:t>
                        </m:r>
                      </m:e>
                    </m:rad>
                    <m:r>
                      <a:rPr lang="en-US" altLang="zh-CN" i="1">
                        <a:solidFill>
                          <a:schemeClr val="accent1">
                            <a:lumMod val="75000"/>
                          </a:schemeClr>
                        </a:solidFill>
                        <a:uFillTx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 ≈ 2.236</a:t>
                </a:r>
                <a:endParaRPr lang="zh-CN" altLang="en-US">
                  <a:solidFill>
                    <a:schemeClr val="accent1">
                      <a:lumMod val="75000"/>
                    </a:schemeClr>
                  </a:solidFill>
                  <a:uFillTx/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            lb(N</a:t>
                </a:r>
                <a:r>
                  <a:rPr lang="en-US" altLang="zh-CN" baseline="-25000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Q</a:t>
                </a:r>
                <a:r>
                  <a:rPr lang="en-US" altLang="zh-CN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, N</a:t>
                </a:r>
                <a:r>
                  <a:rPr lang="en-US" altLang="zh-CN" baseline="-25000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D</a:t>
                </a:r>
                <a:r>
                  <a:rPr lang="en-US" altLang="zh-CN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) = </a:t>
                </a:r>
                <a:r>
                  <a:rPr lang="zh-CN" altLang="en-US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max{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uFillTx/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−</a:t>
                </a:r>
                <a:r>
                  <a:rPr lang="en-US" altLang="zh-CN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uFillTx/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  <m:r>
                      <a:rPr lang="en-US" altLang="zh-CN" i="1">
                        <a:solidFill>
                          <a:schemeClr val="accent1">
                            <a:lumMod val="75000"/>
                          </a:schemeClr>
                        </a:solidFill>
                        <a:uFillTx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 </m:t>
                    </m:r>
                    <m:r>
                      <a:rPr lang="zh-CN" altLang="en-US">
                        <a:solidFill>
                          <a:schemeClr val="accent1">
                            <a:lumMod val="75000"/>
                          </a:schemeClr>
                        </a:solidFill>
                        <a:uFillTx/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uFillTx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uFillTx/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>
                    <a:solidFill>
                      <a:schemeClr val="accent1">
                        <a:lumMod val="75000"/>
                      </a:schemeClr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</a:rPr>
                  <a:t>, 0} ≈ 2.172 ≤ 2.236</a:t>
                </a:r>
                <a:endParaRPr lang="zh-CN" altLang="en-US">
                  <a:solidFill>
                    <a:schemeClr val="accent1">
                      <a:lumMod val="75000"/>
                    </a:schemeClr>
                  </a:solidFill>
                  <a:uFillTx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65" y="5050155"/>
                <a:ext cx="6131560" cy="800100"/>
              </a:xfrm>
              <a:prstGeom prst="rect">
                <a:avLst/>
              </a:prstGeom>
              <a:blipFill rotWithShape="1">
                <a:blip r:embed="rId2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1783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索引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构建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4980" y="1998663"/>
            <a:ext cx="3884295" cy="28613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Local Index Construction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Global Index Construction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Dataset Graph Construction</a:t>
            </a:r>
            <a:endParaRPr lang="zh-CN" altLang="en-US" sz="240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88865" y="4427855"/>
            <a:ext cx="6565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距离下界：lb(N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, N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) = max{||N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.p, N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.p||</a:t>
            </a:r>
            <a:r>
              <a:rPr lang="zh-CN" altLang="en-US" sz="2000" baseline="30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− N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.r − N</a:t>
            </a:r>
            <a:r>
              <a:rPr lang="zh-CN" altLang="en-US" sz="2000" baseline="-250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.r, 0}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 descr="问号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454130" y="4367530"/>
            <a:ext cx="492760" cy="492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88865" y="4957445"/>
            <a:ext cx="498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距离下界与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IBtree</a:t>
            </a:r>
            <a:r>
              <a:rPr lang="zh-CN" altLang="en-US"/>
              <a:t>结合加快数据集</a:t>
            </a:r>
            <a:r>
              <a:rPr lang="zh-CN" altLang="en-US"/>
              <a:t>图构建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8865" y="1868170"/>
            <a:ext cx="4594860" cy="2165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2672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静态数据集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搜索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3095" y="1259840"/>
            <a:ext cx="101339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</a:t>
            </a:r>
            <a:r>
              <a:rPr lang="zh-CN" altLang="en-US" sz="2400" b="1"/>
              <a:t>两种查询分发策略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·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仅向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剪枝后的候选数据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源发送查询请求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仅向本地数据源传输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MBR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区域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信息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2672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静态数据集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搜索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095" y="1560195"/>
            <a:ext cx="5803265" cy="191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095" y="3821430"/>
            <a:ext cx="5872480" cy="1259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095" y="5113020"/>
            <a:ext cx="5852160" cy="1274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7990" y="1283970"/>
            <a:ext cx="5012055" cy="16681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2460" y="973455"/>
            <a:ext cx="4617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基于</a:t>
            </a:r>
            <a:r>
              <a:rPr lang="en-US" altLang="zh-CN" sz="24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IBtree</a:t>
            </a:r>
            <a:r>
              <a:rPr lang="zh-CN" altLang="en-US" sz="2400" b="1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</a:t>
            </a:r>
            <a:r>
              <a:rPr lang="zh-CN" altLang="en-US" sz="2400" b="1" dirty="0" smtClean="0"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加速</a:t>
            </a:r>
            <a:r>
              <a:rPr lang="en-US" altLang="zh-CN" sz="24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MIQ</a:t>
            </a:r>
            <a:r>
              <a:rPr lang="zh-CN" altLang="en-US" sz="2400" b="1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搜索算法</a:t>
            </a:r>
            <a:endParaRPr lang="zh-CN" altLang="en-US" sz="2400" b="1" dirty="0" smtClean="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2672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静态数据集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搜索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2460" y="973455"/>
            <a:ext cx="679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基于局部索引的贪心方法</a:t>
            </a:r>
            <a:r>
              <a:rPr lang="zh-CN" sz="2400" b="1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加速</a:t>
            </a:r>
            <a:r>
              <a:rPr sz="24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MCQC</a:t>
            </a:r>
            <a:r>
              <a:rPr lang="zh-CN" sz="2400" b="1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搜索</a:t>
            </a:r>
            <a:endParaRPr lang="zh-CN" sz="2400" b="1" dirty="0" smtClean="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790" y="2202815"/>
            <a:ext cx="4838065" cy="458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2465" y="1804035"/>
            <a:ext cx="5440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·</a:t>
            </a:r>
            <a:r>
              <a:rPr lang="en-US" altLang="zh-CN" sz="2000"/>
              <a:t> </a:t>
            </a:r>
            <a:r>
              <a:rPr lang="zh-CN" altLang="en-US" sz="2000"/>
              <a:t>贪婪空间合并算法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(GASM)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2465" y="2891155"/>
            <a:ext cx="5951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·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基于数据集图的贪心算法 (GADG)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4148"/>
          <a:stretch>
            <a:fillRect/>
          </a:stretch>
        </p:blipFill>
        <p:spPr>
          <a:xfrm>
            <a:off x="170815" y="3581400"/>
            <a:ext cx="6017895" cy="2007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2672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动态数据集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搜索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2460" y="973455"/>
            <a:ext cx="679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动态索引更</a:t>
            </a:r>
            <a:r>
              <a:rPr lang="zh-CN" sz="2400" b="1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新</a:t>
            </a:r>
            <a:endParaRPr lang="zh-CN" sz="2400" b="1" dirty="0" smtClean="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2460" y="1544320"/>
            <a:ext cx="52603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/>
              <a:t>(Dataset Node)</a:t>
            </a:r>
            <a:r>
              <a:rPr lang="zh-CN" altLang="en-US" sz="2000"/>
              <a:t>：</a:t>
            </a:r>
            <a:r>
              <a:rPr lang="en-US" altLang="zh-CN" sz="2000"/>
              <a:t>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zh-CN" altLang="en-US" sz="2000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=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(id, rect, p, r, </a:t>
            </a:r>
            <a:r>
              <a:rPr lang="zh-CN" altLang="en-US" sz="2000">
                <a:solidFill>
                  <a:srgbClr val="C00000"/>
                </a:solidFill>
              </a:rPr>
              <a:t>pa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, s)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(Internal Node)</a:t>
            </a:r>
            <a:r>
              <a:rPr lang="en-US" altLang="zh-CN" sz="2000">
                <a:solidFill>
                  <a:schemeClr val="tx1"/>
                </a:solidFill>
              </a:rPr>
              <a:t>:   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altLang="zh-CN" sz="2000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 = (rect, p, r, ch, </a:t>
            </a:r>
            <a:r>
              <a:rPr lang="en-US" altLang="zh-CN" sz="2000">
                <a:solidFill>
                  <a:srgbClr val="C00000"/>
                </a:solidFill>
              </a:rPr>
              <a:t>pa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</a:rPr>
              <a:t>(Leaf Node):          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N</a:t>
            </a:r>
            <a:r>
              <a:rPr lang="en-US" altLang="zh-CN" sz="2000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=(rect, p, r, ch, </a:t>
            </a:r>
            <a:r>
              <a:rPr lang="en-US" altLang="zh-CN" sz="2000">
                <a:solidFill>
                  <a:srgbClr val="C00000"/>
                </a:solidFill>
              </a:rPr>
              <a:t>pa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, inv)</a:t>
            </a:r>
            <a:endParaRPr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2672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动态数据集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搜索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2460" y="973455"/>
            <a:ext cx="679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Top-k</a:t>
            </a:r>
            <a:r>
              <a:rPr lang="zh-CN" sz="2400" b="1" dirty="0" smtClean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动态搜索</a:t>
            </a:r>
            <a:endParaRPr lang="zh-CN" sz="2400" b="1" dirty="0" smtClean="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2460" y="1821180"/>
            <a:ext cx="6096000" cy="150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·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000"/>
              <a:t>MIQ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· </a:t>
            </a:r>
            <a:r>
              <a:rPr lang="en-US" altLang="zh-CN" sz="2000"/>
              <a:t>MCQC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圆角矩形 5"/>
          <p:cNvSpPr/>
          <p:nvPr/>
        </p:nvSpPr>
        <p:spPr>
          <a:xfrm>
            <a:off x="5476240" y="2763520"/>
            <a:ext cx="2642870" cy="665480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 Sourse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76240" y="1480820"/>
            <a:ext cx="2642870" cy="814070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User Intersection Center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环形箭头 9"/>
          <p:cNvSpPr/>
          <p:nvPr/>
        </p:nvSpPr>
        <p:spPr>
          <a:xfrm flipV="1">
            <a:off x="6299200" y="3190240"/>
            <a:ext cx="779780" cy="593090"/>
          </a:xfrm>
          <a:prstGeom prst="circular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6616700" y="2374900"/>
            <a:ext cx="145415" cy="309245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93130" y="3740150"/>
            <a:ext cx="1624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datasets update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73850" y="2381250"/>
            <a:ext cx="23964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transfer the </a:t>
            </a:r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new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result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7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894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790" y="2498725"/>
            <a:ext cx="5950585" cy="23025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450" y="1081405"/>
            <a:ext cx="3758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 Intersection Center - 1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 Sourse - 5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7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894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472"/>
          <a:stretch>
            <a:fillRect/>
          </a:stretch>
        </p:blipFill>
        <p:spPr>
          <a:xfrm>
            <a:off x="36830" y="2160270"/>
            <a:ext cx="11666855" cy="1941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>
            <p:custDataLst>
              <p:tags r:id="rId1"/>
            </p:custDataLst>
          </p:nvPr>
        </p:nvSpPr>
        <p:spPr>
          <a:xfrm>
            <a:off x="6070096" y="608199"/>
            <a:ext cx="27610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查询模型</a:t>
            </a:r>
            <a:endParaRPr lang="zh-CN" altLang="en-US" sz="2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033486" cy="68580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51667" y="3268397"/>
            <a:ext cx="15760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  <a:endParaRPr kumimoji="1" lang="zh-CN" altLang="en-US" sz="54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9" name="文本框 128"/>
          <p:cNvSpPr txBox="1"/>
          <p:nvPr>
            <p:custDataLst>
              <p:tags r:id="rId2"/>
            </p:custDataLst>
          </p:nvPr>
        </p:nvSpPr>
        <p:spPr>
          <a:xfrm>
            <a:off x="5176440" y="546514"/>
            <a:ext cx="83127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2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>
            <p:custDataLst>
              <p:tags r:id="rId3"/>
            </p:custDataLst>
          </p:nvPr>
        </p:nvSpPr>
        <p:spPr>
          <a:xfrm>
            <a:off x="5255895" y="486410"/>
            <a:ext cx="657225" cy="643255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>
            <p:custDataLst>
              <p:tags r:id="rId4"/>
            </p:custDataLst>
          </p:nvPr>
        </p:nvSpPr>
        <p:spPr>
          <a:xfrm>
            <a:off x="932828" y="4357429"/>
            <a:ext cx="8312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endParaRPr lang="en-US" altLang="zh-CN" sz="40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>
            <p:custDataLst>
              <p:tags r:id="rId5"/>
            </p:custDataLst>
          </p:nvPr>
        </p:nvSpPr>
        <p:spPr>
          <a:xfrm>
            <a:off x="932828" y="4297135"/>
            <a:ext cx="831270" cy="83127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/>
          <p:cNvSpPr txBox="1"/>
          <p:nvPr>
            <p:custDataLst>
              <p:tags r:id="rId6"/>
            </p:custDataLst>
          </p:nvPr>
        </p:nvSpPr>
        <p:spPr>
          <a:xfrm>
            <a:off x="939203" y="5667008"/>
            <a:ext cx="8312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40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>
            <p:custDataLst>
              <p:tags r:id="rId7"/>
            </p:custDataLst>
          </p:nvPr>
        </p:nvSpPr>
        <p:spPr>
          <a:xfrm>
            <a:off x="939203" y="5606714"/>
            <a:ext cx="831270" cy="83127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64381" y="1342894"/>
            <a:ext cx="27610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数据模型</a:t>
            </a:r>
            <a:endParaRPr lang="zh-CN" altLang="en-US" sz="2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5170725" y="1281209"/>
            <a:ext cx="83127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32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2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10"/>
            </p:custDataLst>
          </p:nvPr>
        </p:nvSpPr>
        <p:spPr>
          <a:xfrm>
            <a:off x="5250180" y="1221105"/>
            <a:ext cx="657225" cy="643255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6064381" y="2077589"/>
            <a:ext cx="27610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搜索</a:t>
            </a:r>
            <a:r>
              <a:rPr lang="zh-CN" altLang="en-US" sz="2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框架</a:t>
            </a:r>
            <a:endParaRPr lang="zh-CN" altLang="en-US" sz="2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5170725" y="2015904"/>
            <a:ext cx="83127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2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13"/>
            </p:custDataLst>
          </p:nvPr>
        </p:nvSpPr>
        <p:spPr>
          <a:xfrm>
            <a:off x="5250180" y="1955800"/>
            <a:ext cx="657225" cy="643255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4"/>
            </p:custDataLst>
          </p:nvPr>
        </p:nvSpPr>
        <p:spPr>
          <a:xfrm>
            <a:off x="6064381" y="2812284"/>
            <a:ext cx="27610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索引</a:t>
            </a:r>
            <a:r>
              <a:rPr lang="zh-CN" altLang="en-US" sz="2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构建</a:t>
            </a:r>
            <a:endParaRPr lang="zh-CN" altLang="en-US" sz="28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5"/>
            </p:custDataLst>
          </p:nvPr>
        </p:nvSpPr>
        <p:spPr>
          <a:xfrm>
            <a:off x="5170725" y="2750599"/>
            <a:ext cx="83127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32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6"/>
            </p:custDataLst>
          </p:nvPr>
        </p:nvSpPr>
        <p:spPr>
          <a:xfrm>
            <a:off x="5250180" y="2690495"/>
            <a:ext cx="657225" cy="643255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17"/>
            </p:custDataLst>
          </p:nvPr>
        </p:nvSpPr>
        <p:spPr>
          <a:xfrm>
            <a:off x="6064381" y="3546979"/>
            <a:ext cx="27610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静态数据集</a:t>
            </a:r>
            <a:r>
              <a:rPr lang="zh-CN" altLang="en-US" sz="2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搜索</a:t>
            </a:r>
            <a:endParaRPr lang="zh-CN" altLang="en-US" sz="28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8"/>
            </p:custDataLst>
          </p:nvPr>
        </p:nvSpPr>
        <p:spPr>
          <a:xfrm>
            <a:off x="5170725" y="3485294"/>
            <a:ext cx="83127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32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19"/>
            </p:custDataLst>
          </p:nvPr>
        </p:nvSpPr>
        <p:spPr>
          <a:xfrm>
            <a:off x="5250180" y="3425190"/>
            <a:ext cx="657225" cy="643255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20"/>
            </p:custDataLst>
          </p:nvPr>
        </p:nvSpPr>
        <p:spPr>
          <a:xfrm>
            <a:off x="6070096" y="4281674"/>
            <a:ext cx="27610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动态数据集</a:t>
            </a:r>
            <a:r>
              <a:rPr lang="zh-CN" altLang="en-US" sz="2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搜素</a:t>
            </a:r>
            <a:endParaRPr lang="zh-CN" altLang="en-US" sz="28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21"/>
            </p:custDataLst>
          </p:nvPr>
        </p:nvSpPr>
        <p:spPr>
          <a:xfrm>
            <a:off x="5176440" y="4219989"/>
            <a:ext cx="83127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en-US" altLang="zh-CN" sz="32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>
            <p:custDataLst>
              <p:tags r:id="rId22"/>
            </p:custDataLst>
          </p:nvPr>
        </p:nvSpPr>
        <p:spPr>
          <a:xfrm>
            <a:off x="5255895" y="4159885"/>
            <a:ext cx="657225" cy="643255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23"/>
            </p:custDataLst>
          </p:nvPr>
        </p:nvSpPr>
        <p:spPr>
          <a:xfrm>
            <a:off x="6064381" y="5016369"/>
            <a:ext cx="27610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实验</a:t>
            </a:r>
            <a:endParaRPr lang="zh-CN" altLang="en-US" sz="28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24"/>
            </p:custDataLst>
          </p:nvPr>
        </p:nvSpPr>
        <p:spPr>
          <a:xfrm>
            <a:off x="5170725" y="4954684"/>
            <a:ext cx="83127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en-US" altLang="zh-CN" sz="32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>
            <p:custDataLst>
              <p:tags r:id="rId25"/>
            </p:custDataLst>
          </p:nvPr>
        </p:nvSpPr>
        <p:spPr>
          <a:xfrm>
            <a:off x="5250180" y="4894580"/>
            <a:ext cx="657225" cy="643255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26"/>
            </p:custDataLst>
          </p:nvPr>
        </p:nvSpPr>
        <p:spPr>
          <a:xfrm>
            <a:off x="6064381" y="5751064"/>
            <a:ext cx="27610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总结</a:t>
            </a:r>
            <a:endParaRPr lang="zh-CN" altLang="en-US" sz="28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27"/>
            </p:custDataLst>
          </p:nvPr>
        </p:nvSpPr>
        <p:spPr>
          <a:xfrm>
            <a:off x="5170725" y="5689379"/>
            <a:ext cx="83127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en-US" altLang="zh-CN" sz="3200" b="1" dirty="0" smtClean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>
            <p:custDataLst>
              <p:tags r:id="rId28"/>
            </p:custDataLst>
          </p:nvPr>
        </p:nvSpPr>
        <p:spPr>
          <a:xfrm>
            <a:off x="5250180" y="5629275"/>
            <a:ext cx="657225" cy="643255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7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894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5" name="图片 4" descr="{3W)L}`UFG(6VHS6E1X]OZX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535" y="995045"/>
            <a:ext cx="11275060" cy="2320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" y="3482340"/>
            <a:ext cx="11383645" cy="2234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7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894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940" y="1203325"/>
            <a:ext cx="11418570" cy="213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690" y="3594100"/>
            <a:ext cx="11610975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8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894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总结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2325" y="1423670"/>
            <a:ext cx="10632440" cy="4638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总结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/>
              <a:t>定义了两个搜索问题，MIQ</a:t>
            </a:r>
            <a:r>
              <a:rPr lang="zh-CN" altLang="en-US" sz="2400"/>
              <a:t>和MCQC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/>
              <a:t>提出了MSDS框架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/>
              <a:t>构建了</a:t>
            </a:r>
            <a:r>
              <a:rPr lang="en-US" altLang="zh-CN" sz="2400"/>
              <a:t>IBree</a:t>
            </a:r>
            <a:r>
              <a:rPr lang="zh-CN" altLang="en-US" sz="2400"/>
              <a:t>和</a:t>
            </a:r>
            <a:r>
              <a:rPr lang="zh-CN" altLang="en-US" sz="2400">
                <a:sym typeface="+mn-ea"/>
              </a:rPr>
              <a:t>Dataset Graph</a:t>
            </a:r>
            <a:endParaRPr lang="zh-CN" altLang="en-US" sz="2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/>
              <a:t>静态搜索</a:t>
            </a:r>
            <a:r>
              <a:rPr lang="zh-CN" altLang="en-US" sz="2400"/>
              <a:t>中设计了一种基于IBtree的搜索算法和两种启发式贪婪算法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·</a:t>
            </a:r>
            <a:r>
              <a:rPr lang="zh-CN" altLang="en-US" sz="2400"/>
              <a:t> 动态搜索</a:t>
            </a:r>
            <a:r>
              <a:rPr lang="zh-CN" altLang="en-US" sz="2400"/>
              <a:t>中设计了索引动态更新策略和top-k动态搜索方法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9145" y="1227919"/>
            <a:ext cx="8998856" cy="4476196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5426075" y="2640330"/>
            <a:ext cx="1553210" cy="6661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</a:t>
            </a:r>
            <a:endParaRPr lang="zh-CN" altLang="en-US" sz="4000" b="1" dirty="0" smtClean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200"/>
          <p:cNvGrpSpPr/>
          <p:nvPr/>
        </p:nvGrpSpPr>
        <p:grpSpPr>
          <a:xfrm>
            <a:off x="7228116" y="2324903"/>
            <a:ext cx="3081236" cy="3107841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1783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查询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模型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29970" y="2092960"/>
            <a:ext cx="1553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000" dirty="0" smtClean="0">
                <a:solidFill>
                  <a:schemeClr val="accent5"/>
                </a:solidFill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Join search</a:t>
            </a:r>
            <a:endParaRPr kumimoji="1" lang="en-US" altLang="zh-CN" sz="2000" dirty="0" smtClean="0">
              <a:solidFill>
                <a:schemeClr val="accent5"/>
              </a:solidFill>
              <a:latin typeface="Times New Roman" panose="02020603050405020304" charset="0"/>
              <a:ea typeface="方正清刻本悦宋简体" panose="02000000000000000000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2165" y="2844800"/>
            <a:ext cx="9088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400" b="1" dirty="0" smtClean="0"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Maximum Coverage Query with a Connection constraint (MCQC)</a:t>
            </a:r>
            <a:endParaRPr kumimoji="1" lang="en-US" altLang="zh-CN" sz="2400" dirty="0" smtClean="0">
              <a:solidFill>
                <a:schemeClr val="tx1"/>
              </a:solidFill>
              <a:latin typeface="Times New Roman" panose="02020603050405020304" charset="0"/>
              <a:ea typeface="方正清刻本悦宋简体" panose="02000000000000000000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2165" y="1544955"/>
            <a:ext cx="6192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400" b="1" dirty="0" smtClean="0"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Maximum Intersection Query(MIQ)</a:t>
            </a:r>
            <a:endParaRPr kumimoji="1" lang="en-US" altLang="zh-CN" sz="2400" dirty="0" smtClean="0">
              <a:solidFill>
                <a:schemeClr val="tx1"/>
              </a:solidFill>
              <a:latin typeface="Times New Roman" panose="02020603050405020304" charset="0"/>
              <a:ea typeface="方正清刻本悦宋简体" panose="02000000000000000000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29970" y="3444240"/>
            <a:ext cx="4631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000" dirty="0" smtClean="0">
                <a:solidFill>
                  <a:schemeClr val="accent5"/>
                </a:solidFill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Union search</a:t>
            </a:r>
            <a:endParaRPr kumimoji="1" lang="en-US" altLang="zh-CN" sz="2000" dirty="0" smtClean="0">
              <a:solidFill>
                <a:schemeClr val="accent5"/>
              </a:solidFill>
              <a:latin typeface="Times New Roman" panose="02020603050405020304" charset="0"/>
              <a:ea typeface="方正清刻本悦宋简体" panose="02000000000000000000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6" name="曲线连接符 15"/>
          <p:cNvCxnSpPr>
            <a:stCxn id="13" idx="1"/>
            <a:endCxn id="6" idx="1"/>
          </p:cNvCxnSpPr>
          <p:nvPr/>
        </p:nvCxnSpPr>
        <p:spPr>
          <a:xfrm rot="10800000" flipH="1" flipV="1">
            <a:off x="812165" y="1775460"/>
            <a:ext cx="217805" cy="516890"/>
          </a:xfrm>
          <a:prstGeom prst="curvedConnector3">
            <a:avLst>
              <a:gd name="adj1" fmla="val -109329"/>
            </a:avLst>
          </a:prstGeom>
          <a:ln w="1270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095" y="3982085"/>
            <a:ext cx="7277100" cy="2551430"/>
          </a:xfrm>
          <a:prstGeom prst="rect">
            <a:avLst/>
          </a:prstGeom>
        </p:spPr>
      </p:pic>
      <p:cxnSp>
        <p:nvCxnSpPr>
          <p:cNvPr id="20" name="曲线连接符 19"/>
          <p:cNvCxnSpPr>
            <a:stCxn id="12" idx="1"/>
            <a:endCxn id="14" idx="1"/>
          </p:cNvCxnSpPr>
          <p:nvPr/>
        </p:nvCxnSpPr>
        <p:spPr>
          <a:xfrm rot="10800000" flipH="1" flipV="1">
            <a:off x="811530" y="3074670"/>
            <a:ext cx="217805" cy="568325"/>
          </a:xfrm>
          <a:prstGeom prst="curvedConnector3">
            <a:avLst>
              <a:gd name="adj1" fmla="val -109329"/>
            </a:avLst>
          </a:prstGeom>
          <a:ln w="1270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875" y="1341755"/>
            <a:ext cx="11906250" cy="417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1783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模型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12165" y="947420"/>
                <a:ext cx="10862310" cy="2889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kumimoji="1" lang="en-US" altLang="zh-CN" sz="2400" b="1" dirty="0" smtClean="0"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· 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Spatial Data Source       D = {D</a:t>
                </a:r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1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, D</a:t>
                </a:r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2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, </a:t>
                </a:r>
                <a:r>
                  <a:rPr kumimoji="1" lang="en-US" altLang="zh-CN" sz="2400" dirty="0" smtClean="0"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...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, D</a:t>
                </a:r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|D|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}</a:t>
                </a:r>
                <a:endParaRPr kumimoji="1" lang="en-US" altLang="zh-CN" sz="2400" dirty="0" smtClean="0">
                  <a:solidFill>
                    <a:schemeClr val="tx1"/>
                  </a:solidFill>
                  <a:latin typeface="Times New Roman" panose="02020603050405020304" charset="0"/>
                  <a:ea typeface="方正清刻本悦宋简体" panose="02000000000000000000" pitchFamily="2" charset="-122"/>
                  <a:cs typeface="Times New Roman" panose="02020603050405020304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b="1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· 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Spatial Set                     S</a:t>
                </a:r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D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 ={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ea typeface="方正清刻本悦宋简体" panose="02000000000000000000" pitchFamily="2" charset="-122"/>
                        <a:cs typeface="Cambria Math" panose="02040503050406030204" charset="0"/>
                        <a:sym typeface="+mn-ea"/>
                      </a:rPr>
                      <m:t>𝑑</m:t>
                    </m:r>
                  </m:oMath>
                </a14:m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1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ea typeface="方正清刻本悦宋简体" panose="02000000000000000000" pitchFamily="2" charset="-122"/>
                        <a:cs typeface="Cambria Math" panose="02040503050406030204" charset="0"/>
                        <a:sym typeface="+mn-ea"/>
                      </a:rPr>
                      <m:t>𝑑</m:t>
                    </m:r>
                  </m:oMath>
                </a14:m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2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, </a:t>
                </a:r>
                <a:r>
                  <a:rPr kumimoji="1" lang="en-US" altLang="zh-CN" sz="2400" dirty="0" smtClean="0"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...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方正清刻本悦宋简体" panose="02000000000000000000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方正清刻本悦宋简体" panose="02000000000000000000" pitchFamily="2" charset="-122"/>
                            <a:cs typeface="Cambria Math" panose="02040503050406030204" charset="0"/>
                            <a:sym typeface="+mn-ea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400" dirty="0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方正清刻本悦宋简体" panose="02000000000000000000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kumimoji="1" lang="en-US" altLang="zh-CN" sz="2400" dirty="0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  <a:sym typeface="+mn-ea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400" dirty="0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方正清刻本悦宋简体" panose="02000000000000000000" pitchFamily="2" charset="-122"/>
                                <a:cs typeface="Cambria Math" panose="02040503050406030204" charset="0"/>
                                <a:sym typeface="+mn-ea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sz="2400" dirty="0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方正清刻本悦宋简体" panose="02000000000000000000" pitchFamily="2" charset="-122"/>
                                <a:cs typeface="Cambria Math" panose="02040503050406030204" charset="0"/>
                                <a:sym typeface="+mn-ea"/>
                              </a:rPr>
                              <m:t>D</m:t>
                            </m:r>
                          </m:sub>
                        </m:sSub>
                      </m:sub>
                    </m:sSub>
                    <m:r>
                      <a:rPr kumimoji="1" lang="en-US" altLang="zh-CN" sz="2400" baseline="-25000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ea typeface="方正清刻本悦宋简体" panose="02000000000000000000" pitchFamily="2" charset="-122"/>
                        <a:cs typeface="Cambria Math" panose="02040503050406030204" charset="0"/>
                        <a:sym typeface="+mn-ea"/>
                      </a:rPr>
                      <m:t>|</m:t>
                    </m:r>
                  </m:oMath>
                </a14:m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}</a:t>
                </a:r>
                <a:endParaRPr kumimoji="1" lang="en-US" altLang="zh-CN" sz="2400" dirty="0" smtClean="0">
                  <a:solidFill>
                    <a:schemeClr val="tx1"/>
                  </a:solidFill>
                  <a:latin typeface="Times New Roman" panose="02020603050405020304" charset="0"/>
                  <a:ea typeface="方正清刻本悦宋简体" panose="02000000000000000000" pitchFamily="2" charset="-122"/>
                  <a:cs typeface="Times New Roman" panose="02020603050405020304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b="1" dirty="0" smtClean="0"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· 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Spatial Set Distance      dist(S</a:t>
                </a:r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Q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, S</a:t>
                </a:r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D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) = min{||q</a:t>
                </a:r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i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ea typeface="方正清刻本悦宋简体" panose="02000000000000000000" pitchFamily="2" charset="-122"/>
                        <a:cs typeface="Cambria Math" panose="02040503050406030204" charset="0"/>
                        <a:sym typeface="+mn-ea"/>
                      </a:rPr>
                      <m:t>𝑑</m:t>
                    </m:r>
                  </m:oMath>
                </a14:m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j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 ||</a:t>
                </a:r>
                <a:r>
                  <a:rPr kumimoji="1" lang="en-US" altLang="zh-CN" sz="2400" baseline="30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2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 : q</a:t>
                </a:r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i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 ∈ S</a:t>
                </a:r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Q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charset="0"/>
                        <a:ea typeface="方正清刻本悦宋简体" panose="02000000000000000000" pitchFamily="2" charset="-122"/>
                        <a:cs typeface="Cambria Math" panose="02040503050406030204" charset="0"/>
                        <a:sym typeface="+mn-ea"/>
                      </a:rPr>
                      <m:t>𝑑</m:t>
                    </m:r>
                  </m:oMath>
                </a14:m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j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 ∈ S</a:t>
                </a:r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D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}</a:t>
                </a:r>
                <a:endParaRPr kumimoji="1" lang="en-US" altLang="zh-CN" sz="2400" dirty="0" smtClean="0">
                  <a:solidFill>
                    <a:schemeClr val="tx1"/>
                  </a:solidFill>
                  <a:latin typeface="Times New Roman" panose="02020603050405020304" charset="0"/>
                  <a:ea typeface="方正清刻本悦宋简体" panose="02000000000000000000" pitchFamily="2" charset="-122"/>
                  <a:cs typeface="Times New Roman" panose="02020603050405020304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b="1" dirty="0" smtClean="0"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· 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δ−Connectivity             dist(S</a:t>
                </a:r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Q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, S</a:t>
                </a:r>
                <a:r>
                  <a:rPr kumimoji="1" lang="en-US" altLang="zh-CN" sz="2400" baseline="-250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D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) ≤ δ</a:t>
                </a:r>
                <a:endParaRPr kumimoji="1" lang="en-US" altLang="zh-CN" sz="2400" dirty="0" smtClean="0">
                  <a:solidFill>
                    <a:schemeClr val="tx1"/>
                  </a:solidFill>
                  <a:latin typeface="Times New Roman" panose="02020603050405020304" charset="0"/>
                  <a:ea typeface="方正清刻本悦宋简体" panose="02000000000000000000" pitchFamily="2" charset="-122"/>
                  <a:cs typeface="Times New Roman" panose="02020603050405020304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b="1" dirty="0" smtClean="0"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· </a:t>
                </a:r>
                <a:r>
                  <a:rPr kumimoji="1" lang="en-US" altLang="zh-CN" sz="2400" dirty="0" smtClean="0">
                    <a:solidFill>
                      <a:schemeClr val="tx1"/>
                    </a:solidFill>
                    <a:latin typeface="Times New Roman" panose="02020603050405020304" charset="0"/>
                    <a:ea typeface="方正清刻本悦宋简体" panose="02000000000000000000" pitchFamily="2" charset="-122"/>
                    <a:cs typeface="Times New Roman" panose="02020603050405020304" charset="0"/>
                    <a:sym typeface="+mn-ea"/>
                  </a:rPr>
                  <a:t>Connected Graph          G(V, E)</a:t>
                </a:r>
                <a:endParaRPr kumimoji="1" lang="zh-CN" altLang="en-US" sz="2400" dirty="0" smtClean="0">
                  <a:solidFill>
                    <a:schemeClr val="tx1"/>
                  </a:solidFill>
                  <a:latin typeface="Times New Roman" panose="02020603050405020304" charset="0"/>
                  <a:ea typeface="方正清刻本悦宋简体" panose="02000000000000000000" pitchFamily="2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65" y="947420"/>
                <a:ext cx="10862310" cy="28898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165" y="3922395"/>
            <a:ext cx="6948170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1783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搜索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框架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4" name="图片 3" descr="TL6ZS~8_WS]98R8A}F61%@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800" y="1604645"/>
            <a:ext cx="6374765" cy="4648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7735" y="1144270"/>
            <a:ext cx="6087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Multi-source Spatial Dataset Search (MSDS) 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1783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索引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构建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4980" y="1998663"/>
            <a:ext cx="3884295" cy="28613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Local Index Construction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Global Index Construction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Dataset Graph Construction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1783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索引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构建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4980" y="1998663"/>
            <a:ext cx="3884295" cy="28613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Local Index Construction</a:t>
            </a:r>
            <a:endParaRPr lang="zh-CN" altLang="en-US" sz="24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Global Index Construction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Dataset Graph Construction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7205" y="2104390"/>
            <a:ext cx="7691755" cy="169418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27710" y="2677160"/>
            <a:ext cx="1443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000" dirty="0" smtClean="0">
                <a:solidFill>
                  <a:srgbClr val="C00000"/>
                </a:solidFill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—— IBtree</a:t>
            </a:r>
            <a:endParaRPr kumimoji="1" lang="en-US" altLang="zh-CN" sz="2000" dirty="0" smtClean="0">
              <a:solidFill>
                <a:srgbClr val="C00000"/>
              </a:solidFill>
              <a:latin typeface="Times New Roman" panose="02020603050405020304" charset="0"/>
              <a:ea typeface="方正清刻本悦宋简体" panose="02000000000000000000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59095" y="4074160"/>
            <a:ext cx="5260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(Dataset Node)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zh-CN" altLang="en-US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=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(id, rect, p, r, pa, s)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(Internal Node)</a:t>
            </a:r>
            <a:r>
              <a:rPr lang="en-US" altLang="zh-CN">
                <a:solidFill>
                  <a:schemeClr val="tx1"/>
                </a:solidFill>
              </a:rPr>
              <a:t>:   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altLang="zh-CN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  = (rect, p, r, ch, pa)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(Leaf Node):         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 N</a:t>
            </a:r>
            <a:r>
              <a:rPr lang="en-US" altLang="zh-CN" baseline="-2500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 =(rect, p, r, ch, pa, inv)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17830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索引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构建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70" y="590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4980" y="1998663"/>
            <a:ext cx="3884295" cy="28613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Local Index Construction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</a:t>
            </a:r>
            <a:r>
              <a:rPr kumimoji="1" lang="en-US" altLang="zh-CN" sz="2400" b="1" dirty="0" smtClean="0"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Global Index Construction</a:t>
            </a:r>
            <a:endParaRPr lang="zh-CN" altLang="en-US" sz="240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anose="02020603050405020304" charset="0"/>
                <a:ea typeface="方正清刻本悦宋简体" panose="02000000000000000000" pitchFamily="2" charset="-122"/>
                <a:cs typeface="Times New Roman" panose="02020603050405020304" charset="0"/>
                <a:sym typeface="+mn-ea"/>
              </a:rPr>
              <a:t>·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Dataset Graph Construction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 descr="}MIA][9]A7UDGM{EYFQ{X5I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3960" y="2193290"/>
            <a:ext cx="3935095" cy="252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10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11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12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13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14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15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16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17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18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19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2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20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21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22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23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24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25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26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27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28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29.xml><?xml version="1.0" encoding="utf-8"?>
<p:tagLst xmlns:p="http://schemas.openxmlformats.org/presentationml/2006/main">
  <p:tag name="KSO_WPP_MARK_KEY" val="39876873-9f69-455d-8862-165e527d699d"/>
  <p:tag name="COMMONDATA" val="eyJoZGlkIjoiNWViZTVkMDhiMDE5NGU2Y2YwZTY4OTExNTdhNjI3YTYifQ=="/>
</p:tagLst>
</file>

<file path=ppt/tags/tag3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4.xml><?xml version="1.0" encoding="utf-8"?>
<p:tagLst xmlns:p="http://schemas.openxmlformats.org/presentationml/2006/main">
  <p:tag name="KSO_WM_DIAGRAM_VIRTUALLY_FRAME" val="{&quot;height&quot;:273.7864566929134,&quot;left&quot;:382.28023622047243,&quot;top&quot;:139.74141732283465,&quot;width&quot;:356.21976377952757}"/>
</p:tagLst>
</file>

<file path=ppt/tags/tag5.xml><?xml version="1.0" encoding="utf-8"?>
<p:tagLst xmlns:p="http://schemas.openxmlformats.org/presentationml/2006/main">
  <p:tag name="KSO_WM_DIAGRAM_VIRTUALLY_FRAME" val="{&quot;height&quot;:273.7864566929134,&quot;left&quot;:382.28023622047243,&quot;top&quot;:139.74141732283465,&quot;width&quot;:356.21976377952757}"/>
</p:tagLst>
</file>

<file path=ppt/tags/tag6.xml><?xml version="1.0" encoding="utf-8"?>
<p:tagLst xmlns:p="http://schemas.openxmlformats.org/presentationml/2006/main">
  <p:tag name="KSO_WM_DIAGRAM_VIRTUALLY_FRAME" val="{&quot;height&quot;:273.7864566929134,&quot;left&quot;:382.28023622047243,&quot;top&quot;:139.74141732283465,&quot;width&quot;:356.21976377952757}"/>
</p:tagLst>
</file>

<file path=ppt/tags/tag7.xml><?xml version="1.0" encoding="utf-8"?>
<p:tagLst xmlns:p="http://schemas.openxmlformats.org/presentationml/2006/main">
  <p:tag name="KSO_WM_DIAGRAM_VIRTUALLY_FRAME" val="{&quot;height&quot;:273.7864566929134,&quot;left&quot;:382.28023622047243,&quot;top&quot;:139.74141732283465,&quot;width&quot;:356.21976377952757}"/>
</p:tagLst>
</file>

<file path=ppt/tags/tag8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ags/tag9.xml><?xml version="1.0" encoding="utf-8"?>
<p:tagLst xmlns:p="http://schemas.openxmlformats.org/presentationml/2006/main">
  <p:tag name="KSO_WM_DIAGRAM_VIRTUALLY_FRAME" val="{&quot;height&quot;:455.63968503937014,&quot;left&quot;:382.28023622047243,&quot;top&quot;:38.3,&quot;width&quot;:356.2197637795275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2237</Words>
  <Application>WPS 演示</Application>
  <PresentationFormat>自定义</PresentationFormat>
  <Paragraphs>239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方正清刻本悦宋简体</vt:lpstr>
      <vt:lpstr>微软雅黑</vt:lpstr>
      <vt:lpstr>Times New Roman</vt:lpstr>
      <vt:lpstr>Cambria Math</vt:lpstr>
      <vt:lpstr>MS Mincho</vt:lpstr>
      <vt:lpstr>Calibri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WPS_1694352119</cp:lastModifiedBy>
  <cp:revision>306</cp:revision>
  <dcterms:created xsi:type="dcterms:W3CDTF">2015-07-31T01:43:00Z</dcterms:created>
  <dcterms:modified xsi:type="dcterms:W3CDTF">2024-06-18T03:10:43Z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0D02F720C2294B42A695BA3F03F58B6A_13</vt:lpwstr>
  </property>
</Properties>
</file>