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39" r:id="rId2"/>
    <p:sldId id="664" r:id="rId3"/>
    <p:sldId id="643" r:id="rId4"/>
    <p:sldId id="642" r:id="rId5"/>
    <p:sldId id="650" r:id="rId6"/>
    <p:sldId id="683" r:id="rId7"/>
    <p:sldId id="684" r:id="rId8"/>
    <p:sldId id="685" r:id="rId9"/>
    <p:sldId id="686" r:id="rId10"/>
    <p:sldId id="665" r:id="rId11"/>
    <p:sldId id="687" r:id="rId12"/>
    <p:sldId id="688" r:id="rId13"/>
    <p:sldId id="652" r:id="rId14"/>
    <p:sldId id="689" r:id="rId15"/>
    <p:sldId id="682" r:id="rId16"/>
    <p:sldId id="69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912B3ED7-30D0-44EE-A0D5-751049F4B74B}">
          <p14:sldIdLst>
            <p14:sldId id="639"/>
            <p14:sldId id="664"/>
            <p14:sldId id="643"/>
            <p14:sldId id="642"/>
          </p14:sldIdLst>
        </p14:section>
        <p14:section name="1" id="{1FEF745F-C575-47AD-BC95-9B93A57EDBF3}">
          <p14:sldIdLst>
            <p14:sldId id="650"/>
            <p14:sldId id="683"/>
            <p14:sldId id="684"/>
            <p14:sldId id="685"/>
            <p14:sldId id="686"/>
          </p14:sldIdLst>
        </p14:section>
        <p14:section name="2" id="{8BC4FFB1-E2C5-45F6-BD96-01F9809A2B26}">
          <p14:sldIdLst>
            <p14:sldId id="665"/>
          </p14:sldIdLst>
        </p14:section>
        <p14:section name="3" id="{5D086D09-ABB3-43F4-89BC-723AF992E6D9}">
          <p14:sldIdLst>
            <p14:sldId id="687"/>
            <p14:sldId id="688"/>
            <p14:sldId id="652"/>
            <p14:sldId id="689"/>
            <p14:sldId id="682"/>
          </p14:sldIdLst>
        </p14:section>
        <p14:section name="4" id="{E1BFEC14-A286-4D88-A561-460A9FF62B6B}">
          <p14:sldIdLst>
            <p14:sldId id="6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F1"/>
    <a:srgbClr val="022539"/>
    <a:srgbClr val="FB991C"/>
    <a:srgbClr val="1E7590"/>
    <a:srgbClr val="666666"/>
    <a:srgbClr val="DEDAD7"/>
    <a:srgbClr val="72929D"/>
    <a:srgbClr val="8A8A8A"/>
    <a:srgbClr val="535D5F"/>
    <a:srgbClr val="729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2" autoAdjust="0"/>
    <p:restoredTop sz="87271" autoAdjust="0"/>
  </p:normalViewPr>
  <p:slideViewPr>
    <p:cSldViewPr snapToGrid="0">
      <p:cViewPr varScale="1">
        <p:scale>
          <a:sx n="100" d="100"/>
          <a:sy n="100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fld id="{F87F258B-B836-4A03-90D9-E39CD78388D8}" type="datetimeFigureOut">
              <a:rPr lang="zh-CN" altLang="en-US" smtClean="0"/>
              <a:t>2024/6/18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旗黑-45S" panose="00020600040101010101" pitchFamily="18" charset="-122"/>
                <a:ea typeface="汉仪旗黑-45S" panose="00020600040101010101" pitchFamily="18" charset="-122"/>
              </a:defRPr>
            </a:lvl1pPr>
          </a:lstStyle>
          <a:p>
            <a:fld id="{56961F87-20C5-4746-9C61-F4321B4DA78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旗黑-45S" panose="00020600040101010101" pitchFamily="18" charset="-122"/>
        <a:ea typeface="汉仪旗黑-45S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旗黑-45S" panose="00020600040101010101" pitchFamily="18" charset="-122"/>
        <a:ea typeface="汉仪旗黑-45S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旗黑-45S" panose="00020600040101010101" pitchFamily="18" charset="-122"/>
        <a:ea typeface="汉仪旗黑-45S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旗黑-45S" panose="00020600040101010101" pitchFamily="18" charset="-122"/>
        <a:ea typeface="汉仪旗黑-45S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旗黑-45S" panose="00020600040101010101" pitchFamily="18" charset="-122"/>
        <a:ea typeface="汉仪旗黑-45S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61F87-20C5-4746-9C61-F4321B4DA788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77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正版模板来源，稻壳儿智宇</a:t>
            </a:r>
            <a:r>
              <a:rPr lang="en-US" altLang="zh-CN"/>
              <a:t>https://www.docer.com/works?userid=328340712</a:t>
            </a:r>
            <a:r>
              <a:rPr lang="zh-CN" altLang="en-US"/>
              <a:t>，请勿抄袭搬运，盗版必究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61F87-20C5-4746-9C61-F4321B4DA788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正版模板来源，稻壳儿智宇</a:t>
            </a:r>
            <a:r>
              <a:rPr lang="en-US" altLang="zh-CN"/>
              <a:t>https://www.docer.com/works?userid=328340712</a:t>
            </a:r>
            <a:r>
              <a:rPr lang="zh-CN" altLang="en-US"/>
              <a:t>，请勿抄袭搬运，盗版必究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61F87-20C5-4746-9C61-F4321B4DA788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71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背景图案&#10;&#10;描述已自动生成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2060745"/>
            <a:ext cx="12192000" cy="273651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5257800" y="943796"/>
            <a:ext cx="1676400" cy="1676400"/>
          </a:xfrm>
          <a:prstGeom prst="ellipse">
            <a:avLst/>
          </a:prstGeom>
          <a:gradFill>
            <a:gsLst>
              <a:gs pos="100000">
                <a:schemeClr val="bg1">
                  <a:lumMod val="90000"/>
                </a:schemeClr>
              </a:gs>
              <a:gs pos="0">
                <a:schemeClr val="bg1"/>
              </a:gs>
            </a:gsLst>
            <a:lin ang="2700000" scaled="0"/>
          </a:gradFill>
          <a:ln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577841" y="1421591"/>
            <a:ext cx="1036320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zh-CN" altLang="en-US" sz="5400" b="0" smtClean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2967335"/>
            <a:ext cx="697567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6000" b="1" spc="600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输入您的标题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836546" y="4080434"/>
            <a:ext cx="6515734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 userDrawn="1">
            <p:ph type="title"/>
          </p:nvPr>
        </p:nvSpPr>
        <p:spPr>
          <a:xfrm>
            <a:off x="691837" y="260750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131124" y="335280"/>
            <a:ext cx="498796" cy="292900"/>
            <a:chOff x="81280" y="260750"/>
            <a:chExt cx="498796" cy="441960"/>
          </a:xfrm>
        </p:grpSpPr>
        <p:sp>
          <p:nvSpPr>
            <p:cNvPr id="29" name="箭头: V 形 28"/>
            <p:cNvSpPr/>
            <p:nvPr/>
          </p:nvSpPr>
          <p:spPr>
            <a:xfrm>
              <a:off x="330678" y="260750"/>
              <a:ext cx="249398" cy="44196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箭头: V 形 29"/>
            <p:cNvSpPr/>
            <p:nvPr/>
          </p:nvSpPr>
          <p:spPr>
            <a:xfrm>
              <a:off x="81280" y="260750"/>
              <a:ext cx="249398" cy="4419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稻壳儿智宇https://www.docer.com/works?userid=328340712" descr="背景图案&#10;&#10;描述已自动生成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稻壳儿智宇https://www.docer.com/works?userid=328340712"/>
          <p:cNvSpPr/>
          <p:nvPr/>
        </p:nvSpPr>
        <p:spPr>
          <a:xfrm>
            <a:off x="0" y="2060745"/>
            <a:ext cx="12192000" cy="273651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稻壳儿智宇https://www.docer.com/works?userid=328340712"/>
          <p:cNvSpPr/>
          <p:nvPr/>
        </p:nvSpPr>
        <p:spPr>
          <a:xfrm>
            <a:off x="2214880" y="2921168"/>
            <a:ext cx="776224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fontAlgn="base"/>
            <a:r>
              <a:rPr lang="zh-CN" altLang="en-US" sz="5400" b="1" dirty="0">
                <a:solidFill>
                  <a:schemeClr val="bg1"/>
                </a:solidFill>
                <a:cs typeface="+mn-ea"/>
              </a:rPr>
              <a:t>用于入侵检测的长短期记忆递归神经网络分类器</a:t>
            </a:r>
            <a:endParaRPr lang="zh-CN" altLang="en-US" sz="5400" b="1" i="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32" name="稻壳儿智宇https://www.docer.com/works?userid=328340712"/>
          <p:cNvSpPr txBox="1"/>
          <p:nvPr/>
        </p:nvSpPr>
        <p:spPr>
          <a:xfrm>
            <a:off x="2460751" y="5150555"/>
            <a:ext cx="7270496" cy="293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1023040823          </a:t>
            </a:r>
            <a:r>
              <a:rPr lang="zh-CN" altLang="en-US" spc="300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何润杰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32DC47-E01A-BE54-C0D2-76A92182F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56" y="965370"/>
            <a:ext cx="4281487" cy="109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智宇https://www.docer.com/works?userid=328340712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>
            <a:spLocks noGrp="1"/>
          </p:cNvSpPr>
          <p:nvPr>
            <p:ph type="body" sz="quarter" idx="12"/>
          </p:nvPr>
        </p:nvSpPr>
        <p:spPr>
          <a:xfrm>
            <a:off x="2608162" y="2967335"/>
            <a:ext cx="6975676" cy="9233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长短期记忆网络</a:t>
            </a:r>
          </a:p>
        </p:txBody>
      </p:sp>
      <p:sp>
        <p:nvSpPr>
          <p:cNvPr id="17" name="稻壳儿智宇https://www.docer.com/works?userid=328340712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Part three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9DCC5B-0D17-183B-C9BE-2AF328303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52" y="5091649"/>
            <a:ext cx="2695121" cy="689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智宇https://www.docer.com/works?userid=328340712"/>
          <p:cNvSpPr/>
          <p:nvPr/>
        </p:nvSpPr>
        <p:spPr>
          <a:xfrm rot="5400000">
            <a:off x="1909075" y="-1032519"/>
            <a:ext cx="5504960" cy="9323113"/>
          </a:xfrm>
          <a:custGeom>
            <a:avLst/>
            <a:gdLst>
              <a:gd name="connsiteX0" fmla="*/ 0 w 5504960"/>
              <a:gd name="connsiteY0" fmla="*/ 7599679 h 7599679"/>
              <a:gd name="connsiteX1" fmla="*/ 824598 w 5504960"/>
              <a:gd name="connsiteY1" fmla="*/ 0 h 7599679"/>
              <a:gd name="connsiteX2" fmla="*/ 4680362 w 5504960"/>
              <a:gd name="connsiteY2" fmla="*/ 0 h 7599679"/>
              <a:gd name="connsiteX3" fmla="*/ 5504960 w 5504960"/>
              <a:gd name="connsiteY3" fmla="*/ 7599679 h 759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960" h="7599679">
                <a:moveTo>
                  <a:pt x="0" y="7599679"/>
                </a:moveTo>
                <a:lnTo>
                  <a:pt x="824598" y="0"/>
                </a:lnTo>
                <a:lnTo>
                  <a:pt x="4680362" y="0"/>
                </a:lnTo>
                <a:lnTo>
                  <a:pt x="5504960" y="759967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  <a:alpha val="5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606995" y="1736197"/>
            <a:ext cx="8478199" cy="2362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检测可以使用基于时间序列分析的方法，因为许多系统和数据在现实世界中都具有时间序列的特性，即它们随着时间的推移产生变化。基于时间序列分析的方法可以帮助识别数据中的趋势、周期性变化和异常事件。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是一种适用于序列数据的循环神经网络（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）变体，特别擅长处理时间序列数据。在异常检测中，许多数据都具有时间序列特性，如系统日志、网络流量、传感器数据等，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可以有效地捕捉数据中的时间相关性和序列模式。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cs typeface="+mn-ea"/>
            </a:endParaRPr>
          </a:p>
          <a:p>
            <a:pPr>
              <a:lnSpc>
                <a:spcPct val="130000"/>
              </a:lnSpc>
            </a:pP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33CA80-C662-16AC-29A8-B2643B90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异常检测为什么可以使用</a:t>
            </a:r>
            <a:r>
              <a:rPr lang="en-US" altLang="zh-CN" dirty="0"/>
              <a:t>LSTM</a:t>
            </a:r>
            <a:r>
              <a:rPr lang="zh-CN" altLang="en-US" dirty="0"/>
              <a:t>来实现</a:t>
            </a:r>
          </a:p>
        </p:txBody>
      </p:sp>
    </p:spTree>
    <p:extLst>
      <p:ext uri="{BB962C8B-B14F-4D97-AF65-F5344CB8AC3E}">
        <p14:creationId xmlns:p14="http://schemas.microsoft.com/office/powerpoint/2010/main" val="24984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稻壳儿智宇https://www.docer.com/works?userid=328340712"/>
          <p:cNvSpPr txBox="1"/>
          <p:nvPr/>
        </p:nvSpPr>
        <p:spPr>
          <a:xfrm>
            <a:off x="691837" y="3642778"/>
            <a:ext cx="8478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</a:rPr>
              <a:t>输入门</a:t>
            </a:r>
            <a:r>
              <a:rPr lang="en-US" altLang="zh-CN" b="1" dirty="0">
                <a:cs typeface="+mn-ea"/>
              </a:rPr>
              <a:t>(it)</a:t>
            </a:r>
            <a:r>
              <a:rPr lang="zh-CN" altLang="en-US" b="1" dirty="0">
                <a:cs typeface="+mn-ea"/>
              </a:rPr>
              <a:t>：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输入门控制着当前时间步的输入数据对细胞状态的影响程度。</a:t>
            </a:r>
          </a:p>
          <a:p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遗忘门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(ft):  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遗忘门决定了上一个时间步的记忆状态对当前时间步的影响程度。</a:t>
            </a:r>
          </a:p>
          <a:p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细胞状态更新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altLang="zh-CN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ct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：细胞状态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𝑐𝑡​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在每个时间步都会被更新，通过遗忘门控制上一个时间步的记忆保留程度，通过输入门控制当前时间步的输入信息融合。</a:t>
            </a:r>
          </a:p>
          <a:p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输出门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altLang="zh-CN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ot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): 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输出门决定了当前时间步的隐藏状态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ℎ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𝑡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对最终输出的影响程度。</a:t>
            </a:r>
          </a:p>
          <a:p>
            <a:pPr algn="l"/>
            <a:r>
              <a:rPr lang="zh-CN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隐藏状态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altLang="zh-CN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ht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en-US" altLang="zh-C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隐藏状态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ℎ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𝑡​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是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LSTM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的主要输出，包含了当前时间步的信息，通常用于后续的任务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。</a:t>
            </a: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cs typeface="+mn-ea"/>
              </a:rPr>
              <a:t>通过上述结构，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cs typeface="+mn-ea"/>
              </a:rPr>
              <a:t>LSTM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cs typeface="+mn-ea"/>
              </a:rPr>
              <a:t>在处理序列数据时可以有效地捕捉长期依赖关系，避免了传统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cs typeface="+mn-ea"/>
              </a:rPr>
              <a:t>RNN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cs typeface="+mn-ea"/>
              </a:rPr>
              <a:t>中的梯度消失和梯度爆炸问题，提高了模型的学习和泛化能力。</a:t>
            </a:r>
            <a:endParaRPr lang="zh-CN" altLang="en-US" dirty="0">
              <a:cs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33CA80-C662-16AC-29A8-B2643B90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介绍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0721D9-9292-BE10-DB3F-71C329A1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2" y="1013617"/>
            <a:ext cx="6398173" cy="22877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84D848-04ED-C71A-47A5-2B9AB1EA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72" y="1355023"/>
            <a:ext cx="3695238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9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智宇https://www.docer.com/works?userid=328340712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>
            <a:spLocks noGrp="1"/>
          </p:cNvSpPr>
          <p:nvPr>
            <p:ph type="body" sz="quarter" idx="12"/>
          </p:nvPr>
        </p:nvSpPr>
        <p:spPr>
          <a:xfrm>
            <a:off x="2608162" y="2967335"/>
            <a:ext cx="6975676" cy="92333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6000" b="1" spc="200" dirty="0">
                <a:cs typeface="+mn-ea"/>
                <a:sym typeface="+mn-lt"/>
              </a:rPr>
              <a:t>数据集</a:t>
            </a:r>
          </a:p>
        </p:txBody>
      </p:sp>
      <p:sp>
        <p:nvSpPr>
          <p:cNvPr id="17" name="稻壳儿智宇https://www.docer.com/works?userid=328340712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Part four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8C1F1C-464D-7FB1-FC79-6156D3D48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52" y="5091649"/>
            <a:ext cx="2695121" cy="689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智宇https://www.docer.com/works?userid=328340712"/>
          <p:cNvSpPr/>
          <p:nvPr/>
        </p:nvSpPr>
        <p:spPr>
          <a:xfrm rot="5400000">
            <a:off x="1909075" y="-1032519"/>
            <a:ext cx="5504960" cy="9323113"/>
          </a:xfrm>
          <a:custGeom>
            <a:avLst/>
            <a:gdLst>
              <a:gd name="connsiteX0" fmla="*/ 0 w 5504960"/>
              <a:gd name="connsiteY0" fmla="*/ 7599679 h 7599679"/>
              <a:gd name="connsiteX1" fmla="*/ 824598 w 5504960"/>
              <a:gd name="connsiteY1" fmla="*/ 0 h 7599679"/>
              <a:gd name="connsiteX2" fmla="*/ 4680362 w 5504960"/>
              <a:gd name="connsiteY2" fmla="*/ 0 h 7599679"/>
              <a:gd name="connsiteX3" fmla="*/ 5504960 w 5504960"/>
              <a:gd name="connsiteY3" fmla="*/ 7599679 h 759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960" h="7599679">
                <a:moveTo>
                  <a:pt x="0" y="7599679"/>
                </a:moveTo>
                <a:lnTo>
                  <a:pt x="824598" y="0"/>
                </a:lnTo>
                <a:lnTo>
                  <a:pt x="4680362" y="0"/>
                </a:lnTo>
                <a:lnTo>
                  <a:pt x="5504960" y="759967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  <a:alpha val="5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606995" y="1736197"/>
            <a:ext cx="8478199" cy="374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在许多研究中，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KDD Cup 1999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数据集被用来衡量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的性能。虽然数据集是旧的，但比较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模型是有益的。因为在相同的数据集上有很多性能测量结果。这也是我们选择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KDD Cup 1999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数据集的主要原因。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数据集中有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4,898,431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个网络流量，每个流量有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个特征。并根据其特点对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种攻击进行了分类。攻击类型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有以下四种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攻击会耗尽目标服务器的资源，使目标服务器无法提供任何服务。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R2L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攻击允许未经授权的远程访问。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U2R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攻击试图获取超级用户权限。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Prob(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探测攻击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用于发现目标服务器的漏洞。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KDD Cup 1999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数据集由于年代久远，有些特征和攻击类型可能不再符合当今网络环境的实际情况。因此，在使用这个数据集进行研究和评估时，需要结合实际情况进行分析和调整，以确保研究结果的有效性和可靠性。</a:t>
            </a:r>
          </a:p>
          <a:p>
            <a:pPr algn="l"/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cs typeface="+mn-ea"/>
            </a:endParaRPr>
          </a:p>
          <a:p>
            <a:pPr>
              <a:lnSpc>
                <a:spcPct val="130000"/>
              </a:lnSpc>
            </a:pP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33CA80-C662-16AC-29A8-B2643B90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19212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智宇https://www.docer.com/works?userid=328340712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pc="200" dirty="0">
                <a:cs typeface="+mn-ea"/>
                <a:sym typeface="+mn-lt"/>
              </a:rPr>
              <a:t>实验和结论</a:t>
            </a:r>
            <a:endParaRPr lang="zh-CN" altLang="en-US" sz="6000" b="1" spc="200" dirty="0">
              <a:cs typeface="+mn-ea"/>
              <a:sym typeface="+mn-lt"/>
            </a:endParaRPr>
          </a:p>
        </p:txBody>
      </p:sp>
      <p:sp>
        <p:nvSpPr>
          <p:cNvPr id="17" name="稻壳儿智宇https://www.docer.com/works?userid=328340712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Part five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8C1F1C-464D-7FB1-FC79-6156D3D48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52" y="5091649"/>
            <a:ext cx="2695121" cy="68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稻壳儿智宇https://www.docer.com/works?userid=328340712"/>
          <p:cNvSpPr>
            <a:spLocks noEditPoints="1"/>
          </p:cNvSpPr>
          <p:nvPr/>
        </p:nvSpPr>
        <p:spPr bwMode="auto">
          <a:xfrm>
            <a:off x="5782124" y="4392524"/>
            <a:ext cx="531725" cy="305460"/>
          </a:xfrm>
          <a:custGeom>
            <a:avLst/>
            <a:gdLst>
              <a:gd name="T0" fmla="*/ 104 w 112"/>
              <a:gd name="T1" fmla="*/ 16 h 64"/>
              <a:gd name="T2" fmla="*/ 104 w 112"/>
              <a:gd name="T3" fmla="*/ 8 h 64"/>
              <a:gd name="T4" fmla="*/ 96 w 112"/>
              <a:gd name="T5" fmla="*/ 0 h 64"/>
              <a:gd name="T6" fmla="*/ 8 w 112"/>
              <a:gd name="T7" fmla="*/ 0 h 64"/>
              <a:gd name="T8" fmla="*/ 0 w 112"/>
              <a:gd name="T9" fmla="*/ 8 h 64"/>
              <a:gd name="T10" fmla="*/ 0 w 112"/>
              <a:gd name="T11" fmla="*/ 56 h 64"/>
              <a:gd name="T12" fmla="*/ 8 w 112"/>
              <a:gd name="T13" fmla="*/ 64 h 64"/>
              <a:gd name="T14" fmla="*/ 96 w 112"/>
              <a:gd name="T15" fmla="*/ 64 h 64"/>
              <a:gd name="T16" fmla="*/ 104 w 112"/>
              <a:gd name="T17" fmla="*/ 56 h 64"/>
              <a:gd name="T18" fmla="*/ 104 w 112"/>
              <a:gd name="T19" fmla="*/ 48 h 64"/>
              <a:gd name="T20" fmla="*/ 112 w 112"/>
              <a:gd name="T21" fmla="*/ 40 h 64"/>
              <a:gd name="T22" fmla="*/ 112 w 112"/>
              <a:gd name="T23" fmla="*/ 24 h 64"/>
              <a:gd name="T24" fmla="*/ 104 w 112"/>
              <a:gd name="T25" fmla="*/ 16 h 64"/>
              <a:gd name="T26" fmla="*/ 8 w 112"/>
              <a:gd name="T27" fmla="*/ 56 h 64"/>
              <a:gd name="T28" fmla="*/ 8 w 112"/>
              <a:gd name="T29" fmla="*/ 8 h 64"/>
              <a:gd name="T30" fmla="*/ 96 w 112"/>
              <a:gd name="T31" fmla="*/ 8 h 64"/>
              <a:gd name="T32" fmla="*/ 96 w 112"/>
              <a:gd name="T33" fmla="*/ 20 h 64"/>
              <a:gd name="T34" fmla="*/ 96 w 112"/>
              <a:gd name="T35" fmla="*/ 44 h 64"/>
              <a:gd name="T36" fmla="*/ 96 w 112"/>
              <a:gd name="T37" fmla="*/ 56 h 64"/>
              <a:gd name="T38" fmla="*/ 8 w 112"/>
              <a:gd name="T39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" h="64">
                <a:moveTo>
                  <a:pt x="104" y="16"/>
                </a:moveTo>
                <a:cubicBezTo>
                  <a:pt x="104" y="8"/>
                  <a:pt x="104" y="8"/>
                  <a:pt x="104" y="8"/>
                </a:cubicBezTo>
                <a:cubicBezTo>
                  <a:pt x="104" y="4"/>
                  <a:pt x="100" y="0"/>
                  <a:pt x="96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100" y="64"/>
                  <a:pt x="104" y="60"/>
                  <a:pt x="104" y="56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8" y="48"/>
                  <a:pt x="112" y="44"/>
                  <a:pt x="112" y="40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0"/>
                  <a:pt x="108" y="16"/>
                  <a:pt x="104" y="16"/>
                </a:cubicBezTo>
                <a:close/>
                <a:moveTo>
                  <a:pt x="8" y="56"/>
                </a:moveTo>
                <a:cubicBezTo>
                  <a:pt x="8" y="8"/>
                  <a:pt x="8" y="8"/>
                  <a:pt x="8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56"/>
                  <a:pt x="96" y="56"/>
                  <a:pt x="96" y="56"/>
                </a:cubicBezTo>
                <a:lnTo>
                  <a:pt x="8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6" name="稻壳儿智宇https://www.docer.com/works?userid=328340712"/>
          <p:cNvSpPr>
            <a:spLocks noChangeArrowheads="1"/>
          </p:cNvSpPr>
          <p:nvPr/>
        </p:nvSpPr>
        <p:spPr bwMode="auto">
          <a:xfrm>
            <a:off x="5858488" y="4468890"/>
            <a:ext cx="339399" cy="1527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2" name="稻壳儿智宇https://www.docer.com/works?userid=328340712"/>
          <p:cNvSpPr/>
          <p:nvPr/>
        </p:nvSpPr>
        <p:spPr bwMode="auto">
          <a:xfrm>
            <a:off x="5767827" y="2379038"/>
            <a:ext cx="219378" cy="320174"/>
          </a:xfrm>
          <a:custGeom>
            <a:avLst/>
            <a:gdLst>
              <a:gd name="T0" fmla="*/ 40 w 44"/>
              <a:gd name="T1" fmla="*/ 56 h 64"/>
              <a:gd name="T2" fmla="*/ 8 w 44"/>
              <a:gd name="T3" fmla="*/ 56 h 64"/>
              <a:gd name="T4" fmla="*/ 8 w 44"/>
              <a:gd name="T5" fmla="*/ 8 h 64"/>
              <a:gd name="T6" fmla="*/ 32 w 44"/>
              <a:gd name="T7" fmla="*/ 8 h 64"/>
              <a:gd name="T8" fmla="*/ 36 w 44"/>
              <a:gd name="T9" fmla="*/ 4 h 64"/>
              <a:gd name="T10" fmla="*/ 32 w 44"/>
              <a:gd name="T11" fmla="*/ 0 h 64"/>
              <a:gd name="T12" fmla="*/ 8 w 44"/>
              <a:gd name="T13" fmla="*/ 0 h 64"/>
              <a:gd name="T14" fmla="*/ 0 w 44"/>
              <a:gd name="T15" fmla="*/ 8 h 64"/>
              <a:gd name="T16" fmla="*/ 0 w 44"/>
              <a:gd name="T17" fmla="*/ 56 h 64"/>
              <a:gd name="T18" fmla="*/ 8 w 44"/>
              <a:gd name="T19" fmla="*/ 64 h 64"/>
              <a:gd name="T20" fmla="*/ 40 w 44"/>
              <a:gd name="T21" fmla="*/ 64 h 64"/>
              <a:gd name="T22" fmla="*/ 44 w 44"/>
              <a:gd name="T23" fmla="*/ 60 h 64"/>
              <a:gd name="T24" fmla="*/ 40 w 44"/>
              <a:gd name="T25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64">
                <a:moveTo>
                  <a:pt x="40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8"/>
                  <a:pt x="8" y="8"/>
                  <a:pt x="8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4" y="8"/>
                  <a:pt x="36" y="6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2"/>
                  <a:pt x="44" y="60"/>
                </a:cubicBezTo>
                <a:cubicBezTo>
                  <a:pt x="44" y="58"/>
                  <a:pt x="42" y="56"/>
                  <a:pt x="4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3" name="稻壳儿智宇https://www.docer.com/works?userid=328340712"/>
          <p:cNvSpPr/>
          <p:nvPr/>
        </p:nvSpPr>
        <p:spPr bwMode="auto">
          <a:xfrm>
            <a:off x="6067249" y="2379038"/>
            <a:ext cx="260882" cy="320174"/>
          </a:xfrm>
          <a:custGeom>
            <a:avLst/>
            <a:gdLst>
              <a:gd name="T0" fmla="*/ 44 w 52"/>
              <a:gd name="T1" fmla="*/ 16 h 64"/>
              <a:gd name="T2" fmla="*/ 44 w 52"/>
              <a:gd name="T3" fmla="*/ 8 h 64"/>
              <a:gd name="T4" fmla="*/ 36 w 52"/>
              <a:gd name="T5" fmla="*/ 0 h 64"/>
              <a:gd name="T6" fmla="*/ 12 w 52"/>
              <a:gd name="T7" fmla="*/ 0 h 64"/>
              <a:gd name="T8" fmla="*/ 8 w 52"/>
              <a:gd name="T9" fmla="*/ 4 h 64"/>
              <a:gd name="T10" fmla="*/ 12 w 52"/>
              <a:gd name="T11" fmla="*/ 8 h 64"/>
              <a:gd name="T12" fmla="*/ 36 w 52"/>
              <a:gd name="T13" fmla="*/ 8 h 64"/>
              <a:gd name="T14" fmla="*/ 36 w 52"/>
              <a:gd name="T15" fmla="*/ 20 h 64"/>
              <a:gd name="T16" fmla="*/ 36 w 52"/>
              <a:gd name="T17" fmla="*/ 44 h 64"/>
              <a:gd name="T18" fmla="*/ 36 w 52"/>
              <a:gd name="T19" fmla="*/ 56 h 64"/>
              <a:gd name="T20" fmla="*/ 4 w 52"/>
              <a:gd name="T21" fmla="*/ 56 h 64"/>
              <a:gd name="T22" fmla="*/ 0 w 52"/>
              <a:gd name="T23" fmla="*/ 60 h 64"/>
              <a:gd name="T24" fmla="*/ 4 w 52"/>
              <a:gd name="T25" fmla="*/ 64 h 64"/>
              <a:gd name="T26" fmla="*/ 36 w 52"/>
              <a:gd name="T27" fmla="*/ 64 h 64"/>
              <a:gd name="T28" fmla="*/ 44 w 52"/>
              <a:gd name="T29" fmla="*/ 56 h 64"/>
              <a:gd name="T30" fmla="*/ 44 w 52"/>
              <a:gd name="T31" fmla="*/ 48 h 64"/>
              <a:gd name="T32" fmla="*/ 52 w 52"/>
              <a:gd name="T33" fmla="*/ 40 h 64"/>
              <a:gd name="T34" fmla="*/ 52 w 52"/>
              <a:gd name="T35" fmla="*/ 24 h 64"/>
              <a:gd name="T36" fmla="*/ 44 w 52"/>
              <a:gd name="T37" fmla="*/ 1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4">
                <a:moveTo>
                  <a:pt x="44" y="16"/>
                </a:moveTo>
                <a:cubicBezTo>
                  <a:pt x="44" y="8"/>
                  <a:pt x="44" y="8"/>
                  <a:pt x="44" y="8"/>
                </a:cubicBezTo>
                <a:cubicBezTo>
                  <a:pt x="44" y="4"/>
                  <a:pt x="40" y="0"/>
                  <a:pt x="3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8" y="6"/>
                  <a:pt x="10" y="8"/>
                  <a:pt x="12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56"/>
                  <a:pt x="36" y="56"/>
                  <a:pt x="36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40" y="64"/>
                  <a:pt x="44" y="60"/>
                  <a:pt x="44" y="56"/>
                </a:cubicBezTo>
                <a:cubicBezTo>
                  <a:pt x="44" y="48"/>
                  <a:pt x="44" y="48"/>
                  <a:pt x="44" y="48"/>
                </a:cubicBezTo>
                <a:cubicBezTo>
                  <a:pt x="48" y="48"/>
                  <a:pt x="52" y="44"/>
                  <a:pt x="52" y="40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0"/>
                  <a:pt x="48" y="16"/>
                  <a:pt x="4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4" name="稻壳儿智宇https://www.docer.com/works?userid=328340712"/>
          <p:cNvSpPr/>
          <p:nvPr/>
        </p:nvSpPr>
        <p:spPr bwMode="auto">
          <a:xfrm>
            <a:off x="5910126" y="2340499"/>
            <a:ext cx="237165" cy="397253"/>
          </a:xfrm>
          <a:custGeom>
            <a:avLst/>
            <a:gdLst>
              <a:gd name="T0" fmla="*/ 48 w 48"/>
              <a:gd name="T1" fmla="*/ 32 h 80"/>
              <a:gd name="T2" fmla="*/ 48 w 48"/>
              <a:gd name="T3" fmla="*/ 24 h 80"/>
              <a:gd name="T4" fmla="*/ 36 w 48"/>
              <a:gd name="T5" fmla="*/ 24 h 80"/>
              <a:gd name="T6" fmla="*/ 36 w 48"/>
              <a:gd name="T7" fmla="*/ 4 h 80"/>
              <a:gd name="T8" fmla="*/ 32 w 48"/>
              <a:gd name="T9" fmla="*/ 0 h 80"/>
              <a:gd name="T10" fmla="*/ 28 w 48"/>
              <a:gd name="T11" fmla="*/ 4 h 80"/>
              <a:gd name="T12" fmla="*/ 28 w 48"/>
              <a:gd name="T13" fmla="*/ 24 h 80"/>
              <a:gd name="T14" fmla="*/ 20 w 48"/>
              <a:gd name="T15" fmla="*/ 24 h 80"/>
              <a:gd name="T16" fmla="*/ 20 w 48"/>
              <a:gd name="T17" fmla="*/ 4 h 80"/>
              <a:gd name="T18" fmla="*/ 16 w 48"/>
              <a:gd name="T19" fmla="*/ 0 h 80"/>
              <a:gd name="T20" fmla="*/ 12 w 48"/>
              <a:gd name="T21" fmla="*/ 4 h 80"/>
              <a:gd name="T22" fmla="*/ 12 w 48"/>
              <a:gd name="T23" fmla="*/ 24 h 80"/>
              <a:gd name="T24" fmla="*/ 0 w 48"/>
              <a:gd name="T25" fmla="*/ 24 h 80"/>
              <a:gd name="T26" fmla="*/ 0 w 48"/>
              <a:gd name="T27" fmla="*/ 32 h 80"/>
              <a:gd name="T28" fmla="*/ 20 w 48"/>
              <a:gd name="T29" fmla="*/ 52 h 80"/>
              <a:gd name="T30" fmla="*/ 20 w 48"/>
              <a:gd name="T31" fmla="*/ 76 h 80"/>
              <a:gd name="T32" fmla="*/ 24 w 48"/>
              <a:gd name="T33" fmla="*/ 80 h 80"/>
              <a:gd name="T34" fmla="*/ 28 w 48"/>
              <a:gd name="T35" fmla="*/ 76 h 80"/>
              <a:gd name="T36" fmla="*/ 28 w 48"/>
              <a:gd name="T37" fmla="*/ 52 h 80"/>
              <a:gd name="T38" fmla="*/ 48 w 48"/>
              <a:gd name="T3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80">
                <a:moveTo>
                  <a:pt x="48" y="32"/>
                </a:moveTo>
                <a:cubicBezTo>
                  <a:pt x="48" y="28"/>
                  <a:pt x="48" y="25"/>
                  <a:pt x="48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30" y="0"/>
                  <a:pt x="28" y="2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2"/>
                  <a:pt x="18" y="0"/>
                  <a:pt x="16" y="0"/>
                </a:cubicBezTo>
                <a:cubicBezTo>
                  <a:pt x="14" y="0"/>
                  <a:pt x="12" y="2"/>
                  <a:pt x="12" y="4"/>
                </a:cubicBezTo>
                <a:cubicBezTo>
                  <a:pt x="12" y="24"/>
                  <a:pt x="12" y="24"/>
                  <a:pt x="12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44"/>
                  <a:pt x="9" y="50"/>
                  <a:pt x="20" y="52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8"/>
                  <a:pt x="22" y="80"/>
                  <a:pt x="24" y="80"/>
                </a:cubicBezTo>
                <a:cubicBezTo>
                  <a:pt x="26" y="80"/>
                  <a:pt x="28" y="78"/>
                  <a:pt x="28" y="76"/>
                </a:cubicBezTo>
                <a:cubicBezTo>
                  <a:pt x="28" y="52"/>
                  <a:pt x="28" y="52"/>
                  <a:pt x="28" y="52"/>
                </a:cubicBezTo>
                <a:cubicBezTo>
                  <a:pt x="39" y="50"/>
                  <a:pt x="48" y="44"/>
                  <a:pt x="48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cs typeface="+mn-ea"/>
              <a:sym typeface="+mn-lt"/>
            </a:endParaRPr>
          </a:p>
        </p:txBody>
      </p:sp>
      <p:sp>
        <p:nvSpPr>
          <p:cNvPr id="50" name="稻壳儿智宇https://www.docer.com/works?userid=328340712"/>
          <p:cNvSpPr txBox="1"/>
          <p:nvPr/>
        </p:nvSpPr>
        <p:spPr>
          <a:xfrm>
            <a:off x="2924253" y="2329880"/>
            <a:ext cx="184666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内容主题概括</a:t>
            </a: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968887" y="757587"/>
            <a:ext cx="8298860" cy="2450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在使用训练数据集之前，将所有实例归一化到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到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之间。输入向量包含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41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个特征，输出向量由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种攻击类型和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种非攻击类型组成。因此，输入维度为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41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，输出维度为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。我们在隐藏层中应用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LSTM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架构。时间步长、批次大小和训练轮数分别为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100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、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50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和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500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。最后在输出层使用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softmax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，并使用随机梯度下降（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SGD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）作为优化器。损失函数为均方误差（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MSE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）。经过实验调整好超参数，并将结果与其他分类器算法进行比较。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7F5769-28D6-AFEE-CCC2-CD8F38A7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44" y="3240858"/>
            <a:ext cx="4190476" cy="2057143"/>
          </a:xfrm>
          <a:prstGeom prst="rect">
            <a:avLst/>
          </a:prstGeom>
        </p:spPr>
      </p:pic>
      <p:sp>
        <p:nvSpPr>
          <p:cNvPr id="4" name="稻壳儿智宇https://www.docer.com/works?userid=328340712">
            <a:extLst>
              <a:ext uri="{FF2B5EF4-FFF2-40B4-BE49-F238E27FC236}">
                <a16:creationId xmlns:a16="http://schemas.microsoft.com/office/drawing/2014/main" id="{DA9C3BAE-0F9C-22EC-FEAA-5B387FF12892}"/>
              </a:ext>
            </a:extLst>
          </p:cNvPr>
          <p:cNvSpPr txBox="1"/>
          <p:nvPr/>
        </p:nvSpPr>
        <p:spPr>
          <a:xfrm>
            <a:off x="968887" y="5374367"/>
            <a:ext cx="8298860" cy="371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可以看出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尽管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误报率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比其他算法略高，但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检测率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和准确率的百分比是最好的。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D7479097-867F-F0A2-A3C3-2AC10D91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37" y="260750"/>
            <a:ext cx="8048303" cy="441960"/>
          </a:xfrm>
        </p:spPr>
        <p:txBody>
          <a:bodyPr/>
          <a:lstStyle/>
          <a:p>
            <a:r>
              <a:rPr lang="zh-CN" altLang="en-US" dirty="0"/>
              <a:t>实验结论</a:t>
            </a:r>
          </a:p>
        </p:txBody>
      </p:sp>
    </p:spTree>
    <p:extLst>
      <p:ext uri="{BB962C8B-B14F-4D97-AF65-F5344CB8AC3E}">
        <p14:creationId xmlns:p14="http://schemas.microsoft.com/office/powerpoint/2010/main" val="265975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稻壳儿智宇https://www.docer.com/works?userid=328340712" descr="背景图案&#10;&#10;描述已自动生成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-28880"/>
            <a:ext cx="12192000" cy="6858000"/>
          </a:xfrm>
          <a:prstGeom prst="rect">
            <a:avLst/>
          </a:prstGeom>
        </p:spPr>
      </p:pic>
      <p:sp>
        <p:nvSpPr>
          <p:cNvPr id="24" name="稻壳儿智宇https://www.docer.com/works?userid=328340712"/>
          <p:cNvSpPr/>
          <p:nvPr/>
        </p:nvSpPr>
        <p:spPr>
          <a:xfrm>
            <a:off x="0" y="0"/>
            <a:ext cx="12192000" cy="192728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稻壳儿智宇https://www.docer.com/works?userid=328340712"/>
          <p:cNvSpPr/>
          <p:nvPr/>
        </p:nvSpPr>
        <p:spPr>
          <a:xfrm>
            <a:off x="613433" y="821166"/>
            <a:ext cx="111911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base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4400" b="1" i="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61" name="稻壳儿智宇https://www.docer.com/works?userid=328340712"/>
          <p:cNvSpPr/>
          <p:nvPr/>
        </p:nvSpPr>
        <p:spPr>
          <a:xfrm>
            <a:off x="1935678" y="1159720"/>
            <a:ext cx="1605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base"/>
            <a:r>
              <a:rPr lang="en-US" altLang="zh-CN" b="0" i="0" dirty="0">
                <a:solidFill>
                  <a:schemeClr val="bg1"/>
                </a:solidFill>
                <a:effectLst/>
                <a:cs typeface="+mn-ea"/>
                <a:sym typeface="+mn-lt"/>
              </a:rPr>
              <a:t>CONTENT</a:t>
            </a:r>
            <a:endParaRPr lang="zh-CN" altLang="en-US" b="0" i="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15" name="稻壳儿智宇https://www.docer.com/works?userid=328340712"/>
          <p:cNvSpPr/>
          <p:nvPr/>
        </p:nvSpPr>
        <p:spPr>
          <a:xfrm>
            <a:off x="9019728" y="2070616"/>
            <a:ext cx="2532192" cy="29476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2F2F2">
                  <a:alpha val="5000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1" name="稻壳儿智宇https://www.docer.com/works?userid=328340712"/>
          <p:cNvSpPr/>
          <p:nvPr/>
        </p:nvSpPr>
        <p:spPr>
          <a:xfrm rot="2700000">
            <a:off x="10039583" y="2665433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稻壳儿智宇https://www.docer.com/works?userid=328340712"/>
          <p:cNvSpPr/>
          <p:nvPr/>
        </p:nvSpPr>
        <p:spPr>
          <a:xfrm rot="2700000">
            <a:off x="9940441" y="2566291"/>
            <a:ext cx="690766" cy="690766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稻壳儿智宇https://www.docer.com/works?userid=328340712"/>
          <p:cNvSpPr/>
          <p:nvPr/>
        </p:nvSpPr>
        <p:spPr>
          <a:xfrm>
            <a:off x="9965393" y="2674610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稻壳儿智宇https://www.docer.com/works?userid=328340712"/>
          <p:cNvSpPr txBox="1"/>
          <p:nvPr/>
        </p:nvSpPr>
        <p:spPr>
          <a:xfrm>
            <a:off x="8970496" y="3627934"/>
            <a:ext cx="263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 dirty="0">
                <a:cs typeface="+mn-ea"/>
                <a:sym typeface="+mn-lt"/>
              </a:rPr>
              <a:t>数据集</a:t>
            </a:r>
          </a:p>
        </p:txBody>
      </p:sp>
      <p:sp>
        <p:nvSpPr>
          <p:cNvPr id="13" name="稻壳儿智宇https://www.docer.com/works?userid=328340712"/>
          <p:cNvSpPr/>
          <p:nvPr/>
        </p:nvSpPr>
        <p:spPr>
          <a:xfrm>
            <a:off x="3395211" y="2070616"/>
            <a:ext cx="2532192" cy="29476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2F2F2">
                  <a:alpha val="5000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0" name="稻壳儿智宇https://www.docer.com/works?userid=328340712"/>
          <p:cNvSpPr/>
          <p:nvPr/>
        </p:nvSpPr>
        <p:spPr>
          <a:xfrm rot="2700000">
            <a:off x="4402438" y="2665433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0" name="稻壳儿智宇https://www.docer.com/works?userid=328340712"/>
          <p:cNvSpPr/>
          <p:nvPr/>
        </p:nvSpPr>
        <p:spPr>
          <a:xfrm rot="2700000">
            <a:off x="4303296" y="2566291"/>
            <a:ext cx="690766" cy="690766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2" name="稻壳儿智宇https://www.docer.com/works?userid=328340712"/>
          <p:cNvSpPr/>
          <p:nvPr/>
        </p:nvSpPr>
        <p:spPr>
          <a:xfrm>
            <a:off x="4328248" y="2674610"/>
            <a:ext cx="640862" cy="474128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3345979" y="3627934"/>
            <a:ext cx="2630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200" dirty="0">
                <a:cs typeface="+mn-ea"/>
                <a:sym typeface="+mn-lt"/>
              </a:rPr>
              <a:t>IDS</a:t>
            </a:r>
            <a:r>
              <a:rPr lang="zh-CN" altLang="en-US" sz="2800" b="1" spc="200" dirty="0">
                <a:cs typeface="+mn-ea"/>
                <a:sym typeface="+mn-lt"/>
              </a:rPr>
              <a:t>检测原理及主要方法</a:t>
            </a:r>
          </a:p>
        </p:txBody>
      </p:sp>
      <p:sp>
        <p:nvSpPr>
          <p:cNvPr id="14" name="稻壳儿智宇https://www.docer.com/works?userid=328340712"/>
          <p:cNvSpPr/>
          <p:nvPr/>
        </p:nvSpPr>
        <p:spPr>
          <a:xfrm>
            <a:off x="6207469" y="2070616"/>
            <a:ext cx="2532192" cy="29476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2F2F2">
                  <a:alpha val="5000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2" name="稻壳儿智宇https://www.docer.com/works?userid=328340712"/>
          <p:cNvSpPr/>
          <p:nvPr/>
        </p:nvSpPr>
        <p:spPr>
          <a:xfrm rot="2700000">
            <a:off x="7221009" y="2665433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3" name="稻壳儿智宇https://www.docer.com/works?userid=328340712"/>
          <p:cNvSpPr/>
          <p:nvPr/>
        </p:nvSpPr>
        <p:spPr>
          <a:xfrm rot="2700000">
            <a:off x="7121867" y="2566291"/>
            <a:ext cx="690766" cy="690766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5" name="稻壳儿智宇https://www.docer.com/works?userid=328340712"/>
          <p:cNvSpPr/>
          <p:nvPr/>
        </p:nvSpPr>
        <p:spPr>
          <a:xfrm>
            <a:off x="7146819" y="2674610"/>
            <a:ext cx="640862" cy="474128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稻壳儿智宇https://www.docer.com/works?userid=328340712"/>
          <p:cNvSpPr txBox="1"/>
          <p:nvPr/>
        </p:nvSpPr>
        <p:spPr>
          <a:xfrm>
            <a:off x="6158237" y="3627934"/>
            <a:ext cx="2630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 dirty="0">
                <a:cs typeface="+mn-ea"/>
                <a:sym typeface="+mn-lt"/>
              </a:rPr>
              <a:t>长短期记忆网络</a:t>
            </a:r>
          </a:p>
        </p:txBody>
      </p:sp>
      <p:sp>
        <p:nvSpPr>
          <p:cNvPr id="12" name="稻壳儿智宇https://www.docer.com/works?userid=328340712"/>
          <p:cNvSpPr/>
          <p:nvPr/>
        </p:nvSpPr>
        <p:spPr>
          <a:xfrm>
            <a:off x="516057" y="2042666"/>
            <a:ext cx="2532192" cy="29476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2F2F2">
                  <a:alpha val="5000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9" name="稻壳儿智宇https://www.docer.com/works?userid=328340712"/>
          <p:cNvSpPr/>
          <p:nvPr/>
        </p:nvSpPr>
        <p:spPr>
          <a:xfrm rot="2700000">
            <a:off x="1583866" y="2665433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6" name="稻壳儿智宇https://www.docer.com/works?userid=328340712"/>
          <p:cNvSpPr/>
          <p:nvPr/>
        </p:nvSpPr>
        <p:spPr>
          <a:xfrm rot="2700000">
            <a:off x="1484724" y="2566291"/>
            <a:ext cx="690766" cy="690766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8" name="稻壳儿智宇https://www.docer.com/works?userid=328340712"/>
          <p:cNvSpPr/>
          <p:nvPr/>
        </p:nvSpPr>
        <p:spPr>
          <a:xfrm>
            <a:off x="1509676" y="2674610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稻壳儿智宇https://www.docer.com/works?userid=328340712"/>
          <p:cNvSpPr txBox="1"/>
          <p:nvPr/>
        </p:nvSpPr>
        <p:spPr>
          <a:xfrm>
            <a:off x="533721" y="3627934"/>
            <a:ext cx="263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 dirty="0">
                <a:cs typeface="+mn-ea"/>
                <a:sym typeface="+mn-lt"/>
              </a:rPr>
              <a:t>背景</a:t>
            </a:r>
          </a:p>
        </p:txBody>
      </p:sp>
      <p:cxnSp>
        <p:nvCxnSpPr>
          <p:cNvPr id="19" name="稻壳儿智宇https://www.docer.com/works?userid=328340712" hidden="1"/>
          <p:cNvCxnSpPr/>
          <p:nvPr/>
        </p:nvCxnSpPr>
        <p:spPr>
          <a:xfrm flipH="1">
            <a:off x="613433" y="1680244"/>
            <a:ext cx="1096896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2778650-6259-4B6B-ED0B-1891DC4B84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63" y="1001869"/>
            <a:ext cx="2316681" cy="592699"/>
          </a:xfrm>
          <a:prstGeom prst="rect">
            <a:avLst/>
          </a:prstGeom>
        </p:spPr>
      </p:pic>
      <p:sp>
        <p:nvSpPr>
          <p:cNvPr id="5" name="稻壳儿智宇https://www.docer.com/works?userid=328340712">
            <a:extLst>
              <a:ext uri="{FF2B5EF4-FFF2-40B4-BE49-F238E27FC236}">
                <a16:creationId xmlns:a16="http://schemas.microsoft.com/office/drawing/2014/main" id="{40EA192D-ED0A-6D41-3F30-1B1A186552DF}"/>
              </a:ext>
            </a:extLst>
          </p:cNvPr>
          <p:cNvSpPr/>
          <p:nvPr/>
        </p:nvSpPr>
        <p:spPr>
          <a:xfrm>
            <a:off x="5020789" y="4582041"/>
            <a:ext cx="2532192" cy="29476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2F2F2">
                  <a:alpha val="50000"/>
                </a:srgbClr>
              </a:gs>
              <a:gs pos="100000">
                <a:srgbClr val="F2F2F2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稻壳儿智宇https://www.docer.com/works?userid=328340712">
            <a:extLst>
              <a:ext uri="{FF2B5EF4-FFF2-40B4-BE49-F238E27FC236}">
                <a16:creationId xmlns:a16="http://schemas.microsoft.com/office/drawing/2014/main" id="{1F0124E3-B793-4B7E-B84B-4B124B428339}"/>
              </a:ext>
            </a:extLst>
          </p:cNvPr>
          <p:cNvSpPr/>
          <p:nvPr/>
        </p:nvSpPr>
        <p:spPr>
          <a:xfrm rot="2700000">
            <a:off x="6040644" y="5176858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稻壳儿智宇https://www.docer.com/works?userid=328340712">
            <a:extLst>
              <a:ext uri="{FF2B5EF4-FFF2-40B4-BE49-F238E27FC236}">
                <a16:creationId xmlns:a16="http://schemas.microsoft.com/office/drawing/2014/main" id="{198F65E9-D018-5866-05C9-49DFB916374A}"/>
              </a:ext>
            </a:extLst>
          </p:cNvPr>
          <p:cNvSpPr/>
          <p:nvPr/>
        </p:nvSpPr>
        <p:spPr>
          <a:xfrm rot="2700000">
            <a:off x="5941502" y="5077716"/>
            <a:ext cx="690766" cy="690766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稻壳儿智宇https://www.docer.com/works?userid=328340712">
            <a:extLst>
              <a:ext uri="{FF2B5EF4-FFF2-40B4-BE49-F238E27FC236}">
                <a16:creationId xmlns:a16="http://schemas.microsoft.com/office/drawing/2014/main" id="{E92CD03C-9140-AE57-6EFC-A7FC8F5CF042}"/>
              </a:ext>
            </a:extLst>
          </p:cNvPr>
          <p:cNvSpPr/>
          <p:nvPr/>
        </p:nvSpPr>
        <p:spPr>
          <a:xfrm>
            <a:off x="5966454" y="5186035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稻壳儿智宇https://www.docer.com/works?userid=328340712">
            <a:extLst>
              <a:ext uri="{FF2B5EF4-FFF2-40B4-BE49-F238E27FC236}">
                <a16:creationId xmlns:a16="http://schemas.microsoft.com/office/drawing/2014/main" id="{7DB227E1-0EE6-E076-1AB1-8C2A398F720C}"/>
              </a:ext>
            </a:extLst>
          </p:cNvPr>
          <p:cNvSpPr txBox="1"/>
          <p:nvPr/>
        </p:nvSpPr>
        <p:spPr>
          <a:xfrm>
            <a:off x="4971557" y="6139359"/>
            <a:ext cx="263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200" dirty="0">
                <a:cs typeface="+mn-ea"/>
                <a:sym typeface="+mn-lt"/>
              </a:rPr>
              <a:t>实验和结论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智宇https://www.docer.com/works?userid=328340712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背景</a:t>
            </a:r>
          </a:p>
        </p:txBody>
      </p:sp>
      <p:sp>
        <p:nvSpPr>
          <p:cNvPr id="17" name="稻壳儿智宇https://www.docer.com/works?userid=328340712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Part one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761EC3-59B3-33F4-F039-4C420F784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39" y="5436409"/>
            <a:ext cx="2695121" cy="689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智宇https://www.docer.com/works?userid=328340712"/>
          <p:cNvSpPr/>
          <p:nvPr/>
        </p:nvSpPr>
        <p:spPr>
          <a:xfrm rot="5400000">
            <a:off x="1909075" y="-1032519"/>
            <a:ext cx="5504960" cy="9323113"/>
          </a:xfrm>
          <a:custGeom>
            <a:avLst/>
            <a:gdLst>
              <a:gd name="connsiteX0" fmla="*/ 0 w 5504960"/>
              <a:gd name="connsiteY0" fmla="*/ 7599679 h 7599679"/>
              <a:gd name="connsiteX1" fmla="*/ 824598 w 5504960"/>
              <a:gd name="connsiteY1" fmla="*/ 0 h 7599679"/>
              <a:gd name="connsiteX2" fmla="*/ 4680362 w 5504960"/>
              <a:gd name="connsiteY2" fmla="*/ 0 h 7599679"/>
              <a:gd name="connsiteX3" fmla="*/ 5504960 w 5504960"/>
              <a:gd name="connsiteY3" fmla="*/ 7599679 h 759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960" h="7599679">
                <a:moveTo>
                  <a:pt x="0" y="7599679"/>
                </a:moveTo>
                <a:lnTo>
                  <a:pt x="824598" y="0"/>
                </a:lnTo>
                <a:lnTo>
                  <a:pt x="4680362" y="0"/>
                </a:lnTo>
                <a:lnTo>
                  <a:pt x="5504960" y="759967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  <a:alpha val="5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691837" y="2075562"/>
            <a:ext cx="8478199" cy="114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</a:rPr>
              <a:t>由于信息和通信技术的进步，通过在线共享信息的情况有所增加，这带来了新的附加价值。因此，各种在线服务应运而生。然而，随着互联网连接点的增加，网络安全的威胁也在不断增加。其中，入侵检测系统（</a:t>
            </a:r>
            <a:r>
              <a:rPr lang="en-US" altLang="zh-CN" dirty="0">
                <a:cs typeface="+mn-ea"/>
              </a:rPr>
              <a:t>IDS</a:t>
            </a:r>
            <a:r>
              <a:rPr lang="zh-CN" altLang="en-US" dirty="0">
                <a:cs typeface="+mn-ea"/>
              </a:rPr>
              <a:t>）是当今重要的安全问题之一。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9" name="稻壳儿智宇https://www.docer.com/works?userid=328340712"/>
          <p:cNvCxnSpPr/>
          <p:nvPr/>
        </p:nvCxnSpPr>
        <p:spPr>
          <a:xfrm>
            <a:off x="869276" y="1297051"/>
            <a:ext cx="7159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3A33CA80-C662-16AC-29A8-B2643B90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稻壳儿智宇https://www.docer.com/works?userid=328340712"/>
          <p:cNvSpPr>
            <a:spLocks noGrp="1"/>
          </p:cNvSpPr>
          <p:nvPr>
            <p:ph type="body" sz="quarter" idx="10"/>
          </p:nvPr>
        </p:nvSpPr>
        <p:spPr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稻壳儿智宇https://www.docer.com/works?userid=328340712"/>
          <p:cNvSpPr>
            <a:spLocks noGrp="1"/>
          </p:cNvSpPr>
          <p:nvPr>
            <p:ph type="body" sz="quarter" idx="12"/>
          </p:nvPr>
        </p:nvSpPr>
        <p:spPr>
          <a:xfrm>
            <a:off x="2730711" y="2681598"/>
            <a:ext cx="6975676" cy="184665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6000" b="1" spc="200" dirty="0">
                <a:cs typeface="+mn-ea"/>
                <a:sym typeface="+mn-lt"/>
              </a:rPr>
              <a:t>IDS</a:t>
            </a:r>
            <a:r>
              <a:rPr lang="zh-CN" altLang="en-US" sz="6000" b="1" spc="200" dirty="0">
                <a:cs typeface="+mn-ea"/>
                <a:sym typeface="+mn-lt"/>
              </a:rPr>
              <a:t>检测原理及主要方法</a:t>
            </a:r>
          </a:p>
        </p:txBody>
      </p:sp>
      <p:sp>
        <p:nvSpPr>
          <p:cNvPr id="17" name="稻壳儿智宇https://www.docer.com/works?userid=328340712"/>
          <p:cNvSpPr>
            <a:spLocks noGrp="1"/>
          </p:cNvSpPr>
          <p:nvPr>
            <p:ph type="body" sz="quarter" idx="14"/>
          </p:nvPr>
        </p:nvSpPr>
        <p:spPr>
          <a:xfrm>
            <a:off x="2836545" y="4607047"/>
            <a:ext cx="6515734" cy="263525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Part two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57CEF0-2829-B176-DE6E-32E89494A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52" y="5212889"/>
            <a:ext cx="2695121" cy="689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智宇https://www.docer.com/works?userid=328340712"/>
          <p:cNvSpPr/>
          <p:nvPr/>
        </p:nvSpPr>
        <p:spPr>
          <a:xfrm rot="5400000">
            <a:off x="1909075" y="-1032519"/>
            <a:ext cx="5504960" cy="9323113"/>
          </a:xfrm>
          <a:custGeom>
            <a:avLst/>
            <a:gdLst>
              <a:gd name="connsiteX0" fmla="*/ 0 w 5504960"/>
              <a:gd name="connsiteY0" fmla="*/ 7599679 h 7599679"/>
              <a:gd name="connsiteX1" fmla="*/ 824598 w 5504960"/>
              <a:gd name="connsiteY1" fmla="*/ 0 h 7599679"/>
              <a:gd name="connsiteX2" fmla="*/ 4680362 w 5504960"/>
              <a:gd name="connsiteY2" fmla="*/ 0 h 7599679"/>
              <a:gd name="connsiteX3" fmla="*/ 5504960 w 5504960"/>
              <a:gd name="connsiteY3" fmla="*/ 7599679 h 759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960" h="7599679">
                <a:moveTo>
                  <a:pt x="0" y="7599679"/>
                </a:moveTo>
                <a:lnTo>
                  <a:pt x="824598" y="0"/>
                </a:lnTo>
                <a:lnTo>
                  <a:pt x="4680362" y="0"/>
                </a:lnTo>
                <a:lnTo>
                  <a:pt x="5504960" y="759967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  <a:alpha val="5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691836" y="1613649"/>
            <a:ext cx="8478199" cy="114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</a:rPr>
              <a:t>异常检测技术又称为基于行为的入侵检测技术，用来识别主机和网络中的异常行为。该技术假设攻击与正常合法的活动有明显的差异。这种方法可以发现未知攻击，但容易产生误报，需要较高的计算和存储资源。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9" name="稻壳儿智宇https://www.docer.com/works?userid=328340712"/>
          <p:cNvCxnSpPr/>
          <p:nvPr/>
        </p:nvCxnSpPr>
        <p:spPr>
          <a:xfrm>
            <a:off x="869276" y="1297051"/>
            <a:ext cx="7159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3A33CA80-C662-16AC-29A8-B2643B90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基本原理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C65A68B8-FAE1-8B9C-A25A-EF76BF001BC8}"/>
              </a:ext>
            </a:extLst>
          </p:cNvPr>
          <p:cNvSpPr txBox="1">
            <a:spLocks/>
          </p:cNvSpPr>
          <p:nvPr/>
        </p:nvSpPr>
        <p:spPr>
          <a:xfrm>
            <a:off x="691836" y="855091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异常检测基本原理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FF4D8-78F6-C9A0-AE6F-9D350717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06" y="3134161"/>
            <a:ext cx="3502181" cy="28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智宇https://www.docer.com/works?userid=328340712"/>
          <p:cNvSpPr/>
          <p:nvPr/>
        </p:nvSpPr>
        <p:spPr>
          <a:xfrm rot="5400000">
            <a:off x="1909075" y="-1032519"/>
            <a:ext cx="5504960" cy="9323113"/>
          </a:xfrm>
          <a:custGeom>
            <a:avLst/>
            <a:gdLst>
              <a:gd name="connsiteX0" fmla="*/ 0 w 5504960"/>
              <a:gd name="connsiteY0" fmla="*/ 7599679 h 7599679"/>
              <a:gd name="connsiteX1" fmla="*/ 824598 w 5504960"/>
              <a:gd name="connsiteY1" fmla="*/ 0 h 7599679"/>
              <a:gd name="connsiteX2" fmla="*/ 4680362 w 5504960"/>
              <a:gd name="connsiteY2" fmla="*/ 0 h 7599679"/>
              <a:gd name="connsiteX3" fmla="*/ 5504960 w 5504960"/>
              <a:gd name="connsiteY3" fmla="*/ 7599679 h 759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960" h="7599679">
                <a:moveTo>
                  <a:pt x="0" y="7599679"/>
                </a:moveTo>
                <a:lnTo>
                  <a:pt x="824598" y="0"/>
                </a:lnTo>
                <a:lnTo>
                  <a:pt x="4680362" y="0"/>
                </a:lnTo>
                <a:lnTo>
                  <a:pt x="5504960" y="759967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  <a:alpha val="5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691836" y="1613649"/>
            <a:ext cx="8478199" cy="114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</a:rPr>
              <a:t>误用检测技术又称为基于知识的入侵检测技术，通过匹配已知攻击特征或签名来检测攻击。这种方法依赖于已有的攻击知识库，能够快速准确地检测已知攻击，但对未知攻击和变种攻击无能为力。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9" name="稻壳儿智宇https://www.docer.com/works?userid=328340712"/>
          <p:cNvCxnSpPr/>
          <p:nvPr/>
        </p:nvCxnSpPr>
        <p:spPr>
          <a:xfrm>
            <a:off x="869276" y="1297051"/>
            <a:ext cx="7159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3A33CA80-C662-16AC-29A8-B2643B90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基本原理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C65A68B8-FAE1-8B9C-A25A-EF76BF001BC8}"/>
              </a:ext>
            </a:extLst>
          </p:cNvPr>
          <p:cNvSpPr txBox="1">
            <a:spLocks/>
          </p:cNvSpPr>
          <p:nvPr/>
        </p:nvSpPr>
        <p:spPr>
          <a:xfrm>
            <a:off x="691836" y="855091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误用检测基本原理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4436B1-8F33-8755-E3AA-C568DBC0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25" y="3126260"/>
            <a:ext cx="3229878" cy="28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智宇https://www.docer.com/works?userid=328340712"/>
          <p:cNvSpPr/>
          <p:nvPr/>
        </p:nvSpPr>
        <p:spPr>
          <a:xfrm rot="5400000">
            <a:off x="1909075" y="-1032519"/>
            <a:ext cx="5504960" cy="9323113"/>
          </a:xfrm>
          <a:custGeom>
            <a:avLst/>
            <a:gdLst>
              <a:gd name="connsiteX0" fmla="*/ 0 w 5504960"/>
              <a:gd name="connsiteY0" fmla="*/ 7599679 h 7599679"/>
              <a:gd name="connsiteX1" fmla="*/ 824598 w 5504960"/>
              <a:gd name="connsiteY1" fmla="*/ 0 h 7599679"/>
              <a:gd name="connsiteX2" fmla="*/ 4680362 w 5504960"/>
              <a:gd name="connsiteY2" fmla="*/ 0 h 7599679"/>
              <a:gd name="connsiteX3" fmla="*/ 5504960 w 5504960"/>
              <a:gd name="connsiteY3" fmla="*/ 7599679 h 759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960" h="7599679">
                <a:moveTo>
                  <a:pt x="0" y="7599679"/>
                </a:moveTo>
                <a:lnTo>
                  <a:pt x="824598" y="0"/>
                </a:lnTo>
                <a:lnTo>
                  <a:pt x="4680362" y="0"/>
                </a:lnTo>
                <a:lnTo>
                  <a:pt x="5504960" y="759967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  <a:alpha val="5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691836" y="1613649"/>
            <a:ext cx="8478199" cy="189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cs typeface="+mn-ea"/>
              </a:rPr>
              <a:t>基于时间序列分析的方法：</a:t>
            </a:r>
            <a:endParaRPr lang="en-US" altLang="zh-CN" b="1" dirty="0">
              <a:cs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1" dirty="0">
                <a:cs typeface="+mn-ea"/>
              </a:rPr>
              <a:t>自回归积分滑动平均模型（</a:t>
            </a:r>
            <a:r>
              <a:rPr lang="en-US" altLang="zh-CN" b="1" dirty="0">
                <a:cs typeface="+mn-ea"/>
              </a:rPr>
              <a:t>ARIMA</a:t>
            </a:r>
            <a:r>
              <a:rPr lang="zh-CN" altLang="en-US" b="1" dirty="0">
                <a:cs typeface="+mn-ea"/>
              </a:rPr>
              <a:t>）：</a:t>
            </a:r>
            <a:r>
              <a:rPr lang="zh-CN" altLang="en-US" dirty="0">
                <a:cs typeface="+mn-ea"/>
              </a:rPr>
              <a:t>用于时间序列数据，分析数据的时间依赖性，识别异常点。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1" dirty="0">
                <a:cs typeface="+mn-ea"/>
              </a:rPr>
              <a:t>长期短期记忆网络（</a:t>
            </a:r>
            <a:r>
              <a:rPr lang="en-US" altLang="zh-CN" b="1" dirty="0">
                <a:cs typeface="+mn-ea"/>
              </a:rPr>
              <a:t>LSTM</a:t>
            </a:r>
            <a:r>
              <a:rPr lang="zh-CN" altLang="en-US" b="1" dirty="0">
                <a:cs typeface="+mn-ea"/>
              </a:rPr>
              <a:t>）：</a:t>
            </a:r>
            <a:r>
              <a:rPr lang="zh-CN" altLang="en-US" dirty="0">
                <a:cs typeface="+mn-ea"/>
              </a:rPr>
              <a:t>一种递归神经网络（</a:t>
            </a:r>
            <a:r>
              <a:rPr lang="en-US" altLang="zh-CN" dirty="0">
                <a:cs typeface="+mn-ea"/>
              </a:rPr>
              <a:t>RNN</a:t>
            </a:r>
            <a:r>
              <a:rPr lang="zh-CN" altLang="en-US" dirty="0">
                <a:cs typeface="+mn-ea"/>
              </a:rPr>
              <a:t>），特别适用于处理和预测时间序列中的长期依赖关系，用于检测行为序列中的异常。</a:t>
            </a:r>
          </a:p>
          <a:p>
            <a:pPr>
              <a:lnSpc>
                <a:spcPct val="130000"/>
              </a:lnSpc>
            </a:pPr>
            <a:endParaRPr lang="en-US" altLang="zh-CN" b="1" dirty="0">
              <a:cs typeface="+mn-ea"/>
              <a:sym typeface="+mn-lt"/>
            </a:endParaRPr>
          </a:p>
        </p:txBody>
      </p:sp>
      <p:cxnSp>
        <p:nvCxnSpPr>
          <p:cNvPr id="9" name="稻壳儿智宇https://www.docer.com/works?userid=328340712"/>
          <p:cNvCxnSpPr/>
          <p:nvPr/>
        </p:nvCxnSpPr>
        <p:spPr>
          <a:xfrm>
            <a:off x="869276" y="1297051"/>
            <a:ext cx="7159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3A33CA80-C662-16AC-29A8-B2643B90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主要方法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C65A68B8-FAE1-8B9C-A25A-EF76BF001BC8}"/>
              </a:ext>
            </a:extLst>
          </p:cNvPr>
          <p:cNvSpPr txBox="1">
            <a:spLocks/>
          </p:cNvSpPr>
          <p:nvPr/>
        </p:nvSpPr>
        <p:spPr>
          <a:xfrm>
            <a:off x="691836" y="855091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异常检测主要方法</a:t>
            </a:r>
          </a:p>
        </p:txBody>
      </p:sp>
      <p:sp>
        <p:nvSpPr>
          <p:cNvPr id="4" name="稻壳儿智宇https://www.docer.com/works?userid=328340712">
            <a:extLst>
              <a:ext uri="{FF2B5EF4-FFF2-40B4-BE49-F238E27FC236}">
                <a16:creationId xmlns:a16="http://schemas.microsoft.com/office/drawing/2014/main" id="{FDE3137B-F53F-50A9-E2EF-0A970D556D12}"/>
              </a:ext>
            </a:extLst>
          </p:cNvPr>
          <p:cNvSpPr txBox="1"/>
          <p:nvPr/>
        </p:nvSpPr>
        <p:spPr>
          <a:xfrm>
            <a:off x="608566" y="3526530"/>
            <a:ext cx="8478199" cy="180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</a:rPr>
              <a:t>基于统计的方法：</a:t>
            </a:r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cs typeface="+mn-ea"/>
              </a:rPr>
              <a:t>阈值检测：</a:t>
            </a:r>
            <a:r>
              <a:rPr lang="zh-CN" altLang="en-US" dirty="0">
                <a:cs typeface="+mn-ea"/>
              </a:rPr>
              <a:t>设定一个或多个阈值，超过阈值的行为被视为异常。例如，设定</a:t>
            </a:r>
            <a:r>
              <a:rPr lang="en-US" altLang="zh-CN" dirty="0">
                <a:cs typeface="+mn-ea"/>
              </a:rPr>
              <a:t>CPU</a:t>
            </a:r>
            <a:r>
              <a:rPr lang="zh-CN" altLang="en-US" dirty="0">
                <a:cs typeface="+mn-ea"/>
              </a:rPr>
              <a:t>使用率的上限，如果超过该上限则触发警报。</a:t>
            </a:r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cs typeface="+mn-ea"/>
              </a:rPr>
              <a:t>统计模型：</a:t>
            </a:r>
            <a:r>
              <a:rPr lang="zh-CN" altLang="en-US" dirty="0">
                <a:cs typeface="+mn-ea"/>
              </a:rPr>
              <a:t>建立正常行为的统计分布，如均值和标准差。行为偏离统计分布一定范围内的被视为异常。</a:t>
            </a:r>
          </a:p>
          <a:p>
            <a:pPr>
              <a:lnSpc>
                <a:spcPct val="130000"/>
              </a:lnSpc>
            </a:pPr>
            <a:endParaRPr lang="en-US" altLang="zh-CN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9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智宇https://www.docer.com/works?userid=328340712"/>
          <p:cNvSpPr/>
          <p:nvPr/>
        </p:nvSpPr>
        <p:spPr>
          <a:xfrm rot="5400000">
            <a:off x="1909075" y="-1032519"/>
            <a:ext cx="5504960" cy="9323113"/>
          </a:xfrm>
          <a:custGeom>
            <a:avLst/>
            <a:gdLst>
              <a:gd name="connsiteX0" fmla="*/ 0 w 5504960"/>
              <a:gd name="connsiteY0" fmla="*/ 7599679 h 7599679"/>
              <a:gd name="connsiteX1" fmla="*/ 824598 w 5504960"/>
              <a:gd name="connsiteY1" fmla="*/ 0 h 7599679"/>
              <a:gd name="connsiteX2" fmla="*/ 4680362 w 5504960"/>
              <a:gd name="connsiteY2" fmla="*/ 0 h 7599679"/>
              <a:gd name="connsiteX3" fmla="*/ 5504960 w 5504960"/>
              <a:gd name="connsiteY3" fmla="*/ 7599679 h 759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4960" h="7599679">
                <a:moveTo>
                  <a:pt x="0" y="7599679"/>
                </a:moveTo>
                <a:lnTo>
                  <a:pt x="824598" y="0"/>
                </a:lnTo>
                <a:lnTo>
                  <a:pt x="4680362" y="0"/>
                </a:lnTo>
                <a:lnTo>
                  <a:pt x="5504960" y="759967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  <a:alpha val="5000"/>
                </a:schemeClr>
              </a:gs>
            </a:gsLst>
            <a:lin ang="5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稻壳儿智宇https://www.docer.com/works?userid=328340712"/>
          <p:cNvSpPr txBox="1"/>
          <p:nvPr/>
        </p:nvSpPr>
        <p:spPr>
          <a:xfrm>
            <a:off x="691836" y="1613649"/>
            <a:ext cx="8478199" cy="208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cs typeface="+mn-ea"/>
              </a:rPr>
              <a:t>基于签名的方法：</a:t>
            </a:r>
            <a:endParaRPr lang="en-US" altLang="zh-CN" b="1" dirty="0">
              <a:cs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1" dirty="0">
                <a:cs typeface="+mn-ea"/>
              </a:rPr>
              <a:t>模式匹配：</a:t>
            </a:r>
            <a:r>
              <a:rPr lang="zh-CN" altLang="en-US" dirty="0">
                <a:cs typeface="+mn-ea"/>
              </a:rPr>
              <a:t>使用预定义的攻击签名库，通过匹配网络流量或系统日志中的特定模式来检测攻击。例如，防病毒软件使用签名匹配检测已知病毒。</a:t>
            </a:r>
            <a:endParaRPr lang="en-US" altLang="zh-CN" dirty="0">
              <a:cs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1" dirty="0">
                <a:cs typeface="+mn-ea"/>
              </a:rPr>
              <a:t>正则表达式匹配：</a:t>
            </a:r>
            <a:r>
              <a:rPr lang="zh-CN" altLang="en-US" dirty="0">
                <a:cs typeface="+mn-ea"/>
              </a:rPr>
              <a:t>利用正则表达式定义复杂的攻击特征，匹配数据流中的相应模式。</a:t>
            </a:r>
          </a:p>
          <a:p>
            <a:pPr algn="l"/>
            <a:endParaRPr lang="zh-CN" altLang="en-US" dirty="0">
              <a:cs typeface="+mn-ea"/>
            </a:endParaRPr>
          </a:p>
          <a:p>
            <a:pPr>
              <a:lnSpc>
                <a:spcPct val="130000"/>
              </a:lnSpc>
            </a:pPr>
            <a:endParaRPr lang="en-US" altLang="zh-CN" b="1" dirty="0">
              <a:cs typeface="+mn-ea"/>
              <a:sym typeface="+mn-lt"/>
            </a:endParaRPr>
          </a:p>
        </p:txBody>
      </p:sp>
      <p:cxnSp>
        <p:nvCxnSpPr>
          <p:cNvPr id="9" name="稻壳儿智宇https://www.docer.com/works?userid=328340712"/>
          <p:cNvCxnSpPr/>
          <p:nvPr/>
        </p:nvCxnSpPr>
        <p:spPr>
          <a:xfrm>
            <a:off x="869276" y="1297051"/>
            <a:ext cx="71599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3A33CA80-C662-16AC-29A8-B2643B90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主要方法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C65A68B8-FAE1-8B9C-A25A-EF76BF001BC8}"/>
              </a:ext>
            </a:extLst>
          </p:cNvPr>
          <p:cNvSpPr txBox="1">
            <a:spLocks/>
          </p:cNvSpPr>
          <p:nvPr/>
        </p:nvSpPr>
        <p:spPr>
          <a:xfrm>
            <a:off x="691836" y="855091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误用检测主要方法</a:t>
            </a:r>
          </a:p>
        </p:txBody>
      </p:sp>
      <p:sp>
        <p:nvSpPr>
          <p:cNvPr id="4" name="稻壳儿智宇https://www.docer.com/works?userid=328340712">
            <a:extLst>
              <a:ext uri="{FF2B5EF4-FFF2-40B4-BE49-F238E27FC236}">
                <a16:creationId xmlns:a16="http://schemas.microsoft.com/office/drawing/2014/main" id="{FDE3137B-F53F-50A9-E2EF-0A970D556D12}"/>
              </a:ext>
            </a:extLst>
          </p:cNvPr>
          <p:cNvSpPr txBox="1"/>
          <p:nvPr/>
        </p:nvSpPr>
        <p:spPr>
          <a:xfrm>
            <a:off x="608566" y="3526530"/>
            <a:ext cx="8478199" cy="125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</a:rPr>
              <a:t>基于协议分析的方法：</a:t>
            </a:r>
            <a:endParaRPr lang="en-US" altLang="zh-CN" b="1" dirty="0">
              <a:cs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cs typeface="+mn-ea"/>
              </a:rPr>
              <a:t>协议解码：</a:t>
            </a:r>
            <a:r>
              <a:rPr lang="zh-CN" altLang="en-US" dirty="0">
                <a:cs typeface="+mn-ea"/>
              </a:rPr>
              <a:t>解析网络协议，检查是否存在违反协议规范的行为，如非法的报文格式或异常的协议字段值。可用于检测网络攻击，如</a:t>
            </a:r>
            <a:r>
              <a:rPr lang="en-US" altLang="zh-CN" dirty="0">
                <a:cs typeface="+mn-ea"/>
              </a:rPr>
              <a:t>TCP</a:t>
            </a:r>
            <a:r>
              <a:rPr lang="zh-CN" altLang="en-US" dirty="0">
                <a:cs typeface="+mn-ea"/>
              </a:rPr>
              <a:t>协议中的</a:t>
            </a:r>
            <a:r>
              <a:rPr lang="en-US" altLang="zh-CN" dirty="0">
                <a:cs typeface="+mn-ea"/>
              </a:rPr>
              <a:t>SYN</a:t>
            </a:r>
            <a:r>
              <a:rPr lang="zh-CN" altLang="en-US" dirty="0">
                <a:cs typeface="+mn-ea"/>
              </a:rPr>
              <a:t>洪水攻击。</a:t>
            </a:r>
          </a:p>
          <a:p>
            <a:pPr>
              <a:lnSpc>
                <a:spcPct val="130000"/>
              </a:lnSpc>
            </a:pPr>
            <a:endParaRPr lang="en-US" altLang="zh-CN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210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Theme">
  <a:themeElements>
    <a:clrScheme name="文案邦设计主题色-20190404-171738">
      <a:dk1>
        <a:srgbClr val="000000"/>
      </a:dk1>
      <a:lt1>
        <a:srgbClr val="FFFFFF"/>
      </a:lt1>
      <a:dk2>
        <a:srgbClr val="0F2344"/>
      </a:dk2>
      <a:lt2>
        <a:srgbClr val="C7D7F3"/>
      </a:lt2>
      <a:accent1>
        <a:srgbClr val="1E4588"/>
      </a:accent1>
      <a:accent2>
        <a:srgbClr val="D7C39F"/>
      </a:accent2>
      <a:accent3>
        <a:srgbClr val="1E4588"/>
      </a:accent3>
      <a:accent4>
        <a:srgbClr val="D7C39F"/>
      </a:accent4>
      <a:accent5>
        <a:srgbClr val="1E4588"/>
      </a:accent5>
      <a:accent6>
        <a:srgbClr val="D7C39F"/>
      </a:accent6>
      <a:hlink>
        <a:srgbClr val="0563C1"/>
      </a:hlink>
      <a:folHlink>
        <a:srgbClr val="954F72"/>
      </a:folHlink>
    </a:clrScheme>
    <a:fontScheme name="mrxjsrtb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1193</Words>
  <Application>Microsoft Office PowerPoint</Application>
  <PresentationFormat>宽屏</PresentationFormat>
  <Paragraphs>76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KaTeX_Main</vt:lpstr>
      <vt:lpstr>Söhne</vt:lpstr>
      <vt:lpstr>汉仪旗黑-45S</vt:lpstr>
      <vt:lpstr>微软雅黑</vt:lpstr>
      <vt:lpstr>Arial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背景</vt:lpstr>
      <vt:lpstr>PowerPoint 演示文稿</vt:lpstr>
      <vt:lpstr>基本原理</vt:lpstr>
      <vt:lpstr>基本原理</vt:lpstr>
      <vt:lpstr>主要方法</vt:lpstr>
      <vt:lpstr>主要方法</vt:lpstr>
      <vt:lpstr>PowerPoint 演示文稿</vt:lpstr>
      <vt:lpstr>异常检测为什么可以使用LSTM来实现</vt:lpstr>
      <vt:lpstr>LSTM介绍</vt:lpstr>
      <vt:lpstr>PowerPoint 演示文稿</vt:lpstr>
      <vt:lpstr>数据集</vt:lpstr>
      <vt:lpstr>PowerPoint 演示文稿</vt:lpstr>
      <vt:lpstr>实验结论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润杰 何</cp:lastModifiedBy>
  <cp:revision>16</cp:revision>
  <dcterms:created xsi:type="dcterms:W3CDTF">2022-03-14T05:37:14Z</dcterms:created>
  <dcterms:modified xsi:type="dcterms:W3CDTF">2024-06-18T12:07:35Z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v1.0_mb_CEuZlNETKaynRoGmldHMXg==</vt:lpwstr>
  </property>
  <property fmtid="{D5CDD505-2E9C-101B-9397-08002B2CF9AE}" pid="4" name="ICV">
    <vt:lpwstr>1DDDA2C17E2F4F8293FE1ED01FAF977C</vt:lpwstr>
  </property>
</Properties>
</file>