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60" r:id="rId5"/>
    <p:sldId id="261" r:id="rId6"/>
    <p:sldId id="262" r:id="rId7"/>
    <p:sldId id="263" r:id="rId8"/>
    <p:sldId id="264" r:id="rId9"/>
    <p:sldId id="265" r:id="rId10"/>
    <p:sldId id="266" r:id="rId11"/>
    <p:sldId id="258" r:id="rId12"/>
    <p:sldId id="269"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4A0"/>
    <a:srgbClr val="FFF2CC"/>
    <a:srgbClr val="E2EFD9"/>
    <a:srgbClr val="CB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10" autoAdjust="0"/>
  </p:normalViewPr>
  <p:slideViewPr>
    <p:cSldViewPr snapToGrid="0">
      <p:cViewPr varScale="1">
        <p:scale>
          <a:sx n="80" d="100"/>
          <a:sy n="80"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207A8-5D0F-4A59-B2C4-9FEEDBB290E1}" type="datetimeFigureOut">
              <a:rPr lang="zh-CN" altLang="en-US" smtClean="0"/>
              <a:t>2024/6/17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2B325-2A15-4D5D-A542-A8BDB28EB49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spc="-5"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8BD2B325-2A15-4D5D-A542-A8BDB28EB491}"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D2B325-2A15-4D5D-A542-A8BDB28EB49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2024/6/17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2024/6/17</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pic>
        <p:nvPicPr>
          <p:cNvPr id="6" name="图片 5" descr="ppt-bg_画板 1"/>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2024/6/17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2024/6/17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2024/6/17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2024/6/17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2024/6/17</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pic>
        <p:nvPicPr>
          <p:cNvPr id="7" name="图片 6" descr="ppt-bg_画板 1"/>
          <p:cNvPicPr>
            <a:picLocks noChangeAspect="1"/>
          </p:cNvPicPr>
          <p:nvPr userDrawn="1"/>
        </p:nvPicPr>
        <p:blipFill>
          <a:blip r:embed="rId20"/>
          <a:stretch>
            <a:fillRect/>
          </a:stretch>
        </p:blipFill>
        <p:spPr>
          <a:xfrm>
            <a:off x="0" y="0"/>
            <a:ext cx="12192000" cy="6858000"/>
          </a:xfrm>
          <a:prstGeom prst="rect">
            <a:avLst/>
          </a:prstGeom>
        </p:spPr>
      </p:pic>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oleObject" Target="../embeddings/oleObject16.bin"/><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7.xml"/><Relationship Id="rId7" Type="http://schemas.openxmlformats.org/officeDocument/2006/relationships/oleObject" Target="../embeddings/oleObject2.bin"/><Relationship Id="rId12" Type="http://schemas.openxmlformats.org/officeDocument/2006/relationships/image" Target="../media/image11.emf"/><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8.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0.wmf"/><Relationship Id="rId4" Type="http://schemas.openxmlformats.org/officeDocument/2006/relationships/notesSlide" Target="../notesSlides/notesSlide4.xml"/><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wmf"/><Relationship Id="rId5" Type="http://schemas.openxmlformats.org/officeDocument/2006/relationships/oleObject" Target="../embeddings/oleObject11.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57200" y="1023544"/>
            <a:ext cx="2006447" cy="369332"/>
          </a:xfrm>
          <a:prstGeom prst="rect">
            <a:avLst/>
          </a:prstGeom>
          <a:noFill/>
        </p:spPr>
        <p:txBody>
          <a:bodyPr wrap="none" rtlCol="0" anchor="ctr">
            <a:spAutoFit/>
          </a:bodyPr>
          <a:lstStyle/>
          <a:p>
            <a:r>
              <a:rPr lang="en-US" dirty="0">
                <a:latin typeface="Verdana" panose="020B0604030504040204" pitchFamily="34" charset="0"/>
                <a:ea typeface="Verdana" panose="020B0604030504040204" pitchFamily="34" charset="0"/>
              </a:rPr>
              <a:t>Paper No: 4621</a:t>
            </a:r>
          </a:p>
        </p:txBody>
      </p:sp>
      <p:sp>
        <p:nvSpPr>
          <p:cNvPr id="4" name="Subtitle 2"/>
          <p:cNvSpPr txBox="1"/>
          <p:nvPr/>
        </p:nvSpPr>
        <p:spPr>
          <a:xfrm>
            <a:off x="2633189" y="3838451"/>
            <a:ext cx="9157029" cy="1652068"/>
          </a:xfrm>
          <a:prstGeom prst="rect">
            <a:avLst/>
          </a:prstGeom>
        </p:spPr>
        <p:txBody>
          <a:bodyPr vert="horz" lIns="91440" tIns="45720" rIns="91440" bIns="45720" rtlCol="0" anchor="t">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defRPr/>
            </a:pPr>
            <a:r>
              <a:rPr lang="en-US" sz="2800" dirty="0">
                <a:latin typeface="Verdana" panose="020B0604030504040204" pitchFamily="34" charset="0"/>
                <a:ea typeface="Verdana" panose="020B0604030504040204" pitchFamily="34" charset="0"/>
              </a:rPr>
              <a:t>    </a:t>
            </a:r>
            <a:r>
              <a:rPr lang="en-US" sz="2800" dirty="0" err="1">
                <a:latin typeface="Verdana" panose="020B0604030504040204" pitchFamily="34" charset="0"/>
                <a:ea typeface="Verdana" panose="020B0604030504040204" pitchFamily="34" charset="0"/>
              </a:rPr>
              <a:t>Tianao</a:t>
            </a:r>
            <a:r>
              <a:rPr lang="en-US" sz="2800" dirty="0">
                <a:latin typeface="Verdana" panose="020B0604030504040204" pitchFamily="34" charset="0"/>
                <a:ea typeface="Verdana" panose="020B0604030504040204" pitchFamily="34" charset="0"/>
              </a:rPr>
              <a:t> Zheng</a:t>
            </a:r>
          </a:p>
          <a:p>
            <a:pPr>
              <a:buFont typeface="Arial" panose="020B0604020202020204" pitchFamily="34" charset="0"/>
              <a:buNone/>
              <a:defRPr/>
            </a:pPr>
            <a:r>
              <a:rPr lang="en-US" sz="2800" dirty="0">
                <a:latin typeface="Verdana" panose="020B0604030504040204" pitchFamily="34" charset="0"/>
                <a:ea typeface="Verdana" panose="020B0604030504040204" pitchFamily="34" charset="0"/>
              </a:rPr>
              <a:t>Nanjing University of Posts and Telecommunications</a:t>
            </a:r>
          </a:p>
          <a:p>
            <a:pPr>
              <a:buFont typeface="Arial" panose="020B0604020202020204" pitchFamily="34" charset="0"/>
              <a:buNone/>
              <a:defRPr/>
            </a:pPr>
            <a:r>
              <a:rPr lang="en-US" sz="2800" dirty="0">
                <a:latin typeface="Verdana" panose="020B0604030504040204" pitchFamily="34" charset="0"/>
                <a:ea typeface="Verdana" panose="020B0604030504040204" pitchFamily="34" charset="0"/>
              </a:rPr>
              <a:t>b20041418@njupt,edu.cn</a:t>
            </a:r>
          </a:p>
        </p:txBody>
      </p:sp>
      <p:sp>
        <p:nvSpPr>
          <p:cNvPr id="6" name="Title 1"/>
          <p:cNvSpPr txBox="1"/>
          <p:nvPr/>
        </p:nvSpPr>
        <p:spPr>
          <a:xfrm>
            <a:off x="107634" y="2362044"/>
            <a:ext cx="11682584"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Verdana" panose="020B0604030504040204" pitchFamily="34" charset="0"/>
                <a:ea typeface="Verdana" panose="020B0604030504040204" pitchFamily="34" charset="0"/>
                <a:cs typeface="Calibri Light" panose="020F0302020204030204" pitchFamily="34" charset="0"/>
              </a:rPr>
              <a:t>Resident Carbon Credit Incentive Decision-Making Method to Promote Valley Filling</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469" y="915043"/>
            <a:ext cx="1206284" cy="1245449"/>
          </a:xfrm>
          <a:prstGeom prst="rect">
            <a:avLst/>
          </a:prstGeom>
        </p:spPr>
      </p:pic>
      <p:pic>
        <p:nvPicPr>
          <p:cNvPr id="14" name="图形 13" descr="打字机"/>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8891" y="3835837"/>
            <a:ext cx="497855" cy="497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53803" y="385109"/>
            <a:ext cx="11938197"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latin typeface="Verdana" panose="020B0604030504040204" pitchFamily="34" charset="0"/>
                <a:ea typeface="Verdana" panose="020B0604030504040204" pitchFamily="34" charset="0"/>
                <a:cs typeface="Calibri Light" panose="020F0302020204030204" pitchFamily="34" charset="0"/>
              </a:rPr>
              <a:t>Results</a:t>
            </a:r>
          </a:p>
        </p:txBody>
      </p:sp>
      <p:sp>
        <p:nvSpPr>
          <p:cNvPr id="4" name="文本框 3"/>
          <p:cNvSpPr txBox="1"/>
          <p:nvPr/>
        </p:nvSpPr>
        <p:spPr>
          <a:xfrm>
            <a:off x="436938" y="4746064"/>
            <a:ext cx="4726301" cy="553998"/>
          </a:xfrm>
          <a:prstGeom prst="rect">
            <a:avLst/>
          </a:prstGeom>
          <a:noFill/>
        </p:spPr>
        <p:txBody>
          <a:bodyPr wrap="square" lIns="0" tIns="0" rIns="0" bIns="0" rtlCol="0">
            <a:spAutoFit/>
          </a:bodyPr>
          <a:lstStyle/>
          <a:p>
            <a:pPr algn="ctr"/>
            <a:r>
              <a:rPr lang="en-US" altLang="zh-CN" b="1" dirty="0">
                <a:latin typeface="Verdana" panose="020B0604030504040204" pitchFamily="34" charset="0"/>
                <a:ea typeface="Verdana" panose="020B0604030504040204" pitchFamily="34" charset="0"/>
                <a:cs typeface="Times New Roman" panose="02020603050405020304" pitchFamily="18" charset="0"/>
              </a:rPr>
              <a:t>Fig. 5. The </a:t>
            </a:r>
            <a:r>
              <a:rPr lang="en-US" altLang="zh-CN"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distribution of residents' carbon credits</a:t>
            </a:r>
            <a:r>
              <a:rPr lang="en-US" altLang="zh-CN" b="1" dirty="0">
                <a:latin typeface="Verdana" panose="020B0604030504040204" pitchFamily="34" charset="0"/>
                <a:ea typeface="Verdana" panose="020B0604030504040204" pitchFamily="34" charset="0"/>
                <a:cs typeface="Times New Roman" panose="02020603050405020304" pitchFamily="18" charset="0"/>
              </a:rPr>
              <a:t> of 3 clusters</a:t>
            </a:r>
          </a:p>
        </p:txBody>
      </p:sp>
      <p:sp>
        <p:nvSpPr>
          <p:cNvPr id="5" name="文本框 4"/>
          <p:cNvSpPr txBox="1"/>
          <p:nvPr/>
        </p:nvSpPr>
        <p:spPr>
          <a:xfrm>
            <a:off x="570015" y="5423138"/>
            <a:ext cx="4836371" cy="1354217"/>
          </a:xfrm>
          <a:prstGeom prst="rect">
            <a:avLst/>
          </a:prstGeom>
          <a:solidFill>
            <a:schemeClr val="bg1">
              <a:lumMod val="95000"/>
            </a:schemeClr>
          </a:solidFill>
        </p:spPr>
        <p:txBody>
          <a:bodyPr wrap="square">
            <a:spAutoFit/>
          </a:bodyPr>
          <a:lstStyle/>
          <a:p>
            <a:pPr marL="285750" indent="-285750">
              <a:spcBef>
                <a:spcPts val="600"/>
              </a:spcBef>
              <a:spcAft>
                <a:spcPts val="600"/>
              </a:spcAft>
              <a:buFont typeface="Arial" panose="020B0604020202020204" pitchFamily="34" charset="0"/>
              <a:buChar char="•"/>
            </a:pPr>
            <a:r>
              <a:rPr lang="en-US" altLang="zh-CN" dirty="0">
                <a:latin typeface="Verdana" panose="020B0604030504040204" pitchFamily="34" charset="0"/>
                <a:ea typeface="Verdana" panose="020B0604030504040204" pitchFamily="34" charset="0"/>
                <a:cs typeface="Times New Roman" panose="02020603050405020304" pitchFamily="18" charset="0"/>
              </a:rPr>
              <a:t>Cluster 1 distributed with most carbon credits</a:t>
            </a:r>
          </a:p>
          <a:p>
            <a:pPr marL="285750" indent="-285750">
              <a:spcBef>
                <a:spcPts val="600"/>
              </a:spcBef>
              <a:spcAft>
                <a:spcPts val="600"/>
              </a:spcAft>
              <a:buFont typeface="Arial" panose="020B0604020202020204" pitchFamily="34" charset="0"/>
              <a:buChar char="•"/>
            </a:pPr>
            <a:r>
              <a:rPr lang="en-US" altLang="zh-CN" dirty="0">
                <a:latin typeface="Verdana" panose="020B0604030504040204" pitchFamily="34" charset="0"/>
                <a:ea typeface="Verdana" panose="020B0604030504040204" pitchFamily="34" charset="0"/>
                <a:cs typeface="Times New Roman" panose="02020603050405020304" pitchFamily="18" charset="0"/>
              </a:rPr>
              <a:t>With the increase of clustering level,  residents gather fewer carbon credits </a:t>
            </a:r>
            <a:endParaRPr lang="en-US" altLang="zh-CN" b="0" i="0" dirty="0">
              <a:effectLst/>
              <a:latin typeface="Verdana" panose="020B0604030504040204" pitchFamily="34" charset="0"/>
              <a:ea typeface="Verdana" panose="020B0604030504040204" pitchFamily="34" charset="0"/>
              <a:cs typeface="Times New Roman" panose="02020603050405020304" pitchFamily="18" charset="0"/>
            </a:endParaRPr>
          </a:p>
        </p:txBody>
      </p:sp>
      <p:cxnSp>
        <p:nvCxnSpPr>
          <p:cNvPr id="6" name="直接连接符 5"/>
          <p:cNvCxnSpPr/>
          <p:nvPr/>
        </p:nvCxnSpPr>
        <p:spPr>
          <a:xfrm>
            <a:off x="5902962" y="1451027"/>
            <a:ext cx="0" cy="5393003"/>
          </a:xfrm>
          <a:prstGeom prst="line">
            <a:avLst/>
          </a:prstGeom>
          <a:ln w="9525" cap="flat" cmpd="sng" algn="ctr">
            <a:solidFill>
              <a:schemeClr val="accent1"/>
            </a:solidFill>
            <a:prstDash val="lgDash"/>
          </a:ln>
        </p:spPr>
        <p:style>
          <a:lnRef idx="0">
            <a:schemeClr val="accent1"/>
          </a:lnRef>
          <a:fillRef idx="0">
            <a:srgbClr val="FFFFFF"/>
          </a:fillRef>
          <a:effectRef idx="0">
            <a:srgbClr val="FFFFFF"/>
          </a:effectRef>
          <a:fontRef idx="minor">
            <a:schemeClr val="tx1"/>
          </a:fontRef>
        </p:style>
      </p:cxnSp>
      <p:sp>
        <p:nvSpPr>
          <p:cNvPr id="9" name="文本框 8"/>
          <p:cNvSpPr txBox="1"/>
          <p:nvPr/>
        </p:nvSpPr>
        <p:spPr>
          <a:xfrm>
            <a:off x="6567595" y="4682735"/>
            <a:ext cx="5046133" cy="553998"/>
          </a:xfrm>
          <a:prstGeom prst="rect">
            <a:avLst/>
          </a:prstGeom>
          <a:noFill/>
        </p:spPr>
        <p:txBody>
          <a:bodyPr wrap="square" lIns="0" tIns="0" rIns="0" bIns="0" rtlCol="0">
            <a:spAutoFit/>
          </a:bodyPr>
          <a:lstStyle/>
          <a:p>
            <a:pPr algn="ctr">
              <a:buClrTx/>
              <a:buSzTx/>
              <a:buFontTx/>
            </a:pPr>
            <a:r>
              <a:rPr lang="en-US" altLang="zh-CN" b="1" dirty="0">
                <a:latin typeface="Verdana" panose="020B0604030504040204" pitchFamily="34" charset="0"/>
                <a:ea typeface="Verdana" panose="020B0604030504040204" pitchFamily="34" charset="0"/>
                <a:cs typeface="Times New Roman" panose="02020603050405020304" pitchFamily="18" charset="0"/>
              </a:rPr>
              <a:t>Fig. 6. Distribution and share of </a:t>
            </a:r>
            <a:r>
              <a:rPr lang="en-US" altLang="zh-CN"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below-zero carbon credits</a:t>
            </a:r>
          </a:p>
        </p:txBody>
      </p:sp>
      <p:sp>
        <p:nvSpPr>
          <p:cNvPr id="10" name="文本框 9"/>
          <p:cNvSpPr txBox="1"/>
          <p:nvPr/>
        </p:nvSpPr>
        <p:spPr>
          <a:xfrm>
            <a:off x="6368529" y="5423137"/>
            <a:ext cx="5253456" cy="1354218"/>
          </a:xfrm>
          <a:prstGeom prst="rect">
            <a:avLst/>
          </a:prstGeom>
          <a:solidFill>
            <a:schemeClr val="bg1">
              <a:lumMod val="95000"/>
            </a:schemeClr>
          </a:solidFill>
        </p:spPr>
        <p:txBody>
          <a:bodyPr wrap="square">
            <a:noAutofit/>
          </a:bodyPr>
          <a:lstStyle/>
          <a:p>
            <a:pPr marL="285750" indent="-285750">
              <a:spcBef>
                <a:spcPts val="600"/>
              </a:spcBef>
              <a:spcAft>
                <a:spcPts val="600"/>
              </a:spcAft>
              <a:buFont typeface="Arial" panose="020B0604020202020204" pitchFamily="34" charset="0"/>
              <a:buChar char="•"/>
            </a:pPr>
            <a:r>
              <a:rPr lang="en-US" altLang="zh-CN" dirty="0">
                <a:latin typeface="Verdana" panose="020B0604030504040204" pitchFamily="34" charset="0"/>
                <a:ea typeface="Verdana" panose="020B0604030504040204" pitchFamily="34" charset="0"/>
                <a:cs typeface="Times New Roman" panose="02020603050405020304" pitchFamily="18" charset="0"/>
              </a:rPr>
              <a:t>Number of users with carbon credits between 0-20 kg CO</a:t>
            </a:r>
            <a:r>
              <a:rPr lang="en-US" altLang="zh-CN" baseline="-25000" dirty="0">
                <a:latin typeface="Verdana" panose="020B0604030504040204" pitchFamily="34" charset="0"/>
                <a:ea typeface="Verdana" panose="020B0604030504040204" pitchFamily="34" charset="0"/>
                <a:cs typeface="Times New Roman" panose="02020603050405020304" pitchFamily="18" charset="0"/>
              </a:rPr>
              <a:t>2</a:t>
            </a:r>
            <a:r>
              <a:rPr lang="en-US" altLang="zh-CN" dirty="0">
                <a:latin typeface="Verdana" panose="020B0604030504040204" pitchFamily="34" charset="0"/>
                <a:ea typeface="Verdana" panose="020B0604030504040204" pitchFamily="34" charset="0"/>
                <a:cs typeface="Times New Roman" panose="02020603050405020304" pitchFamily="18" charset="0"/>
              </a:rPr>
              <a:t> are the largest</a:t>
            </a:r>
          </a:p>
          <a:p>
            <a:pPr marL="285750" indent="-285750">
              <a:spcBef>
                <a:spcPts val="600"/>
              </a:spcBef>
              <a:spcAft>
                <a:spcPts val="600"/>
              </a:spcAft>
              <a:buFont typeface="Arial" panose="020B0604020202020204" pitchFamily="34" charset="0"/>
              <a:buChar char="•"/>
            </a:pPr>
            <a:r>
              <a:rPr lang="en-US" altLang="zh-CN" dirty="0">
                <a:latin typeface="Verdana" panose="020B0604030504040204" pitchFamily="34" charset="0"/>
                <a:ea typeface="Verdana" panose="020B0604030504040204" pitchFamily="34" charset="0"/>
                <a:cs typeface="Times New Roman" panose="02020603050405020304" pitchFamily="18" charset="0"/>
              </a:rPr>
              <a:t>Residents in all clusters with  below-zero carbon credits are in this interval</a:t>
            </a:r>
          </a:p>
        </p:txBody>
      </p:sp>
      <p:graphicFrame>
        <p:nvGraphicFramePr>
          <p:cNvPr id="7" name="对象 6"/>
          <p:cNvGraphicFramePr>
            <a:graphicFrameLocks noChangeAspect="1"/>
          </p:cNvGraphicFramePr>
          <p:nvPr/>
        </p:nvGraphicFramePr>
        <p:xfrm>
          <a:off x="765518" y="1308174"/>
          <a:ext cx="4567555" cy="3437890"/>
        </p:xfrm>
        <a:graphic>
          <a:graphicData uri="http://schemas.openxmlformats.org/presentationml/2006/ole">
            <mc:AlternateContent xmlns:mc="http://schemas.openxmlformats.org/markup-compatibility/2006">
              <mc:Choice xmlns:v="urn:schemas-microsoft-com:vml" Requires="v">
                <p:oleObj name="Graph" r:id="rId3" imgW="3302000" imgH="2209165" progId="Origin95.Graph">
                  <p:embed/>
                </p:oleObj>
              </mc:Choice>
              <mc:Fallback>
                <p:oleObj name="Graph" r:id="rId3" imgW="3302000" imgH="2209165" progId="Origin95.Graph">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l="8549" t="7115" r="9145"/>
                      <a:stretch>
                        <a:fillRect/>
                      </a:stretch>
                    </p:blipFill>
                    <p:spPr bwMode="auto">
                      <a:xfrm>
                        <a:off x="765518" y="1308174"/>
                        <a:ext cx="4567555" cy="3437890"/>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6689094" y="1448036"/>
          <a:ext cx="4240207" cy="3234699"/>
        </p:xfrm>
        <a:graphic>
          <a:graphicData uri="http://schemas.openxmlformats.org/presentationml/2006/ole">
            <mc:AlternateContent xmlns:mc="http://schemas.openxmlformats.org/markup-compatibility/2006">
              <mc:Choice xmlns:v="urn:schemas-microsoft-com:vml" Requires="v">
                <p:oleObj name="Graph" r:id="rId5" imgW="3302000" imgH="2209165" progId="Origin95.Graph">
                  <p:embed/>
                </p:oleObj>
              </mc:Choice>
              <mc:Fallback>
                <p:oleObj name="Graph" r:id="rId5" imgW="3302000" imgH="2209165" progId="Origin95.Graph">
                  <p:embed/>
                  <p:pic>
                    <p:nvPicPr>
                      <p:cNvPr id="0" name="对象 16"/>
                      <p:cNvPicPr>
                        <a:picLocks noChangeAspect="1" noChangeArrowheads="1"/>
                      </p:cNvPicPr>
                      <p:nvPr/>
                    </p:nvPicPr>
                    <p:blipFill>
                      <a:blip r:embed="rId6">
                        <a:extLst>
                          <a:ext uri="{28A0092B-C50C-407E-A947-70E740481C1C}">
                            <a14:useLocalDpi xmlns:a14="http://schemas.microsoft.com/office/drawing/2010/main" val="0"/>
                          </a:ext>
                        </a:extLst>
                      </a:blip>
                      <a:srcRect l="10536" t="7143" r="11729" b="4167"/>
                      <a:stretch>
                        <a:fillRect/>
                      </a:stretch>
                    </p:blipFill>
                    <p:spPr bwMode="auto">
                      <a:xfrm>
                        <a:off x="6689094" y="1448036"/>
                        <a:ext cx="4240207" cy="3234699"/>
                      </a:xfrm>
                      <a:prstGeom prst="rect">
                        <a:avLst/>
                      </a:prstGeom>
                      <a:no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4670" y="1569582"/>
            <a:ext cx="11100118" cy="4708981"/>
          </a:xfrm>
          <a:prstGeom prst="rect">
            <a:avLst/>
          </a:prstGeom>
          <a:solidFill>
            <a:schemeClr val="bg1">
              <a:lumMod val="95000"/>
            </a:schemeClr>
          </a:solidFill>
        </p:spPr>
        <p:txBody>
          <a:bodyPr wrap="square">
            <a:spAutoFit/>
          </a:bodyPr>
          <a:lstStyle/>
          <a:p>
            <a:pPr marL="342900" lvl="2" indent="-342900" fontAlgn="base">
              <a:spcBef>
                <a:spcPts val="1200"/>
              </a:spcBef>
              <a:spcAft>
                <a:spcPts val="600"/>
              </a:spcAft>
              <a:buSzPts val="1000"/>
              <a:buFont typeface="Wingdings" panose="05000000000000000000" charset="0"/>
              <a:buChar char="n"/>
              <a:tabLst>
                <a:tab pos="342900" algn="l"/>
              </a:tabLst>
            </a:pPr>
            <a:r>
              <a:rPr lang="en-US" altLang="zh-CN" sz="2000" spc="-5" dirty="0">
                <a:effectLst/>
                <a:latin typeface="Verdana" panose="020B0604030504040204" pitchFamily="34" charset="0"/>
                <a:ea typeface="Verdana" panose="020B0604030504040204" pitchFamily="34" charset="0"/>
              </a:rPr>
              <a:t>Firstly, the monthly carbon quotas, basic carbon emission and incentive carbon credits are fully considered for </a:t>
            </a:r>
            <a:r>
              <a:rPr lang="en-US" altLang="zh-CN" sz="2000" b="1" spc="-5" dirty="0">
                <a:solidFill>
                  <a:srgbClr val="FF0000"/>
                </a:solidFill>
                <a:effectLst/>
                <a:latin typeface="Verdana" panose="020B0604030504040204" pitchFamily="34" charset="0"/>
                <a:ea typeface="Verdana" panose="020B0604030504040204" pitchFamily="34" charset="0"/>
              </a:rPr>
              <a:t>resident carbon credit-oriented incentive model</a:t>
            </a:r>
            <a:r>
              <a:rPr lang="en-US" altLang="zh-CN" sz="2000" spc="-5" dirty="0">
                <a:effectLst/>
                <a:latin typeface="Verdana" panose="020B0604030504040204" pitchFamily="34" charset="0"/>
                <a:ea typeface="Verdana" panose="020B0604030504040204" pitchFamily="34" charset="0"/>
              </a:rPr>
              <a:t>. </a:t>
            </a:r>
          </a:p>
          <a:p>
            <a:pPr marL="342900" lvl="2" indent="-342900" fontAlgn="base">
              <a:spcBef>
                <a:spcPts val="1200"/>
              </a:spcBef>
              <a:spcAft>
                <a:spcPts val="600"/>
              </a:spcAft>
              <a:buSzPts val="1000"/>
              <a:buFont typeface="Wingdings" panose="05000000000000000000" charset="0"/>
              <a:buChar char="n"/>
              <a:tabLst>
                <a:tab pos="342900" algn="l"/>
              </a:tabLst>
            </a:pPr>
            <a:r>
              <a:rPr lang="en-US" altLang="zh-CN" sz="2000" spc="-5" dirty="0">
                <a:effectLst/>
                <a:latin typeface="Verdana" panose="020B0604030504040204" pitchFamily="34" charset="0"/>
                <a:ea typeface="Verdana" panose="020B0604030504040204" pitchFamily="34" charset="0"/>
              </a:rPr>
              <a:t>Secondly, by using the clustering method, </a:t>
            </a:r>
            <a:r>
              <a:rPr lang="en-US" altLang="zh-CN" sz="2000" b="1" spc="-5" dirty="0">
                <a:solidFill>
                  <a:srgbClr val="FF0000"/>
                </a:solidFill>
                <a:effectLst/>
                <a:latin typeface="Verdana" panose="020B0604030504040204" pitchFamily="34" charset="0"/>
                <a:ea typeface="Verdana" panose="020B0604030504040204" pitchFamily="34" charset="0"/>
              </a:rPr>
              <a:t>different clusters of residents are set up </a:t>
            </a:r>
            <a:r>
              <a:rPr lang="en-US" altLang="zh-CN" sz="2000" spc="-5" dirty="0">
                <a:effectLst/>
                <a:latin typeface="Verdana" panose="020B0604030504040204" pitchFamily="34" charset="0"/>
                <a:ea typeface="Verdana" panose="020B0604030504040204" pitchFamily="34" charset="0"/>
              </a:rPr>
              <a:t>to set different incentive threshold and incentive coefficients.</a:t>
            </a:r>
          </a:p>
          <a:p>
            <a:pPr marL="342900" lvl="2" indent="-342900" fontAlgn="base">
              <a:spcBef>
                <a:spcPts val="1200"/>
              </a:spcBef>
              <a:spcAft>
                <a:spcPts val="600"/>
              </a:spcAft>
              <a:buSzPts val="1000"/>
              <a:buFont typeface="Wingdings" panose="05000000000000000000" charset="0"/>
              <a:buChar char="n"/>
              <a:tabLst>
                <a:tab pos="342900" algn="l"/>
              </a:tabLst>
            </a:pPr>
            <a:r>
              <a:rPr lang="en-US" altLang="zh-CN" sz="2000" spc="-5" dirty="0">
                <a:effectLst/>
                <a:latin typeface="Verdana" panose="020B0604030504040204" pitchFamily="34" charset="0"/>
                <a:ea typeface="Verdana" panose="020B0604030504040204" pitchFamily="34" charset="0"/>
              </a:rPr>
              <a:t> Moreover, through </a:t>
            </a:r>
            <a:r>
              <a:rPr lang="en-US" altLang="zh-CN" sz="2000" b="1" spc="-5" dirty="0">
                <a:solidFill>
                  <a:srgbClr val="FF0000"/>
                </a:solidFill>
                <a:effectLst/>
                <a:latin typeface="Verdana" panose="020B0604030504040204" pitchFamily="34" charset="0"/>
                <a:ea typeface="Verdana" panose="020B0604030504040204" pitchFamily="34" charset="0"/>
              </a:rPr>
              <a:t>case study</a:t>
            </a:r>
            <a:r>
              <a:rPr lang="en-US" altLang="zh-CN" sz="2000" spc="-5" dirty="0">
                <a:effectLst/>
                <a:latin typeface="Verdana" panose="020B0604030504040204" pitchFamily="34" charset="0"/>
                <a:ea typeface="Verdana" panose="020B0604030504040204" pitchFamily="34" charset="0"/>
              </a:rPr>
              <a:t>, it is found that the monthly carbon credits of residents are mostly in the interval of 0-40 </a:t>
            </a:r>
            <a:r>
              <a:rPr lang="en-US" altLang="zh-CN" sz="2000" kern="100" spc="-5" dirty="0">
                <a:solidFill>
                  <a:srgbClr val="000000"/>
                </a:solidFill>
                <a:effectLst/>
                <a:latin typeface="Verdana" panose="020B0604030504040204" pitchFamily="34" charset="0"/>
                <a:ea typeface="Verdana" panose="020B0604030504040204" pitchFamily="34" charset="0"/>
              </a:rPr>
              <a:t>kg CO</a:t>
            </a:r>
            <a:r>
              <a:rPr lang="en-US" altLang="zh-CN" sz="2000" kern="100" spc="-5" baseline="-25000" dirty="0">
                <a:solidFill>
                  <a:srgbClr val="000000"/>
                </a:solidFill>
                <a:effectLst/>
                <a:latin typeface="Verdana" panose="020B0604030504040204" pitchFamily="34" charset="0"/>
                <a:ea typeface="Verdana" panose="020B0604030504040204" pitchFamily="34" charset="0"/>
              </a:rPr>
              <a:t>2</a:t>
            </a:r>
            <a:r>
              <a:rPr lang="en-US" altLang="zh-CN" sz="2000" spc="-5" dirty="0">
                <a:effectLst/>
                <a:latin typeface="Verdana" panose="020B0604030504040204" pitchFamily="34" charset="0"/>
                <a:ea typeface="Verdana" panose="020B0604030504040204" pitchFamily="34" charset="0"/>
              </a:rPr>
              <a:t>. It can not only reduce government investment, but also increase the residents' satisfaction. </a:t>
            </a:r>
          </a:p>
          <a:p>
            <a:pPr marL="342900" lvl="2" indent="-342900" fontAlgn="base">
              <a:spcBef>
                <a:spcPts val="1200"/>
              </a:spcBef>
              <a:spcAft>
                <a:spcPts val="600"/>
              </a:spcAft>
              <a:buSzPts val="1000"/>
              <a:buFont typeface="Wingdings" panose="05000000000000000000" charset="0"/>
              <a:buChar char="n"/>
              <a:tabLst>
                <a:tab pos="342900" algn="l"/>
              </a:tabLst>
            </a:pPr>
            <a:r>
              <a:rPr lang="en-US" altLang="zh-CN" sz="2000" spc="-5" dirty="0">
                <a:effectLst/>
                <a:latin typeface="Verdana" panose="020B0604030504040204" pitchFamily="34" charset="0"/>
                <a:ea typeface="Verdana" panose="020B0604030504040204" pitchFamily="34" charset="0"/>
              </a:rPr>
              <a:t>Besides, more carbon credits can be obtained for residents with higher </a:t>
            </a:r>
            <a:r>
              <a:rPr lang="en-US" altLang="zh-CN" sz="2000" spc="-5" dirty="0">
                <a:solidFill>
                  <a:srgbClr val="000000"/>
                </a:solidFill>
                <a:effectLst/>
                <a:latin typeface="Verdana" panose="020B0604030504040204" pitchFamily="34" charset="0"/>
                <a:ea typeface="Verdana" panose="020B0604030504040204" pitchFamily="34" charset="0"/>
              </a:rPr>
              <a:t>carbon valley electricity consumption ratio</a:t>
            </a:r>
            <a:r>
              <a:rPr lang="en-US" altLang="zh-CN" sz="2000" spc="-5" dirty="0">
                <a:effectLst/>
                <a:latin typeface="Verdana" panose="020B0604030504040204" pitchFamily="34" charset="0"/>
                <a:ea typeface="Verdana" panose="020B0604030504040204" pitchFamily="34" charset="0"/>
              </a:rPr>
              <a:t>. Therefore, </a:t>
            </a:r>
            <a:r>
              <a:rPr lang="en-US" altLang="zh-CN" sz="2000" b="1" spc="-5" dirty="0">
                <a:solidFill>
                  <a:srgbClr val="FF0000"/>
                </a:solidFill>
                <a:effectLst/>
                <a:latin typeface="Verdana" panose="020B0604030504040204" pitchFamily="34" charset="0"/>
                <a:ea typeface="Verdana" panose="020B0604030504040204" pitchFamily="34" charset="0"/>
              </a:rPr>
              <a:t>effective targeted incentives </a:t>
            </a:r>
            <a:r>
              <a:rPr lang="en-US" altLang="zh-CN" sz="2000" spc="-5" dirty="0">
                <a:effectLst/>
                <a:latin typeface="Verdana" panose="020B0604030504040204" pitchFamily="34" charset="0"/>
                <a:ea typeface="Verdana" panose="020B0604030504040204" pitchFamily="34" charset="0"/>
              </a:rPr>
              <a:t>are met. </a:t>
            </a:r>
          </a:p>
          <a:p>
            <a:pPr marL="342900" lvl="2" indent="-342900" fontAlgn="base">
              <a:spcBef>
                <a:spcPts val="1200"/>
              </a:spcBef>
              <a:spcAft>
                <a:spcPts val="600"/>
              </a:spcAft>
              <a:buSzPts val="1000"/>
              <a:buFont typeface="Wingdings" panose="05000000000000000000" charset="0"/>
              <a:buChar char="n"/>
              <a:tabLst>
                <a:tab pos="342900" algn="l"/>
              </a:tabLst>
            </a:pPr>
            <a:r>
              <a:rPr lang="en-US" altLang="zh-CN" sz="2000" spc="-5" dirty="0">
                <a:effectLst/>
                <a:latin typeface="Verdana" panose="020B0604030504040204" pitchFamily="34" charset="0"/>
                <a:ea typeface="Verdana" panose="020B0604030504040204" pitchFamily="34" charset="0"/>
              </a:rPr>
              <a:t>Lastly, it is concluded that </a:t>
            </a:r>
            <a:r>
              <a:rPr lang="en-US" altLang="zh-CN" sz="2000" kern="100" spc="-5" dirty="0">
                <a:solidFill>
                  <a:srgbClr val="000000"/>
                </a:solidFill>
                <a:effectLst/>
                <a:latin typeface="Verdana" panose="020B0604030504040204" pitchFamily="34" charset="0"/>
                <a:ea typeface="Verdana" panose="020B0604030504040204" pitchFamily="34" charset="0"/>
              </a:rPr>
              <a:t>there is some </a:t>
            </a:r>
            <a:r>
              <a:rPr lang="en-US" altLang="zh-CN" sz="2000" b="1" kern="100" spc="-5" dirty="0">
                <a:solidFill>
                  <a:srgbClr val="FF0000"/>
                </a:solidFill>
                <a:effectLst/>
                <a:latin typeface="Verdana" panose="020B0604030504040204" pitchFamily="34" charset="0"/>
                <a:ea typeface="Verdana" panose="020B0604030504040204" pitchFamily="34" charset="0"/>
              </a:rPr>
              <a:t>potential for further incentive</a:t>
            </a:r>
            <a:r>
              <a:rPr lang="en-US" altLang="zh-CN" sz="2000" kern="100" spc="-5" dirty="0">
                <a:solidFill>
                  <a:srgbClr val="000000"/>
                </a:solidFill>
                <a:effectLst/>
                <a:latin typeface="Verdana" panose="020B0604030504040204" pitchFamily="34" charset="0"/>
                <a:ea typeface="Verdana" panose="020B0604030504040204" pitchFamily="34" charset="0"/>
              </a:rPr>
              <a:t>.</a:t>
            </a:r>
            <a:endParaRPr lang="zh-CN" altLang="zh-CN" sz="2000" spc="-5" dirty="0">
              <a:effectLst/>
              <a:latin typeface="Verdana" panose="020B0604030504040204" pitchFamily="34" charset="0"/>
              <a:ea typeface="宋体" panose="02010600030101010101" pitchFamily="2" charset="-122"/>
            </a:endParaRPr>
          </a:p>
        </p:txBody>
      </p:sp>
      <p:sp>
        <p:nvSpPr>
          <p:cNvPr id="6" name="Title 1"/>
          <p:cNvSpPr txBox="1"/>
          <p:nvPr/>
        </p:nvSpPr>
        <p:spPr>
          <a:xfrm>
            <a:off x="414670" y="579437"/>
            <a:ext cx="11362660"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Verdana" panose="020B0604030504040204" pitchFamily="34" charset="0"/>
                <a:ea typeface="Verdana" panose="020B0604030504040204" pitchFamily="34" charset="0"/>
                <a:cs typeface="Calibri Light" panose="020F0302020204030204" pitchFamily="34" charset="0"/>
              </a:rPr>
              <a:t>Conclusions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57200" y="1023544"/>
            <a:ext cx="2006447" cy="369332"/>
          </a:xfrm>
          <a:prstGeom prst="rect">
            <a:avLst/>
          </a:prstGeom>
          <a:noFill/>
        </p:spPr>
        <p:txBody>
          <a:bodyPr wrap="none" rtlCol="0" anchor="ctr">
            <a:spAutoFit/>
          </a:bodyPr>
          <a:lstStyle/>
          <a:p>
            <a:r>
              <a:rPr lang="en-US" dirty="0">
                <a:latin typeface="Verdana" panose="020B0604030504040204" pitchFamily="34" charset="0"/>
                <a:ea typeface="Verdana" panose="020B0604030504040204" pitchFamily="34" charset="0"/>
              </a:rPr>
              <a:t>Paper No: 4621</a:t>
            </a:r>
          </a:p>
        </p:txBody>
      </p:sp>
      <p:sp>
        <p:nvSpPr>
          <p:cNvPr id="4" name="Subtitle 2"/>
          <p:cNvSpPr txBox="1"/>
          <p:nvPr/>
        </p:nvSpPr>
        <p:spPr>
          <a:xfrm>
            <a:off x="2714268" y="3945168"/>
            <a:ext cx="8902588" cy="1652068"/>
          </a:xfrm>
          <a:prstGeom prst="rect">
            <a:avLst/>
          </a:prstGeom>
        </p:spPr>
        <p:txBody>
          <a:bodyPr vert="horz" lIns="91440" tIns="45720" rIns="91440" bIns="45720" rtlCol="0" anchor="t">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defRPr/>
            </a:pPr>
            <a:r>
              <a:rPr lang="en-US" sz="2800" dirty="0">
                <a:latin typeface="Verdana" panose="020B0604030504040204" pitchFamily="34" charset="0"/>
                <a:ea typeface="Verdana" panose="020B0604030504040204" pitchFamily="34" charset="0"/>
              </a:rPr>
              <a:t>    </a:t>
            </a:r>
            <a:r>
              <a:rPr lang="en-US" sz="2800" dirty="0" err="1">
                <a:latin typeface="Verdana" panose="020B0604030504040204" pitchFamily="34" charset="0"/>
                <a:ea typeface="Verdana" panose="020B0604030504040204" pitchFamily="34" charset="0"/>
              </a:rPr>
              <a:t>Tianao</a:t>
            </a:r>
            <a:r>
              <a:rPr lang="en-US" sz="2800" dirty="0">
                <a:latin typeface="Verdana" panose="020B0604030504040204" pitchFamily="34" charset="0"/>
                <a:ea typeface="Verdana" panose="020B0604030504040204" pitchFamily="34" charset="0"/>
              </a:rPr>
              <a:t> Zheng</a:t>
            </a:r>
          </a:p>
          <a:p>
            <a:pPr>
              <a:buFont typeface="Arial" panose="020B0604020202020204" pitchFamily="34" charset="0"/>
              <a:buNone/>
              <a:defRPr/>
            </a:pPr>
            <a:r>
              <a:rPr lang="en-US" sz="2800" dirty="0">
                <a:latin typeface="Verdana" panose="020B0604030504040204" pitchFamily="34" charset="0"/>
                <a:ea typeface="Verdana" panose="020B0604030504040204" pitchFamily="34" charset="0"/>
              </a:rPr>
              <a:t>Nanjing University of Posts and Telecommunications</a:t>
            </a:r>
          </a:p>
          <a:p>
            <a:pPr>
              <a:buFont typeface="Arial" panose="020B0604020202020204" pitchFamily="34" charset="0"/>
              <a:buNone/>
              <a:defRPr/>
            </a:pPr>
            <a:r>
              <a:rPr lang="en-US" sz="2800" dirty="0">
                <a:latin typeface="Verdana" panose="020B0604030504040204" pitchFamily="34" charset="0"/>
                <a:ea typeface="Verdana" panose="020B0604030504040204" pitchFamily="34" charset="0"/>
              </a:rPr>
              <a:t>b20041418@njupt,edu.cn</a:t>
            </a:r>
          </a:p>
        </p:txBody>
      </p:sp>
      <p:sp>
        <p:nvSpPr>
          <p:cNvPr id="6" name="Title 1"/>
          <p:cNvSpPr txBox="1"/>
          <p:nvPr/>
        </p:nvSpPr>
        <p:spPr>
          <a:xfrm>
            <a:off x="131488" y="2341332"/>
            <a:ext cx="11682584" cy="11430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Verdana" panose="020B0604030504040204" pitchFamily="34" charset="0"/>
                <a:ea typeface="Verdana" panose="020B0604030504040204" pitchFamily="34" charset="0"/>
                <a:cs typeface="Calibri Light" panose="020F0302020204030204" pitchFamily="34" charset="0"/>
              </a:rPr>
              <a:t>Thank you!</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9469" y="915043"/>
            <a:ext cx="1206284" cy="1245449"/>
          </a:xfrm>
          <a:prstGeom prst="rect">
            <a:avLst/>
          </a:prstGeom>
        </p:spPr>
      </p:pic>
      <p:pic>
        <p:nvPicPr>
          <p:cNvPr id="14" name="图形 13" descr="打字机"/>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8891" y="3835837"/>
            <a:ext cx="497855" cy="497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28">
            <a:extLst>
              <a:ext uri="{FF2B5EF4-FFF2-40B4-BE49-F238E27FC236}">
                <a16:creationId xmlns:a16="http://schemas.microsoft.com/office/drawing/2014/main" id="{2D92A61A-BC6E-63CB-AE71-1EB71960EC8C}"/>
              </a:ext>
            </a:extLst>
          </p:cNvPr>
          <p:cNvSpPr/>
          <p:nvPr/>
        </p:nvSpPr>
        <p:spPr>
          <a:xfrm>
            <a:off x="4954060" y="2983325"/>
            <a:ext cx="1141940" cy="971142"/>
          </a:xfrm>
          <a:prstGeom prst="diamond">
            <a:avLst/>
          </a:prstGeom>
          <a:solidFill>
            <a:srgbClr val="0154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600">
                <a:solidFill>
                  <a:schemeClr val="bg1"/>
                </a:solidFill>
                <a:latin typeface="Times New Roman" panose="02020603050405020304" pitchFamily="18" charset="0"/>
                <a:cs typeface="Times New Roman" panose="02020603050405020304" pitchFamily="18" charset="0"/>
              </a:rPr>
              <a:t>03</a:t>
            </a:r>
          </a:p>
        </p:txBody>
      </p:sp>
      <p:sp>
        <p:nvSpPr>
          <p:cNvPr id="5" name="Diamond 30">
            <a:extLst>
              <a:ext uri="{FF2B5EF4-FFF2-40B4-BE49-F238E27FC236}">
                <a16:creationId xmlns:a16="http://schemas.microsoft.com/office/drawing/2014/main" id="{9248187A-3961-2E72-6D54-1F0CA3D5A092}"/>
              </a:ext>
            </a:extLst>
          </p:cNvPr>
          <p:cNvSpPr/>
          <p:nvPr/>
        </p:nvSpPr>
        <p:spPr>
          <a:xfrm>
            <a:off x="4954060" y="1971063"/>
            <a:ext cx="1141940" cy="971142"/>
          </a:xfrm>
          <a:prstGeom prst="diamond">
            <a:avLst/>
          </a:prstGeom>
          <a:solidFill>
            <a:srgbClr val="0154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02</a:t>
            </a:r>
          </a:p>
        </p:txBody>
      </p:sp>
      <p:sp>
        <p:nvSpPr>
          <p:cNvPr id="6" name="Diamond 32">
            <a:extLst>
              <a:ext uri="{FF2B5EF4-FFF2-40B4-BE49-F238E27FC236}">
                <a16:creationId xmlns:a16="http://schemas.microsoft.com/office/drawing/2014/main" id="{A95AD8AE-63FD-A24A-3B1E-0CF36597ABF6}"/>
              </a:ext>
            </a:extLst>
          </p:cNvPr>
          <p:cNvSpPr/>
          <p:nvPr/>
        </p:nvSpPr>
        <p:spPr>
          <a:xfrm>
            <a:off x="4954060" y="958801"/>
            <a:ext cx="1141940" cy="971142"/>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01</a:t>
            </a:r>
          </a:p>
        </p:txBody>
      </p:sp>
      <p:sp>
        <p:nvSpPr>
          <p:cNvPr id="7" name="Rectangle 4">
            <a:extLst>
              <a:ext uri="{FF2B5EF4-FFF2-40B4-BE49-F238E27FC236}">
                <a16:creationId xmlns:a16="http://schemas.microsoft.com/office/drawing/2014/main" id="{7025CC3E-AFF7-362D-0DB7-5D1ED59C6657}"/>
              </a:ext>
            </a:extLst>
          </p:cNvPr>
          <p:cNvSpPr/>
          <p:nvPr/>
        </p:nvSpPr>
        <p:spPr>
          <a:xfrm>
            <a:off x="2496871" y="3083736"/>
            <a:ext cx="1728192" cy="690528"/>
          </a:xfrm>
          <a:prstGeom prst="rect">
            <a:avLst/>
          </a:prstGeom>
        </p:spPr>
        <p:txBody>
          <a:bodyPr wrap="none">
            <a:noAutofit/>
          </a:bodyPr>
          <a:lstStyle/>
          <a:p>
            <a:pPr algn="r"/>
            <a:r>
              <a:rPr lang="en-US" altLang="zh-CN" sz="4000" b="1" spc="225" dirty="0">
                <a:solidFill>
                  <a:srgbClr val="0154A0"/>
                </a:solidFill>
                <a:latin typeface="Times New Roman" panose="02020603050405020304" pitchFamily="18" charset="0"/>
                <a:cs typeface="Times New Roman" panose="02020603050405020304" pitchFamily="18" charset="0"/>
              </a:rPr>
              <a:t>CONTENT</a:t>
            </a:r>
          </a:p>
        </p:txBody>
      </p:sp>
      <p:sp>
        <p:nvSpPr>
          <p:cNvPr id="8" name="文本框 7">
            <a:extLst>
              <a:ext uri="{FF2B5EF4-FFF2-40B4-BE49-F238E27FC236}">
                <a16:creationId xmlns:a16="http://schemas.microsoft.com/office/drawing/2014/main" id="{C72FA5D7-8BE9-8047-2BD7-73A54E5E6CCA}"/>
              </a:ext>
            </a:extLst>
          </p:cNvPr>
          <p:cNvSpPr txBox="1"/>
          <p:nvPr/>
        </p:nvSpPr>
        <p:spPr>
          <a:xfrm>
            <a:off x="6471952" y="1167373"/>
            <a:ext cx="3946026" cy="553998"/>
          </a:xfrm>
          <a:prstGeom prst="rect">
            <a:avLst/>
          </a:prstGeom>
          <a:noFill/>
        </p:spPr>
        <p:txBody>
          <a:bodyPr wrap="square" lIns="0" tIns="0" rIns="0" bIns="0" rtlCol="0">
            <a:spAutoFit/>
          </a:bodyPr>
          <a:lstStyle/>
          <a:p>
            <a:r>
              <a:rPr lang="en-US" altLang="zh-CN" sz="3600" b="1" cap="all" dirty="0">
                <a:solidFill>
                  <a:srgbClr val="0154A0"/>
                </a:solidFill>
                <a:latin typeface="Verdana" panose="020B0604030504040204" pitchFamily="34" charset="0"/>
                <a:ea typeface="Verdana" panose="020B0604030504040204" pitchFamily="34" charset="0"/>
                <a:cs typeface="Times New Roman" panose="02020603050405020304" pitchFamily="18" charset="0"/>
              </a:rPr>
              <a:t>Background</a:t>
            </a:r>
            <a:endParaRPr lang="zh-CN" altLang="en-US" sz="3600" b="1" cap="all" dirty="0">
              <a:solidFill>
                <a:srgbClr val="0154A0"/>
              </a:solidFill>
              <a:latin typeface="Verdana" panose="020B0604030504040204" pitchFamily="34" charset="0"/>
              <a:cs typeface="Times New Roman" panose="02020603050405020304" pitchFamily="18" charset="0"/>
            </a:endParaRPr>
          </a:p>
        </p:txBody>
      </p:sp>
      <p:sp>
        <p:nvSpPr>
          <p:cNvPr id="12" name="Diamond 28">
            <a:extLst>
              <a:ext uri="{FF2B5EF4-FFF2-40B4-BE49-F238E27FC236}">
                <a16:creationId xmlns:a16="http://schemas.microsoft.com/office/drawing/2014/main" id="{97BED127-AEF6-4861-B562-1CDA72104384}"/>
              </a:ext>
            </a:extLst>
          </p:cNvPr>
          <p:cNvSpPr/>
          <p:nvPr/>
        </p:nvSpPr>
        <p:spPr>
          <a:xfrm>
            <a:off x="4954060" y="3995587"/>
            <a:ext cx="1141940" cy="971142"/>
          </a:xfrm>
          <a:prstGeom prst="diamond">
            <a:avLst/>
          </a:prstGeom>
          <a:solidFill>
            <a:srgbClr val="0154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04</a:t>
            </a:r>
          </a:p>
        </p:txBody>
      </p:sp>
      <p:sp>
        <p:nvSpPr>
          <p:cNvPr id="13" name="Diamond 28">
            <a:extLst>
              <a:ext uri="{FF2B5EF4-FFF2-40B4-BE49-F238E27FC236}">
                <a16:creationId xmlns:a16="http://schemas.microsoft.com/office/drawing/2014/main" id="{93AE2426-098D-2B4E-E0A5-93A7861C124F}"/>
              </a:ext>
            </a:extLst>
          </p:cNvPr>
          <p:cNvSpPr/>
          <p:nvPr/>
        </p:nvSpPr>
        <p:spPr>
          <a:xfrm>
            <a:off x="4954060" y="5007850"/>
            <a:ext cx="1141940" cy="971142"/>
          </a:xfrm>
          <a:prstGeom prst="diamond">
            <a:avLst/>
          </a:prstGeom>
          <a:solidFill>
            <a:srgbClr val="0154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05</a:t>
            </a:r>
          </a:p>
        </p:txBody>
      </p:sp>
      <p:sp>
        <p:nvSpPr>
          <p:cNvPr id="15" name="文本框 14">
            <a:extLst>
              <a:ext uri="{FF2B5EF4-FFF2-40B4-BE49-F238E27FC236}">
                <a16:creationId xmlns:a16="http://schemas.microsoft.com/office/drawing/2014/main" id="{643A4A52-BD75-E64C-2762-83FFEE030AAC}"/>
              </a:ext>
            </a:extLst>
          </p:cNvPr>
          <p:cNvSpPr txBox="1"/>
          <p:nvPr/>
        </p:nvSpPr>
        <p:spPr>
          <a:xfrm>
            <a:off x="6471952" y="2185944"/>
            <a:ext cx="3946026" cy="553998"/>
          </a:xfrm>
          <a:prstGeom prst="rect">
            <a:avLst/>
          </a:prstGeom>
          <a:noFill/>
        </p:spPr>
        <p:txBody>
          <a:bodyPr wrap="square" lIns="0" tIns="0" rIns="0" bIns="0" rtlCol="0">
            <a:spAutoFit/>
          </a:bodyPr>
          <a:lstStyle/>
          <a:p>
            <a:r>
              <a:rPr lang="en-US" altLang="zh-CN" sz="3600" b="1" cap="all" dirty="0">
                <a:solidFill>
                  <a:srgbClr val="0154A0"/>
                </a:solidFill>
                <a:latin typeface="Verdana" panose="020B0604030504040204" pitchFamily="34" charset="0"/>
                <a:ea typeface="Verdana" panose="020B0604030504040204" pitchFamily="34" charset="0"/>
                <a:cs typeface="Times New Roman" panose="02020603050405020304" pitchFamily="18" charset="0"/>
              </a:rPr>
              <a:t>Method</a:t>
            </a:r>
            <a:endParaRPr lang="zh-CN" altLang="en-US" sz="3600" b="1" cap="all" dirty="0">
              <a:solidFill>
                <a:srgbClr val="0154A0"/>
              </a:solidFill>
              <a:latin typeface="Verdana" panose="020B0604030504040204" pitchFamily="34" charset="0"/>
              <a:cs typeface="Times New Roman" panose="02020603050405020304" pitchFamily="18" charset="0"/>
            </a:endParaRPr>
          </a:p>
        </p:txBody>
      </p:sp>
      <p:sp>
        <p:nvSpPr>
          <p:cNvPr id="16" name="文本框 15">
            <a:extLst>
              <a:ext uri="{FF2B5EF4-FFF2-40B4-BE49-F238E27FC236}">
                <a16:creationId xmlns:a16="http://schemas.microsoft.com/office/drawing/2014/main" id="{CBD36D2E-22B3-ED04-31CE-033B016A2B6A}"/>
              </a:ext>
            </a:extLst>
          </p:cNvPr>
          <p:cNvSpPr txBox="1"/>
          <p:nvPr/>
        </p:nvSpPr>
        <p:spPr>
          <a:xfrm>
            <a:off x="6471952" y="3191897"/>
            <a:ext cx="3946026" cy="553998"/>
          </a:xfrm>
          <a:prstGeom prst="rect">
            <a:avLst/>
          </a:prstGeom>
          <a:noFill/>
        </p:spPr>
        <p:txBody>
          <a:bodyPr wrap="square" lIns="0" tIns="0" rIns="0" bIns="0" rtlCol="0">
            <a:spAutoFit/>
          </a:bodyPr>
          <a:lstStyle/>
          <a:p>
            <a:r>
              <a:rPr lang="en-US" altLang="zh-CN" sz="3600" b="1" cap="all" dirty="0">
                <a:solidFill>
                  <a:srgbClr val="0154A0"/>
                </a:solidFill>
                <a:latin typeface="Verdana" panose="020B0604030504040204" pitchFamily="34" charset="0"/>
                <a:ea typeface="Verdana" panose="020B0604030504040204" pitchFamily="34" charset="0"/>
                <a:cs typeface="Times New Roman" panose="02020603050405020304" pitchFamily="18" charset="0"/>
              </a:rPr>
              <a:t>Model</a:t>
            </a:r>
            <a:endParaRPr lang="zh-CN" altLang="en-US" sz="3600" b="1" cap="all" dirty="0">
              <a:solidFill>
                <a:srgbClr val="0154A0"/>
              </a:solidFill>
              <a:latin typeface="Verdana" panose="020B0604030504040204" pitchFamily="34" charset="0"/>
              <a:cs typeface="Times New Roman" panose="02020603050405020304" pitchFamily="18" charset="0"/>
            </a:endParaRPr>
          </a:p>
        </p:txBody>
      </p:sp>
      <p:sp>
        <p:nvSpPr>
          <p:cNvPr id="17" name="文本框 16">
            <a:extLst>
              <a:ext uri="{FF2B5EF4-FFF2-40B4-BE49-F238E27FC236}">
                <a16:creationId xmlns:a16="http://schemas.microsoft.com/office/drawing/2014/main" id="{22CD232E-6185-1EB3-3024-E030530D19EA}"/>
              </a:ext>
            </a:extLst>
          </p:cNvPr>
          <p:cNvSpPr txBox="1"/>
          <p:nvPr/>
        </p:nvSpPr>
        <p:spPr>
          <a:xfrm>
            <a:off x="6471952" y="4197850"/>
            <a:ext cx="3946026" cy="553998"/>
          </a:xfrm>
          <a:prstGeom prst="rect">
            <a:avLst/>
          </a:prstGeom>
          <a:noFill/>
        </p:spPr>
        <p:txBody>
          <a:bodyPr wrap="square" lIns="0" tIns="0" rIns="0" bIns="0" rtlCol="0">
            <a:spAutoFit/>
          </a:bodyPr>
          <a:lstStyle/>
          <a:p>
            <a:r>
              <a:rPr lang="en-US" altLang="zh-CN" sz="3600" b="1" cap="all" dirty="0">
                <a:solidFill>
                  <a:srgbClr val="0154A0"/>
                </a:solidFill>
                <a:latin typeface="Verdana" panose="020B0604030504040204" pitchFamily="34" charset="0"/>
                <a:ea typeface="Verdana" panose="020B0604030504040204" pitchFamily="34" charset="0"/>
                <a:cs typeface="Times New Roman" panose="02020603050405020304" pitchFamily="18" charset="0"/>
              </a:rPr>
              <a:t>Results</a:t>
            </a:r>
            <a:endParaRPr lang="zh-CN" altLang="en-US" sz="3600" b="1" cap="all" dirty="0">
              <a:solidFill>
                <a:srgbClr val="0154A0"/>
              </a:solidFill>
              <a:latin typeface="Verdana" panose="020B0604030504040204" pitchFamily="34" charset="0"/>
              <a:cs typeface="Times New Roman" panose="02020603050405020304" pitchFamily="18" charset="0"/>
            </a:endParaRPr>
          </a:p>
        </p:txBody>
      </p:sp>
      <p:sp>
        <p:nvSpPr>
          <p:cNvPr id="18" name="文本框 17">
            <a:extLst>
              <a:ext uri="{FF2B5EF4-FFF2-40B4-BE49-F238E27FC236}">
                <a16:creationId xmlns:a16="http://schemas.microsoft.com/office/drawing/2014/main" id="{F5583DF6-1F23-3B92-1F35-9A521E1DB61F}"/>
              </a:ext>
            </a:extLst>
          </p:cNvPr>
          <p:cNvSpPr txBox="1"/>
          <p:nvPr/>
        </p:nvSpPr>
        <p:spPr>
          <a:xfrm>
            <a:off x="6471952" y="5216422"/>
            <a:ext cx="3946026" cy="553998"/>
          </a:xfrm>
          <a:prstGeom prst="rect">
            <a:avLst/>
          </a:prstGeom>
          <a:noFill/>
        </p:spPr>
        <p:txBody>
          <a:bodyPr wrap="square" lIns="0" tIns="0" rIns="0" bIns="0" rtlCol="0">
            <a:spAutoFit/>
          </a:bodyPr>
          <a:lstStyle/>
          <a:p>
            <a:r>
              <a:rPr lang="en-US" altLang="zh-CN" sz="3600" b="1" cap="all" dirty="0">
                <a:solidFill>
                  <a:srgbClr val="0154A0"/>
                </a:solidFill>
                <a:latin typeface="Verdana" panose="020B0604030504040204" pitchFamily="34" charset="0"/>
                <a:ea typeface="Verdana" panose="020B0604030504040204" pitchFamily="34" charset="0"/>
                <a:cs typeface="Times New Roman" panose="02020603050405020304" pitchFamily="18" charset="0"/>
              </a:rPr>
              <a:t>Conclusions</a:t>
            </a:r>
            <a:endParaRPr lang="zh-CN" altLang="en-US" sz="3600" b="1" cap="all" dirty="0">
              <a:solidFill>
                <a:srgbClr val="0154A0"/>
              </a:solidFill>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6820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2" grpId="0" animBg="1"/>
      <p:bldP spid="13" grpId="0" animBg="1"/>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414669" y="1531621"/>
            <a:ext cx="11591063" cy="2920999"/>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en-US" sz="2000" dirty="0">
                <a:latin typeface="Verdana" panose="020B0604030504040204" pitchFamily="34" charset="0"/>
                <a:ea typeface="Verdana" panose="020B0604030504040204" pitchFamily="34" charset="0"/>
              </a:rPr>
              <a:t>The carbon market, as a crucial policy to combat climate change, can contribute to achieving peak carbon and carbon-neutral strategic goals.</a:t>
            </a:r>
          </a:p>
          <a:p>
            <a:pPr algn="just">
              <a:lnSpc>
                <a:spcPct val="120000"/>
              </a:lnSpc>
            </a:pPr>
            <a:r>
              <a:rPr lang="en-US" sz="2000" dirty="0">
                <a:latin typeface="Verdana" panose="020B0604030504040204" pitchFamily="34" charset="0"/>
                <a:ea typeface="Verdana" panose="020B0604030504040204" pitchFamily="34" charset="0"/>
              </a:rPr>
              <a:t>The carbon credit, as a carbon emission measurement unit used for carbon trading, can promote the carbon saving behavior of each user. </a:t>
            </a:r>
          </a:p>
          <a:p>
            <a:pPr algn="just">
              <a:lnSpc>
                <a:spcPct val="120000"/>
              </a:lnSpc>
            </a:pPr>
            <a:r>
              <a:rPr lang="en-US" sz="2000" dirty="0">
                <a:latin typeface="Verdana" panose="020B0604030504040204" pitchFamily="34" charset="0"/>
                <a:ea typeface="Verdana" panose="020B0604030504040204" pitchFamily="34" charset="0"/>
              </a:rPr>
              <a:t>Considering the large base of residents, its potential to reduce total carbon emissions cannot be ignored.</a:t>
            </a:r>
          </a:p>
        </p:txBody>
      </p:sp>
      <p:sp>
        <p:nvSpPr>
          <p:cNvPr id="3" name="Title 1"/>
          <p:cNvSpPr txBox="1"/>
          <p:nvPr/>
        </p:nvSpPr>
        <p:spPr>
          <a:xfrm>
            <a:off x="414670" y="579437"/>
            <a:ext cx="11362660"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Verdana" panose="020B0604030504040204" pitchFamily="34" charset="0"/>
                <a:ea typeface="Verdana" panose="020B0604030504040204" pitchFamily="34" charset="0"/>
                <a:cs typeface="Calibri Light" panose="020F0302020204030204" pitchFamily="34" charset="0"/>
              </a:rPr>
              <a:t>Background</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375" y="4067175"/>
            <a:ext cx="2682240" cy="2367915"/>
          </a:xfrm>
          <a:prstGeom prst="rect">
            <a:avLst/>
          </a:prstGeom>
        </p:spPr>
      </p:pic>
      <p:pic>
        <p:nvPicPr>
          <p:cNvPr id="5" name="图片 4"/>
          <p:cNvPicPr>
            <a:picLocks noChangeAspect="1"/>
          </p:cNvPicPr>
          <p:nvPr/>
        </p:nvPicPr>
        <p:blipFill>
          <a:blip r:embed="rId4"/>
          <a:stretch>
            <a:fillRect/>
          </a:stretch>
        </p:blipFill>
        <p:spPr>
          <a:xfrm>
            <a:off x="838835" y="4066540"/>
            <a:ext cx="3250565" cy="2379345"/>
          </a:xfrm>
          <a:prstGeom prst="rect">
            <a:avLst/>
          </a:prstGeom>
        </p:spPr>
      </p:pic>
      <p:pic>
        <p:nvPicPr>
          <p:cNvPr id="6" name="图片 5"/>
          <p:cNvPicPr>
            <a:picLocks noChangeAspect="1"/>
          </p:cNvPicPr>
          <p:nvPr/>
        </p:nvPicPr>
        <p:blipFill>
          <a:blip r:embed="rId5"/>
          <a:stretch>
            <a:fillRect/>
          </a:stretch>
        </p:blipFill>
        <p:spPr>
          <a:xfrm>
            <a:off x="8911590" y="4067175"/>
            <a:ext cx="2213610" cy="237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414670" y="1535008"/>
            <a:ext cx="11591063" cy="2472265"/>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buNone/>
            </a:pPr>
            <a:r>
              <a:rPr lang="en-US" sz="2000" dirty="0">
                <a:latin typeface="Verdana" panose="020B0604030504040204" pitchFamily="34" charset="0"/>
                <a:ea typeface="Verdana" panose="020B0604030504040204" pitchFamily="34" charset="0"/>
              </a:rPr>
              <a:t>    An incentive decision-making method to promote valley filling is proposed for residential carbon credits. Firstly, a residential carbon credits-oriented incentive model is introduced for "peak load shaving" behavior. Then, residents are classified according to the carbon valley electricity consumption ratio to achieve targeted incentives. Lastly, the performance of the proposed method is verified by numerical examples.</a:t>
            </a:r>
          </a:p>
        </p:txBody>
      </p:sp>
      <p:sp>
        <p:nvSpPr>
          <p:cNvPr id="3" name="Title 1"/>
          <p:cNvSpPr txBox="1"/>
          <p:nvPr/>
        </p:nvSpPr>
        <p:spPr>
          <a:xfrm>
            <a:off x="414670" y="579437"/>
            <a:ext cx="11362660"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Verdana" panose="020B0604030504040204" pitchFamily="34" charset="0"/>
                <a:ea typeface="Verdana" panose="020B0604030504040204" pitchFamily="34" charset="0"/>
                <a:cs typeface="Calibri Light" panose="020F0302020204030204" pitchFamily="34" charset="0"/>
              </a:rPr>
              <a:t>Method</a:t>
            </a:r>
          </a:p>
        </p:txBody>
      </p:sp>
      <p:sp>
        <p:nvSpPr>
          <p:cNvPr id="11" name="矩形 10"/>
          <p:cNvSpPr/>
          <p:nvPr/>
        </p:nvSpPr>
        <p:spPr>
          <a:xfrm>
            <a:off x="635000" y="4148666"/>
            <a:ext cx="4072467" cy="167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Verdana" panose="020B0604030504040204" pitchFamily="34" charset="0"/>
                <a:ea typeface="Verdana" panose="020B0604030504040204" pitchFamily="34" charset="0"/>
              </a:rPr>
              <a:t>Residential carbon credits-oriented incentive model</a:t>
            </a:r>
          </a:p>
          <a:p>
            <a:pPr algn="ctr"/>
            <a:endParaRPr lang="en-US" altLang="zh-CN" sz="2000" dirty="0"/>
          </a:p>
          <a:p>
            <a:pPr algn="ctr"/>
            <a:endParaRPr lang="en-US" altLang="zh-CN" sz="2000" dirty="0"/>
          </a:p>
        </p:txBody>
      </p:sp>
      <p:sp>
        <p:nvSpPr>
          <p:cNvPr id="12" name="矩形 11"/>
          <p:cNvSpPr/>
          <p:nvPr/>
        </p:nvSpPr>
        <p:spPr>
          <a:xfrm>
            <a:off x="5325533" y="4148666"/>
            <a:ext cx="2921000" cy="167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Verdana" panose="020B0604030504040204" pitchFamily="34" charset="0"/>
                <a:ea typeface="Verdana" panose="020B0604030504040204" pitchFamily="34" charset="0"/>
              </a:rPr>
              <a:t>Classify residents to achieve targeted incentives</a:t>
            </a:r>
          </a:p>
          <a:p>
            <a:pPr algn="ctr"/>
            <a:endParaRPr lang="en-US" altLang="zh-CN" sz="2000" dirty="0">
              <a:latin typeface="Verdana" panose="020B0604030504040204" pitchFamily="34" charset="0"/>
              <a:ea typeface="Verdana" panose="020B0604030504040204" pitchFamily="34" charset="0"/>
            </a:endParaRPr>
          </a:p>
          <a:p>
            <a:pPr algn="ctr"/>
            <a:endParaRPr lang="zh-CN" altLang="en-US" sz="2000" dirty="0"/>
          </a:p>
        </p:txBody>
      </p:sp>
      <p:sp>
        <p:nvSpPr>
          <p:cNvPr id="13" name="矩形 12"/>
          <p:cNvSpPr/>
          <p:nvPr/>
        </p:nvSpPr>
        <p:spPr>
          <a:xfrm>
            <a:off x="8864599" y="4148666"/>
            <a:ext cx="2709333" cy="1676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Verdana" panose="020B0604030504040204" pitchFamily="34" charset="0"/>
                <a:ea typeface="Verdana" panose="020B0604030504040204" pitchFamily="34" charset="0"/>
              </a:rPr>
              <a:t>The performance of the proposed method is verified</a:t>
            </a:r>
          </a:p>
          <a:p>
            <a:pPr algn="ctr"/>
            <a:endParaRPr lang="en-US" altLang="zh-CN" sz="2000" dirty="0">
              <a:latin typeface="Verdana" panose="020B0604030504040204" pitchFamily="34" charset="0"/>
              <a:ea typeface="Verdana" panose="020B0604030504040204" pitchFamily="34" charset="0"/>
            </a:endParaRPr>
          </a:p>
          <a:p>
            <a:pPr algn="ctr"/>
            <a:endParaRPr lang="zh-CN" altLang="en-US" sz="2000" dirty="0"/>
          </a:p>
        </p:txBody>
      </p:sp>
      <p:cxnSp>
        <p:nvCxnSpPr>
          <p:cNvPr id="15" name="直接箭头连接符 14"/>
          <p:cNvCxnSpPr>
            <a:stCxn id="11" idx="3"/>
            <a:endCxn id="12" idx="1"/>
          </p:cNvCxnSpPr>
          <p:nvPr/>
        </p:nvCxnSpPr>
        <p:spPr>
          <a:xfrm>
            <a:off x="4707467" y="4986866"/>
            <a:ext cx="6180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直接箭头连接符 16"/>
          <p:cNvCxnSpPr>
            <a:stCxn id="12" idx="3"/>
            <a:endCxn id="13" idx="1"/>
          </p:cNvCxnSpPr>
          <p:nvPr/>
        </p:nvCxnSpPr>
        <p:spPr>
          <a:xfrm>
            <a:off x="8246533" y="4986866"/>
            <a:ext cx="6180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矩形 17"/>
          <p:cNvSpPr/>
          <p:nvPr/>
        </p:nvSpPr>
        <p:spPr>
          <a:xfrm>
            <a:off x="635000" y="5224145"/>
            <a:ext cx="1219200" cy="601345"/>
          </a:xfrm>
          <a:prstGeom prst="rect">
            <a:avLst/>
          </a:prstGeom>
          <a:solidFill>
            <a:schemeClr val="bg1"/>
          </a:solidFill>
        </p:spPr>
        <p:style>
          <a:lnRef idx="2">
            <a:schemeClr val="accent1"/>
          </a:lnRef>
          <a:fillRef idx="0">
            <a:srgbClr val="FFFFFF"/>
          </a:fillRef>
          <a:effectRef idx="0">
            <a:srgbClr val="FFFFFF"/>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1600" dirty="0">
                <a:solidFill>
                  <a:schemeClr val="tx1"/>
                </a:solidFill>
                <a:sym typeface="+mn-ea"/>
              </a:rPr>
              <a:t>Population</a:t>
            </a:r>
          </a:p>
        </p:txBody>
      </p:sp>
      <p:sp>
        <p:nvSpPr>
          <p:cNvPr id="22" name="矩形 21"/>
          <p:cNvSpPr/>
          <p:nvPr/>
        </p:nvSpPr>
        <p:spPr>
          <a:xfrm>
            <a:off x="1854200" y="5224145"/>
            <a:ext cx="1353185" cy="601345"/>
          </a:xfrm>
          <a:prstGeom prst="rect">
            <a:avLst/>
          </a:prstGeom>
          <a:solidFill>
            <a:schemeClr val="bg1"/>
          </a:solidFill>
        </p:spPr>
        <p:style>
          <a:lnRef idx="2">
            <a:schemeClr val="accent1"/>
          </a:lnRef>
          <a:fillRef idx="0">
            <a:srgbClr val="FFFFFF"/>
          </a:fillRef>
          <a:effectRef idx="0">
            <a:srgbClr val="FFFFFF"/>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1600" dirty="0">
                <a:solidFill>
                  <a:schemeClr val="tx1"/>
                </a:solidFill>
                <a:sym typeface="+mn-ea"/>
              </a:rPr>
              <a:t>Electricity consumption </a:t>
            </a:r>
          </a:p>
        </p:txBody>
      </p:sp>
      <p:sp>
        <p:nvSpPr>
          <p:cNvPr id="23" name="矩形 22"/>
          <p:cNvSpPr/>
          <p:nvPr/>
        </p:nvSpPr>
        <p:spPr>
          <a:xfrm>
            <a:off x="3215005" y="5224145"/>
            <a:ext cx="1492250" cy="601345"/>
          </a:xfrm>
          <a:prstGeom prst="rect">
            <a:avLst/>
          </a:prstGeom>
          <a:solidFill>
            <a:schemeClr val="bg1"/>
          </a:solidFill>
        </p:spPr>
        <p:style>
          <a:lnRef idx="2">
            <a:schemeClr val="accent1"/>
          </a:lnRef>
          <a:fillRef idx="0">
            <a:srgbClr val="FFFFFF"/>
          </a:fillRef>
          <a:effectRef idx="0">
            <a:srgbClr val="FFFFFF"/>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1600" dirty="0">
                <a:solidFill>
                  <a:schemeClr val="tx1"/>
                </a:solidFill>
                <a:sym typeface="+mn-ea"/>
              </a:rPr>
              <a:t>Incentive carbon credits</a:t>
            </a:r>
          </a:p>
        </p:txBody>
      </p:sp>
      <p:sp>
        <p:nvSpPr>
          <p:cNvPr id="28" name="矩形 27"/>
          <p:cNvSpPr/>
          <p:nvPr/>
        </p:nvSpPr>
        <p:spPr>
          <a:xfrm>
            <a:off x="5595620" y="5224145"/>
            <a:ext cx="2388870" cy="601345"/>
          </a:xfrm>
          <a:prstGeom prst="rect">
            <a:avLst/>
          </a:prstGeom>
          <a:solidFill>
            <a:schemeClr val="bg1"/>
          </a:solidFill>
        </p:spPr>
        <p:style>
          <a:lnRef idx="2">
            <a:schemeClr val="accent1"/>
          </a:lnRef>
          <a:fillRef idx="0">
            <a:srgbClr val="FFFFFF"/>
          </a:fillRef>
          <a:effectRef idx="0">
            <a:srgbClr val="FFFFFF"/>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1600" dirty="0">
                <a:solidFill>
                  <a:schemeClr val="tx1"/>
                </a:solidFill>
                <a:sym typeface="+mn-ea"/>
              </a:rPr>
              <a:t>K-means clustering method </a:t>
            </a:r>
          </a:p>
        </p:txBody>
      </p:sp>
      <p:sp>
        <p:nvSpPr>
          <p:cNvPr id="29" name="矩形 28"/>
          <p:cNvSpPr/>
          <p:nvPr/>
        </p:nvSpPr>
        <p:spPr>
          <a:xfrm>
            <a:off x="9172575" y="5224145"/>
            <a:ext cx="2164080" cy="601345"/>
          </a:xfrm>
          <a:prstGeom prst="rect">
            <a:avLst/>
          </a:prstGeom>
          <a:solidFill>
            <a:schemeClr val="bg1"/>
          </a:solidFill>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1600" dirty="0">
                <a:solidFill>
                  <a:schemeClr val="tx1"/>
                </a:solidFill>
              </a:rPr>
              <a:t>Numerical examples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3904931" y="2582105"/>
            <a:ext cx="221357" cy="17096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6" name="矩形 45"/>
          <p:cNvSpPr/>
          <p:nvPr/>
        </p:nvSpPr>
        <p:spPr>
          <a:xfrm>
            <a:off x="9842727" y="5786696"/>
            <a:ext cx="785130" cy="5532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5" name="矩形 44"/>
          <p:cNvSpPr/>
          <p:nvPr/>
        </p:nvSpPr>
        <p:spPr>
          <a:xfrm>
            <a:off x="9979363" y="5061770"/>
            <a:ext cx="668867" cy="5532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4" name="矩形 43"/>
          <p:cNvSpPr/>
          <p:nvPr/>
        </p:nvSpPr>
        <p:spPr>
          <a:xfrm>
            <a:off x="549575" y="2654002"/>
            <a:ext cx="322492" cy="1565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3" name="矩形 42"/>
          <p:cNvSpPr/>
          <p:nvPr/>
        </p:nvSpPr>
        <p:spPr>
          <a:xfrm>
            <a:off x="9535745" y="5794826"/>
            <a:ext cx="347133" cy="536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p:cNvSpPr/>
          <p:nvPr/>
        </p:nvSpPr>
        <p:spPr>
          <a:xfrm>
            <a:off x="9632230" y="5069043"/>
            <a:ext cx="347133" cy="536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p:cNvSpPr/>
          <p:nvPr/>
        </p:nvSpPr>
        <p:spPr>
          <a:xfrm>
            <a:off x="7795993" y="5844210"/>
            <a:ext cx="731540" cy="55324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7838920" y="5039267"/>
            <a:ext cx="731540" cy="55324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 name="Title 1"/>
          <p:cNvSpPr txBox="1"/>
          <p:nvPr/>
        </p:nvSpPr>
        <p:spPr>
          <a:xfrm>
            <a:off x="414670" y="579437"/>
            <a:ext cx="11362660" cy="1066130"/>
          </a:xfrm>
          <a:prstGeom prst="rect">
            <a:avLst/>
          </a:prstGeom>
        </p:spPr>
        <p:txBody>
          <a:bodyPr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Verdana" panose="020B0604030504040204" pitchFamily="34" charset="0"/>
                <a:ea typeface="Verdana" panose="020B0604030504040204" pitchFamily="34" charset="0"/>
                <a:cs typeface="Calibri Light" panose="020F0302020204030204" pitchFamily="34" charset="0"/>
              </a:rPr>
              <a:t>Resident Carbon Credit-Oriented Incentive Model for Promoting Carbon Valley Response</a:t>
            </a:r>
          </a:p>
        </p:txBody>
      </p:sp>
      <p:sp>
        <p:nvSpPr>
          <p:cNvPr id="5" name="Rectangle 4"/>
          <p:cNvSpPr>
            <a:spLocks noChangeArrowheads="1"/>
          </p:cNvSpPr>
          <p:nvPr/>
        </p:nvSpPr>
        <p:spPr bwMode="auto">
          <a:xfrm>
            <a:off x="493395" y="5210175"/>
            <a:ext cx="6073775" cy="36830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buClrTx/>
              <a:buSzTx/>
              <a:buFontTx/>
            </a:pPr>
            <a:r>
              <a:rPr lang="en-US" altLang="zh-CN" b="1" u="sng" dirty="0">
                <a:solidFill>
                  <a:srgbClr val="000000"/>
                </a:solidFill>
                <a:latin typeface="Verdana" panose="020B0604030504040204" pitchFamily="34" charset="0"/>
                <a:ea typeface="仿宋" panose="02010609060101010101" pitchFamily="49" charset="-122"/>
              </a:rPr>
              <a:t>Existing m</a:t>
            </a:r>
            <a:r>
              <a:rPr lang="en-US" altLang="zh-CN" b="1" u="sng" dirty="0">
                <a:solidFill>
                  <a:srgbClr val="000000"/>
                </a:solidFill>
                <a:latin typeface="Verdana" panose="020B0604030504040204" pitchFamily="34" charset="0"/>
                <a:ea typeface="Verdana" panose="020B0604030504040204" pitchFamily="34" charset="0"/>
              </a:rPr>
              <a:t>onthly carbon credits of residents</a:t>
            </a:r>
          </a:p>
        </p:txBody>
      </p:sp>
      <p:graphicFrame>
        <p:nvGraphicFramePr>
          <p:cNvPr id="6" name="对象 5"/>
          <p:cNvGraphicFramePr>
            <a:graphicFrameLocks noChangeAspect="1"/>
          </p:cNvGraphicFramePr>
          <p:nvPr/>
        </p:nvGraphicFramePr>
        <p:xfrm>
          <a:off x="7156097" y="5097502"/>
          <a:ext cx="3471760" cy="753524"/>
        </p:xfrm>
        <a:graphic>
          <a:graphicData uri="http://schemas.openxmlformats.org/presentationml/2006/ole">
            <mc:AlternateContent xmlns:mc="http://schemas.openxmlformats.org/markup-compatibility/2006">
              <mc:Choice xmlns:v="urn:schemas-microsoft-com:vml" Requires="v">
                <p:oleObj name="Equation" r:id="rId5" imgW="1346200" imgH="292100" progId="Equation.DSMT4">
                  <p:embed/>
                </p:oleObj>
              </mc:Choice>
              <mc:Fallback>
                <p:oleObj name="Equation" r:id="rId5" imgW="1346200" imgH="2921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6097" y="5097502"/>
                        <a:ext cx="3471760" cy="753524"/>
                      </a:xfrm>
                      <a:prstGeom prst="rect">
                        <a:avLst/>
                      </a:prstGeom>
                      <a:noFill/>
                    </p:spPr>
                  </p:pic>
                </p:oleObj>
              </mc:Fallback>
            </mc:AlternateContent>
          </a:graphicData>
        </a:graphic>
      </p:graphicFrame>
      <p:graphicFrame>
        <p:nvGraphicFramePr>
          <p:cNvPr id="10" name="对象 9"/>
          <p:cNvGraphicFramePr>
            <a:graphicFrameLocks noChangeAspect="1"/>
          </p:cNvGraphicFramePr>
          <p:nvPr>
            <p:custDataLst>
              <p:tags r:id="rId1"/>
            </p:custDataLst>
          </p:nvPr>
        </p:nvGraphicFramePr>
        <p:xfrm>
          <a:off x="5535246" y="3007093"/>
          <a:ext cx="1712282" cy="1449347"/>
        </p:xfrm>
        <a:graphic>
          <a:graphicData uri="http://schemas.openxmlformats.org/presentationml/2006/ole">
            <mc:AlternateContent xmlns:mc="http://schemas.openxmlformats.org/markup-compatibility/2006">
              <mc:Choice xmlns:v="urn:schemas-microsoft-com:vml" Requires="v">
                <p:oleObj name="Equation" r:id="rId7" imgW="787400" imgH="673100" progId="Equation.DSMT4">
                  <p:embed/>
                </p:oleObj>
              </mc:Choice>
              <mc:Fallback>
                <p:oleObj name="Equation" r:id="rId7" imgW="787400" imgH="673100" progId="Equation.DSMT4">
                  <p:embed/>
                  <p:pic>
                    <p:nvPicPr>
                      <p:cNvPr id="0" name="对象 7"/>
                      <p:cNvPicPr>
                        <a:picLocks noChangeAspect="1" noChangeArrowheads="1"/>
                      </p:cNvPicPr>
                      <p:nvPr/>
                    </p:nvPicPr>
                    <p:blipFill>
                      <a:blip r:embed="rId8"/>
                      <a:srcRect/>
                      <a:stretch>
                        <a:fillRect/>
                      </a:stretch>
                    </p:blipFill>
                    <p:spPr bwMode="auto">
                      <a:xfrm>
                        <a:off x="5535246" y="3007093"/>
                        <a:ext cx="1712282" cy="1449347"/>
                      </a:xfrm>
                      <a:prstGeom prst="rect">
                        <a:avLst/>
                      </a:prstGeom>
                      <a:noFill/>
                    </p:spPr>
                  </p:pic>
                </p:oleObj>
              </mc:Fallback>
            </mc:AlternateContent>
          </a:graphicData>
        </a:graphic>
      </p:graphicFrame>
      <p:sp>
        <p:nvSpPr>
          <p:cNvPr id="16" name="矩形 15"/>
          <p:cNvSpPr/>
          <p:nvPr/>
        </p:nvSpPr>
        <p:spPr>
          <a:xfrm>
            <a:off x="5480967" y="3485031"/>
            <a:ext cx="708515" cy="491067"/>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4"/>
          <p:cNvSpPr>
            <a:spLocks noChangeArrowheads="1"/>
          </p:cNvSpPr>
          <p:nvPr/>
        </p:nvSpPr>
        <p:spPr bwMode="auto">
          <a:xfrm>
            <a:off x="541020" y="5963285"/>
            <a:ext cx="6073140" cy="36830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buClrTx/>
              <a:buSzTx/>
              <a:buFontTx/>
            </a:pPr>
            <a:r>
              <a:rPr lang="en-US" altLang="zh-CN" b="1" u="sng" dirty="0">
                <a:solidFill>
                  <a:srgbClr val="000000"/>
                </a:solidFill>
                <a:latin typeface="Verdana" panose="020B0604030504040204" pitchFamily="34" charset="0"/>
                <a:ea typeface="仿宋" panose="02010609060101010101" pitchFamily="49" charset="-122"/>
              </a:rPr>
              <a:t>M</a:t>
            </a:r>
            <a:r>
              <a:rPr lang="en-US" altLang="zh-CN" b="1" u="sng" dirty="0">
                <a:solidFill>
                  <a:srgbClr val="000000"/>
                </a:solidFill>
                <a:latin typeface="Verdana" panose="020B0604030504040204" pitchFamily="34" charset="0"/>
                <a:ea typeface="Verdana" panose="020B0604030504040204" pitchFamily="34" charset="0"/>
              </a:rPr>
              <a:t>onthly carbon credits of residents proposed</a:t>
            </a:r>
          </a:p>
        </p:txBody>
      </p:sp>
      <p:graphicFrame>
        <p:nvGraphicFramePr>
          <p:cNvPr id="22" name="对象 21"/>
          <p:cNvGraphicFramePr>
            <a:graphicFrameLocks noChangeAspect="1"/>
          </p:cNvGraphicFramePr>
          <p:nvPr/>
        </p:nvGraphicFramePr>
        <p:xfrm>
          <a:off x="7002793" y="5786696"/>
          <a:ext cx="4442655" cy="719585"/>
        </p:xfrm>
        <a:graphic>
          <a:graphicData uri="http://schemas.openxmlformats.org/presentationml/2006/ole">
            <mc:AlternateContent xmlns:mc="http://schemas.openxmlformats.org/markup-compatibility/2006">
              <mc:Choice xmlns:v="urn:schemas-microsoft-com:vml" Requires="v">
                <p:oleObj name="Equation" r:id="rId9" imgW="1803400" imgH="292100" progId="Equation.DSMT4">
                  <p:embed/>
                </p:oleObj>
              </mc:Choice>
              <mc:Fallback>
                <p:oleObj name="Equation" r:id="rId9" imgW="1803400" imgH="292100" progId="Equation.DSMT4">
                  <p:embed/>
                  <p:pic>
                    <p:nvPicPr>
                      <p:cNvPr id="0" name="对象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2793" y="5786696"/>
                        <a:ext cx="4442655" cy="719585"/>
                      </a:xfrm>
                      <a:prstGeom prst="rect">
                        <a:avLst/>
                      </a:prstGeom>
                      <a:noFill/>
                    </p:spPr>
                  </p:pic>
                </p:oleObj>
              </mc:Fallback>
            </mc:AlternateContent>
          </a:graphicData>
        </a:graphic>
      </p:graphicFrame>
      <p:sp>
        <p:nvSpPr>
          <p:cNvPr id="29" name="文本框 28"/>
          <p:cNvSpPr txBox="1"/>
          <p:nvPr/>
        </p:nvSpPr>
        <p:spPr>
          <a:xfrm>
            <a:off x="9115425" y="6437190"/>
            <a:ext cx="3212306" cy="443431"/>
          </a:xfrm>
          <a:prstGeom prst="rect">
            <a:avLst/>
          </a:prstGeom>
          <a:solidFill>
            <a:schemeClr val="bg1">
              <a:lumMod val="95000"/>
            </a:schemeClr>
          </a:solidFill>
        </p:spPr>
        <p:txBody>
          <a:bodyPr wrap="square">
            <a:noAutofit/>
          </a:bodyPr>
          <a:lstStyle/>
          <a:p>
            <a:r>
              <a:rPr lang="en-US" altLang="zh-CN" dirty="0">
                <a:solidFill>
                  <a:srgbClr val="000000"/>
                </a:solidFill>
                <a:latin typeface="Verdana" panose="020B0604030504040204" pitchFamily="34" charset="0"/>
                <a:ea typeface="Verdana" panose="020B0604030504040204" pitchFamily="34" charset="0"/>
              </a:rPr>
              <a:t> I</a:t>
            </a:r>
            <a:r>
              <a:rPr lang="en-US" altLang="zh-CN" sz="1800" dirty="0">
                <a:solidFill>
                  <a:srgbClr val="000000"/>
                </a:solidFill>
                <a:effectLst/>
                <a:latin typeface="Verdana" panose="020B0604030504040204" pitchFamily="34" charset="0"/>
                <a:ea typeface="Verdana" panose="020B0604030504040204" pitchFamily="34" charset="0"/>
              </a:rPr>
              <a:t>ncentive carbon credits</a:t>
            </a:r>
            <a:endParaRPr lang="zh-CN" altLang="en-US" dirty="0">
              <a:latin typeface="Verdana" panose="020B0604030504040204" pitchFamily="34" charset="0"/>
            </a:endParaRPr>
          </a:p>
        </p:txBody>
      </p:sp>
      <p:cxnSp>
        <p:nvCxnSpPr>
          <p:cNvPr id="35" name="直接箭头连接符 34"/>
          <p:cNvCxnSpPr/>
          <p:nvPr/>
        </p:nvCxnSpPr>
        <p:spPr>
          <a:xfrm flipV="1">
            <a:off x="11218746" y="6250781"/>
            <a:ext cx="0" cy="24690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9" name="文本框 38"/>
          <p:cNvSpPr txBox="1"/>
          <p:nvPr/>
        </p:nvSpPr>
        <p:spPr>
          <a:xfrm>
            <a:off x="7580908" y="3099433"/>
            <a:ext cx="4267078" cy="1200329"/>
          </a:xfrm>
          <a:prstGeom prst="rect">
            <a:avLst/>
          </a:prstGeom>
          <a:noFill/>
        </p:spPr>
        <p:txBody>
          <a:bodyPr wrap="square">
            <a:spAutoFit/>
          </a:bodyPr>
          <a:lstStyle/>
          <a:p>
            <a:r>
              <a:rPr lang="en-US" altLang="zh-CN" i="1" kern="100" dirty="0">
                <a:solidFill>
                  <a:srgbClr val="000000"/>
                </a:solidFill>
                <a:effectLst/>
                <a:latin typeface="Verdana" panose="020B0604030504040204" pitchFamily="34" charset="0"/>
                <a:ea typeface="Verdana" panose="020B0604030504040204" pitchFamily="34" charset="0"/>
              </a:rPr>
              <a:t>    m</a:t>
            </a:r>
            <a:r>
              <a:rPr lang="en-US" altLang="zh-CN" kern="100" dirty="0">
                <a:solidFill>
                  <a:srgbClr val="000000"/>
                </a:solidFill>
                <a:effectLst/>
                <a:latin typeface="Verdana" panose="020B0604030504040204" pitchFamily="34" charset="0"/>
                <a:ea typeface="Verdana" panose="020B0604030504040204" pitchFamily="34" charset="0"/>
              </a:rPr>
              <a:t>=1,2,3 represent </a:t>
            </a:r>
            <a:r>
              <a:rPr lang="en-US" altLang="zh-CN" dirty="0">
                <a:solidFill>
                  <a:srgbClr val="000000"/>
                </a:solidFill>
                <a:effectLst/>
                <a:latin typeface="Verdana" panose="020B0604030504040204" pitchFamily="34" charset="0"/>
                <a:ea typeface="Verdana" panose="020B0604030504040204" pitchFamily="34" charset="0"/>
              </a:rPr>
              <a:t>the population of the resident are</a:t>
            </a:r>
            <a:r>
              <a:rPr lang="en-US" altLang="zh-CN" kern="100" dirty="0">
                <a:solidFill>
                  <a:srgbClr val="000000"/>
                </a:solidFill>
                <a:effectLst/>
                <a:latin typeface="Verdana" panose="020B0604030504040204" pitchFamily="34" charset="0"/>
                <a:ea typeface="Verdana" panose="020B0604030504040204" pitchFamily="34" charset="0"/>
              </a:rPr>
              <a:t> four and below four, five and above, seven and above respectively.</a:t>
            </a:r>
            <a:endParaRPr lang="zh-CN" altLang="en-US" dirty="0">
              <a:latin typeface="Verdana" panose="020B0604030504040204" pitchFamily="34" charset="0"/>
            </a:endParaRPr>
          </a:p>
        </p:txBody>
      </p:sp>
      <p:sp>
        <p:nvSpPr>
          <p:cNvPr id="41" name="文本框 40"/>
          <p:cNvSpPr txBox="1"/>
          <p:nvPr/>
        </p:nvSpPr>
        <p:spPr>
          <a:xfrm>
            <a:off x="4874859" y="2506836"/>
            <a:ext cx="1712282" cy="584775"/>
          </a:xfrm>
          <a:prstGeom prst="rect">
            <a:avLst/>
          </a:prstGeom>
          <a:solidFill>
            <a:schemeClr val="bg1">
              <a:lumMod val="95000"/>
            </a:schemeClr>
          </a:solidFill>
        </p:spPr>
        <p:txBody>
          <a:bodyPr wrap="square">
            <a:spAutoFit/>
          </a:bodyPr>
          <a:lstStyle/>
          <a:p>
            <a:r>
              <a:rPr lang="en-US" altLang="zh-CN" sz="1600" dirty="0">
                <a:solidFill>
                  <a:srgbClr val="000000"/>
                </a:solidFill>
                <a:latin typeface="Verdana" panose="020B0604030504040204" pitchFamily="34" charset="0"/>
                <a:ea typeface="Verdana" panose="020B0604030504040204" pitchFamily="34" charset="0"/>
              </a:rPr>
              <a:t>M</a:t>
            </a:r>
            <a:r>
              <a:rPr lang="en-US" altLang="zh-CN" sz="1600" dirty="0">
                <a:solidFill>
                  <a:srgbClr val="000000"/>
                </a:solidFill>
                <a:effectLst/>
                <a:latin typeface="Verdana" panose="020B0604030504040204" pitchFamily="34" charset="0"/>
                <a:ea typeface="Verdana" panose="020B0604030504040204" pitchFamily="34" charset="0"/>
              </a:rPr>
              <a:t>onthly initial carbon quotas </a:t>
            </a:r>
            <a:endParaRPr lang="zh-CN" altLang="en-US" sz="1600" dirty="0">
              <a:latin typeface="Verdana" panose="020B0604030504040204" pitchFamily="34" charset="0"/>
            </a:endParaRPr>
          </a:p>
        </p:txBody>
      </p:sp>
      <p:graphicFrame>
        <p:nvGraphicFramePr>
          <p:cNvPr id="8" name="对象 -2147482612"/>
          <p:cNvGraphicFramePr>
            <a:graphicFrameLocks noChangeAspect="1"/>
          </p:cNvGraphicFramePr>
          <p:nvPr>
            <p:custDataLst>
              <p:tags r:id="rId2"/>
            </p:custDataLst>
          </p:nvPr>
        </p:nvGraphicFramePr>
        <p:xfrm>
          <a:off x="547208" y="2364695"/>
          <a:ext cx="3579080" cy="2366822"/>
        </p:xfrm>
        <a:graphic>
          <a:graphicData uri="http://schemas.openxmlformats.org/presentationml/2006/ole">
            <mc:AlternateContent xmlns:mc="http://schemas.openxmlformats.org/markup-compatibility/2006">
              <mc:Choice xmlns:v="urn:schemas-microsoft-com:vml" Requires="v">
                <p:oleObj r:id="rId11" imgW="2952750" imgH="1946275" progId="Origin95.Graph">
                  <p:embed/>
                </p:oleObj>
              </mc:Choice>
              <mc:Fallback>
                <p:oleObj r:id="rId11" imgW="2952750" imgH="1946275" progId="Origin95.Graph">
                  <p:embed/>
                  <p:pic>
                    <p:nvPicPr>
                      <p:cNvPr id="0" name="对象 -2147482612"/>
                      <p:cNvPicPr/>
                      <p:nvPr/>
                    </p:nvPicPr>
                    <p:blipFill>
                      <a:blip r:embed="rId12"/>
                      <a:stretch>
                        <a:fillRect/>
                      </a:stretch>
                    </p:blipFill>
                    <p:spPr>
                      <a:xfrm>
                        <a:off x="547208" y="2364695"/>
                        <a:ext cx="3579080" cy="2366822"/>
                      </a:xfrm>
                      <a:prstGeom prst="rect">
                        <a:avLst/>
                      </a:prstGeom>
                      <a:noFill/>
                      <a:ln w="38100">
                        <a:noFill/>
                        <a:miter/>
                      </a:ln>
                    </p:spPr>
                  </p:pic>
                </p:oleObj>
              </mc:Fallback>
            </mc:AlternateContent>
          </a:graphicData>
        </a:graphic>
      </p:graphicFrame>
      <p:sp>
        <p:nvSpPr>
          <p:cNvPr id="49" name="文本框 48"/>
          <p:cNvSpPr txBox="1"/>
          <p:nvPr/>
        </p:nvSpPr>
        <p:spPr>
          <a:xfrm>
            <a:off x="561733" y="1447781"/>
            <a:ext cx="11215597" cy="923330"/>
          </a:xfrm>
          <a:prstGeom prst="rect">
            <a:avLst/>
          </a:prstGeom>
          <a:solidFill>
            <a:schemeClr val="accent4">
              <a:lumMod val="20000"/>
              <a:lumOff val="80000"/>
            </a:schemeClr>
          </a:solidFill>
        </p:spPr>
        <p:txBody>
          <a:bodyPr wrap="square">
            <a:spAutoFit/>
          </a:bodyPr>
          <a:lstStyle/>
          <a:p>
            <a:r>
              <a:rPr lang="en-US" altLang="zh-CN" sz="1800" kern="100" dirty="0">
                <a:solidFill>
                  <a:srgbClr val="000000"/>
                </a:solidFill>
                <a:effectLst/>
                <a:latin typeface="Verdana" panose="020B0604030504040204" pitchFamily="34" charset="0"/>
                <a:ea typeface="Verdana" panose="020B0604030504040204" pitchFamily="34" charset="0"/>
              </a:rPr>
              <a:t>    The existing monthly carbon credits of residents involves such elements as carbon quotas, dynamic carbon emission factor, and electricity consumption of residents at different periods.</a:t>
            </a:r>
          </a:p>
          <a:p>
            <a:r>
              <a:rPr lang="en-US" altLang="zh-CN" kern="100" dirty="0">
                <a:solidFill>
                  <a:srgbClr val="000000"/>
                </a:solidFill>
                <a:latin typeface="Verdana" panose="020B0604030504040204" pitchFamily="34" charset="0"/>
                <a:ea typeface="Verdana" panose="020B0604030504040204" pitchFamily="34" charset="0"/>
              </a:rPr>
              <a:t>   </a:t>
            </a:r>
            <a:r>
              <a:rPr lang="en-US" altLang="zh-CN" sz="1800" kern="100" dirty="0">
                <a:solidFill>
                  <a:srgbClr val="000000"/>
                </a:solidFill>
                <a:effectLst/>
                <a:latin typeface="Verdana" panose="020B0604030504040204" pitchFamily="34" charset="0"/>
                <a:ea typeface="Verdana" panose="020B0604030504040204" pitchFamily="34" charset="0"/>
              </a:rPr>
              <a:t> In this paper, the </a:t>
            </a:r>
            <a:r>
              <a:rPr lang="en-US" altLang="zh-CN" sz="1800" dirty="0">
                <a:effectLst/>
                <a:latin typeface="Verdana" panose="020B0604030504040204" pitchFamily="34" charset="0"/>
                <a:ea typeface="Verdana" panose="020B0604030504040204" pitchFamily="34" charset="0"/>
              </a:rPr>
              <a:t>incentive carbon credits is considered for </a:t>
            </a:r>
            <a:r>
              <a:rPr lang="en-US" altLang="zh-CN" sz="1800" kern="100" dirty="0">
                <a:latin typeface="Verdana" panose="020B0604030504040204" pitchFamily="34" charset="0"/>
                <a:ea typeface="Verdana" panose="020B0604030504040204" pitchFamily="34" charset="0"/>
                <a:cs typeface="Times New Roman" panose="02020603050405020304" pitchFamily="18" charset="0"/>
              </a:rPr>
              <a:t>"peak load shaving" behavior.</a:t>
            </a:r>
          </a:p>
        </p:txBody>
      </p:sp>
      <p:sp>
        <p:nvSpPr>
          <p:cNvPr id="11" name="文本框 10"/>
          <p:cNvSpPr txBox="1"/>
          <p:nvPr/>
        </p:nvSpPr>
        <p:spPr>
          <a:xfrm>
            <a:off x="9602" y="4597981"/>
            <a:ext cx="5270151" cy="584775"/>
          </a:xfrm>
          <a:prstGeom prst="rect">
            <a:avLst/>
          </a:prstGeom>
          <a:noFill/>
        </p:spPr>
        <p:txBody>
          <a:bodyPr wrap="square">
            <a:spAutoFit/>
          </a:bodyPr>
          <a:lstStyle/>
          <a:p>
            <a:pPr algn="ctr"/>
            <a:r>
              <a:rPr lang="en-US" altLang="zh-CN" sz="1600" b="1" dirty="0">
                <a:latin typeface="Verdana" panose="020B0604030504040204" pitchFamily="34" charset="0"/>
                <a:ea typeface="Verdana" panose="020B0604030504040204" pitchFamily="34" charset="0"/>
                <a:cs typeface="Times New Roman" panose="02020603050405020304" pitchFamily="18" charset="0"/>
              </a:rPr>
              <a:t>Fig. 1. Schematic diagram for carbon emission valley period</a:t>
            </a:r>
            <a:endParaRPr lang="zh-CN" altLang="en-US" sz="1600" b="1" dirty="0">
              <a:latin typeface="Verdana" panose="020B0604030504040204" pitchFamily="34"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53803" y="587039"/>
            <a:ext cx="11938197"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latin typeface="Verdana" panose="020B0604030504040204" pitchFamily="34" charset="0"/>
                <a:ea typeface="Verdana" panose="020B0604030504040204" pitchFamily="34" charset="0"/>
                <a:cs typeface="Calibri Light" panose="020F0302020204030204" pitchFamily="34" charset="0"/>
              </a:rPr>
              <a:t>Resident Carbon Credits Decision-making Model</a:t>
            </a:r>
          </a:p>
        </p:txBody>
      </p:sp>
      <p:graphicFrame>
        <p:nvGraphicFramePr>
          <p:cNvPr id="2" name="对象 1"/>
          <p:cNvGraphicFramePr/>
          <p:nvPr/>
        </p:nvGraphicFramePr>
        <p:xfrm>
          <a:off x="394335" y="1334135"/>
          <a:ext cx="3735070" cy="4967605"/>
        </p:xfrm>
        <a:graphic>
          <a:graphicData uri="http://schemas.openxmlformats.org/presentationml/2006/ole">
            <mc:AlternateContent xmlns:mc="http://schemas.openxmlformats.org/markup-compatibility/2006">
              <mc:Choice xmlns:v="urn:schemas-microsoft-com:vml" Requires="v">
                <p:oleObj name="Visio" r:id="rId3" imgW="4358005" imgH="6175375" progId="Visio.Drawing.15">
                  <p:embed/>
                </p:oleObj>
              </mc:Choice>
              <mc:Fallback>
                <p:oleObj name="Visio" r:id="rId3" imgW="4358005" imgH="6175375" progId="Visio.Drawing.15">
                  <p:embed/>
                  <p:pic>
                    <p:nvPicPr>
                      <p:cNvPr id="0" name="对象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35" y="1334135"/>
                        <a:ext cx="3735070" cy="4967605"/>
                      </a:xfrm>
                      <a:prstGeom prst="rect">
                        <a:avLst/>
                      </a:prstGeom>
                      <a:noFill/>
                    </p:spPr>
                  </p:pic>
                </p:oleObj>
              </mc:Fallback>
            </mc:AlternateContent>
          </a:graphicData>
        </a:graphic>
      </p:graphicFrame>
      <p:sp>
        <p:nvSpPr>
          <p:cNvPr id="8" name="文本框 7"/>
          <p:cNvSpPr txBox="1"/>
          <p:nvPr/>
        </p:nvSpPr>
        <p:spPr>
          <a:xfrm>
            <a:off x="3979332" y="1582931"/>
            <a:ext cx="7603067" cy="1681480"/>
          </a:xfrm>
          <a:prstGeom prst="rect">
            <a:avLst/>
          </a:prstGeom>
          <a:solidFill>
            <a:schemeClr val="accent4">
              <a:lumMod val="20000"/>
              <a:lumOff val="80000"/>
            </a:schemeClr>
          </a:solidFill>
        </p:spPr>
        <p:txBody>
          <a:bodyPr wrap="square">
            <a:spAutoFit/>
          </a:bodyPr>
          <a:lstStyle/>
          <a:p>
            <a:pPr indent="183515" algn="just">
              <a:lnSpc>
                <a:spcPct val="115000"/>
              </a:lnSpc>
              <a:spcAft>
                <a:spcPts val="600"/>
              </a:spcAft>
            </a:pPr>
            <a:r>
              <a:rPr lang="en-US" altLang="zh-CN" kern="100" dirty="0">
                <a:solidFill>
                  <a:srgbClr val="000000"/>
                </a:solidFill>
                <a:effectLst/>
                <a:latin typeface="Verdana" panose="020B0604030504040204" pitchFamily="34" charset="0"/>
                <a:ea typeface="Verdana" panose="020B0604030504040204" pitchFamily="34" charset="0"/>
              </a:rPr>
              <a:t>  Based on the residential daily load curve, the carbon valley electricity consumption ratio is used to characterize the residential carbon valley electricity consumption characteristics. K-means clustering method is used to classify residents according to the ratio.</a:t>
            </a:r>
          </a:p>
        </p:txBody>
      </p:sp>
      <p:graphicFrame>
        <p:nvGraphicFramePr>
          <p:cNvPr id="9" name="对象 8"/>
          <p:cNvGraphicFramePr>
            <a:graphicFrameLocks noChangeAspect="1"/>
          </p:cNvGraphicFramePr>
          <p:nvPr/>
        </p:nvGraphicFramePr>
        <p:xfrm>
          <a:off x="6777990" y="3818890"/>
          <a:ext cx="2264410" cy="1514475"/>
        </p:xfrm>
        <a:graphic>
          <a:graphicData uri="http://schemas.openxmlformats.org/presentationml/2006/ole">
            <mc:AlternateContent xmlns:mc="http://schemas.openxmlformats.org/markup-compatibility/2006">
              <mc:Choice xmlns:v="urn:schemas-microsoft-com:vml" Requires="v">
                <p:oleObj name="Equation" r:id="rId5" imgW="1193800" imgH="800100" progId="Equation.DSMT4">
                  <p:embed/>
                </p:oleObj>
              </mc:Choice>
              <mc:Fallback>
                <p:oleObj name="Equation" r:id="rId5" imgW="1193800" imgH="800100" progId="Equation.DSMT4">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7990" y="3818890"/>
                        <a:ext cx="2264410" cy="1514475"/>
                      </a:xfrm>
                      <a:prstGeom prst="rect">
                        <a:avLst/>
                      </a:prstGeom>
                      <a:noFill/>
                    </p:spPr>
                  </p:pic>
                </p:oleObj>
              </mc:Fallback>
            </mc:AlternateContent>
          </a:graphicData>
        </a:graphic>
      </p:graphicFrame>
      <p:sp>
        <p:nvSpPr>
          <p:cNvPr id="11" name="文本框 10"/>
          <p:cNvSpPr txBox="1"/>
          <p:nvPr/>
        </p:nvSpPr>
        <p:spPr>
          <a:xfrm>
            <a:off x="4755380" y="5275069"/>
            <a:ext cx="3703382" cy="368300"/>
          </a:xfrm>
          <a:prstGeom prst="rect">
            <a:avLst/>
          </a:prstGeom>
          <a:solidFill>
            <a:schemeClr val="bg1">
              <a:lumMod val="95000"/>
            </a:schemeClr>
          </a:solidFill>
        </p:spPr>
        <p:txBody>
          <a:bodyPr wrap="square">
            <a:spAutoFit/>
          </a:bodyPr>
          <a:lstStyle/>
          <a:p>
            <a:r>
              <a:rPr lang="en-US" altLang="zh-CN" dirty="0">
                <a:solidFill>
                  <a:srgbClr val="000000"/>
                </a:solidFill>
                <a:effectLst/>
                <a:latin typeface="Verdana" panose="020B0604030504040204" pitchFamily="34" charset="0"/>
                <a:ea typeface="Verdana" panose="020B0604030504040204" pitchFamily="34" charset="0"/>
              </a:rPr>
              <a:t>Center value of cluster </a:t>
            </a:r>
            <a:r>
              <a:rPr lang="en-US" altLang="zh-CN" i="1" dirty="0">
                <a:solidFill>
                  <a:srgbClr val="000000"/>
                </a:solidFill>
                <a:effectLst/>
                <a:latin typeface="Verdana" panose="020B0604030504040204" pitchFamily="34" charset="0"/>
                <a:ea typeface="Verdana" panose="020B0604030504040204" pitchFamily="34" charset="0"/>
              </a:rPr>
              <a:t>j</a:t>
            </a:r>
            <a:endParaRPr lang="zh-CN" altLang="en-US" i="1" dirty="0">
              <a:latin typeface="Verdana" panose="020B0604030504040204" pitchFamily="34" charset="0"/>
            </a:endParaRPr>
          </a:p>
        </p:txBody>
      </p:sp>
      <p:sp>
        <p:nvSpPr>
          <p:cNvPr id="12" name="文本框 11"/>
          <p:cNvSpPr txBox="1"/>
          <p:nvPr/>
        </p:nvSpPr>
        <p:spPr>
          <a:xfrm>
            <a:off x="3981450" y="3411855"/>
            <a:ext cx="6774815" cy="368300"/>
          </a:xfrm>
          <a:prstGeom prst="rect">
            <a:avLst/>
          </a:prstGeom>
          <a:solidFill>
            <a:schemeClr val="bg1">
              <a:lumMod val="95000"/>
            </a:schemeClr>
          </a:solidFill>
        </p:spPr>
        <p:txBody>
          <a:bodyPr wrap="square">
            <a:spAutoFit/>
          </a:bodyPr>
          <a:lstStyle/>
          <a:p>
            <a:pPr lvl="0" algn="l">
              <a:buClrTx/>
              <a:buSzTx/>
              <a:buFontTx/>
            </a:pPr>
            <a:r>
              <a:rPr lang="en-US" altLang="zh-CN" dirty="0">
                <a:solidFill>
                  <a:srgbClr val="000000"/>
                </a:solidFill>
                <a:effectLst/>
                <a:latin typeface="Verdana" panose="020B0604030504040204" pitchFamily="34" charset="0"/>
                <a:ea typeface="Verdana" panose="020B0604030504040204" pitchFamily="34" charset="0"/>
                <a:sym typeface="+mn-ea"/>
              </a:rPr>
              <a:t>Distance between the resident and the cluster center</a:t>
            </a:r>
          </a:p>
        </p:txBody>
      </p:sp>
      <p:cxnSp>
        <p:nvCxnSpPr>
          <p:cNvPr id="13" name="直接箭头连接符 12"/>
          <p:cNvCxnSpPr/>
          <p:nvPr/>
        </p:nvCxnSpPr>
        <p:spPr>
          <a:xfrm flipV="1">
            <a:off x="6291973" y="5086350"/>
            <a:ext cx="651752" cy="2223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219965" y="3749270"/>
            <a:ext cx="558056" cy="263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979332" y="5932175"/>
            <a:ext cx="7227291" cy="369332"/>
          </a:xfrm>
          <a:prstGeom prst="rect">
            <a:avLst/>
          </a:prstGeom>
          <a:solidFill>
            <a:schemeClr val="accent3">
              <a:lumMod val="20000"/>
              <a:lumOff val="80000"/>
            </a:schemeClr>
          </a:solidFill>
        </p:spPr>
        <p:txBody>
          <a:bodyPr wrap="square">
            <a:spAutoFit/>
          </a:bodyPr>
          <a:lstStyle/>
          <a:p>
            <a:r>
              <a:rPr lang="en-US" altLang="zh-CN" dirty="0">
                <a:solidFill>
                  <a:srgbClr val="000000"/>
                </a:solidFill>
                <a:effectLst/>
                <a:latin typeface="Verdana" panose="020B0604030504040204" pitchFamily="34" charset="0"/>
                <a:ea typeface="Verdana" panose="020B0604030504040204" pitchFamily="34" charset="0"/>
              </a:rPr>
              <a:t>From the first cluster to the final, the cluster center decline.</a:t>
            </a:r>
            <a:endParaRPr lang="zh-CN" altLang="en-US" dirty="0">
              <a:latin typeface="Verdana" panose="020B0604030504040204" pitchFamily="34" charset="0"/>
            </a:endParaRPr>
          </a:p>
        </p:txBody>
      </p:sp>
      <p:sp>
        <p:nvSpPr>
          <p:cNvPr id="6" name="文本框 5"/>
          <p:cNvSpPr txBox="1"/>
          <p:nvPr/>
        </p:nvSpPr>
        <p:spPr>
          <a:xfrm>
            <a:off x="-54073" y="6277841"/>
            <a:ext cx="4090555" cy="584775"/>
          </a:xfrm>
          <a:prstGeom prst="rect">
            <a:avLst/>
          </a:prstGeom>
          <a:noFill/>
        </p:spPr>
        <p:txBody>
          <a:bodyPr wrap="square">
            <a:spAutoFit/>
          </a:bodyPr>
          <a:lstStyle/>
          <a:p>
            <a:pPr algn="ctr"/>
            <a:r>
              <a:rPr lang="en-US" altLang="zh-CN" sz="1600" b="1" dirty="0">
                <a:latin typeface="Verdana" panose="020B0604030504040204" pitchFamily="34" charset="0"/>
                <a:ea typeface="Verdana" panose="020B0604030504040204" pitchFamily="34" charset="0"/>
                <a:cs typeface="Times New Roman" panose="02020603050405020304" pitchFamily="18" charset="0"/>
              </a:rPr>
              <a:t>Fig. 2. Solution process based on K-means cluster</a:t>
            </a:r>
            <a:endParaRPr lang="zh-CN" altLang="en-US" sz="1600" b="1" dirty="0">
              <a:latin typeface="Verdana" panose="020B0604030504040204" pitchFamily="34"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53803" y="587039"/>
            <a:ext cx="11938197"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latin typeface="Verdana" panose="020B0604030504040204" pitchFamily="34" charset="0"/>
                <a:ea typeface="Verdana" panose="020B0604030504040204" pitchFamily="34" charset="0"/>
                <a:cs typeface="Calibri Light" panose="020F0302020204030204" pitchFamily="34" charset="0"/>
              </a:rPr>
              <a:t>Resident Carbon Credits Decision-making Model</a:t>
            </a:r>
          </a:p>
        </p:txBody>
      </p:sp>
      <p:graphicFrame>
        <p:nvGraphicFramePr>
          <p:cNvPr id="4" name="对象 3"/>
          <p:cNvGraphicFramePr>
            <a:graphicFrameLocks noChangeAspect="1"/>
          </p:cNvGraphicFramePr>
          <p:nvPr/>
        </p:nvGraphicFramePr>
        <p:xfrm>
          <a:off x="593725" y="3435350"/>
          <a:ext cx="5501640" cy="904240"/>
        </p:xfrm>
        <a:graphic>
          <a:graphicData uri="http://schemas.openxmlformats.org/presentationml/2006/ole">
            <mc:AlternateContent xmlns:mc="http://schemas.openxmlformats.org/markup-compatibility/2006">
              <mc:Choice xmlns:v="urn:schemas-microsoft-com:vml" Requires="v">
                <p:oleObj name="Equation" r:id="rId3" imgW="1854200" imgH="304800" progId="Equation.DSMT4">
                  <p:embed/>
                </p:oleObj>
              </mc:Choice>
              <mc:Fallback>
                <p:oleObj name="Equation" r:id="rId3" imgW="1854200" imgH="3048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3435350"/>
                        <a:ext cx="5501640" cy="904240"/>
                      </a:xfrm>
                      <a:prstGeom prst="rect">
                        <a:avLst/>
                      </a:prstGeom>
                      <a:noFill/>
                    </p:spPr>
                  </p:pic>
                </p:oleObj>
              </mc:Fallback>
            </mc:AlternateContent>
          </a:graphicData>
        </a:graphic>
      </p:graphicFrame>
      <p:sp>
        <p:nvSpPr>
          <p:cNvPr id="5" name="文本框 4"/>
          <p:cNvSpPr txBox="1"/>
          <p:nvPr/>
        </p:nvSpPr>
        <p:spPr>
          <a:xfrm>
            <a:off x="1026264" y="2762048"/>
            <a:ext cx="3107026" cy="369332"/>
          </a:xfrm>
          <a:prstGeom prst="rect">
            <a:avLst/>
          </a:prstGeom>
          <a:solidFill>
            <a:schemeClr val="bg1"/>
          </a:solidFill>
        </p:spPr>
        <p:txBody>
          <a:bodyPr wrap="square">
            <a:spAutoFit/>
          </a:bodyPr>
          <a:lstStyle/>
          <a:p>
            <a:r>
              <a:rPr lang="en-US" altLang="zh-CN" dirty="0">
                <a:effectLst/>
                <a:latin typeface="Verdana" panose="020B0604030504040204" pitchFamily="34" charset="0"/>
                <a:ea typeface="Verdana" panose="020B0604030504040204" pitchFamily="34" charset="0"/>
              </a:rPr>
              <a:t>Incentive coefficients</a:t>
            </a:r>
            <a:endParaRPr lang="zh-CN" altLang="en-US" dirty="0">
              <a:latin typeface="Verdana" panose="020B0604030504040204" pitchFamily="34" charset="0"/>
            </a:endParaRPr>
          </a:p>
        </p:txBody>
      </p:sp>
      <p:graphicFrame>
        <p:nvGraphicFramePr>
          <p:cNvPr id="6" name="对象 5"/>
          <p:cNvGraphicFramePr>
            <a:graphicFrameLocks noChangeAspect="1"/>
          </p:cNvGraphicFramePr>
          <p:nvPr/>
        </p:nvGraphicFramePr>
        <p:xfrm>
          <a:off x="3666067" y="2742168"/>
          <a:ext cx="1835045" cy="377064"/>
        </p:xfrm>
        <a:graphic>
          <a:graphicData uri="http://schemas.openxmlformats.org/presentationml/2006/ole">
            <mc:AlternateContent xmlns:mc="http://schemas.openxmlformats.org/markup-compatibility/2006">
              <mc:Choice xmlns:v="urn:schemas-microsoft-com:vml" Requires="v">
                <p:oleObj name="Equation" r:id="rId5" imgW="927100" imgH="190500" progId="Equation.DSMT4">
                  <p:embed/>
                </p:oleObj>
              </mc:Choice>
              <mc:Fallback>
                <p:oleObj name="Equation" r:id="rId5" imgW="927100" imgH="190500" progId="Equation.DSMT4">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6067" y="2742168"/>
                        <a:ext cx="1835045" cy="377064"/>
                      </a:xfrm>
                      <a:prstGeom prst="rect">
                        <a:avLst/>
                      </a:prstGeom>
                      <a:noFill/>
                    </p:spPr>
                  </p:pic>
                </p:oleObj>
              </mc:Fallback>
            </mc:AlternateContent>
          </a:graphicData>
        </a:graphic>
      </p:graphicFrame>
      <p:cxnSp>
        <p:nvCxnSpPr>
          <p:cNvPr id="8" name="直接箭头连接符 7"/>
          <p:cNvCxnSpPr/>
          <p:nvPr/>
        </p:nvCxnSpPr>
        <p:spPr>
          <a:xfrm>
            <a:off x="1987730" y="3165126"/>
            <a:ext cx="1184095" cy="4210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nvGraphicFramePr>
        <p:xfrm>
          <a:off x="7194144" y="2088525"/>
          <a:ext cx="4255249" cy="2813675"/>
        </p:xfrm>
        <a:graphic>
          <a:graphicData uri="http://schemas.openxmlformats.org/presentationml/2006/ole">
            <mc:AlternateContent xmlns:mc="http://schemas.openxmlformats.org/markup-compatibility/2006">
              <mc:Choice xmlns:v="urn:schemas-microsoft-com:vml" Requires="v">
                <p:oleObj name="Graph" r:id="rId7" imgW="2952750" imgH="1946275" progId="Origin95.Graph">
                  <p:embed/>
                </p:oleObj>
              </mc:Choice>
              <mc:Fallback>
                <p:oleObj name="Graph" r:id="rId7" imgW="2952750" imgH="1946275" progId="Origin95.Graph">
                  <p:embed/>
                  <p:pic>
                    <p:nvPicPr>
                      <p:cNvPr id="0" name="对象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4144" y="2088525"/>
                        <a:ext cx="4255249" cy="2813675"/>
                      </a:xfrm>
                      <a:prstGeom prst="rect">
                        <a:avLst/>
                      </a:prstGeom>
                      <a:noFill/>
                    </p:spPr>
                  </p:pic>
                </p:oleObj>
              </mc:Fallback>
            </mc:AlternateContent>
          </a:graphicData>
        </a:graphic>
      </p:graphicFrame>
      <p:cxnSp>
        <p:nvCxnSpPr>
          <p:cNvPr id="16" name="直接箭头连接符 15"/>
          <p:cNvCxnSpPr/>
          <p:nvPr/>
        </p:nvCxnSpPr>
        <p:spPr>
          <a:xfrm flipV="1">
            <a:off x="6177963" y="3716867"/>
            <a:ext cx="2373370" cy="63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86692" y="5217049"/>
            <a:ext cx="5270151" cy="584775"/>
          </a:xfrm>
          <a:prstGeom prst="rect">
            <a:avLst/>
          </a:prstGeom>
          <a:noFill/>
        </p:spPr>
        <p:txBody>
          <a:bodyPr wrap="square">
            <a:spAutoFit/>
          </a:bodyPr>
          <a:lstStyle/>
          <a:p>
            <a:pPr algn="ctr"/>
            <a:r>
              <a:rPr lang="en-US" altLang="zh-CN" sz="1600" b="1" dirty="0">
                <a:latin typeface="Verdana" panose="020B0604030504040204" pitchFamily="34" charset="0"/>
                <a:ea typeface="Verdana" panose="020B0604030504040204" pitchFamily="34" charset="0"/>
                <a:cs typeface="Times New Roman" panose="02020603050405020304" pitchFamily="18" charset="0"/>
              </a:rPr>
              <a:t>Fig. 1. Schematic diagram for carbon emission valley period</a:t>
            </a:r>
            <a:endParaRPr lang="zh-CN" altLang="en-US" sz="1600" b="1" dirty="0">
              <a:latin typeface="Verdana" panose="020B0604030504040204" pitchFamily="34"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53167" y="619011"/>
            <a:ext cx="11938197"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latin typeface="Verdana" panose="020B0604030504040204" pitchFamily="34" charset="0"/>
                <a:ea typeface="Verdana" panose="020B0604030504040204" pitchFamily="34" charset="0"/>
                <a:cs typeface="Calibri Light" panose="020F0302020204030204" pitchFamily="34" charset="0"/>
              </a:rPr>
              <a:t>Model Construction</a:t>
            </a:r>
          </a:p>
        </p:txBody>
      </p:sp>
      <p:sp>
        <p:nvSpPr>
          <p:cNvPr id="2" name="矩形: 圆角 1"/>
          <p:cNvSpPr/>
          <p:nvPr/>
        </p:nvSpPr>
        <p:spPr>
          <a:xfrm>
            <a:off x="415447" y="1557463"/>
            <a:ext cx="2193133" cy="51435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Optimization goal</a:t>
            </a:r>
            <a:endParaRPr lang="zh-CN" altLang="en-US" dirty="0">
              <a:solidFill>
                <a:schemeClr val="tx1"/>
              </a:solidFill>
            </a:endParaRPr>
          </a:p>
        </p:txBody>
      </p:sp>
      <p:sp>
        <p:nvSpPr>
          <p:cNvPr id="5" name="文本框 4"/>
          <p:cNvSpPr txBox="1"/>
          <p:nvPr/>
        </p:nvSpPr>
        <p:spPr>
          <a:xfrm>
            <a:off x="2853690" y="1563370"/>
            <a:ext cx="9076690" cy="700405"/>
          </a:xfrm>
          <a:prstGeom prst="rect">
            <a:avLst/>
          </a:prstGeom>
          <a:noFill/>
        </p:spPr>
        <p:txBody>
          <a:bodyPr wrap="square">
            <a:spAutoFit/>
          </a:bodyPr>
          <a:lstStyle/>
          <a:p>
            <a:pPr>
              <a:lnSpc>
                <a:spcPct val="110000"/>
              </a:lnSpc>
            </a:pPr>
            <a:r>
              <a:rPr lang="en-US" altLang="zh-CN" kern="100" dirty="0">
                <a:solidFill>
                  <a:srgbClr val="000000"/>
                </a:solidFill>
                <a:latin typeface="Verdana" panose="020B0604030504040204" pitchFamily="34" charset="0"/>
                <a:ea typeface="Verdana" panose="020B0604030504040204" pitchFamily="34" charset="0"/>
              </a:rPr>
              <a:t>R</a:t>
            </a:r>
            <a:r>
              <a:rPr lang="en-US" altLang="zh-CN" kern="100" dirty="0">
                <a:solidFill>
                  <a:srgbClr val="000000"/>
                </a:solidFill>
                <a:effectLst/>
                <a:latin typeface="Verdana" panose="020B0604030504040204" pitchFamily="34" charset="0"/>
                <a:ea typeface="Verdana" panose="020B0604030504040204" pitchFamily="34" charset="0"/>
              </a:rPr>
              <a:t>esidents with a higher carbon valley electricity consumption ratio should get more incentive credits.</a:t>
            </a:r>
          </a:p>
        </p:txBody>
      </p:sp>
      <p:sp>
        <p:nvSpPr>
          <p:cNvPr id="6" name="矩形: 圆角 5"/>
          <p:cNvSpPr/>
          <p:nvPr/>
        </p:nvSpPr>
        <p:spPr>
          <a:xfrm>
            <a:off x="415447" y="3231285"/>
            <a:ext cx="2193133" cy="51435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Constraints</a:t>
            </a:r>
            <a:endParaRPr lang="zh-CN" altLang="en-US" dirty="0">
              <a:solidFill>
                <a:schemeClr val="tx1"/>
              </a:solidFill>
            </a:endParaRPr>
          </a:p>
        </p:txBody>
      </p:sp>
      <p:sp>
        <p:nvSpPr>
          <p:cNvPr id="7" name="文本框 6"/>
          <p:cNvSpPr txBox="1"/>
          <p:nvPr/>
        </p:nvSpPr>
        <p:spPr>
          <a:xfrm>
            <a:off x="2856230" y="3522345"/>
            <a:ext cx="6354445" cy="368300"/>
          </a:xfrm>
          <a:prstGeom prst="rect">
            <a:avLst/>
          </a:prstGeom>
          <a:solidFill>
            <a:srgbClr val="CBFFFF"/>
          </a:solidFill>
        </p:spPr>
        <p:txBody>
          <a:bodyPr wrap="square">
            <a:spAutoFit/>
          </a:bodyPr>
          <a:lstStyle/>
          <a:p>
            <a:r>
              <a:rPr lang="en-US" altLang="zh-CN" kern="100" dirty="0">
                <a:solidFill>
                  <a:srgbClr val="000000"/>
                </a:solidFill>
                <a:latin typeface="Verdana" panose="020B0604030504040204" pitchFamily="34" charset="0"/>
                <a:ea typeface="Verdana" panose="020B0604030504040204" pitchFamily="34" charset="0"/>
              </a:rPr>
              <a:t>1) Average monthly carbon credits constraints </a:t>
            </a:r>
          </a:p>
        </p:txBody>
      </p:sp>
      <p:sp>
        <p:nvSpPr>
          <p:cNvPr id="8" name="文本框 7"/>
          <p:cNvSpPr txBox="1"/>
          <p:nvPr/>
        </p:nvSpPr>
        <p:spPr>
          <a:xfrm>
            <a:off x="2853690" y="4590415"/>
            <a:ext cx="6356985" cy="368300"/>
          </a:xfrm>
          <a:prstGeom prst="rect">
            <a:avLst/>
          </a:prstGeom>
          <a:solidFill>
            <a:srgbClr val="E2EFD9"/>
          </a:solidFill>
        </p:spPr>
        <p:txBody>
          <a:bodyPr wrap="square">
            <a:spAutoFit/>
          </a:bodyPr>
          <a:lstStyle/>
          <a:p>
            <a:r>
              <a:rPr lang="en-US" altLang="zh-CN" kern="100" dirty="0">
                <a:solidFill>
                  <a:srgbClr val="000000"/>
                </a:solidFill>
                <a:latin typeface="Verdana" panose="020B0604030504040204" pitchFamily="34" charset="0"/>
                <a:ea typeface="Verdana" panose="020B0604030504040204" pitchFamily="34" charset="0"/>
              </a:rPr>
              <a:t>2) Proportion of residents with zero credit constraints</a:t>
            </a:r>
          </a:p>
        </p:txBody>
      </p:sp>
      <p:sp>
        <p:nvSpPr>
          <p:cNvPr id="9" name="文本框 8"/>
          <p:cNvSpPr txBox="1"/>
          <p:nvPr/>
        </p:nvSpPr>
        <p:spPr>
          <a:xfrm>
            <a:off x="2853690" y="5617210"/>
            <a:ext cx="6356985" cy="645160"/>
          </a:xfrm>
          <a:prstGeom prst="rect">
            <a:avLst/>
          </a:prstGeom>
          <a:solidFill>
            <a:srgbClr val="FFF2CC"/>
          </a:solidFill>
        </p:spPr>
        <p:txBody>
          <a:bodyPr wrap="square">
            <a:spAutoFit/>
          </a:bodyPr>
          <a:lstStyle/>
          <a:p>
            <a:r>
              <a:rPr lang="en-US" altLang="zh-CN" kern="100" dirty="0">
                <a:solidFill>
                  <a:srgbClr val="000000"/>
                </a:solidFill>
                <a:latin typeface="Verdana" panose="020B0604030504040204" pitchFamily="34" charset="0"/>
                <a:ea typeface="Verdana" panose="020B0604030504040204" pitchFamily="34" charset="0"/>
              </a:rPr>
              <a:t>3)</a:t>
            </a:r>
            <a:r>
              <a:rPr lang="zh-CN" altLang="en-US" kern="100" dirty="0">
                <a:solidFill>
                  <a:srgbClr val="000000"/>
                </a:solidFill>
                <a:latin typeface="Verdana" panose="020B0604030504040204" pitchFamily="34" charset="0"/>
                <a:ea typeface="Verdana" panose="020B0604030504040204" pitchFamily="34" charset="0"/>
              </a:rPr>
              <a:t> </a:t>
            </a:r>
            <a:r>
              <a:rPr lang="en-US" altLang="zh-CN" kern="100" dirty="0">
                <a:solidFill>
                  <a:srgbClr val="000000"/>
                </a:solidFill>
                <a:latin typeface="Verdana" panose="020B0604030504040204" pitchFamily="34" charset="0"/>
                <a:ea typeface="Verdana" panose="020B0604030504040204" pitchFamily="34" charset="0"/>
              </a:rPr>
              <a:t>Difference</a:t>
            </a:r>
            <a:r>
              <a:rPr lang="zh-CN" altLang="en-US" kern="100" dirty="0">
                <a:solidFill>
                  <a:srgbClr val="000000"/>
                </a:solidFill>
                <a:latin typeface="Verdana" panose="020B0604030504040204" pitchFamily="34" charset="0"/>
                <a:ea typeface="Verdana" panose="020B0604030504040204" pitchFamily="34" charset="0"/>
              </a:rPr>
              <a:t> </a:t>
            </a:r>
            <a:r>
              <a:rPr lang="en-US" altLang="zh-CN" kern="100" dirty="0">
                <a:solidFill>
                  <a:srgbClr val="000000"/>
                </a:solidFill>
                <a:latin typeface="Verdana" panose="020B0604030504040204" pitchFamily="34" charset="0"/>
                <a:ea typeface="Verdana" panose="020B0604030504040204" pitchFamily="34" charset="0"/>
              </a:rPr>
              <a:t>of</a:t>
            </a:r>
            <a:r>
              <a:rPr lang="zh-CN" altLang="en-US" kern="100" dirty="0">
                <a:solidFill>
                  <a:srgbClr val="000000"/>
                </a:solidFill>
                <a:latin typeface="Verdana" panose="020B0604030504040204" pitchFamily="34" charset="0"/>
                <a:ea typeface="Verdana" panose="020B0604030504040204" pitchFamily="34" charset="0"/>
              </a:rPr>
              <a:t> </a:t>
            </a:r>
            <a:r>
              <a:rPr lang="en-US" altLang="zh-CN" kern="100" dirty="0">
                <a:solidFill>
                  <a:srgbClr val="000000"/>
                </a:solidFill>
                <a:latin typeface="Verdana" panose="020B0604030504040204" pitchFamily="34" charset="0"/>
                <a:ea typeface="Verdana" panose="020B0604030504040204" pitchFamily="34" charset="0"/>
              </a:rPr>
              <a:t>mean</a:t>
            </a:r>
            <a:r>
              <a:rPr lang="zh-CN" altLang="en-US" kern="100" dirty="0">
                <a:solidFill>
                  <a:srgbClr val="000000"/>
                </a:solidFill>
                <a:latin typeface="Verdana" panose="020B0604030504040204" pitchFamily="34" charset="0"/>
                <a:ea typeface="Verdana" panose="020B0604030504040204" pitchFamily="34" charset="0"/>
              </a:rPr>
              <a:t> </a:t>
            </a:r>
            <a:r>
              <a:rPr lang="en-US" altLang="zh-CN" kern="100" dirty="0">
                <a:solidFill>
                  <a:srgbClr val="000000"/>
                </a:solidFill>
                <a:latin typeface="Verdana" panose="020B0604030504040204" pitchFamily="34" charset="0"/>
                <a:ea typeface="Verdana" panose="020B0604030504040204" pitchFamily="34" charset="0"/>
              </a:rPr>
              <a:t>carbon</a:t>
            </a:r>
            <a:r>
              <a:rPr lang="zh-CN" altLang="en-US" kern="100" dirty="0">
                <a:solidFill>
                  <a:srgbClr val="000000"/>
                </a:solidFill>
                <a:latin typeface="Verdana" panose="020B0604030504040204" pitchFamily="34" charset="0"/>
                <a:ea typeface="Verdana" panose="020B0604030504040204" pitchFamily="34" charset="0"/>
              </a:rPr>
              <a:t> </a:t>
            </a:r>
            <a:r>
              <a:rPr lang="en-US" altLang="zh-CN" kern="100" dirty="0">
                <a:solidFill>
                  <a:srgbClr val="000000"/>
                </a:solidFill>
                <a:latin typeface="Verdana" panose="020B0604030504040204" pitchFamily="34" charset="0"/>
                <a:ea typeface="Verdana" panose="020B0604030504040204" pitchFamily="34" charset="0"/>
              </a:rPr>
              <a:t>credits</a:t>
            </a:r>
            <a:r>
              <a:rPr lang="zh-CN" altLang="en-US" kern="100" dirty="0">
                <a:solidFill>
                  <a:srgbClr val="000000"/>
                </a:solidFill>
                <a:latin typeface="Verdana" panose="020B0604030504040204" pitchFamily="34" charset="0"/>
                <a:ea typeface="Verdana" panose="020B0604030504040204" pitchFamily="34" charset="0"/>
              </a:rPr>
              <a:t> </a:t>
            </a:r>
            <a:r>
              <a:rPr lang="en-US" altLang="zh-CN" kern="100" dirty="0">
                <a:solidFill>
                  <a:srgbClr val="000000"/>
                </a:solidFill>
                <a:latin typeface="Verdana" panose="020B0604030504040204" pitchFamily="34" charset="0"/>
                <a:ea typeface="Verdana" panose="020B0604030504040204" pitchFamily="34" charset="0"/>
              </a:rPr>
              <a:t>between</a:t>
            </a:r>
            <a:r>
              <a:rPr lang="zh-CN" altLang="en-US" kern="100" dirty="0">
                <a:solidFill>
                  <a:srgbClr val="000000"/>
                </a:solidFill>
                <a:latin typeface="Verdana" panose="020B0604030504040204" pitchFamily="34" charset="0"/>
                <a:ea typeface="Verdana" panose="020B0604030504040204" pitchFamily="34" charset="0"/>
              </a:rPr>
              <a:t> </a:t>
            </a:r>
            <a:r>
              <a:rPr lang="en-US" altLang="zh-CN" kern="100" dirty="0">
                <a:solidFill>
                  <a:srgbClr val="000000"/>
                </a:solidFill>
                <a:latin typeface="Verdana" panose="020B0604030504040204" pitchFamily="34" charset="0"/>
                <a:ea typeface="Verdana" panose="020B0604030504040204" pitchFamily="34" charset="0"/>
              </a:rPr>
              <a:t>clusters</a:t>
            </a:r>
          </a:p>
        </p:txBody>
      </p:sp>
      <p:graphicFrame>
        <p:nvGraphicFramePr>
          <p:cNvPr id="10" name="对象 9"/>
          <p:cNvGraphicFramePr>
            <a:graphicFrameLocks noChangeAspect="1"/>
          </p:cNvGraphicFramePr>
          <p:nvPr/>
        </p:nvGraphicFramePr>
        <p:xfrm>
          <a:off x="4471651" y="2424145"/>
          <a:ext cx="2880956" cy="748723"/>
        </p:xfrm>
        <a:graphic>
          <a:graphicData uri="http://schemas.openxmlformats.org/presentationml/2006/ole">
            <mc:AlternateContent xmlns:mc="http://schemas.openxmlformats.org/markup-compatibility/2006">
              <mc:Choice xmlns:v="urn:schemas-microsoft-com:vml" Requires="v">
                <p:oleObj name="Equation" r:id="rId3" imgW="1129665" imgH="292100" progId="Equation.DSMT4">
                  <p:embed/>
                </p:oleObj>
              </mc:Choice>
              <mc:Fallback>
                <p:oleObj name="Equation" r:id="rId3" imgW="1129665" imgH="292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651" y="2424145"/>
                        <a:ext cx="2880956" cy="748723"/>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5014433" y="3910462"/>
          <a:ext cx="1892703" cy="680190"/>
        </p:xfrm>
        <a:graphic>
          <a:graphicData uri="http://schemas.openxmlformats.org/presentationml/2006/ole">
            <mc:AlternateContent xmlns:mc="http://schemas.openxmlformats.org/markup-compatibility/2006">
              <mc:Choice xmlns:v="urn:schemas-microsoft-com:vml" Requires="v">
                <p:oleObj name="Equation" r:id="rId5" imgW="812165" imgH="292100" progId="Equation.DSMT4">
                  <p:embed/>
                </p:oleObj>
              </mc:Choice>
              <mc:Fallback>
                <p:oleObj name="Equation" r:id="rId5" imgW="812165" imgH="292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433" y="3910462"/>
                        <a:ext cx="1892703" cy="680190"/>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4912695" y="5005550"/>
          <a:ext cx="2051591" cy="530584"/>
        </p:xfrm>
        <a:graphic>
          <a:graphicData uri="http://schemas.openxmlformats.org/presentationml/2006/ole">
            <mc:AlternateContent xmlns:mc="http://schemas.openxmlformats.org/markup-compatibility/2006">
              <mc:Choice xmlns:v="urn:schemas-microsoft-com:vml" Requires="v">
                <p:oleObj name="Equation" r:id="rId7" imgW="736600" imgH="190500" progId="Equation.DSMT4">
                  <p:embed/>
                </p:oleObj>
              </mc:Choice>
              <mc:Fallback>
                <p:oleObj name="Equation" r:id="rId7" imgW="736600" imgH="1905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2695" y="5005550"/>
                        <a:ext cx="2051591" cy="530584"/>
                      </a:xfrm>
                      <a:prstGeom prst="rect">
                        <a:avLst/>
                      </a:prstGeom>
                      <a:noFill/>
                    </p:spPr>
                  </p:pic>
                </p:oleObj>
              </mc:Fallback>
            </mc:AlternateContent>
          </a:graphicData>
        </a:graphic>
      </p:graphicFrame>
      <p:graphicFrame>
        <p:nvGraphicFramePr>
          <p:cNvPr id="19" name="对象 18"/>
          <p:cNvGraphicFramePr>
            <a:graphicFrameLocks noChangeAspect="1"/>
          </p:cNvGraphicFramePr>
          <p:nvPr/>
        </p:nvGraphicFramePr>
        <p:xfrm>
          <a:off x="4614545" y="6068695"/>
          <a:ext cx="2688590" cy="585470"/>
        </p:xfrm>
        <a:graphic>
          <a:graphicData uri="http://schemas.openxmlformats.org/presentationml/2006/ole">
            <mc:AlternateContent xmlns:mc="http://schemas.openxmlformats.org/markup-compatibility/2006">
              <mc:Choice xmlns:v="urn:schemas-microsoft-com:vml" Requires="v">
                <p:oleObj name="Equation" r:id="rId9" imgW="1079500" imgH="228600" progId="Equation.DSMT4">
                  <p:embed/>
                </p:oleObj>
              </mc:Choice>
              <mc:Fallback>
                <p:oleObj name="Equation" r:id="rId9" imgW="10795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4545" y="6068695"/>
                        <a:ext cx="2688590" cy="585470"/>
                      </a:xfrm>
                      <a:prstGeom prst="rect">
                        <a:avLst/>
                      </a:prstGeom>
                      <a:no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53803" y="397943"/>
            <a:ext cx="11938197" cy="106613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latin typeface="Verdana" panose="020B0604030504040204" pitchFamily="34" charset="0"/>
                <a:ea typeface="Verdana" panose="020B0604030504040204" pitchFamily="34" charset="0"/>
                <a:cs typeface="Calibri Light" panose="020F0302020204030204" pitchFamily="34" charset="0"/>
              </a:rPr>
              <a:t>Results</a:t>
            </a:r>
          </a:p>
        </p:txBody>
      </p:sp>
      <p:graphicFrame>
        <p:nvGraphicFramePr>
          <p:cNvPr id="2" name="对象 1"/>
          <p:cNvGraphicFramePr>
            <a:graphicFrameLocks noChangeAspect="1"/>
          </p:cNvGraphicFramePr>
          <p:nvPr/>
        </p:nvGraphicFramePr>
        <p:xfrm>
          <a:off x="881873" y="1756252"/>
          <a:ext cx="3579072" cy="2908934"/>
        </p:xfrm>
        <a:graphic>
          <a:graphicData uri="http://schemas.openxmlformats.org/presentationml/2006/ole">
            <mc:AlternateContent xmlns:mc="http://schemas.openxmlformats.org/markup-compatibility/2006">
              <mc:Choice xmlns:v="urn:schemas-microsoft-com:vml" Requires="v">
                <p:oleObj name="Graph" r:id="rId3" imgW="3095625" imgH="2525395" progId="Origin95.Graph">
                  <p:embed/>
                </p:oleObj>
              </mc:Choice>
              <mc:Fallback>
                <p:oleObj name="Graph" r:id="rId3" imgW="3095625" imgH="2525395" progId="Origin95.Graph">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873" y="1756252"/>
                        <a:ext cx="3579072" cy="2908934"/>
                      </a:xfrm>
                      <a:prstGeom prst="rect">
                        <a:avLst/>
                      </a:prstGeom>
                      <a:noFill/>
                    </p:spPr>
                  </p:pic>
                </p:oleObj>
              </mc:Fallback>
            </mc:AlternateContent>
          </a:graphicData>
        </a:graphic>
      </p:graphicFrame>
      <p:sp>
        <p:nvSpPr>
          <p:cNvPr id="5" name="文本框 4"/>
          <p:cNvSpPr txBox="1"/>
          <p:nvPr/>
        </p:nvSpPr>
        <p:spPr>
          <a:xfrm>
            <a:off x="330200" y="4700905"/>
            <a:ext cx="5255260" cy="215265"/>
          </a:xfrm>
          <a:prstGeom prst="rect">
            <a:avLst/>
          </a:prstGeom>
          <a:noFill/>
        </p:spPr>
        <p:txBody>
          <a:bodyPr wrap="square" lIns="0" tIns="0" rIns="0" bIns="0" rtlCol="0">
            <a:spAutoFit/>
          </a:bodyPr>
          <a:lstStyle/>
          <a:p>
            <a:pPr algn="ctr"/>
            <a:r>
              <a:rPr lang="en-US" altLang="zh-CN" sz="1400" b="1" dirty="0">
                <a:latin typeface="Verdana" panose="020B0604030504040204" pitchFamily="34" charset="0"/>
                <a:ea typeface="Verdana" panose="020B0604030504040204" pitchFamily="34" charset="0"/>
                <a:cs typeface="Times New Roman" panose="02020603050405020304" pitchFamily="18" charset="0"/>
              </a:rPr>
              <a:t>Fig. 3. Average </a:t>
            </a:r>
            <a:r>
              <a:rPr lang="en-US" altLang="zh-CN" sz="1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electricity consumption curves</a:t>
            </a:r>
          </a:p>
        </p:txBody>
      </p:sp>
      <p:sp>
        <p:nvSpPr>
          <p:cNvPr id="6" name="文本框 5"/>
          <p:cNvSpPr txBox="1"/>
          <p:nvPr/>
        </p:nvSpPr>
        <p:spPr>
          <a:xfrm>
            <a:off x="599228" y="5215746"/>
            <a:ext cx="4836371" cy="1354217"/>
          </a:xfrm>
          <a:prstGeom prst="rect">
            <a:avLst/>
          </a:prstGeom>
          <a:solidFill>
            <a:schemeClr val="bg1">
              <a:lumMod val="95000"/>
            </a:schemeClr>
          </a:solidFill>
        </p:spPr>
        <p:txBody>
          <a:bodyPr wrap="square">
            <a:spAutoFit/>
          </a:bodyPr>
          <a:lstStyle/>
          <a:p>
            <a:pPr marL="285750" indent="-285750">
              <a:spcBef>
                <a:spcPts val="600"/>
              </a:spcBef>
              <a:spcAft>
                <a:spcPts val="600"/>
              </a:spcAft>
              <a:buFont typeface="Arial" panose="020B0604020202020204" pitchFamily="34" charset="0"/>
              <a:buChar char="•"/>
            </a:pPr>
            <a:r>
              <a:rPr lang="en-US" altLang="zh-CN" b="0" i="0" dirty="0">
                <a:effectLst/>
                <a:latin typeface="Verdana" panose="020B0604030504040204" pitchFamily="34" charset="0"/>
                <a:ea typeface="Verdana" panose="020B0604030504040204" pitchFamily="34" charset="0"/>
                <a:cs typeface="Times New Roman" panose="02020603050405020304" pitchFamily="18" charset="0"/>
              </a:rPr>
              <a:t>Carbon valley electricity consumption ratio gradually increases</a:t>
            </a:r>
          </a:p>
          <a:p>
            <a:pPr marL="285750" indent="-285750">
              <a:spcBef>
                <a:spcPts val="600"/>
              </a:spcBef>
              <a:spcAft>
                <a:spcPts val="600"/>
              </a:spcAft>
              <a:buFont typeface="Arial" panose="020B0604020202020204" pitchFamily="34" charset="0"/>
              <a:buChar char="•"/>
            </a:pPr>
            <a:r>
              <a:rPr lang="en-US" altLang="zh-CN" b="0" i="0" dirty="0">
                <a:effectLst/>
                <a:latin typeface="Verdana" panose="020B0604030504040204" pitchFamily="34" charset="0"/>
                <a:ea typeface="Verdana" panose="020B0604030504040204" pitchFamily="34" charset="0"/>
                <a:cs typeface="Times New Roman" panose="02020603050405020304" pitchFamily="18" charset="0"/>
              </a:rPr>
              <a:t>Total electricity consumption and peak-valley difference increased</a:t>
            </a:r>
          </a:p>
        </p:txBody>
      </p:sp>
      <p:cxnSp>
        <p:nvCxnSpPr>
          <p:cNvPr id="7" name="直接连接符 6"/>
          <p:cNvCxnSpPr/>
          <p:nvPr/>
        </p:nvCxnSpPr>
        <p:spPr>
          <a:xfrm>
            <a:off x="5773843" y="1451027"/>
            <a:ext cx="0" cy="5118936"/>
          </a:xfrm>
          <a:prstGeom prst="line">
            <a:avLst/>
          </a:prstGeom>
          <a:ln w="9525" cap="flat" cmpd="sng" algn="ctr">
            <a:solidFill>
              <a:schemeClr val="accent1"/>
            </a:solidFill>
            <a:prstDash val="lgDash"/>
          </a:ln>
        </p:spPr>
        <p:style>
          <a:lnRef idx="0">
            <a:schemeClr val="accent1"/>
          </a:lnRef>
          <a:fillRef idx="0">
            <a:srgbClr val="FFFFFF"/>
          </a:fillRef>
          <a:effectRef idx="0">
            <a:srgbClr val="FFFFFF"/>
          </a:effectRef>
          <a:fontRef idx="minor">
            <a:schemeClr val="tx1"/>
          </a:fontRef>
        </p:style>
      </p:cxnSp>
      <p:pic>
        <p:nvPicPr>
          <p:cNvPr id="8" name="图片 7"/>
          <p:cNvPicPr>
            <a:picLocks noChangeAspect="1"/>
          </p:cNvPicPr>
          <p:nvPr/>
        </p:nvPicPr>
        <p:blipFill>
          <a:blip r:embed="rId5"/>
          <a:stretch>
            <a:fillRect/>
          </a:stretch>
        </p:blipFill>
        <p:spPr>
          <a:xfrm>
            <a:off x="6905247" y="1835851"/>
            <a:ext cx="3825316" cy="2893631"/>
          </a:xfrm>
          <a:prstGeom prst="rect">
            <a:avLst/>
          </a:prstGeom>
          <a:noFill/>
          <a:ln>
            <a:noFill/>
          </a:ln>
        </p:spPr>
      </p:pic>
      <p:sp>
        <p:nvSpPr>
          <p:cNvPr id="9" name="文本框 8"/>
          <p:cNvSpPr txBox="1"/>
          <p:nvPr/>
        </p:nvSpPr>
        <p:spPr>
          <a:xfrm>
            <a:off x="6095365" y="4744881"/>
            <a:ext cx="5819775" cy="215265"/>
          </a:xfrm>
          <a:prstGeom prst="rect">
            <a:avLst/>
          </a:prstGeom>
          <a:noFill/>
        </p:spPr>
        <p:txBody>
          <a:bodyPr wrap="square" lIns="0" tIns="0" rIns="0" bIns="0" rtlCol="0">
            <a:spAutoFit/>
          </a:bodyPr>
          <a:lstStyle/>
          <a:p>
            <a:pPr algn="ctr">
              <a:buClrTx/>
              <a:buSzTx/>
              <a:buFontTx/>
            </a:pPr>
            <a:r>
              <a:rPr lang="en-US" altLang="zh-CN" sz="1400" b="1" dirty="0">
                <a:latin typeface="Verdana" panose="020B0604030504040204" pitchFamily="34" charset="0"/>
                <a:ea typeface="Verdana" panose="020B0604030504040204" pitchFamily="34" charset="0"/>
                <a:cs typeface="Times New Roman" panose="02020603050405020304" pitchFamily="18" charset="0"/>
              </a:rPr>
              <a:t>Fig. 4. Monthly </a:t>
            </a:r>
            <a:r>
              <a:rPr lang="en-US" altLang="zh-CN" sz="1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carbon credits and number </a:t>
            </a:r>
            <a:r>
              <a:rPr lang="en-US" altLang="zh-CN" sz="1400" b="1" dirty="0">
                <a:latin typeface="Verdana" panose="020B0604030504040204" pitchFamily="34" charset="0"/>
                <a:ea typeface="Verdana" panose="020B0604030504040204" pitchFamily="34" charset="0"/>
                <a:cs typeface="Times New Roman" panose="02020603050405020304" pitchFamily="18" charset="0"/>
              </a:rPr>
              <a:t>of residents</a:t>
            </a:r>
          </a:p>
        </p:txBody>
      </p:sp>
      <p:sp>
        <p:nvSpPr>
          <p:cNvPr id="10" name="文本框 9"/>
          <p:cNvSpPr txBox="1"/>
          <p:nvPr/>
        </p:nvSpPr>
        <p:spPr>
          <a:xfrm>
            <a:off x="6418158" y="5500667"/>
            <a:ext cx="5107249" cy="646331"/>
          </a:xfrm>
          <a:prstGeom prst="rect">
            <a:avLst/>
          </a:prstGeom>
          <a:solidFill>
            <a:schemeClr val="bg1">
              <a:lumMod val="95000"/>
            </a:schemeClr>
          </a:solidFill>
        </p:spPr>
        <p:txBody>
          <a:bodyPr wrap="square">
            <a:spAutoFit/>
          </a:bodyPr>
          <a:lstStyle/>
          <a:p>
            <a:pPr marL="285750" indent="-285750">
              <a:spcBef>
                <a:spcPts val="600"/>
              </a:spcBef>
              <a:spcAft>
                <a:spcPts val="600"/>
              </a:spcAft>
              <a:buFont typeface="Arial" panose="020B0604020202020204" pitchFamily="34" charset="0"/>
              <a:buChar char="•"/>
            </a:pPr>
            <a:r>
              <a:rPr lang="en-US" altLang="zh-CN" dirty="0">
                <a:latin typeface="Verdana" panose="020B0604030504040204" pitchFamily="34" charset="0"/>
                <a:ea typeface="Verdana" panose="020B0604030504040204" pitchFamily="34" charset="0"/>
                <a:cs typeface="Times New Roman" panose="02020603050405020304" pitchFamily="18" charset="0"/>
              </a:rPr>
              <a:t>Most of residents fall into the range between 0-20 kg CO</a:t>
            </a:r>
            <a:r>
              <a:rPr lang="en-US" altLang="zh-CN" baseline="-25000" dirty="0">
                <a:latin typeface="Verdana" panose="020B0604030504040204" pitchFamily="34" charset="0"/>
                <a:ea typeface="Verdana" panose="020B0604030504040204" pitchFamily="34" charset="0"/>
                <a:cs typeface="Times New Roman" panose="02020603050405020304" pitchFamily="18" charset="0"/>
              </a:rPr>
              <a:t>2</a:t>
            </a:r>
            <a:r>
              <a:rPr lang="en-US" altLang="zh-CN" dirty="0">
                <a:latin typeface="Verdana" panose="020B0604030504040204" pitchFamily="34" charset="0"/>
                <a:ea typeface="Verdana" panose="020B0604030504040204" pitchFamily="34" charset="0"/>
                <a:cs typeface="Times New Roman" panose="02020603050405020304" pitchFamily="18" charset="0"/>
              </a:rPr>
              <a:t> and 20-40 kg CO</a:t>
            </a:r>
            <a:r>
              <a:rPr lang="en-US" altLang="zh-CN" baseline="-25000" dirty="0">
                <a:latin typeface="Verdana" panose="020B0604030504040204" pitchFamily="34" charset="0"/>
                <a:ea typeface="Verdana" panose="020B0604030504040204" pitchFamily="34" charset="0"/>
                <a:cs typeface="Times New Roman" panose="02020603050405020304" pitchFamily="18" charset="0"/>
              </a:rPr>
              <a:t>2</a:t>
            </a:r>
            <a:endParaRPr lang="en-US" altLang="zh-CN" b="0" i="0" baseline="-25000"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1" name="文本框 10"/>
          <p:cNvSpPr txBox="1"/>
          <p:nvPr/>
        </p:nvSpPr>
        <p:spPr>
          <a:xfrm>
            <a:off x="768562" y="1109921"/>
            <a:ext cx="9962001" cy="646331"/>
          </a:xfrm>
          <a:prstGeom prst="rect">
            <a:avLst/>
          </a:prstGeom>
          <a:solidFill>
            <a:schemeClr val="accent1">
              <a:lumMod val="20000"/>
              <a:lumOff val="80000"/>
            </a:schemeClr>
          </a:solidFill>
        </p:spPr>
        <p:txBody>
          <a:bodyPr wrap="square">
            <a:spAutoFit/>
          </a:bodyPr>
          <a:lstStyle/>
          <a:p>
            <a:r>
              <a:rPr lang="en-US" altLang="zh-CN" sz="1800" dirty="0">
                <a:effectLst/>
                <a:latin typeface="Verdana" panose="020B0604030504040204" pitchFamily="34" charset="0"/>
                <a:ea typeface="Verdana" panose="020B0604030504040204" pitchFamily="34" charset="0"/>
              </a:rPr>
              <a:t>Data source: The simulation analysis is carried out with 2000 residents in August 2020. Residential electricity consumption is measured per hour.</a:t>
            </a:r>
            <a:endParaRPr lang="zh-CN" altLang="en-US" dirty="0">
              <a:latin typeface="Verdana" panose="020B060403050404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QwN2VkNTE5MmFiMDI1NjhmYTg5NmFlOWUwZmVkOT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771</Words>
  <Application>Microsoft Office PowerPoint</Application>
  <PresentationFormat>宽屏</PresentationFormat>
  <Paragraphs>89</Paragraphs>
  <Slides>12</Slides>
  <Notes>10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12</vt:i4>
      </vt:variant>
    </vt:vector>
  </HeadingPairs>
  <TitlesOfParts>
    <vt:vector size="22" baseType="lpstr">
      <vt:lpstr>等线</vt:lpstr>
      <vt:lpstr>Arial</vt:lpstr>
      <vt:lpstr>Times New Roman</vt:lpstr>
      <vt:lpstr>Verdana</vt:lpstr>
      <vt:lpstr>Wingdings</vt:lpstr>
      <vt:lpstr>自定义设计方案</vt:lpstr>
      <vt:lpstr>Equation</vt:lpstr>
      <vt:lpstr>Unicode Origin Graph</vt:lpstr>
      <vt:lpstr>Visio</vt:lpstr>
      <vt:lpstr>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 Sophie</dc:creator>
  <cp:lastModifiedBy>天奥 郑</cp:lastModifiedBy>
  <cp:revision>25</cp:revision>
  <dcterms:created xsi:type="dcterms:W3CDTF">2022-06-30T09:23:00Z</dcterms:created>
  <dcterms:modified xsi:type="dcterms:W3CDTF">2024-06-17T13:44:10Z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EFB5A5BA86A8433F9F8BE85A15C2BE06_13</vt:lpwstr>
  </property>
  <property fmtid="{D5CDD505-2E9C-101B-9397-08002B2CF9AE}" pid="3" name="KSOProductBuildVer">
    <vt:lpwstr>2052-12.1.0.16120</vt:lpwstr>
  </property>
</Properties>
</file>