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310" r:id="rId2"/>
    <p:sldId id="256" r:id="rId3"/>
    <p:sldId id="325" r:id="rId4"/>
    <p:sldId id="364" r:id="rId5"/>
    <p:sldId id="276" r:id="rId6"/>
    <p:sldId id="278" r:id="rId7"/>
    <p:sldId id="358" r:id="rId8"/>
    <p:sldId id="357" r:id="rId9"/>
    <p:sldId id="362" r:id="rId10"/>
    <p:sldId id="363" r:id="rId11"/>
    <p:sldId id="356" r:id="rId12"/>
    <p:sldId id="311" r:id="rId13"/>
    <p:sldId id="312" r:id="rId14"/>
    <p:sldId id="359" r:id="rId15"/>
    <p:sldId id="313" r:id="rId16"/>
    <p:sldId id="360" r:id="rId17"/>
    <p:sldId id="314" r:id="rId18"/>
    <p:sldId id="328" r:id="rId19"/>
    <p:sldId id="332" r:id="rId20"/>
    <p:sldId id="315" r:id="rId21"/>
    <p:sldId id="333" r:id="rId22"/>
    <p:sldId id="274" r:id="rId23"/>
    <p:sldId id="280" r:id="rId24"/>
    <p:sldId id="282" r:id="rId25"/>
    <p:sldId id="317" r:id="rId26"/>
    <p:sldId id="319" r:id="rId27"/>
    <p:sldId id="318" r:id="rId28"/>
    <p:sldId id="289" r:id="rId29"/>
    <p:sldId id="334" r:id="rId30"/>
    <p:sldId id="320" r:id="rId31"/>
    <p:sldId id="335" r:id="rId32"/>
    <p:sldId id="365" r:id="rId33"/>
    <p:sldId id="296" r:id="rId34"/>
    <p:sldId id="321" r:id="rId35"/>
    <p:sldId id="322" r:id="rId36"/>
    <p:sldId id="324" r:id="rId37"/>
    <p:sldId id="336" r:id="rId38"/>
    <p:sldId id="337" r:id="rId39"/>
    <p:sldId id="329" r:id="rId40"/>
    <p:sldId id="340" r:id="rId41"/>
    <p:sldId id="343" r:id="rId42"/>
    <p:sldId id="374" r:id="rId43"/>
    <p:sldId id="345" r:id="rId44"/>
    <p:sldId id="342" r:id="rId45"/>
    <p:sldId id="341" r:id="rId46"/>
    <p:sldId id="331" r:id="rId47"/>
    <p:sldId id="338" r:id="rId48"/>
    <p:sldId id="339" r:id="rId49"/>
    <p:sldId id="361" r:id="rId50"/>
    <p:sldId id="366" r:id="rId51"/>
    <p:sldId id="367" r:id="rId52"/>
    <p:sldId id="368" r:id="rId53"/>
    <p:sldId id="369" r:id="rId54"/>
    <p:sldId id="375" r:id="rId55"/>
    <p:sldId id="370" r:id="rId56"/>
    <p:sldId id="371" r:id="rId57"/>
    <p:sldId id="372" r:id="rId58"/>
    <p:sldId id="346" r:id="rId5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83470" autoAdjust="0"/>
  </p:normalViewPr>
  <p:slideViewPr>
    <p:cSldViewPr>
      <p:cViewPr varScale="1">
        <p:scale>
          <a:sx n="73" d="100"/>
          <a:sy n="73" d="100"/>
        </p:scale>
        <p:origin x="1491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AEFB5-3559-4F55-BD69-23020FDD9EA4}" type="datetimeFigureOut">
              <a:rPr lang="zh-CN" altLang="en-US" smtClean="0"/>
              <a:pPr/>
              <a:t>2023/4/24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3A442-8CCC-4BE1-A6C1-CD054167CD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304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np.ones</a:t>
            </a:r>
            <a:r>
              <a:rPr lang="zh-CN" altLang="en-US" dirty="0"/>
              <a:t>，</a:t>
            </a:r>
            <a:r>
              <a:rPr lang="en-US" altLang="zh-CN" dirty="0"/>
              <a:t>empty</a:t>
            </a:r>
            <a:r>
              <a:rPr lang="zh-CN" altLang="en-US" dirty="0"/>
              <a:t>默认浮点数数据类型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3A442-8CCC-4BE1-A6C1-CD054167CD0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394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Reshape(-1,1)</a:t>
            </a:r>
            <a:r>
              <a:rPr lang="zh-CN" altLang="en-US" dirty="0"/>
              <a:t>，使用</a:t>
            </a:r>
            <a:r>
              <a:rPr lang="en-US" altLang="zh-CN" dirty="0"/>
              <a:t>-1</a:t>
            </a:r>
            <a:r>
              <a:rPr lang="zh-CN" altLang="en-US" dirty="0"/>
              <a:t>表示不知道行数，但是想让列数变成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 err="1"/>
              <a:t>numpy</a:t>
            </a:r>
            <a:r>
              <a:rPr lang="zh-CN" altLang="en-US" dirty="0"/>
              <a:t>会自动计算行数</a:t>
            </a:r>
            <a:endParaRPr lang="en-US" altLang="zh-CN" dirty="0"/>
          </a:p>
          <a:p>
            <a:r>
              <a:rPr lang="en-US" altLang="zh-CN" dirty="0"/>
              <a:t>(6,1)</a:t>
            </a:r>
            <a:r>
              <a:rPr lang="zh-CN" altLang="en-US" dirty="0"/>
              <a:t>和</a:t>
            </a:r>
            <a:r>
              <a:rPr lang="en-US" altLang="zh-CN" dirty="0"/>
              <a:t>(1,6)</a:t>
            </a:r>
            <a:r>
              <a:rPr lang="zh-CN" altLang="en-US" dirty="0"/>
              <a:t>的数列相加，得到</a:t>
            </a:r>
            <a:r>
              <a:rPr lang="en-US" altLang="zh-CN" dirty="0"/>
              <a:t>(6,6)</a:t>
            </a:r>
            <a:r>
              <a:rPr lang="zh-CN" altLang="en-US" dirty="0"/>
              <a:t>的矩阵</a:t>
            </a:r>
            <a:endParaRPr lang="en-US" altLang="zh-CN" dirty="0"/>
          </a:p>
          <a:p>
            <a:r>
              <a:rPr lang="en-US" altLang="zh-CN" dirty="0"/>
              <a:t>[2::2,::2]</a:t>
            </a:r>
            <a:r>
              <a:rPr lang="zh-CN" altLang="en-US" dirty="0"/>
              <a:t>表示从第二行开始到最后，步长为</a:t>
            </a:r>
            <a:r>
              <a:rPr lang="en-US" altLang="zh-CN" dirty="0"/>
              <a:t>2</a:t>
            </a:r>
            <a:r>
              <a:rPr lang="zh-CN" altLang="en-US" dirty="0"/>
              <a:t>，列数从开始到最后，步长为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3A442-8CCC-4BE1-A6C1-CD054167CD0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062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mask=</a:t>
            </a:r>
            <a:r>
              <a:rPr lang="en-US" altLang="zh-CN" dirty="0" err="1"/>
              <a:t>np.array</a:t>
            </a:r>
            <a:r>
              <a:rPr lang="en-US" altLang="zh-CN" dirty="0"/>
              <a:t>([ ])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3A442-8CCC-4BE1-A6C1-CD054167CD0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355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S30</a:t>
            </a:r>
            <a:r>
              <a:rPr lang="zh-CN" altLang="en-US" dirty="0"/>
              <a:t>，</a:t>
            </a:r>
            <a:r>
              <a:rPr lang="en-US" altLang="zh-CN" dirty="0" err="1"/>
              <a:t>i</a:t>
            </a:r>
            <a:r>
              <a:rPr lang="zh-CN" altLang="en-US" dirty="0"/>
              <a:t>，</a:t>
            </a:r>
            <a:r>
              <a:rPr lang="en-US" altLang="zh-CN" dirty="0"/>
              <a:t>f</a:t>
            </a:r>
            <a:r>
              <a:rPr lang="zh-CN" altLang="en-US" dirty="0"/>
              <a:t>代表字符串长度，整型，浮点型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3A442-8CCC-4BE1-A6C1-CD054167CD0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244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sin(2pi)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应该是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，但是因为对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值四舍五入，导致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-2.44929360e-16 </a:t>
            </a:r>
          </a:p>
          <a:p>
            <a:r>
              <a:rPr lang="en-US" altLang="zh-CN" dirty="0"/>
              <a:t>round(</a:t>
            </a:r>
            <a:r>
              <a:rPr lang="en-US" altLang="zh-CN" dirty="0" err="1"/>
              <a:t>np.sin</a:t>
            </a:r>
            <a:r>
              <a:rPr lang="en-US" altLang="zh-CN" dirty="0"/>
              <a:t>(2*</a:t>
            </a:r>
            <a:r>
              <a:rPr lang="en-US" altLang="zh-CN" dirty="0" err="1"/>
              <a:t>np.pi</a:t>
            </a:r>
            <a:r>
              <a:rPr lang="en-US" altLang="zh-CN" dirty="0"/>
              <a:t>))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3A442-8CCC-4BE1-A6C1-CD054167CD05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081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列表生成式：基于</a:t>
            </a:r>
            <a:r>
              <a:rPr lang="en-US" altLang="zh-CN" sz="1200" dirty="0" err="1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iterable</a:t>
            </a:r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创建列表的方法，比</a:t>
            </a:r>
            <a:r>
              <a:rPr lang="en-US" altLang="zh-CN" sz="12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循环要快</a:t>
            </a:r>
            <a:endParaRPr lang="en-US" altLang="zh-CN" sz="12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数组也是可遍历的</a:t>
            </a:r>
            <a:endParaRPr lang="en-US" altLang="zh-CN" sz="12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3A442-8CCC-4BE1-A6C1-CD054167CD05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84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就是对函数进行转换以能够处理数组类型</a:t>
            </a:r>
            <a:endParaRPr lang="en-US" altLang="zh-CN" dirty="0"/>
          </a:p>
          <a:p>
            <a:r>
              <a:rPr lang="en-US" altLang="zh-CN" dirty="0" err="1"/>
              <a:t>astype</a:t>
            </a:r>
            <a:r>
              <a:rPr lang="zh-CN" altLang="en-US" dirty="0"/>
              <a:t>：强制转换数据类型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3A442-8CCC-4BE1-A6C1-CD054167CD05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40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Reshape(-1,1)</a:t>
            </a:r>
            <a:r>
              <a:rPr lang="zh-CN" altLang="en-US" dirty="0"/>
              <a:t>，使用</a:t>
            </a:r>
            <a:r>
              <a:rPr lang="en-US" altLang="zh-CN" dirty="0"/>
              <a:t>-1</a:t>
            </a:r>
            <a:r>
              <a:rPr lang="zh-CN" altLang="en-US" dirty="0"/>
              <a:t>表示不知道行数，但是想让列数变成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 err="1"/>
              <a:t>numpy</a:t>
            </a:r>
            <a:r>
              <a:rPr lang="zh-CN" altLang="en-US" dirty="0"/>
              <a:t>会自动计算行数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3A442-8CCC-4BE1-A6C1-CD054167CD05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9922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None</a:t>
            </a:r>
            <a:r>
              <a:rPr lang="zh-CN" altLang="en-US" dirty="0"/>
              <a:t>的作用是在相应的位置上增加了一个维度，在这个维度上只有一个元素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3A442-8CCC-4BE1-A6C1-CD054167CD05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1783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3A442-8CCC-4BE1-A6C1-CD054167CD05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8382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服从</a:t>
            </a:r>
            <a:r>
              <a:rPr lang="en-US" altLang="zh-CN" dirty="0"/>
              <a:t>lambda=2</a:t>
            </a:r>
            <a:r>
              <a:rPr lang="zh-CN" altLang="en-US" dirty="0"/>
              <a:t>的泊松分布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3A442-8CCC-4BE1-A6C1-CD054167CD05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318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Ndim</a:t>
            </a:r>
            <a:r>
              <a:rPr lang="zh-CN" altLang="en-US" dirty="0"/>
              <a:t>表示数组的维度</a:t>
            </a:r>
            <a:endParaRPr lang="en-US" altLang="zh-CN" dirty="0"/>
          </a:p>
          <a:p>
            <a:r>
              <a:rPr lang="en-US" altLang="zh-CN" dirty="0"/>
              <a:t>Shape</a:t>
            </a:r>
            <a:r>
              <a:rPr lang="zh-CN" altLang="en-US" dirty="0"/>
              <a:t>返回（</a:t>
            </a:r>
            <a:r>
              <a:rPr lang="en-US" altLang="zh-CN" dirty="0" err="1"/>
              <a:t>x,y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3A442-8CCC-4BE1-A6C1-CD054167CD0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6201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axis=0</a:t>
            </a:r>
            <a:r>
              <a:rPr lang="zh-CN" altLang="en-US" dirty="0"/>
              <a:t>时，将所有元素相加，</a:t>
            </a:r>
            <a:r>
              <a:rPr lang="en-US" altLang="zh-CN" dirty="0"/>
              <a:t>=1</a:t>
            </a:r>
            <a:r>
              <a:rPr lang="zh-CN" altLang="en-US" dirty="0"/>
              <a:t>时，将每行元素相加，</a:t>
            </a:r>
            <a:r>
              <a:rPr lang="en-US" altLang="zh-CN" dirty="0"/>
              <a:t>=0</a:t>
            </a:r>
            <a:r>
              <a:rPr lang="zh-CN" altLang="en-US" dirty="0"/>
              <a:t>时，将每列元素相加，返回的是一维数组</a:t>
            </a:r>
            <a:endParaRPr lang="en-US" altLang="zh-CN" dirty="0"/>
          </a:p>
          <a:p>
            <a:r>
              <a:rPr lang="zh-CN" altLang="en-US" dirty="0"/>
              <a:t>不加</a:t>
            </a:r>
            <a:r>
              <a:rPr lang="en-US" altLang="zh-CN" dirty="0" err="1"/>
              <a:t>keepdims</a:t>
            </a:r>
            <a:r>
              <a:rPr lang="zh-CN" altLang="en-US" dirty="0"/>
              <a:t>时，会按行返回计算值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3A442-8CCC-4BE1-A6C1-CD054167CD05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8599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a-&gt;1×4</a:t>
            </a:r>
            <a:r>
              <a:rPr lang="zh-CN" altLang="en-US" dirty="0"/>
              <a:t>，</a:t>
            </a:r>
            <a:r>
              <a:rPr lang="en-US" altLang="zh-CN" dirty="0"/>
              <a:t>b-&gt;3×1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3A442-8CCC-4BE1-A6C1-CD054167CD05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781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axis=0</a:t>
            </a:r>
            <a:r>
              <a:rPr lang="zh-CN" altLang="en-US" dirty="0"/>
              <a:t>，按列排序，</a:t>
            </a:r>
            <a:r>
              <a:rPr lang="en-US" altLang="zh-CN" dirty="0"/>
              <a:t>=1</a:t>
            </a:r>
            <a:r>
              <a:rPr lang="zh-CN" altLang="en-US" dirty="0"/>
              <a:t>，按行排序</a:t>
            </a:r>
            <a:endParaRPr lang="en-US" altLang="zh-CN" dirty="0"/>
          </a:p>
          <a:p>
            <a:r>
              <a:rPr lang="zh-CN" altLang="en-US" dirty="0"/>
              <a:t>二维时，</a:t>
            </a:r>
            <a:r>
              <a:rPr lang="en-US" altLang="zh-CN" dirty="0"/>
              <a:t>-1</a:t>
            </a:r>
            <a:r>
              <a:rPr lang="zh-CN" altLang="en-US" dirty="0"/>
              <a:t>即为</a:t>
            </a:r>
            <a:r>
              <a:rPr lang="en-US" altLang="zh-CN" dirty="0"/>
              <a:t>[0,1]</a:t>
            </a:r>
            <a:r>
              <a:rPr lang="zh-CN" altLang="en-US" dirty="0"/>
              <a:t>的最后一轴，</a:t>
            </a:r>
            <a:r>
              <a:rPr lang="en-US" altLang="zh-CN" dirty="0"/>
              <a:t>sort(a(0,0),a(0,1),a(0,2),…,a(0,4))</a:t>
            </a:r>
            <a:r>
              <a:rPr lang="zh-CN" altLang="en-US" dirty="0"/>
              <a:t>，按行排序</a:t>
            </a:r>
            <a:endParaRPr lang="en-US" altLang="zh-CN" dirty="0"/>
          </a:p>
          <a:p>
            <a:r>
              <a:rPr lang="pt-BR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np.random.randn(100000)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：生成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个满足标准正态分布的点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3A442-8CCC-4BE1-A6C1-CD054167CD05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149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unique( )</a:t>
            </a:r>
            <a:r>
              <a:rPr lang="zh-CN" altLang="en-US" dirty="0"/>
              <a:t>：去掉重复的元素，按照元素由大到小返回新的无重复元组或列表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3A442-8CCC-4BE1-A6C1-CD054167CD05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0887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中的</a:t>
            </a:r>
            <a:r>
              <a:rPr lang="en-US" altLang="zh-CN" dirty="0"/>
              <a:t>6</a:t>
            </a:r>
            <a:r>
              <a:rPr lang="zh-CN" altLang="en-US" dirty="0"/>
              <a:t>在</a:t>
            </a:r>
            <a:r>
              <a:rPr lang="en-US" altLang="zh-CN" dirty="0"/>
              <a:t>x</a:t>
            </a:r>
            <a:r>
              <a:rPr lang="zh-CN" altLang="en-US" dirty="0"/>
              <a:t>中的序号是</a:t>
            </a:r>
            <a:r>
              <a:rPr lang="en-US" altLang="zh-CN" dirty="0"/>
              <a:t>4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3A442-8CCC-4BE1-A6C1-CD054167CD05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9084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中</a:t>
            </a:r>
            <a:r>
              <a:rPr lang="en-US" altLang="zh-CN" dirty="0"/>
              <a:t>0</a:t>
            </a:r>
            <a:r>
              <a:rPr lang="zh-CN" altLang="en-US" dirty="0"/>
              <a:t>出现</a:t>
            </a:r>
            <a:r>
              <a:rPr lang="en-US" altLang="zh-CN" dirty="0"/>
              <a:t>0</a:t>
            </a:r>
            <a:r>
              <a:rPr lang="zh-CN" altLang="en-US" dirty="0"/>
              <a:t>次，</a:t>
            </a:r>
            <a:r>
              <a:rPr lang="en-US" altLang="zh-CN" dirty="0"/>
              <a:t>4</a:t>
            </a:r>
            <a:r>
              <a:rPr lang="zh-CN" altLang="en-US" dirty="0"/>
              <a:t>出现</a:t>
            </a:r>
            <a:r>
              <a:rPr lang="en-US" altLang="zh-CN" dirty="0"/>
              <a:t>3</a:t>
            </a:r>
            <a:r>
              <a:rPr lang="zh-CN" altLang="en-US" dirty="0"/>
              <a:t>次</a:t>
            </a:r>
            <a:endParaRPr lang="en-US" altLang="zh-CN" dirty="0"/>
          </a:p>
          <a:p>
            <a:r>
              <a:rPr lang="en-US" altLang="zh-CN" dirty="0"/>
              <a:t>1.3=0.1+1.2; 1.6=0.3+0.5+0.8; 0.6=0.2+0.4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3A442-8CCC-4BE1-A6C1-CD054167CD05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2582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bins=5</a:t>
            </a:r>
            <a:r>
              <a:rPr lang="zh-CN" altLang="en-US" dirty="0"/>
              <a:t>表示分为五组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3A442-8CCC-4BE1-A6C1-CD054167CD05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8457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Vetical</a:t>
            </a:r>
            <a:r>
              <a:rPr lang="zh-CN" altLang="en-US" dirty="0"/>
              <a:t>：纵向</a:t>
            </a:r>
            <a:endParaRPr lang="en-US" altLang="zh-CN" dirty="0"/>
          </a:p>
          <a:p>
            <a:r>
              <a:rPr lang="en-US" altLang="zh-CN" dirty="0"/>
              <a:t>Horizontal</a:t>
            </a:r>
            <a:r>
              <a:rPr lang="zh-CN" altLang="en-US" dirty="0"/>
              <a:t>：横向</a:t>
            </a:r>
            <a:endParaRPr lang="en-US" altLang="zh-CN" dirty="0"/>
          </a:p>
          <a:p>
            <a:r>
              <a:rPr lang="en-US" altLang="zh-CN" dirty="0"/>
              <a:t>Column</a:t>
            </a:r>
            <a:r>
              <a:rPr lang="zh-CN" altLang="en-US" dirty="0"/>
              <a:t>：列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3A442-8CCC-4BE1-A6C1-CD054167CD05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236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x=0, p=1; x=0.5, p=0.125; x=1, p=0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3A442-8CCC-4BE1-A6C1-CD054167CD05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1864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P=1,0,-2,1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3A442-8CCC-4BE1-A6C1-CD054167CD05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034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有些</a:t>
            </a:r>
            <a:r>
              <a:rPr lang="en-US" altLang="zh-CN" dirty="0"/>
              <a:t>ide</a:t>
            </a:r>
            <a:r>
              <a:rPr lang="zh-CN" altLang="en-US" dirty="0"/>
              <a:t>会去掉逗号，以和列表进行区分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3A442-8CCC-4BE1-A6C1-CD054167CD0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1019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多项式的零点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3A442-8CCC-4BE1-A6C1-CD054167CD05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3544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np.dot: </a:t>
            </a:r>
            <a:r>
              <a:rPr lang="zh-CN" altLang="en-US" sz="1200" dirty="0"/>
              <a:t>用于一维数组内积时，要求数组元素个数相同，元素按位相乘后累加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用于矩阵，则为矩阵乘法，要求两个矩阵某一个维度尺寸相同，等价于 </a:t>
            </a:r>
            <a:r>
              <a:rPr lang="en-US" altLang="zh-CN" sz="1200" dirty="0"/>
              <a:t>A*inverse</a:t>
            </a:r>
          </a:p>
          <a:p>
            <a:r>
              <a:rPr lang="zh-CN" altLang="en-US" sz="1200" dirty="0"/>
              <a:t>矩阵与一维数组相乘，</a:t>
            </a:r>
            <a:r>
              <a:rPr lang="en-US" altLang="zh-CN" sz="1200" dirty="0" err="1"/>
              <a:t>m×n</a:t>
            </a:r>
            <a:r>
              <a:rPr lang="zh-CN" altLang="en-US" sz="1200" dirty="0"/>
              <a:t>矩阵与</a:t>
            </a:r>
            <a:r>
              <a:rPr lang="en-US" altLang="zh-CN" sz="1200" dirty="0"/>
              <a:t>n</a:t>
            </a:r>
            <a:r>
              <a:rPr lang="zh-CN" altLang="en-US" sz="1200" dirty="0"/>
              <a:t>个元素的一维数组，结果为</a:t>
            </a:r>
            <a:r>
              <a:rPr lang="en-US" altLang="zh-CN" sz="1200" dirty="0"/>
              <a:t>m</a:t>
            </a:r>
            <a:r>
              <a:rPr lang="zh-CN" altLang="en-US" sz="1200" dirty="0"/>
              <a:t>个元素的一维数组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3A442-8CCC-4BE1-A6C1-CD054167CD05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2832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3A442-8CCC-4BE1-A6C1-CD054167CD05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2481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3A442-8CCC-4BE1-A6C1-CD054167CD05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9885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np.diag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(sigma)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: sigma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为矩阵，则返回默认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k=0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位置的对角线；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sigma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为一维数组，则以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sigma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为对角线生成矩阵，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sigma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有两个元素，则生成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2×2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矩阵。</a:t>
            </a:r>
            <a:endParaRPr lang="en-US" altLang="zh-CN" sz="12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U*Sigma*V=A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，但是必须要先将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Sigma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的尺寸转变为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A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的尺寸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3A442-8CCC-4BE1-A6C1-CD054167CD05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0304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3*6-4*5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3A442-8CCC-4BE1-A6C1-CD054167CD05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993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若是一维数组，第</a:t>
            </a:r>
            <a:r>
              <a:rPr lang="en-US" altLang="zh-CN" dirty="0"/>
              <a:t>0</a:t>
            </a:r>
            <a:r>
              <a:rPr lang="zh-CN" altLang="en-US" dirty="0"/>
              <a:t>轴长度为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3A442-8CCC-4BE1-A6C1-CD054167CD0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4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Linspace</a:t>
            </a:r>
            <a:r>
              <a:rPr lang="zh-CN" altLang="en-US" dirty="0"/>
              <a:t>可以取到起点和终点，</a:t>
            </a:r>
            <a:r>
              <a:rPr lang="en-US" altLang="zh-CN" dirty="0" err="1"/>
              <a:t>endp</a:t>
            </a:r>
            <a:r>
              <a:rPr lang="en-US" altLang="zh-CN" dirty="0"/>
              <a:t>=false</a:t>
            </a:r>
            <a:r>
              <a:rPr lang="zh-CN" altLang="en-US" dirty="0"/>
              <a:t>可以不取到终点</a:t>
            </a:r>
            <a:endParaRPr lang="en-US" altLang="zh-CN" dirty="0"/>
          </a:p>
          <a:p>
            <a:r>
              <a:rPr lang="en-US" altLang="zh-CN" dirty="0" err="1"/>
              <a:t>Logspace</a:t>
            </a:r>
            <a:r>
              <a:rPr lang="zh-CN" altLang="en-US" dirty="0"/>
              <a:t>以十为底，可以通过</a:t>
            </a:r>
            <a:r>
              <a:rPr lang="en-US" altLang="zh-CN" dirty="0" err="1"/>
              <a:t>logspace</a:t>
            </a:r>
            <a:r>
              <a:rPr lang="zh-CN" altLang="en-US" dirty="0"/>
              <a:t>（</a:t>
            </a:r>
            <a:r>
              <a:rPr lang="en-US" altLang="zh-CN" dirty="0"/>
              <a:t>0,2,5</a:t>
            </a:r>
            <a:r>
              <a:rPr lang="zh-CN" altLang="en-US" dirty="0"/>
              <a:t>，</a:t>
            </a:r>
            <a:r>
              <a:rPr lang="en-US" altLang="zh-CN" dirty="0"/>
              <a:t>base=2</a:t>
            </a:r>
            <a:r>
              <a:rPr lang="zh-CN" altLang="en-US" dirty="0"/>
              <a:t>）改变底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3A442-8CCC-4BE1-A6C1-CD054167CD0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134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i</a:t>
            </a:r>
            <a:r>
              <a:rPr lang="zh-CN" altLang="en-US" dirty="0"/>
              <a:t>由</a:t>
            </a:r>
            <a:r>
              <a:rPr lang="en-US" altLang="zh-CN" dirty="0"/>
              <a:t>0</a:t>
            </a:r>
            <a:r>
              <a:rPr lang="zh-CN" altLang="en-US" dirty="0"/>
              <a:t>开始到</a:t>
            </a:r>
            <a:r>
              <a:rPr lang="en-US" altLang="zh-CN" dirty="0"/>
              <a:t>9</a:t>
            </a:r>
            <a:r>
              <a:rPr lang="zh-CN" altLang="en-US" dirty="0"/>
              <a:t>，（</a:t>
            </a:r>
            <a:r>
              <a:rPr lang="en-US" altLang="zh-CN" dirty="0"/>
              <a:t>10</a:t>
            </a:r>
            <a:r>
              <a:rPr lang="zh-CN" altLang="en-US" dirty="0"/>
              <a:t>，）为创建一维数组</a:t>
            </a:r>
            <a:endParaRPr lang="en-US" altLang="zh-CN" dirty="0"/>
          </a:p>
          <a:p>
            <a:r>
              <a:rPr lang="en-US" altLang="zh-CN" dirty="0"/>
              <a:t>(x,)</a:t>
            </a:r>
            <a:r>
              <a:rPr lang="zh-CN" altLang="en-US" dirty="0"/>
              <a:t>是一维数组，数组中有</a:t>
            </a:r>
            <a:r>
              <a:rPr lang="en-US" altLang="zh-CN" dirty="0"/>
              <a:t>x</a:t>
            </a:r>
            <a:r>
              <a:rPr lang="zh-CN" altLang="en-US" dirty="0"/>
              <a:t>个元素，没有行列的区分 </a:t>
            </a:r>
            <a:r>
              <a:rPr lang="en-US" altLang="zh-CN" dirty="0"/>
              <a:t>[1,2,…,x]</a:t>
            </a:r>
            <a:endParaRPr lang="zh-CN" altLang="en-US" dirty="0"/>
          </a:p>
          <a:p>
            <a:r>
              <a:rPr lang="en-US" altLang="zh-CN" dirty="0"/>
              <a:t>(x,1)</a:t>
            </a:r>
            <a:r>
              <a:rPr lang="zh-CN" altLang="en-US" dirty="0"/>
              <a:t>是一个</a:t>
            </a:r>
            <a:r>
              <a:rPr lang="en-US" altLang="zh-CN" dirty="0"/>
              <a:t>2</a:t>
            </a:r>
            <a:r>
              <a:rPr lang="zh-CN" altLang="en-US" dirty="0"/>
              <a:t>维数组</a:t>
            </a:r>
            <a:r>
              <a:rPr lang="en-US" altLang="zh-CN" dirty="0"/>
              <a:t>(</a:t>
            </a:r>
            <a:r>
              <a:rPr lang="zh-CN" altLang="en-US" dirty="0"/>
              <a:t>矩阵</a:t>
            </a:r>
            <a:r>
              <a:rPr lang="en-US" altLang="zh-CN" dirty="0"/>
              <a:t>)</a:t>
            </a:r>
            <a:r>
              <a:rPr lang="zh-CN" altLang="en-US" dirty="0"/>
              <a:t>，每行有</a:t>
            </a:r>
            <a:r>
              <a:rPr lang="en-US" altLang="zh-CN" dirty="0"/>
              <a:t>1</a:t>
            </a:r>
            <a:r>
              <a:rPr lang="zh-CN" altLang="en-US" dirty="0"/>
              <a:t>个元素  </a:t>
            </a:r>
            <a:r>
              <a:rPr lang="en-US" altLang="zh-CN" dirty="0"/>
              <a:t>[[1],[2],…,[x]] </a:t>
            </a:r>
          </a:p>
          <a:p>
            <a:r>
              <a:rPr lang="en-US" altLang="zh-CN" dirty="0"/>
              <a:t>(1,x)</a:t>
            </a:r>
            <a:r>
              <a:rPr lang="zh-CN" altLang="en-US" dirty="0"/>
              <a:t>也是</a:t>
            </a:r>
            <a:r>
              <a:rPr lang="en-US" altLang="zh-CN" dirty="0"/>
              <a:t>2</a:t>
            </a:r>
            <a:r>
              <a:rPr lang="zh-CN" altLang="en-US" dirty="0"/>
              <a:t>维数组</a:t>
            </a:r>
            <a:r>
              <a:rPr lang="en-US" altLang="zh-CN" dirty="0"/>
              <a:t>(</a:t>
            </a:r>
            <a:r>
              <a:rPr lang="zh-CN" altLang="en-US" dirty="0"/>
              <a:t>矩阵</a:t>
            </a:r>
            <a:r>
              <a:rPr lang="en-US" altLang="zh-CN" dirty="0"/>
              <a:t>)</a:t>
            </a:r>
            <a:r>
              <a:rPr lang="zh-CN" altLang="en-US" dirty="0"/>
              <a:t>，每列有</a:t>
            </a:r>
            <a:r>
              <a:rPr lang="en-US" altLang="zh-CN" dirty="0"/>
              <a:t>1</a:t>
            </a:r>
            <a:r>
              <a:rPr lang="zh-CN" altLang="en-US" dirty="0"/>
              <a:t>个元素  </a:t>
            </a:r>
            <a:r>
              <a:rPr lang="en-US" altLang="zh-CN" dirty="0"/>
              <a:t>[[1,2,…,x]]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3A442-8CCC-4BE1-A6C1-CD054167CD0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062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3A442-8CCC-4BE1-A6C1-CD054167CD0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870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可以对一维数组进行</a:t>
            </a:r>
            <a:r>
              <a:rPr lang="en-US" altLang="zh-CN" dirty="0"/>
              <a:t>reshape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3A442-8CCC-4BE1-A6C1-CD054167CD0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388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类似于序列的拷贝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3A442-8CCC-4BE1-A6C1-CD054167CD0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449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2D1A-EF03-4242-9A58-83514B1E9234}" type="datetimeFigureOut">
              <a:rPr lang="zh-CN" altLang="en-US" smtClean="0"/>
              <a:pPr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F85E-763C-4C23-8959-D0567E1CAB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34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2D1A-EF03-4242-9A58-83514B1E9234}" type="datetimeFigureOut">
              <a:rPr lang="zh-CN" altLang="en-US" smtClean="0"/>
              <a:pPr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F85E-763C-4C23-8959-D0567E1CAB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56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2D1A-EF03-4242-9A58-83514B1E9234}" type="datetimeFigureOut">
              <a:rPr lang="zh-CN" altLang="en-US" smtClean="0"/>
              <a:pPr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F85E-763C-4C23-8959-D0567E1CAB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70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2D1A-EF03-4242-9A58-83514B1E9234}" type="datetimeFigureOut">
              <a:rPr lang="zh-CN" altLang="en-US" smtClean="0"/>
              <a:pPr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F85E-763C-4C23-8959-D0567E1CAB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05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2D1A-EF03-4242-9A58-83514B1E9234}" type="datetimeFigureOut">
              <a:rPr lang="zh-CN" altLang="en-US" smtClean="0"/>
              <a:pPr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F85E-763C-4C23-8959-D0567E1CAB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80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2D1A-EF03-4242-9A58-83514B1E9234}" type="datetimeFigureOut">
              <a:rPr lang="zh-CN" altLang="en-US" smtClean="0"/>
              <a:pPr/>
              <a:t>2023/4/24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F85E-763C-4C23-8959-D0567E1CAB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15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2D1A-EF03-4242-9A58-83514B1E9234}" type="datetimeFigureOut">
              <a:rPr lang="zh-CN" altLang="en-US" smtClean="0"/>
              <a:pPr/>
              <a:t>2023/4/24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F85E-763C-4C23-8959-D0567E1CAB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2D1A-EF03-4242-9A58-83514B1E9234}" type="datetimeFigureOut">
              <a:rPr lang="zh-CN" altLang="en-US" smtClean="0"/>
              <a:pPr/>
              <a:t>2023/4/24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F85E-763C-4C23-8959-D0567E1CAB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69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2D1A-EF03-4242-9A58-83514B1E9234}" type="datetimeFigureOut">
              <a:rPr lang="zh-CN" altLang="en-US" smtClean="0"/>
              <a:pPr/>
              <a:t>2023/4/24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F85E-763C-4C23-8959-D0567E1CAB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3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2D1A-EF03-4242-9A58-83514B1E9234}" type="datetimeFigureOut">
              <a:rPr lang="zh-CN" altLang="en-US" smtClean="0"/>
              <a:pPr/>
              <a:t>2023/4/24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F85E-763C-4C23-8959-D0567E1CAB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40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2D1A-EF03-4242-9A58-83514B1E9234}" type="datetimeFigureOut">
              <a:rPr lang="zh-CN" altLang="en-US" smtClean="0"/>
              <a:pPr/>
              <a:t>2023/4/24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F85E-763C-4C23-8959-D0567E1CAB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86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42D1A-EF03-4242-9A58-83514B1E9234}" type="datetimeFigureOut">
              <a:rPr lang="zh-CN" altLang="en-US" smtClean="0"/>
              <a:pPr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6F85E-763C-4C23-8959-D0567E1CAB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96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68632" y="1484784"/>
            <a:ext cx="726380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6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r>
              <a:rPr lang="en-US" altLang="zh-CN" sz="6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</a:p>
          <a:p>
            <a:r>
              <a:rPr lang="en-US" altLang="zh-CN" sz="6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NumPy</a:t>
            </a:r>
          </a:p>
          <a:p>
            <a:endParaRPr lang="en-US" altLang="zh-CN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003" y="4365104"/>
            <a:ext cx="4755063" cy="161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40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4961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的创建</a:t>
            </a: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id="{68D35D4D-FFAC-40E1-9BC7-1A0ACC1E110F}"/>
              </a:ext>
            </a:extLst>
          </p:cNvPr>
          <p:cNvSpPr txBox="1"/>
          <p:nvPr/>
        </p:nvSpPr>
        <p:spPr>
          <a:xfrm>
            <a:off x="179512" y="5704465"/>
            <a:ext cx="896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默认数据类型是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，可以通过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dtype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改变数据类型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5E76693A-8BBA-40CF-B9C6-569A8778BE75}"/>
              </a:ext>
            </a:extLst>
          </p:cNvPr>
          <p:cNvSpPr txBox="1"/>
          <p:nvPr/>
        </p:nvSpPr>
        <p:spPr>
          <a:xfrm>
            <a:off x="251520" y="922702"/>
            <a:ext cx="896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np.array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([x, y, z],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dtype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9" name="TextBox 4">
            <a:extLst>
              <a:ext uri="{FF2B5EF4-FFF2-40B4-BE49-F238E27FC236}">
                <a16:creationId xmlns:a16="http://schemas.microsoft.com/office/drawing/2014/main" id="{9C03CCA9-D93C-469A-BFC0-13A9CA44D0AD}"/>
              </a:ext>
            </a:extLst>
          </p:cNvPr>
          <p:cNvSpPr txBox="1"/>
          <p:nvPr/>
        </p:nvSpPr>
        <p:spPr>
          <a:xfrm>
            <a:off x="251520" y="1544829"/>
            <a:ext cx="896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dtype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的用法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AB392D3-710B-4DB7-B424-800F7B3634F1}"/>
              </a:ext>
            </a:extLst>
          </p:cNvPr>
          <p:cNvGrpSpPr/>
          <p:nvPr/>
        </p:nvGrpSpPr>
        <p:grpSpPr>
          <a:xfrm>
            <a:off x="2555776" y="1700808"/>
            <a:ext cx="3704964" cy="3756839"/>
            <a:chOff x="2595228" y="1724726"/>
            <a:chExt cx="3704964" cy="3756839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5009A002-7DC0-4613-814C-C85D9BB0D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5228" y="1724726"/>
              <a:ext cx="3704964" cy="2233129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B542AD96-7278-4F37-BB11-1E326091C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47864" y="4125415"/>
              <a:ext cx="2520280" cy="1356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7784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4961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的创建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60" y="2996952"/>
            <a:ext cx="8208912" cy="363791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a 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np.array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([1, 2, 3, 4])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b 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np.array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((5, 6, 7, 8))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c 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np.array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([[1, 2, 3, 4],[5, 6, 7, 8], [9, 10, 11, 12]])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                   </a:t>
            </a:r>
            <a:r>
              <a:rPr lang="pl-PL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      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pl-PL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        </a:t>
            </a:r>
          </a:p>
          <a:p>
            <a:r>
              <a:rPr lang="pl-PL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pl-PL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pl-PL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</a:t>
            </a:r>
          </a:p>
          <a:p>
            <a:r>
              <a:rPr lang="pl-PL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pl-PL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pl-PL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pl-PL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pl-PL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pl-PL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[5, 6, 7, 8]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pl-PL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[[ 1,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pl-PL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2,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pl-PL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3,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pl-PL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4],</a:t>
            </a:r>
          </a:p>
          <a:p>
            <a:r>
              <a:rPr lang="pl-PL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</a:t>
            </a:r>
            <a:r>
              <a:rPr lang="pl-PL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5,   6,   7,   8</a:t>
            </a:r>
            <a:r>
              <a:rPr lang="pl-PL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],</a:t>
            </a:r>
          </a:p>
          <a:p>
            <a:r>
              <a:rPr lang="pl-PL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[ 9</a:t>
            </a:r>
            <a:r>
              <a:rPr lang="pl-PL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10</a:t>
            </a:r>
            <a:r>
              <a:rPr lang="pl-PL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11</a:t>
            </a:r>
            <a:r>
              <a:rPr lang="pl-PL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pl-PL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]]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1052736"/>
            <a:ext cx="8208912" cy="1827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对维数没有限制。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数组的轴即数组的维度，分别为第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轴，第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轴，第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轴。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如创建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为三行四列的一个数组，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轴长度为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轴长度为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5145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4961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的创建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1040876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专门用于生成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的函数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，提高创建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的速度。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2395" y="2204864"/>
            <a:ext cx="8079209" cy="448674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a = </a:t>
            </a:r>
            <a:r>
              <a:rPr lang="en-US" altLang="zh-CN" sz="24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np.arange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(0, 1, 0.1)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array([ 0. ,  0.1,  0.2,  0.3,  0.4,  0.5,  0.6,  0.7,  0.8,  0.9])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b = </a:t>
            </a:r>
            <a:r>
              <a:rPr lang="en-US" altLang="zh-CN" sz="24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np.linspace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(0, 1, 10)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array([ 0. ,  0.11111111,  0.22222222,  0.33333333,  0.44444444,0.55555556,  0.66666667,  0.77777778,  0.88888889,  1. ])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c = </a:t>
            </a:r>
            <a:r>
              <a:rPr lang="en-US" altLang="zh-CN" sz="24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np.linspace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(0, 1, 10, endpoint=False)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array([ 0. ,  0.1,  0.2,  0.3,  0.4,  0.5,  0.6,  0.7,  0.8,  0.9])</a:t>
            </a:r>
          </a:p>
          <a:p>
            <a:pPr>
              <a:lnSpc>
                <a:spcPct val="120000"/>
              </a:lnSpc>
            </a:pPr>
            <a:r>
              <a:rPr lang="fr-F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d = </a:t>
            </a:r>
            <a:r>
              <a:rPr lang="fr-FR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np.logspace</a:t>
            </a:r>
            <a:r>
              <a:rPr lang="fr-F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(0, 2, 5)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array([ 1. , 3.16227766, 10., 31.6227766 , 100. ])</a:t>
            </a:r>
          </a:p>
        </p:txBody>
      </p:sp>
    </p:spTree>
    <p:extLst>
      <p:ext uri="{BB962C8B-B14F-4D97-AF65-F5344CB8AC3E}">
        <p14:creationId xmlns:p14="http://schemas.microsoft.com/office/powerpoint/2010/main" val="289780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4961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的创建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145581"/>
              </p:ext>
            </p:extLst>
          </p:nvPr>
        </p:nvGraphicFramePr>
        <p:xfrm>
          <a:off x="426368" y="1052736"/>
          <a:ext cx="8291265" cy="2160240"/>
        </p:xfrm>
        <a:graphic>
          <a:graphicData uri="http://schemas.openxmlformats.org/drawingml/2006/table">
            <a:tbl>
              <a:tblPr/>
              <a:tblGrid>
                <a:gridCol w="486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5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393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np.empty</a:t>
                      </a:r>
                      <a:r>
                        <a:rPr lang="en-US" sz="20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((2,3), int)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</a:t>
                      </a:r>
                      <a:r>
                        <a:rPr lang="en-US" alt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en-US" alt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的整形型空矩阵，只分配内存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93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np.zeros</a:t>
                      </a:r>
                      <a:r>
                        <a:rPr lang="en-US" sz="20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(4, int)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创建长度为</a:t>
                      </a:r>
                      <a:r>
                        <a:rPr lang="en-US" alt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，值为全部为</a:t>
                      </a:r>
                      <a:r>
                        <a:rPr lang="en-US" alt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的矩阵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237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np.full</a:t>
                      </a:r>
                      <a:r>
                        <a:rPr lang="en-US" sz="20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(4, </a:t>
                      </a:r>
                      <a:r>
                        <a:rPr lang="en-US" sz="20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np.pi</a:t>
                      </a:r>
                      <a:r>
                        <a:rPr lang="en-US" sz="20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创建长度为</a:t>
                      </a:r>
                      <a:r>
                        <a:rPr lang="en-US" alt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，值为全部为</a:t>
                      </a:r>
                      <a:r>
                        <a:rPr lang="en-US" alt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pi</a:t>
                      </a:r>
                      <a:r>
                        <a:rPr lang="zh-CN" alt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的矩阵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7544" y="3794264"/>
            <a:ext cx="8208912" cy="193899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def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return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% 4 + 1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np.fromfunction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(10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))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括号内参数数量与函数形参数量一致，逗号不可省略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array([ 1.,  2.,  3.,  4.,  1.,  2.,  3.,  4.,  1.,  2.])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3284984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还可以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自定义函数产生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5812080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fromfunction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第一个参数接收计算函数，第二个参数接收数组的形状。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4650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4961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的创建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C2350A-1BED-4B66-B1E2-CD3436C7CA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76"/>
          <a:stretch/>
        </p:blipFill>
        <p:spPr>
          <a:xfrm>
            <a:off x="341784" y="2708920"/>
            <a:ext cx="8460432" cy="3245798"/>
          </a:xfrm>
          <a:prstGeom prst="rect">
            <a:avLst/>
          </a:prstGeom>
        </p:spPr>
      </p:pic>
      <p:sp>
        <p:nvSpPr>
          <p:cNvPr id="11" name="TextBox 8">
            <a:extLst>
              <a:ext uri="{FF2B5EF4-FFF2-40B4-BE49-F238E27FC236}">
                <a16:creationId xmlns:a16="http://schemas.microsoft.com/office/drawing/2014/main" id="{8FFB4A29-9F16-4135-A76F-820EEEF064C4}"/>
              </a:ext>
            </a:extLst>
          </p:cNvPr>
          <p:cNvSpPr txBox="1"/>
          <p:nvPr/>
        </p:nvSpPr>
        <p:spPr>
          <a:xfrm>
            <a:off x="179512" y="1916832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类的形态操作方法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8386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4961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的属性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1052736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的元素具有相同的元素类型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。常用的有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（整型），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（浮点型），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complex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（复数型）。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4694" y="1988840"/>
            <a:ext cx="8208912" cy="16312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a </a:t>
            </a:r>
            <a:r>
              <a:rPr lang="da-DK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np.array([1, 2, 3, 4], float)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array([ 1.,  2.,  3.,  4.])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a.dtype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dtype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('float64')</a:t>
            </a:r>
          </a:p>
        </p:txBody>
      </p:sp>
      <p:sp>
        <p:nvSpPr>
          <p:cNvPr id="7" name="矩形 6"/>
          <p:cNvSpPr/>
          <p:nvPr/>
        </p:nvSpPr>
        <p:spPr>
          <a:xfrm>
            <a:off x="553269" y="3717032"/>
            <a:ext cx="81517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shape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属性用来获得它的形状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，也可以自己指定。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8403" y="4178697"/>
            <a:ext cx="8118053" cy="255454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c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np.array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([[1, 2, 3, 4], [4, 5, 6, 7], [7, 8, 9, 10]])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c.shape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(3, 4) 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a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np.array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([1, 2, 3, 4])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d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a.reshape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(2,2)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array([[1, 2],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[3, 4]])</a:t>
            </a:r>
          </a:p>
        </p:txBody>
      </p:sp>
    </p:spTree>
    <p:extLst>
      <p:ext uri="{BB962C8B-B14F-4D97-AF65-F5344CB8AC3E}">
        <p14:creationId xmlns:p14="http://schemas.microsoft.com/office/powerpoint/2010/main" val="2033242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4961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的属性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3D1801A8-E81C-4D83-907E-5C27A294FCD6}"/>
              </a:ext>
            </a:extLst>
          </p:cNvPr>
          <p:cNvSpPr txBox="1"/>
          <p:nvPr/>
        </p:nvSpPr>
        <p:spPr>
          <a:xfrm>
            <a:off x="395536" y="1556792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的切片和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是一样的。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F516D18-BBE5-4913-B97F-876D873D0F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60" r="3416"/>
          <a:stretch/>
        </p:blipFill>
        <p:spPr>
          <a:xfrm>
            <a:off x="899592" y="2708920"/>
            <a:ext cx="7200800" cy="279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09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4961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的切片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2112" y="1196752"/>
            <a:ext cx="8208912" cy="34778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a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np.arange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(10)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a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array([0, 1, 2, 3, 4, 5, 6, 7, 8, 9])</a:t>
            </a:r>
          </a:p>
          <a:p>
            <a:endParaRPr lang="pt-BR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pt-B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a[5]    a[3:5]         a[:5]                    a[:-1]          </a:t>
            </a:r>
          </a:p>
          <a:p>
            <a:r>
              <a:rPr lang="pt-B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    ------    ---------------    ---------------------------</a:t>
            </a:r>
          </a:p>
          <a:p>
            <a:r>
              <a:rPr lang="pt-B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        [3, 4]    [0, 1, 2, 3, 4]         [0, 1, 2, 3, 4, 5, 6, 7, 8]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pt-B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a[1:-1:2]                 a[::-1]                             a[5:1:-2]</a:t>
            </a:r>
          </a:p>
          <a:p>
            <a:r>
              <a:rPr lang="pt-B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    ------------------------------    ---------</a:t>
            </a:r>
          </a:p>
          <a:p>
            <a:r>
              <a:rPr lang="pt-B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[1, 3, 5, 7]       [9, 8, 7, 6, 5, 4, 3, 2, 1, 0]            [5, 3]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112" y="4992276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可以通过切片对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中的元素进行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更改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112" y="5477679"/>
            <a:ext cx="8208912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&gt; a[2:4] = 100, 101</a:t>
            </a:r>
          </a:p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&gt; a</a:t>
            </a:r>
          </a:p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array([  0,   1, 100, 101,   4,   5,   6,   7,   8,   9])</a:t>
            </a:r>
          </a:p>
        </p:txBody>
      </p:sp>
    </p:spTree>
    <p:extLst>
      <p:ext uri="{BB962C8B-B14F-4D97-AF65-F5344CB8AC3E}">
        <p14:creationId xmlns:p14="http://schemas.microsoft.com/office/powerpoint/2010/main" val="1734177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4961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的切片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908720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通过切片产生一个新的数组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共享同一块数据存储空间。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0262" y="1720745"/>
            <a:ext cx="8208912" cy="16312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b = a[3:7] 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b[2] = -10</a:t>
            </a:r>
          </a:p>
          <a:p>
            <a:r>
              <a:rPr lang="pt-B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                                    a                         </a:t>
            </a:r>
          </a:p>
          <a:p>
            <a:r>
              <a:rPr lang="pt-B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  --------------------------------------------------</a:t>
            </a:r>
          </a:p>
          <a:p>
            <a:r>
              <a:rPr lang="pt-B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[101,   4, -10,   6]     [  0,   1, 100, 101,   4, -10,   6,   7,   8,   9]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4826" y="3356992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如果想改变这种情况，我们可以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用列表对数组元素切片。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0262" y="3810661"/>
            <a:ext cx="8208912" cy="286232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a=array([0, 1, 2, 3, 4, 5, 6, 7, 8, 9])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pt-B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= a[[3, 3, -3, 8]]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pt-B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array([3, 3, 7, 8])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b[2] = 100</a:t>
            </a:r>
          </a:p>
          <a:p>
            <a:r>
              <a:rPr lang="pt-B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                                   a                         </a:t>
            </a:r>
          </a:p>
          <a:p>
            <a:r>
              <a:rPr lang="pt-B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  --------------------------------------------------</a:t>
            </a:r>
          </a:p>
          <a:p>
            <a:r>
              <a:rPr lang="pt-B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[3,   3, 100,   8]       [  0,   1,  2,  3,   4,  5,   6,   7,   8,   9]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4595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4961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多维数组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1052736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的多维数组和一维数组类似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。多维数组有多个轴。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我们前面已经提到从内到外分别是第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轴，第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轴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528" y="1988840"/>
            <a:ext cx="8640960" cy="44627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a 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np.arange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(0, 60, 10).reshape(-1, 1) +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np.arange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(0, 6)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array([[ 0,  1,  2,  3,  4,  5],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[10, 11, 12, 13, 14, 15],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[20, 21, 22, 23, 24, 25],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[30, 31, 32, 33, 34, 35],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[40, 41, 42, 43, 44, 45],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[50, 51, 52, 53, 54, 55]])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pt-B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a[0, 3:5]       a[4:, 4:]      a[2::2, ::2] </a:t>
            </a:r>
          </a:p>
          <a:p>
            <a:r>
              <a:rPr lang="pt-B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    ----------    --------------</a:t>
            </a:r>
          </a:p>
          <a:p>
            <a:r>
              <a:rPr lang="pt-B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[3, 4]          [[44, 45],     [[20, 22, 24],</a:t>
            </a:r>
          </a:p>
          <a:p>
            <a:r>
              <a:rPr lang="pt-B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[54, 55]]      [40, 42, 44]]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38441" y="5013176"/>
            <a:ext cx="2938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40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上面方法对于数组的切片都是共享原数组的储存空间的。</a:t>
            </a:r>
            <a:endParaRPr lang="en-US" altLang="zh-CN" sz="240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076" y="2492896"/>
            <a:ext cx="4021083" cy="237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2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5465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 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是什么？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407" y="1054448"/>
            <a:ext cx="82011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中科学计算的核心库，提供了高性能的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多维数组对象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，以及用于处理这些数组的工具。主要是方便熟悉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的用户，通过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中对数组进行操作。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主要功能有：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维数组（矩阵）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对数组进行函数运算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数值积分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线性代数运算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傅里叶变换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随机数产生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······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321830"/>
            <a:ext cx="4521804" cy="303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88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4961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多维数组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1052736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如果我们想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创立原数组的副本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，我们可以用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整数元组，列表，整数数组，布尔数组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进行切片。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79" y="2132856"/>
            <a:ext cx="8646404" cy="342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53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4961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结构数组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1052736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语言中可以通过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关键字定义结构类型。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中也有类似的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结构数组。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1892861"/>
            <a:ext cx="8640959" cy="193899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persontype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np.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dtype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({'names':['name', 'age', 'weight'],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'formats':['S30','i', 'f']})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a 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np.array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([("Zhang", 32, 75.5), ("Wang", 24, 65.2)], 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dtype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persontype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3725" y="5350345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我们就创建了一个结构数组，并且可以通过索引得到每一行。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33301"/>
              </p:ext>
            </p:extLst>
          </p:nvPr>
        </p:nvGraphicFramePr>
        <p:xfrm>
          <a:off x="1524000" y="4253065"/>
          <a:ext cx="60960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3184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name</a:t>
                      </a:r>
                      <a:endParaRPr lang="zh-CN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age</a:t>
                      </a:r>
                      <a:endParaRPr lang="zh-CN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weight</a:t>
                      </a:r>
                      <a:endParaRPr lang="zh-CN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1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0</a:t>
                      </a:r>
                      <a:endParaRPr lang="zh-CN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zhang</a:t>
                      </a:r>
                      <a:endParaRPr lang="zh-CN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32</a:t>
                      </a:r>
                      <a:endParaRPr lang="zh-CN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75.5</a:t>
                      </a:r>
                      <a:endParaRPr lang="zh-CN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1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1</a:t>
                      </a:r>
                      <a:endParaRPr lang="zh-CN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wang</a:t>
                      </a:r>
                      <a:endParaRPr lang="zh-CN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24</a:t>
                      </a:r>
                      <a:endParaRPr lang="zh-CN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65.2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22319" y="5812010"/>
            <a:ext cx="8208912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print a[0]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('Zhang', 32, 75.5)</a:t>
            </a:r>
          </a:p>
        </p:txBody>
      </p:sp>
    </p:spTree>
    <p:extLst>
      <p:ext uri="{BB962C8B-B14F-4D97-AF65-F5344CB8AC3E}">
        <p14:creationId xmlns:p14="http://schemas.microsoft.com/office/powerpoint/2010/main" val="74598280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908720"/>
            <a:ext cx="655272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ufunc</a:t>
            </a:r>
            <a:r>
              <a:rPr lang="zh-CN" altLang="en-US" sz="6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6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ufunc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四则运算</a:t>
            </a:r>
          </a:p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比较运算和布尔运算</a:t>
            </a:r>
          </a:p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ufunc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广播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(broadcasting)</a:t>
            </a:r>
          </a:p>
          <a:p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9836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ufunc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1664" y="1040660"/>
            <a:ext cx="8414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ufunc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universal function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的简称，它是一种能对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数组每个元素进行运算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的函数。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的许多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ufunc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函数都是用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语言实现的，因此它们的运算速度非常快。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2282710"/>
            <a:ext cx="8136904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s-E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= np.linspace(0, 2*np.pi, 10)</a:t>
            </a:r>
          </a:p>
          <a:p>
            <a:r>
              <a:rPr lang="es-E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y = np.sin(x)</a:t>
            </a:r>
          </a:p>
          <a:p>
            <a:r>
              <a:rPr lang="es-E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y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array([  0.00000000e+00,   6.42787610e-01,   9.84807753e-01,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. . . . ,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-2.44929360e-16])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824" y="5401841"/>
            <a:ext cx="9289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值得注意的是，对于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同等长度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np.sin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math.sin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但是对于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单个数值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math.sin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的速度则更快。</a:t>
            </a:r>
          </a:p>
        </p:txBody>
      </p:sp>
    </p:spTree>
    <p:extLst>
      <p:ext uri="{BB962C8B-B14F-4D97-AF65-F5344CB8AC3E}">
        <p14:creationId xmlns:p14="http://schemas.microsoft.com/office/powerpoint/2010/main" val="643118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四则运算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1664" y="1040660"/>
            <a:ext cx="8414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提供了许多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ufunc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函数，它们和相应的运算符运算结果相同。</a:t>
            </a:r>
          </a:p>
        </p:txBody>
      </p:sp>
      <p:sp>
        <p:nvSpPr>
          <p:cNvPr id="7" name="矩形 6"/>
          <p:cNvSpPr/>
          <p:nvPr/>
        </p:nvSpPr>
        <p:spPr>
          <a:xfrm>
            <a:off x="309660" y="1932255"/>
            <a:ext cx="8414791" cy="452431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a = np.arange(0, 4)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b = np.arange(1, 5)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np.add(a, b)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array([1, 3, 5, 7])</a:t>
            </a: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a+b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array([1, 3, 5, 7])</a:t>
            </a:r>
          </a:p>
          <a:p>
            <a:endParaRPr lang="en-US" altLang="zh-CN" sz="240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np.subtract(a, b)</a:t>
            </a:r>
            <a:r>
              <a:rPr lang="en-US" altLang="zh-CN" sz="2400">
                <a:solidFill>
                  <a:srgbClr val="9BBB59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# </a:t>
            </a:r>
            <a:r>
              <a:rPr lang="zh-CN" altLang="en-US" sz="2400">
                <a:solidFill>
                  <a:srgbClr val="9BBB59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减法</a:t>
            </a:r>
            <a:endParaRPr lang="en-US" altLang="zh-CN" sz="2400">
              <a:solidFill>
                <a:srgbClr val="9BBB59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np.multiply(a, b)</a:t>
            </a:r>
            <a:r>
              <a:rPr lang="en-US" altLang="zh-CN" sz="2400">
                <a:solidFill>
                  <a:srgbClr val="9BBB59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# </a:t>
            </a:r>
            <a:r>
              <a:rPr lang="zh-CN" altLang="en-US" sz="2400">
                <a:solidFill>
                  <a:srgbClr val="9BBB59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乘法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np.divide(a, b) </a:t>
            </a:r>
            <a:r>
              <a:rPr lang="en-US" altLang="zh-CN" sz="240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40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如果两个数字都为整数，则为整数除法</a:t>
            </a:r>
            <a:endParaRPr lang="en-US" altLang="zh-CN" sz="240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np.power(a, b)</a:t>
            </a:r>
            <a:r>
              <a:rPr lang="en-US" altLang="zh-CN" sz="2400">
                <a:solidFill>
                  <a:srgbClr val="9BBB59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# </a:t>
            </a:r>
            <a:r>
              <a:rPr lang="zh-CN" altLang="en-US" sz="2400">
                <a:solidFill>
                  <a:srgbClr val="9BBB59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乘方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3929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比较运算和布尔运算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843" y="1040660"/>
            <a:ext cx="8414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对两个数组进行比较，会返回一个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布尔数组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每一个元素都是对应元素的比较结果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7" name="矩形 6"/>
          <p:cNvSpPr/>
          <p:nvPr/>
        </p:nvSpPr>
        <p:spPr>
          <a:xfrm>
            <a:off x="309660" y="1932255"/>
            <a:ext cx="8414791" cy="83099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np.array([1, 2, 3]) &lt; np.array([3, 2, 1])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array([ True, False, False], dtype=bool)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9660" y="2774626"/>
            <a:ext cx="841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布尔运算在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中也有对应的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ufunc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701039"/>
              </p:ext>
            </p:extLst>
          </p:nvPr>
        </p:nvGraphicFramePr>
        <p:xfrm>
          <a:off x="467544" y="3356992"/>
          <a:ext cx="8237090" cy="27736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18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8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/>
                        <a:t>表达式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ufunc</a:t>
                      </a:r>
                      <a:r>
                        <a:rPr lang="zh-CN" altLang="en-US" sz="2000"/>
                        <a:t>函数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/>
                        <a:t>y=x1==x2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equal(x1,x2[,y])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/>
                        <a:t>y=x1!=x2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/>
                        <a:t>not_equal(x1,x2[,y])</a:t>
                      </a:r>
                      <a:endParaRPr lang="zh-CN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/>
                        <a:t>y=x1&lt;x2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less(x1,x2[,y])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/>
                        <a:t>y=x1&lt;=x2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/>
                        <a:t>not_equak(x1,x2[,y])</a:t>
                      </a:r>
                      <a:endParaRPr lang="zh-CN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/>
                        <a:t>y=x1&gt;x2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/>
                        <a:t>greater(x1,x2[,y])</a:t>
                      </a:r>
                      <a:endParaRPr lang="zh-CN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/>
                        <a:t>y=x1&gt;=x2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/>
                        <a:t>gerater_equal</a:t>
                      </a:r>
                      <a:r>
                        <a:rPr lang="en-US" altLang="zh-CN" sz="2000" dirty="0"/>
                        <a:t>(x1,x2[,y])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437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ufunc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1664" y="1040660"/>
            <a:ext cx="8414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提供的标准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ufunc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函数可以组合出复合的表达式，但是有些情况下，自己编写的则更为方便。我们可以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把自己编写的函数用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frompyfunc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转化成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ufunc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7" name="矩形 6"/>
          <p:cNvSpPr/>
          <p:nvPr/>
        </p:nvSpPr>
        <p:spPr>
          <a:xfrm>
            <a:off x="309660" y="2204864"/>
            <a:ext cx="8414791" cy="452431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不使用</a:t>
            </a:r>
            <a:r>
              <a:rPr lang="en-US" altLang="zh-CN" sz="2400" dirty="0" err="1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frompyfunc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def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num_judge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(x, a):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对于一个数字如果是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的倍数就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if x%3 == 0:        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，否则返回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r = 0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elif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x%5 == 0: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r = 0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else: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r = a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return r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x 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np.linspace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(0, 10, 11)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y 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np.array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num_judge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(t, 2) for t in x])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列表生成式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array([0, 2, 2, 0, 2, 0, 0, 2, 2, 0, 0])</a:t>
            </a:r>
          </a:p>
        </p:txBody>
      </p:sp>
    </p:spTree>
    <p:extLst>
      <p:ext uri="{BB962C8B-B14F-4D97-AF65-F5344CB8AC3E}">
        <p14:creationId xmlns:p14="http://schemas.microsoft.com/office/powerpoint/2010/main" val="71136878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ufunc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1664" y="1040660"/>
            <a:ext cx="841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frompyfunc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进行转化，调用格式如下：</a:t>
            </a:r>
          </a:p>
        </p:txBody>
      </p:sp>
      <p:sp>
        <p:nvSpPr>
          <p:cNvPr id="7" name="矩形 6"/>
          <p:cNvSpPr/>
          <p:nvPr/>
        </p:nvSpPr>
        <p:spPr>
          <a:xfrm>
            <a:off x="395186" y="3179755"/>
            <a:ext cx="8414791" cy="156966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numb_judge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np.frompyfunc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num_judge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2, 1)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y 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numb_judge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(x,2)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array([0, 2, 2, 0, 2, 0, 0, 2, 2, 0, 0],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dtype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=object)</a:t>
            </a:r>
          </a:p>
        </p:txBody>
      </p:sp>
      <p:sp>
        <p:nvSpPr>
          <p:cNvPr id="9" name="矩形 8"/>
          <p:cNvSpPr/>
          <p:nvPr/>
        </p:nvSpPr>
        <p:spPr>
          <a:xfrm>
            <a:off x="395186" y="1502325"/>
            <a:ext cx="8414791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frompyfunc(func, nin, nout)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4604" y="1979426"/>
            <a:ext cx="8414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：计算函数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nin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func()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输入参数的个数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nout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func()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输出参数的个数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4604" y="4756612"/>
            <a:ext cx="8414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因为最后输出的元素类型是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，所以我们还需要把它转换成整型。</a:t>
            </a:r>
          </a:p>
        </p:txBody>
      </p:sp>
      <p:sp>
        <p:nvSpPr>
          <p:cNvPr id="12" name="矩形 11"/>
          <p:cNvSpPr/>
          <p:nvPr/>
        </p:nvSpPr>
        <p:spPr>
          <a:xfrm>
            <a:off x="403743" y="5587609"/>
            <a:ext cx="8414791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y.astype(np.int)</a:t>
            </a:r>
          </a:p>
        </p:txBody>
      </p:sp>
    </p:spTree>
    <p:extLst>
      <p:ext uri="{BB962C8B-B14F-4D97-AF65-F5344CB8AC3E}">
        <p14:creationId xmlns:p14="http://schemas.microsoft.com/office/powerpoint/2010/main" val="274771547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广播</a:t>
            </a:r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(broadcasting)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9936" y="908720"/>
            <a:ext cx="84147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ufunc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对两个数组进行运算时，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ufunc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函数会对两个数组的对应元素进行运算。如果数组的形状不相同，就会进行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下广播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处理。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简而言之，就是向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两个数组每一维度上的最大值靠齐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59" y="2468185"/>
            <a:ext cx="6696743" cy="425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41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广播</a:t>
            </a:r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(broadcasting)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37" y="919735"/>
            <a:ext cx="7237326" cy="542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50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4889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 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是什么？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407" y="1054448"/>
            <a:ext cx="82011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（列表）保存值，可以当做数组使用，但因为列表中的元素可以是任何对象，所以浪费了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运算时间和内存。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诞生为了弥补这些缺陷。它提供了两种基本的对象：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：全称（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n-dimensional array object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）是储存单一数据类型的多维数组。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ufunc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：全称（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universal function object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）它是一种能够对数组进行处理的函数。</a:t>
            </a:r>
            <a:endParaRPr lang="en-US" altLang="zh-CN" sz="2400" dirty="0"/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的官方文档：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https://docs.scipy.org/doc/numpy/reference/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342" y="5445224"/>
            <a:ext cx="1030213" cy="103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3257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广播</a:t>
            </a:r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(broadcasting)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1664" y="1040660"/>
            <a:ext cx="841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我们看一下具体的例子：</a:t>
            </a:r>
          </a:p>
        </p:txBody>
      </p:sp>
      <p:sp>
        <p:nvSpPr>
          <p:cNvPr id="7" name="矩形 6"/>
          <p:cNvSpPr/>
          <p:nvPr/>
        </p:nvSpPr>
        <p:spPr>
          <a:xfrm>
            <a:off x="364604" y="1516849"/>
            <a:ext cx="8414791" cy="415498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a = np.arange(0, 60, 10).reshape(-1, 1)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b = np.arange(0, 5)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c = a+b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c                                  c.shape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    -------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[[ 0,  1,  2,  3,  4],            (6, 5) 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[10, 11, 12, 13, 14],         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[20, 21, 22, 23, 24],         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[30, 31, 32, 33, 34],         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[40, 41, 42, 43, 44],         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[50, 51, 52, 53, 54]] </a:t>
            </a:r>
          </a:p>
        </p:txBody>
      </p:sp>
    </p:spTree>
    <p:extLst>
      <p:ext uri="{BB962C8B-B14F-4D97-AF65-F5344CB8AC3E}">
        <p14:creationId xmlns:p14="http://schemas.microsoft.com/office/powerpoint/2010/main" val="4144530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广播</a:t>
            </a:r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(broadcasting)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9101" y="1340768"/>
            <a:ext cx="841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ogrid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用来生成广播运算所用的数组。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9101" y="2132856"/>
            <a:ext cx="8285798" cy="304698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s-E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x, y = np.ogrid[:5, :5]</a:t>
            </a:r>
          </a:p>
          <a:p>
            <a:r>
              <a:rPr lang="es-E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           y        </a:t>
            </a:r>
          </a:p>
          <a:p>
            <a:r>
              <a:rPr lang="es-E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  -----------------</a:t>
            </a:r>
          </a:p>
          <a:p>
            <a:r>
              <a:rPr lang="es-E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[[0],     [[0, 1, 2, 3, 4]]</a:t>
            </a:r>
          </a:p>
          <a:p>
            <a:r>
              <a:rPr lang="es-E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[1],                   </a:t>
            </a:r>
          </a:p>
          <a:p>
            <a:r>
              <a:rPr lang="es-E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[2],                   </a:t>
            </a:r>
          </a:p>
          <a:p>
            <a:r>
              <a:rPr lang="es-E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[3],                   </a:t>
            </a:r>
          </a:p>
          <a:p>
            <a:r>
              <a:rPr lang="es-E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[4]] </a:t>
            </a:r>
          </a:p>
        </p:txBody>
      </p:sp>
    </p:spTree>
    <p:extLst>
      <p:ext uri="{BB962C8B-B14F-4D97-AF65-F5344CB8AC3E}">
        <p14:creationId xmlns:p14="http://schemas.microsoft.com/office/powerpoint/2010/main" val="147738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广播</a:t>
            </a:r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(broadcasting)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9100" y="4293096"/>
            <a:ext cx="841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的作用是在相应的位置上增加了一个维度。</a:t>
            </a:r>
          </a:p>
        </p:txBody>
      </p:sp>
      <p:sp>
        <p:nvSpPr>
          <p:cNvPr id="7" name="矩形 6"/>
          <p:cNvSpPr/>
          <p:nvPr/>
        </p:nvSpPr>
        <p:spPr>
          <a:xfrm>
            <a:off x="429101" y="5013176"/>
            <a:ext cx="8285798" cy="156966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x.shape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== 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(a, b) &gt;&gt;&gt; [None, :, :] &gt;&gt;&gt; (1, a, b)</a:t>
            </a:r>
            <a:endParaRPr lang="es-E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(a, b) &gt;&gt;&gt; [:, None, :] &gt;&gt;&gt; (a, 1, b)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(a, b) &gt;&gt;&gt; [:, :, None] &gt;&gt;&gt; (a, b, 1) </a:t>
            </a: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0C50364B-0E5C-DA94-1050-ADC33B78D709}"/>
              </a:ext>
            </a:extLst>
          </p:cNvPr>
          <p:cNvSpPr txBox="1"/>
          <p:nvPr/>
        </p:nvSpPr>
        <p:spPr>
          <a:xfrm>
            <a:off x="429101" y="1119567"/>
            <a:ext cx="841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下面操作和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a.reshape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(1,-1),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a.reshape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(-1,1)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8A7840-F810-5FC3-9F6F-0F2CEE40E53E}"/>
              </a:ext>
            </a:extLst>
          </p:cNvPr>
          <p:cNvSpPr/>
          <p:nvPr/>
        </p:nvSpPr>
        <p:spPr>
          <a:xfrm>
            <a:off x="429101" y="1864898"/>
            <a:ext cx="8285798" cy="156966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it-IT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a = np.arange(4)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array([0, 1, 2, 3]) (4,)</a:t>
            </a:r>
            <a:endParaRPr lang="it-IT" altLang="zh-CN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it-IT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a[None, :]                        a[:, None]</a:t>
            </a:r>
          </a:p>
          <a:p>
            <a:r>
              <a:rPr lang="it-IT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                     ----------</a:t>
            </a:r>
          </a:p>
          <a:p>
            <a:r>
              <a:rPr lang="it-IT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it-IT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[0, 1, 2, 3]</a:t>
            </a:r>
            <a:r>
              <a:rPr lang="it-IT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it-IT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#(1,4)</a:t>
            </a:r>
            <a:r>
              <a:rPr lang="it-IT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		</a:t>
            </a:r>
            <a:r>
              <a:rPr lang="it-IT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it-IT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[0],[1],[2],[3]</a:t>
            </a:r>
            <a:r>
              <a:rPr lang="it-IT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it-IT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#(4,1) </a:t>
            </a:r>
          </a:p>
        </p:txBody>
      </p:sp>
    </p:spTree>
    <p:extLst>
      <p:ext uri="{BB962C8B-B14F-4D97-AF65-F5344CB8AC3E}">
        <p14:creationId xmlns:p14="http://schemas.microsoft.com/office/powerpoint/2010/main" val="871512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908720"/>
            <a:ext cx="6768752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6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的函数库</a:t>
            </a:r>
            <a:endParaRPr lang="en-US" altLang="zh-CN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28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8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随机数</a:t>
            </a:r>
          </a:p>
          <a:p>
            <a:pPr lvl="0"/>
            <a:r>
              <a:rPr lang="en-US" altLang="zh-CN" sz="28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8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求和，平均值，方差</a:t>
            </a:r>
          </a:p>
          <a:p>
            <a:r>
              <a:rPr lang="en-US" altLang="zh-CN" sz="28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8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大小与排序</a:t>
            </a:r>
            <a:endParaRPr lang="en-US" altLang="zh-CN" sz="28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8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统计函数</a:t>
            </a:r>
          </a:p>
          <a:p>
            <a:pPr lvl="0"/>
            <a:r>
              <a:rPr lang="en-US" altLang="zh-CN" sz="28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8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操作多维数组</a:t>
            </a:r>
          </a:p>
          <a:p>
            <a:pPr lvl="0"/>
            <a:r>
              <a:rPr lang="en-US" altLang="zh-CN" sz="28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8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多项式函数</a:t>
            </a:r>
          </a:p>
          <a:p>
            <a:endParaRPr lang="en-US" altLang="zh-CN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84032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1664" y="1040660"/>
            <a:ext cx="84147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除了前面介绍的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ufunc()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函数之外，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还提供了大量对于数组运算的函数。它们能够简化逻辑，提高运算速度。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我们首先看随机数。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产生随机数的模块在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random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里面，其中有大量的分布。</a:t>
            </a:r>
          </a:p>
        </p:txBody>
      </p:sp>
      <p:sp>
        <p:nvSpPr>
          <p:cNvPr id="7" name="矩形 6"/>
          <p:cNvSpPr/>
          <p:nvPr/>
        </p:nvSpPr>
        <p:spPr>
          <a:xfrm>
            <a:off x="364604" y="2979652"/>
            <a:ext cx="8414791" cy="304698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from numpy import random as nr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np.set_printoptions(precision=2) </a:t>
            </a:r>
            <a:r>
              <a:rPr lang="en-US" altLang="zh-CN" sz="240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40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显示小数点后两位数</a:t>
            </a:r>
            <a:endParaRPr lang="en-US" altLang="zh-CN" sz="240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r1 = nr.rand(4, 3)</a:t>
            </a:r>
          </a:p>
          <a:p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[[ 0.87,  0.42,  0.34], </a:t>
            </a:r>
          </a:p>
          <a:p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[ 0.25,  0.87,  0.42], </a:t>
            </a:r>
          </a:p>
          <a:p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[ 0.49,  0.18,  0.44],</a:t>
            </a:r>
          </a:p>
          <a:p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[ 0.53,  0.23,  0.81]]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69059" y="4087648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r2 = nr.poisson(2.0, (4, 3))</a:t>
            </a:r>
          </a:p>
          <a:p>
            <a:pPr lvl="0"/>
            <a:r>
              <a:rPr lang="pt-BR" altLang="zh-CN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[[3, 1, 5],</a:t>
            </a:r>
          </a:p>
          <a:p>
            <a:pPr lvl="0"/>
            <a:r>
              <a:rPr lang="en-US" altLang="zh-CN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[2, 2, 3],</a:t>
            </a:r>
          </a:p>
          <a:p>
            <a:pPr lvl="0"/>
            <a:r>
              <a:rPr lang="en-US" altLang="zh-CN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[2, 4, 4],</a:t>
            </a:r>
          </a:p>
          <a:p>
            <a:pPr lvl="0"/>
            <a:r>
              <a:rPr lang="en-US" altLang="zh-CN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[2, 2, 3]]</a:t>
            </a:r>
          </a:p>
        </p:txBody>
      </p:sp>
    </p:spTree>
    <p:extLst>
      <p:ext uri="{BB962C8B-B14F-4D97-AF65-F5344CB8AC3E}">
        <p14:creationId xmlns:p14="http://schemas.microsoft.com/office/powerpoint/2010/main" val="34767984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随机数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023670"/>
              </p:ext>
            </p:extLst>
          </p:nvPr>
        </p:nvGraphicFramePr>
        <p:xfrm>
          <a:off x="426368" y="1052736"/>
          <a:ext cx="8291267" cy="172819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121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8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53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rand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</a:t>
                      </a:r>
                      <a:r>
                        <a:rPr lang="en-US" alt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之间的随机数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normal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正态分布的随机数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3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randint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制定范围内的随机整数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uniform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均匀分布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55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randn</a:t>
                      </a:r>
                      <a:endParaRPr lang="en-US" sz="20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标准正态的随机数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poisson</a:t>
                      </a:r>
                      <a:endParaRPr lang="en-US" sz="20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泊松分布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58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choice</a:t>
                      </a:r>
                      <a:endParaRPr lang="en-US" sz="20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随机抽取样本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shuffle</a:t>
                      </a:r>
                      <a:endParaRPr lang="en-US" sz="20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随机打乱顺序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352" y="3030408"/>
            <a:ext cx="5571936" cy="382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490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求和，平均值，方差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1664" y="1040660"/>
            <a:ext cx="841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均值等方面常用的函数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如下：</a:t>
            </a:r>
          </a:p>
        </p:txBody>
      </p:sp>
      <p:sp>
        <p:nvSpPr>
          <p:cNvPr id="7" name="矩形 6"/>
          <p:cNvSpPr/>
          <p:nvPr/>
        </p:nvSpPr>
        <p:spPr>
          <a:xfrm>
            <a:off x="361512" y="4514344"/>
            <a:ext cx="8414791" cy="19389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np.random.seed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(42)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a 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np.random.randint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(0,10,size=(4,5))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np.sum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96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809273"/>
              </p:ext>
            </p:extLst>
          </p:nvPr>
        </p:nvGraphicFramePr>
        <p:xfrm>
          <a:off x="392986" y="1502325"/>
          <a:ext cx="8237090" cy="27736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18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8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sum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求和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average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加权平均数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mean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期望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std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product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连乘积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2793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求和，平均值，方差</a:t>
            </a:r>
          </a:p>
        </p:txBody>
      </p:sp>
      <p:sp>
        <p:nvSpPr>
          <p:cNvPr id="7" name="矩形 6"/>
          <p:cNvSpPr/>
          <p:nvPr/>
        </p:nvSpPr>
        <p:spPr>
          <a:xfrm>
            <a:off x="364605" y="1052736"/>
            <a:ext cx="4207396" cy="230832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pt-B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                 </a:t>
            </a:r>
          </a:p>
          <a:p>
            <a:r>
              <a:rPr lang="pt-B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 </a:t>
            </a:r>
          </a:p>
          <a:p>
            <a:r>
              <a:rPr lang="pt-B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[[6, 3, 7, 4, 6],         </a:t>
            </a:r>
          </a:p>
          <a:p>
            <a:r>
              <a:rPr lang="pt-B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[9, 2, 6, 7, 4],           </a:t>
            </a:r>
          </a:p>
          <a:p>
            <a:r>
              <a:rPr lang="pt-B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[3, 7, 7, 2, 5],           </a:t>
            </a:r>
          </a:p>
          <a:p>
            <a:r>
              <a:rPr lang="pt-B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[4, 1, 7, 5, 1]] </a:t>
            </a:r>
          </a:p>
        </p:txBody>
      </p:sp>
      <p:sp>
        <p:nvSpPr>
          <p:cNvPr id="9" name="矩形 8"/>
          <p:cNvSpPr/>
          <p:nvPr/>
        </p:nvSpPr>
        <p:spPr>
          <a:xfrm>
            <a:off x="2699792" y="1048050"/>
            <a:ext cx="6108698" cy="230832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np.sum(a, axis=1)   np.sum(a, axis=0)  </a:t>
            </a:r>
          </a:p>
          <a:p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       --------------------</a:t>
            </a:r>
          </a:p>
          <a:p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[26, 28, 24, 18]        [22, 13, 27, 18, 16]</a:t>
            </a: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3699" y="3696538"/>
            <a:ext cx="841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keepdims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可以保持原来数组的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维数。</a:t>
            </a:r>
          </a:p>
        </p:txBody>
      </p:sp>
      <p:sp>
        <p:nvSpPr>
          <p:cNvPr id="11" name="矩形 10"/>
          <p:cNvSpPr/>
          <p:nvPr/>
        </p:nvSpPr>
        <p:spPr>
          <a:xfrm>
            <a:off x="364605" y="4289028"/>
            <a:ext cx="8443886" cy="230832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np.sum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(a,1,keepdims=True)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np.sum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(a,0,keepdims=True)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         ---------------------------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[[26],                                              [[22, 13, 27, 18, 16]]     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[28],                                                  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[24],                                                  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[18]] </a:t>
            </a:r>
            <a:endParaRPr lang="pt-BR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02813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大小与排序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1664" y="1040660"/>
            <a:ext cx="841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排序等方面常用的函数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如下：</a:t>
            </a:r>
          </a:p>
        </p:txBody>
      </p:sp>
      <p:sp>
        <p:nvSpPr>
          <p:cNvPr id="7" name="矩形 6"/>
          <p:cNvSpPr/>
          <p:nvPr/>
        </p:nvSpPr>
        <p:spPr>
          <a:xfrm>
            <a:off x="361512" y="4365104"/>
            <a:ext cx="8414791" cy="230832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a = np.array([1, 3, 5, 7])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b = np.array([2, 4, 6])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np.maximum(a[None, :], b[:, None])</a:t>
            </a:r>
            <a:r>
              <a:rPr lang="en-US" altLang="zh-CN" sz="240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#maxinum</a:t>
            </a:r>
            <a:r>
              <a:rPr lang="zh-CN" altLang="en-US" sz="240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返回两组</a:t>
            </a:r>
            <a:endParaRPr lang="en-US" altLang="zh-CN" sz="240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array([[2, 3, 5, 7],                                     </a:t>
            </a:r>
            <a:r>
              <a:rPr lang="zh-CN" altLang="en-US" sz="240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矩阵广播计算后的</a:t>
            </a:r>
            <a:endParaRPr lang="en-US" altLang="zh-CN" sz="240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 [4, 4, 5, 7],                                         </a:t>
            </a:r>
            <a:r>
              <a:rPr lang="zh-CN" altLang="en-US" sz="240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en-US" altLang="zh-CN" sz="240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 [6, 6, 6, 7]])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929150"/>
              </p:ext>
            </p:extLst>
          </p:nvPr>
        </p:nvGraphicFramePr>
        <p:xfrm>
          <a:off x="392986" y="1502325"/>
          <a:ext cx="8237092" cy="23774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42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5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9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min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最小值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max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最大值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ptp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极差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argmin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最小值的下标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mininum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二元最小值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maxinum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二元最大值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sort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数组排序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argsort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数组排序下标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percentile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分位数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median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中位数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8225" y="3903439"/>
            <a:ext cx="841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min,max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都有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axis,out,keepdims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等参数，我们来看其他函数。</a:t>
            </a:r>
          </a:p>
        </p:txBody>
      </p:sp>
    </p:spTree>
    <p:extLst>
      <p:ext uri="{BB962C8B-B14F-4D97-AF65-F5344CB8AC3E}">
        <p14:creationId xmlns:p14="http://schemas.microsoft.com/office/powerpoint/2010/main" val="16261655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大小与排序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1664" y="1040660"/>
            <a:ext cx="8414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sort()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对数组进行排序会改变数组的内容，返回一个新的数组。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axis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的默认值都为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，即按最终轴进行排序。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axis=0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对每列上的值进行排序。</a:t>
            </a:r>
          </a:p>
        </p:txBody>
      </p:sp>
      <p:sp>
        <p:nvSpPr>
          <p:cNvPr id="7" name="矩形 6"/>
          <p:cNvSpPr/>
          <p:nvPr/>
        </p:nvSpPr>
        <p:spPr>
          <a:xfrm>
            <a:off x="383680" y="2276872"/>
            <a:ext cx="8414791" cy="230832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np.sort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      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np.sort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(a, axis=0)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  ------------------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[[3, 4, 6, 6, 7],      [[3, 1, 6, 2, 1], 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[2, 4, 6, 7, 9],       [4, 2, 7, 4, 4], 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[2, 3, 5, 7, 7],       [6, 3, 7, 5, 5], 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[1, 1, 4, 5, 7]]       [9, 7, 7, 7, 6]]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4604" y="4585196"/>
            <a:ext cx="841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percentile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计算处于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p%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上的值。</a:t>
            </a:r>
          </a:p>
        </p:txBody>
      </p:sp>
      <p:sp>
        <p:nvSpPr>
          <p:cNvPr id="10" name="矩形 9"/>
          <p:cNvSpPr/>
          <p:nvPr/>
        </p:nvSpPr>
        <p:spPr>
          <a:xfrm>
            <a:off x="387266" y="5046861"/>
            <a:ext cx="8414791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pt-B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 = np.abs(np.random.randn(100000))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标准正态分布</a:t>
            </a:r>
            <a:endParaRPr lang="pt-BR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pt-B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np.percentile(r, [68.3, 95.4, 99.7])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array([ 1.00029686,  1.99473003,  2.9614485 ])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DE97297-5A43-4F89-AE96-5D1BF529AF04}"/>
              </a:ext>
            </a:extLst>
          </p:cNvPr>
          <p:cNvSpPr txBox="1"/>
          <p:nvPr/>
        </p:nvSpPr>
        <p:spPr>
          <a:xfrm>
            <a:off x="6155848" y="2268060"/>
            <a:ext cx="26642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                 </a:t>
            </a:r>
          </a:p>
          <a:p>
            <a:r>
              <a:rPr lang="pt-B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 </a:t>
            </a:r>
          </a:p>
          <a:p>
            <a:r>
              <a:rPr lang="pt-B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[[6, 3, 7, 4, 6],         </a:t>
            </a:r>
          </a:p>
          <a:p>
            <a:r>
              <a:rPr lang="pt-B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[9, 2, 6, 7, 4],           </a:t>
            </a:r>
          </a:p>
          <a:p>
            <a:r>
              <a:rPr lang="pt-B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[3, 7, 7, 2, 5],           </a:t>
            </a:r>
          </a:p>
          <a:p>
            <a:r>
              <a:rPr lang="pt-B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[4, 1, 7, 5, 1]] </a:t>
            </a:r>
          </a:p>
        </p:txBody>
      </p:sp>
    </p:spTree>
    <p:extLst>
      <p:ext uri="{BB962C8B-B14F-4D97-AF65-F5344CB8AC3E}">
        <p14:creationId xmlns:p14="http://schemas.microsoft.com/office/powerpoint/2010/main" val="3047316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4889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 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是什么？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6489" y="1569875"/>
            <a:ext cx="8201148" cy="390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库处理的最基础数据类型是由同种元素构成的多维数组（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），简称“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数组中所有元素的类型必须相同，数组中元素可以用整数索引，序号从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开始。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类型的维度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(dimensions)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叫做轴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(axes)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，轴的个数叫做秩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(rank)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。一维数组的秩为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，二维数组的秩为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，二维数组相当于由两个一维数组构成。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342" y="5445224"/>
            <a:ext cx="1030213" cy="103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432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统计函数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1664" y="1040660"/>
            <a:ext cx="8414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中常用的统计函数有：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unique(), bicount(), histogram()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。我们来一个个介绍。首先看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unique():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4604" y="1879754"/>
            <a:ext cx="8414791" cy="230832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np.random.seed(42)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a = np.random.randint(0, 8, 10)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np.unique(a)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                                                 np.unique(a)   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  ------------------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[6, 3, 4, 6, 2, 7, 4, 4, 6, 1]          [1, 2, 3, 4, 6, 7]</a:t>
            </a:r>
          </a:p>
        </p:txBody>
      </p:sp>
      <p:sp>
        <p:nvSpPr>
          <p:cNvPr id="2" name="矩形 1"/>
          <p:cNvSpPr/>
          <p:nvPr/>
        </p:nvSpPr>
        <p:spPr>
          <a:xfrm>
            <a:off x="387019" y="4221015"/>
            <a:ext cx="83923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unique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有两个参数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return_index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=True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同时返回原始数组中的下标。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87019" y="5052012"/>
            <a:ext cx="8414791" cy="156966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x, index 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np.unique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return_index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=True)]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                              		   index                        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 			 ------------------  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[1, 2, 3, 4, 6, 7]     			  [9, 4, 1, 2, 0, 5]   </a:t>
            </a:r>
          </a:p>
        </p:txBody>
      </p:sp>
    </p:spTree>
    <p:extLst>
      <p:ext uri="{BB962C8B-B14F-4D97-AF65-F5344CB8AC3E}">
        <p14:creationId xmlns:p14="http://schemas.microsoft.com/office/powerpoint/2010/main" val="34780797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387019" y="1052736"/>
            <a:ext cx="8414791" cy="489364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return_inverse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=True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表示原始数据在新数组的下标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&gt;x,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rindex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np.unique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return_inverse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=True)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[1, 2, 3, 4, 6, 7]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                                                   </a:t>
            </a:r>
          </a:p>
          <a:p>
            <a:r>
              <a:rPr lang="da-DK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 </a:t>
            </a:r>
          </a:p>
          <a:p>
            <a:r>
              <a:rPr lang="da-DK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[6, 3, 4, 6, 2, 7, 4, 4, 6, 1]</a:t>
            </a:r>
          </a:p>
          <a:p>
            <a:endParaRPr lang="da-DK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rindex</a:t>
            </a:r>
          </a:p>
          <a:p>
            <a:r>
              <a:rPr lang="da-DK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</a:t>
            </a:r>
          </a:p>
          <a:p>
            <a:r>
              <a:rPr lang="da-DK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[4, 2, 3, 4, 1, 5, 3, 3, 4, 0]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2502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统计函数</a:t>
            </a:r>
          </a:p>
        </p:txBody>
      </p:sp>
      <p:sp>
        <p:nvSpPr>
          <p:cNvPr id="2" name="矩形 1"/>
          <p:cNvSpPr/>
          <p:nvPr/>
        </p:nvSpPr>
        <p:spPr>
          <a:xfrm>
            <a:off x="468503" y="1412776"/>
            <a:ext cx="83923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bincount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非负整数数组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中的各个元素出现的次数进行统计，返回数组中的第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个元素是整数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出现的次数。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46088" y="2780928"/>
            <a:ext cx="8414791" cy="304698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a 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np.array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([6, 3, 4, 6, 2, 7, 4, 4, 6, 1])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np.bincount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array([0, 1, 1, 1, 3, 0, 3, 1])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x 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np.array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([0  ,   1,   2,   2,   1,   1,   0])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w 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np.array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([0.1, 0.3, 0.2, 0.4, 0.5, 0.8, 1.2])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np.bincount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(x, w)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array([ 1.3,  1.6,  0.6])</a:t>
            </a:r>
          </a:p>
        </p:txBody>
      </p:sp>
    </p:spTree>
    <p:extLst>
      <p:ext uri="{BB962C8B-B14F-4D97-AF65-F5344CB8AC3E}">
        <p14:creationId xmlns:p14="http://schemas.microsoft.com/office/powerpoint/2010/main" val="24536787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统计函数</a:t>
            </a:r>
          </a:p>
        </p:txBody>
      </p:sp>
      <p:sp>
        <p:nvSpPr>
          <p:cNvPr id="2" name="矩形 1"/>
          <p:cNvSpPr/>
          <p:nvPr/>
        </p:nvSpPr>
        <p:spPr>
          <a:xfrm>
            <a:off x="375812" y="1017573"/>
            <a:ext cx="83923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histogram()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对一维数组进行直方图统计，其参数为：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histogram(a, bins=10, range=None, weights=None)</a:t>
            </a:r>
          </a:p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函数返回两个一维数组，分别是每个区间的统计结果和区间的边界值。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6616" y="2622884"/>
            <a:ext cx="8414791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a 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np.random.rand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(100)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np.histogram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(a, bins=5, range=(0, 1))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(array([28, 18, 17, 19, 18]), 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array([ 0. ,  0.2,  0.4,  0.6,  0.8,  1. ]))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pt-B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np.histogram(a, bins=[0, 0.4, 0.8, 1.0])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(array([46, 36, 18]), array([ 0. ,  0.4,  0.8,  1. ]))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170" y="5519470"/>
            <a:ext cx="1246237" cy="124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1714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操作多维数组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1664" y="1040660"/>
            <a:ext cx="8414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多维数组可以进行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连接，分段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等多种操作。我们先来看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vstack(),hstack(),column_stack()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函数。</a:t>
            </a:r>
          </a:p>
        </p:txBody>
      </p:sp>
      <p:sp>
        <p:nvSpPr>
          <p:cNvPr id="7" name="矩形 6"/>
          <p:cNvSpPr/>
          <p:nvPr/>
        </p:nvSpPr>
        <p:spPr>
          <a:xfrm>
            <a:off x="364604" y="1879754"/>
            <a:ext cx="8414791" cy="452431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a 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np.arange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b 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np.arange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(10, 13)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v 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np.vstack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((a, b))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按第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轴（列）连接数组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h 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np.hstack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((a, b))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按第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轴（行）连接数组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c 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np.column_stack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((a, b))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按列连接多个一维数组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pt-B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v                      h                                        c     </a:t>
            </a:r>
          </a:p>
          <a:p>
            <a:r>
              <a:rPr lang="pt-B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  ------------------------  ----------</a:t>
            </a:r>
          </a:p>
          <a:p>
            <a:r>
              <a:rPr lang="pt-B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[[ 0,  1,  2],      [ 0,  1,  2, 10, 11, 12]       [[ 0, 10],</a:t>
            </a:r>
          </a:p>
          <a:p>
            <a:r>
              <a:rPr lang="pt-B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[10, 11, 12]]                                           [ 1, 11],</a:t>
            </a:r>
          </a:p>
          <a:p>
            <a:r>
              <a:rPr lang="pt-B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[ 2, 12]]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33407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操作多维数组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1664" y="1040660"/>
            <a:ext cx="841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split()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函数进行分段。</a:t>
            </a:r>
          </a:p>
        </p:txBody>
      </p:sp>
      <p:sp>
        <p:nvSpPr>
          <p:cNvPr id="7" name="矩形 6"/>
          <p:cNvSpPr/>
          <p:nvPr/>
        </p:nvSpPr>
        <p:spPr>
          <a:xfrm>
            <a:off x="364604" y="1502325"/>
            <a:ext cx="8414791" cy="489364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a 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np.array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([6, 3, 7, 4, 6, 9, 2, 6, 7, 4, 3, 7])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b 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np.array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([ 1,  3,  6,  9, 10]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np.split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(a, b)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按元素位置进行分段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[array([6]),      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array([3, 7]),   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array([4, 6, 9]),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array([2, 6, 7]),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array([4]),      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array([3, 7])] 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np.split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(a, 2)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按数组个数进行分段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[array([6, 3, 7, 4, 6, 9]), 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array([2, 6, 7, 4, 3, 7])]</a:t>
            </a:r>
          </a:p>
        </p:txBody>
      </p:sp>
    </p:spTree>
    <p:extLst>
      <p:ext uri="{BB962C8B-B14F-4D97-AF65-F5344CB8AC3E}">
        <p14:creationId xmlns:p14="http://schemas.microsoft.com/office/powerpoint/2010/main" val="3217165225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多项式函数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1664" y="1040660"/>
            <a:ext cx="84147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多项式函数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是整数的次幂与系数的乘积，如：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pt-B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(x)= an(x^n)+ an-1(x^(n-1))+…+ a1(x)+ a0</a:t>
            </a:r>
          </a:p>
          <a:p>
            <a:r>
              <a:rPr lang="pt-B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中多项式函数可以用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一维数组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a[0]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为最高次，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a[-1]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为常数项。</a:t>
            </a:r>
            <a:endParaRPr lang="pt-BR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3216" y="3055600"/>
            <a:ext cx="8414791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a 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np.array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([1.0, 0, -2, 1])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p = np.poly1d(a)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print type(p)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&lt;class 'numpy.lib.polynomial.poly1d'&gt;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p(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np.linspace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(0, 1, 5))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array([ 1.      ,  0.515625,  0.125   , -0.078125,  0.      ])</a:t>
            </a:r>
          </a:p>
        </p:txBody>
      </p:sp>
    </p:spTree>
    <p:extLst>
      <p:ext uri="{BB962C8B-B14F-4D97-AF65-F5344CB8AC3E}">
        <p14:creationId xmlns:p14="http://schemas.microsoft.com/office/powerpoint/2010/main" val="36022899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多项式函数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364604" y="1722790"/>
            <a:ext cx="8414791" cy="230832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p + [-2, 1]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poly1d([ 1.,  0., -4.,  2.])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p * p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poly1d([ 1.,  0., -4.,  2.,  4., -4.,  1.])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p / [1, 1]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分别为商和余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(poly1d([ 1., -1., -1.]), poly1d([ 2.]))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1493" y="4192999"/>
            <a:ext cx="841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多项式也可以进行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积分和求导。</a:t>
            </a:r>
            <a:endParaRPr lang="pt-BR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4604" y="4665716"/>
            <a:ext cx="8414791" cy="19389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p.deriv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poly1d([ 3.,  0., -2.])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p.integ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poly1d([ 0.25,  0.  , -1.  ,  1.  ,  0.  ])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EEF04FD8-6418-3CD2-4A8A-4664669F6E05}"/>
              </a:ext>
            </a:extLst>
          </p:cNvPr>
          <p:cNvSpPr txBox="1"/>
          <p:nvPr/>
        </p:nvSpPr>
        <p:spPr>
          <a:xfrm>
            <a:off x="351492" y="814964"/>
            <a:ext cx="8414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多项式函数可以进行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四则运算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，其中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运算的列表自动化成多项式函数。</a:t>
            </a:r>
            <a:endParaRPr lang="pt-BR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33408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多项式函数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0519" y="963576"/>
            <a:ext cx="841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Roots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可以求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多项式的根。</a:t>
            </a:r>
            <a:endParaRPr lang="pt-BR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0518" y="1434587"/>
            <a:ext cx="8414791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r 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np.roots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r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array([-1.61803399,  1.        ,  0.61803399])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4604" y="2892456"/>
            <a:ext cx="8414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polyfit()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可以对数据进行多项式拟合。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x, y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为数据点，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deg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为多项式最高阶数。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4604" y="3939477"/>
            <a:ext cx="8414791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a 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np.polyfit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 , y, deg)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1781" y="4665910"/>
            <a:ext cx="841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poly()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返回多项式系数构成的数组。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1781" y="5343599"/>
            <a:ext cx="8414791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a = np.poly(x )</a:t>
            </a:r>
          </a:p>
        </p:txBody>
      </p:sp>
    </p:spTree>
    <p:extLst>
      <p:ext uri="{BB962C8B-B14F-4D97-AF65-F5344CB8AC3E}">
        <p14:creationId xmlns:p14="http://schemas.microsoft.com/office/powerpoint/2010/main" val="18949996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numpy.linalg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13EBB1EF-879D-49D3-A319-2D5FBD95D8C1}"/>
              </a:ext>
            </a:extLst>
          </p:cNvPr>
          <p:cNvSpPr txBox="1">
            <a:spLocks/>
          </p:cNvSpPr>
          <p:nvPr/>
        </p:nvSpPr>
        <p:spPr>
          <a:xfrm>
            <a:off x="592931" y="1340768"/>
            <a:ext cx="7958138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         </a:t>
            </a:r>
            <a:r>
              <a:rPr lang="en-US" altLang="zh-CN" sz="2800" dirty="0" err="1">
                <a:solidFill>
                  <a:schemeClr val="tx1"/>
                </a:solidFill>
              </a:rPr>
              <a:t>Numpy.linalg</a:t>
            </a:r>
            <a:r>
              <a:rPr lang="zh-CN" altLang="en-US" sz="2800" dirty="0">
                <a:solidFill>
                  <a:schemeClr val="tx1"/>
                </a:solidFill>
              </a:rPr>
              <a:t>模块包含线性代数的函数。使用这个模块，可以计算逆矩阵、求特征值、解线性方程组以及求解行列式等</a:t>
            </a:r>
            <a:r>
              <a:rPr lang="en-US" altLang="zh-CN" sz="28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zh-CN" altLang="en-US" sz="2800" dirty="0">
                <a:solidFill>
                  <a:schemeClr val="tx1"/>
                </a:solidFill>
              </a:rPr>
              <a:t>计算逆矩阵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          在线性代数中，矩阵</a:t>
            </a:r>
            <a:r>
              <a:rPr lang="en-US" altLang="zh-CN" sz="2800" dirty="0">
                <a:solidFill>
                  <a:schemeClr val="tx1"/>
                </a:solidFill>
              </a:rPr>
              <a:t>A</a:t>
            </a:r>
            <a:r>
              <a:rPr lang="zh-CN" altLang="en-US" sz="2800" dirty="0">
                <a:solidFill>
                  <a:schemeClr val="tx1"/>
                </a:solidFill>
              </a:rPr>
              <a:t>与其逆矩阵</a:t>
            </a:r>
            <a:r>
              <a:rPr lang="en-US" altLang="zh-CN" sz="2800" dirty="0">
                <a:solidFill>
                  <a:schemeClr val="tx1"/>
                </a:solidFill>
              </a:rPr>
              <a:t>A</a:t>
            </a:r>
            <a:r>
              <a:rPr lang="en-US" altLang="zh-CN" sz="2800" baseline="30000" dirty="0">
                <a:solidFill>
                  <a:schemeClr val="tx1"/>
                </a:solidFill>
              </a:rPr>
              <a:t>-1</a:t>
            </a:r>
            <a:r>
              <a:rPr lang="zh-CN" altLang="en-US" sz="2800" dirty="0">
                <a:solidFill>
                  <a:schemeClr val="tx1"/>
                </a:solidFill>
              </a:rPr>
              <a:t>相乘后会得到一个单位矩阵</a:t>
            </a:r>
            <a:r>
              <a:rPr lang="en-US" altLang="zh-CN" sz="2800" dirty="0">
                <a:solidFill>
                  <a:schemeClr val="tx1"/>
                </a:solidFill>
              </a:rPr>
              <a:t>I</a:t>
            </a:r>
            <a:r>
              <a:rPr lang="zh-CN" altLang="en-US" sz="2800" dirty="0">
                <a:solidFill>
                  <a:schemeClr val="tx1"/>
                </a:solidFill>
              </a:rPr>
              <a:t>。该定义可以写为</a:t>
            </a:r>
            <a:r>
              <a:rPr lang="en-US" altLang="zh-CN" sz="2800" dirty="0">
                <a:solidFill>
                  <a:schemeClr val="tx1"/>
                </a:solidFill>
              </a:rPr>
              <a:t>A </a:t>
            </a:r>
            <a:r>
              <a:rPr lang="zh-CN" altLang="en-US" sz="2800" dirty="0">
                <a:solidFill>
                  <a:schemeClr val="tx1"/>
                </a:solidFill>
              </a:rPr>
              <a:t>*</a:t>
            </a:r>
            <a:r>
              <a:rPr lang="en-US" altLang="zh-CN" sz="2800" dirty="0">
                <a:solidFill>
                  <a:schemeClr val="tx1"/>
                </a:solidFill>
              </a:rPr>
              <a:t>A</a:t>
            </a:r>
            <a:r>
              <a:rPr lang="en-US" altLang="zh-CN" sz="2800" baseline="30000" dirty="0">
                <a:solidFill>
                  <a:schemeClr val="tx1"/>
                </a:solidFill>
              </a:rPr>
              <a:t>-1</a:t>
            </a:r>
            <a:r>
              <a:rPr lang="en-US" altLang="zh-CN" sz="2800" dirty="0">
                <a:solidFill>
                  <a:schemeClr val="tx1"/>
                </a:solidFill>
              </a:rPr>
              <a:t>=I</a:t>
            </a:r>
            <a:r>
              <a:rPr lang="zh-CN" altLang="en-US" sz="2800" dirty="0">
                <a:solidFill>
                  <a:schemeClr val="tx1"/>
                </a:solidFill>
              </a:rPr>
              <a:t>。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         </a:t>
            </a:r>
            <a:r>
              <a:rPr lang="en-US" altLang="zh-CN" sz="2800" dirty="0" err="1">
                <a:solidFill>
                  <a:schemeClr val="tx1"/>
                </a:solidFill>
              </a:rPr>
              <a:t>numpy.linalg</a:t>
            </a:r>
            <a:r>
              <a:rPr lang="zh-CN" altLang="en-US" sz="2800" dirty="0">
                <a:solidFill>
                  <a:schemeClr val="tx1"/>
                </a:solidFill>
              </a:rPr>
              <a:t>模块中的</a:t>
            </a:r>
            <a:r>
              <a:rPr lang="en-US" altLang="zh-CN" sz="2800" dirty="0">
                <a:solidFill>
                  <a:schemeClr val="tx1"/>
                </a:solidFill>
              </a:rPr>
              <a:t>inv</a:t>
            </a:r>
            <a:r>
              <a:rPr lang="zh-CN" altLang="en-US" sz="2800" dirty="0">
                <a:solidFill>
                  <a:schemeClr val="tx1"/>
                </a:solidFill>
              </a:rPr>
              <a:t>函数可以计算逆矩阵。按如下步骤来对矩阵求逆。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316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908720"/>
            <a:ext cx="65527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en-US" altLang="zh-CN" sz="6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6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6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ndarray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的创建</a:t>
            </a:r>
          </a:p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ndarray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的属性</a:t>
            </a:r>
          </a:p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ndarray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的切片</a:t>
            </a:r>
          </a:p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多维数组</a:t>
            </a:r>
          </a:p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结构数组</a:t>
            </a:r>
            <a:endParaRPr lang="en-US" altLang="zh-CN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64839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numpy.linalg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387C764-C7C2-4B13-9975-747EF4668292}"/>
              </a:ext>
            </a:extLst>
          </p:cNvPr>
          <p:cNvSpPr txBox="1">
            <a:spLocks/>
          </p:cNvSpPr>
          <p:nvPr/>
        </p:nvSpPr>
        <p:spPr>
          <a:xfrm>
            <a:off x="179512" y="740866"/>
            <a:ext cx="8534400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just"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zh-CN" altLang="en-US" dirty="0">
                <a:solidFill>
                  <a:schemeClr val="tx1"/>
                </a:solidFill>
              </a:rPr>
              <a:t>使用</a:t>
            </a:r>
            <a:r>
              <a:rPr lang="en-US" altLang="zh-CN" dirty="0" err="1">
                <a:solidFill>
                  <a:schemeClr val="tx1"/>
                </a:solidFill>
              </a:rPr>
              <a:t>numpy.linalg</a:t>
            </a:r>
            <a:r>
              <a:rPr lang="zh-CN" altLang="en-US" dirty="0">
                <a:solidFill>
                  <a:schemeClr val="tx1"/>
                </a:solidFill>
              </a:rPr>
              <a:t>模块中的</a:t>
            </a:r>
            <a:r>
              <a:rPr lang="en-US" altLang="zh-CN" dirty="0">
                <a:solidFill>
                  <a:schemeClr val="tx1"/>
                </a:solidFill>
              </a:rPr>
              <a:t>inv</a:t>
            </a:r>
            <a:r>
              <a:rPr lang="zh-CN" altLang="en-US" dirty="0">
                <a:solidFill>
                  <a:schemeClr val="tx1"/>
                </a:solidFill>
              </a:rPr>
              <a:t>函数计算了逆矩阵，并检查了原矩阵与求得的逆矩阵相乘的结果确为单位矩阵。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0B73026B-8808-4153-A8F2-CA2B58263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094660"/>
            <a:ext cx="7543800" cy="440120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/>
              <a:t>import </a:t>
            </a:r>
            <a:r>
              <a:rPr lang="en-US" altLang="zh-CN" sz="2000" dirty="0" err="1"/>
              <a:t>numpy</a:t>
            </a:r>
            <a:r>
              <a:rPr lang="en-US" altLang="zh-CN" sz="2000" dirty="0"/>
              <a:t> as np</a:t>
            </a:r>
          </a:p>
          <a:p>
            <a:r>
              <a:rPr lang="pl-PL" altLang="zh-CN" sz="2000" dirty="0"/>
              <a:t>A = np.mat("0 1 2;1 0 3;4 -3 8")</a:t>
            </a:r>
            <a:r>
              <a:rPr lang="en-US" altLang="zh-CN" sz="2000" dirty="0"/>
              <a:t>  #</a:t>
            </a:r>
            <a:r>
              <a:rPr lang="zh-CN" altLang="en-US" sz="2000" dirty="0"/>
              <a:t>使用</a:t>
            </a:r>
            <a:r>
              <a:rPr lang="en-US" altLang="zh-CN" sz="2000" dirty="0"/>
              <a:t>mat</a:t>
            </a:r>
            <a:r>
              <a:rPr lang="zh-CN" altLang="en-US" sz="2000" dirty="0"/>
              <a:t>函数创建示例矩阵</a:t>
            </a:r>
            <a:endParaRPr lang="pl-PL" altLang="zh-CN" sz="2000" dirty="0"/>
          </a:p>
          <a:p>
            <a:r>
              <a:rPr lang="en-US" altLang="zh-CN" sz="2000" dirty="0"/>
              <a:t># A=[[0 1 2]</a:t>
            </a:r>
          </a:p>
          <a:p>
            <a:r>
              <a:rPr lang="en-US" altLang="zh-CN" sz="2000" dirty="0"/>
              <a:t>         [1 0 3]</a:t>
            </a:r>
          </a:p>
          <a:p>
            <a:r>
              <a:rPr lang="en-US" altLang="zh-CN" sz="2000" dirty="0"/>
              <a:t>         [4 -3 8]]</a:t>
            </a:r>
          </a:p>
          <a:p>
            <a:endParaRPr lang="en-US" altLang="zh-CN" sz="2000" dirty="0"/>
          </a:p>
          <a:p>
            <a:r>
              <a:rPr lang="en-US" altLang="zh-CN" sz="2000" dirty="0"/>
              <a:t>inverse = </a:t>
            </a:r>
            <a:r>
              <a:rPr lang="en-US" altLang="zh-CN" sz="2000" dirty="0" err="1"/>
              <a:t>np.linalg.inv</a:t>
            </a:r>
            <a:r>
              <a:rPr lang="en-US" altLang="zh-CN" sz="2000" dirty="0"/>
              <a:t>(A)  #</a:t>
            </a:r>
            <a:r>
              <a:rPr lang="zh-CN" altLang="en-US" sz="2000" dirty="0"/>
              <a:t>使用</a:t>
            </a:r>
            <a:r>
              <a:rPr lang="en-US" altLang="zh-CN" sz="2000" dirty="0"/>
              <a:t>inv</a:t>
            </a:r>
            <a:r>
              <a:rPr lang="zh-CN" altLang="en-US" sz="2000" dirty="0"/>
              <a:t>函数计算逆矩阵</a:t>
            </a:r>
            <a:endParaRPr lang="en-US" altLang="zh-CN" sz="2000" dirty="0"/>
          </a:p>
          <a:p>
            <a:r>
              <a:rPr lang="en-US" altLang="zh-CN" sz="2000" dirty="0"/>
              <a:t># inverse =[[-4.5 7. -1.5]</a:t>
            </a:r>
          </a:p>
          <a:p>
            <a:r>
              <a:rPr lang="en-US" altLang="zh-CN" sz="2000" dirty="0"/>
              <a:t>       	     [-2. 4. -1.]</a:t>
            </a:r>
          </a:p>
          <a:p>
            <a:r>
              <a:rPr lang="en-US" altLang="zh-CN" sz="2000" dirty="0"/>
              <a:t>       	     [1.5 -2. 0.5]]</a:t>
            </a:r>
          </a:p>
          <a:p>
            <a:endParaRPr lang="en-US" altLang="zh-CN" sz="2000" dirty="0"/>
          </a:p>
          <a:p>
            <a:r>
              <a:rPr lang="en-US" altLang="zh-CN" sz="2000" dirty="0"/>
              <a:t>np.dot(A, inverse)= [[1. 0. 0.]</a:t>
            </a:r>
          </a:p>
          <a:p>
            <a:r>
              <a:rPr lang="en-US" altLang="zh-CN" sz="2000" dirty="0"/>
              <a:t>       	         	     [0. 1. 0.]</a:t>
            </a:r>
          </a:p>
          <a:p>
            <a:r>
              <a:rPr lang="en-US" altLang="zh-CN" sz="2000" dirty="0"/>
              <a:t>       	        	     [0. 0. 1.]]</a:t>
            </a:r>
          </a:p>
        </p:txBody>
      </p:sp>
    </p:spTree>
    <p:extLst>
      <p:ext uri="{BB962C8B-B14F-4D97-AF65-F5344CB8AC3E}">
        <p14:creationId xmlns:p14="http://schemas.microsoft.com/office/powerpoint/2010/main" val="17941040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numpy.linalg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387C764-C7C2-4B13-9975-747EF4668292}"/>
              </a:ext>
            </a:extLst>
          </p:cNvPr>
          <p:cNvSpPr txBox="1">
            <a:spLocks/>
          </p:cNvSpPr>
          <p:nvPr/>
        </p:nvSpPr>
        <p:spPr>
          <a:xfrm>
            <a:off x="251520" y="742042"/>
            <a:ext cx="8534400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just"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chemeClr val="tx1"/>
                </a:solidFill>
              </a:rPr>
              <a:t>求解线性方程组</a:t>
            </a:r>
          </a:p>
          <a:p>
            <a:pPr marL="0" lvl="1" algn="just"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chemeClr val="tx1"/>
                </a:solidFill>
              </a:rPr>
              <a:t>         </a:t>
            </a:r>
            <a:r>
              <a:rPr lang="en-US" altLang="zh-CN" dirty="0" err="1">
                <a:solidFill>
                  <a:schemeClr val="tx1"/>
                </a:solidFill>
              </a:rPr>
              <a:t>numpy.linalg</a:t>
            </a:r>
            <a:r>
              <a:rPr lang="zh-CN" altLang="en-US" dirty="0">
                <a:solidFill>
                  <a:schemeClr val="tx1"/>
                </a:solidFill>
              </a:rPr>
              <a:t>中的函数</a:t>
            </a:r>
            <a:r>
              <a:rPr lang="en-US" altLang="zh-CN" dirty="0">
                <a:solidFill>
                  <a:schemeClr val="tx1"/>
                </a:solidFill>
              </a:rPr>
              <a:t>solve</a:t>
            </a:r>
            <a:r>
              <a:rPr lang="zh-CN" altLang="en-US" dirty="0">
                <a:solidFill>
                  <a:schemeClr val="tx1"/>
                </a:solidFill>
              </a:rPr>
              <a:t>可以求解形如 </a:t>
            </a:r>
            <a:r>
              <a:rPr lang="en-US" altLang="zh-CN" dirty="0">
                <a:solidFill>
                  <a:schemeClr val="tx1"/>
                </a:solidFill>
              </a:rPr>
              <a:t>Ax = b </a:t>
            </a:r>
            <a:r>
              <a:rPr lang="zh-CN" altLang="en-US" dirty="0">
                <a:solidFill>
                  <a:schemeClr val="tx1"/>
                </a:solidFill>
              </a:rPr>
              <a:t>的线性方程组，其中 </a:t>
            </a:r>
            <a:r>
              <a:rPr lang="en-US" altLang="zh-CN" dirty="0">
                <a:solidFill>
                  <a:schemeClr val="tx1"/>
                </a:solidFill>
              </a:rPr>
              <a:t>A </a:t>
            </a:r>
            <a:r>
              <a:rPr lang="zh-CN" altLang="en-US" dirty="0">
                <a:solidFill>
                  <a:schemeClr val="tx1"/>
                </a:solidFill>
              </a:rPr>
              <a:t>为矩阵，</a:t>
            </a:r>
            <a:r>
              <a:rPr lang="en-US" altLang="zh-CN" dirty="0">
                <a:solidFill>
                  <a:schemeClr val="tx1"/>
                </a:solidFill>
              </a:rPr>
              <a:t>b </a:t>
            </a:r>
            <a:r>
              <a:rPr lang="zh-CN" altLang="en-US" dirty="0">
                <a:solidFill>
                  <a:schemeClr val="tx1"/>
                </a:solidFill>
              </a:rPr>
              <a:t>为一维或二维的数组，</a:t>
            </a:r>
            <a:r>
              <a:rPr lang="en-US" altLang="zh-CN" dirty="0">
                <a:solidFill>
                  <a:schemeClr val="tx1"/>
                </a:solidFill>
              </a:rPr>
              <a:t>x </a:t>
            </a:r>
            <a:r>
              <a:rPr lang="zh-CN" altLang="en-US" dirty="0">
                <a:solidFill>
                  <a:schemeClr val="tx1"/>
                </a:solidFill>
              </a:rPr>
              <a:t>是未知变量。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351DA9EF-CAE9-4411-8B2C-E2DE380A4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708920"/>
            <a:ext cx="7848872" cy="378565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/>
              <a:t>import </a:t>
            </a:r>
            <a:r>
              <a:rPr lang="en-US" altLang="zh-CN" sz="2000" dirty="0" err="1"/>
              <a:t>numpy</a:t>
            </a:r>
            <a:r>
              <a:rPr lang="en-US" altLang="zh-CN" sz="2000" dirty="0"/>
              <a:t> as np</a:t>
            </a:r>
          </a:p>
          <a:p>
            <a:endParaRPr lang="en-US" altLang="zh-CN" sz="2000" dirty="0"/>
          </a:p>
          <a:p>
            <a:r>
              <a:rPr lang="pl-PL" altLang="zh-CN" sz="2000" dirty="0"/>
              <a:t>A = np.mat(“1 -2 1;0 2 -8;-4 5 9”)</a:t>
            </a:r>
            <a:r>
              <a:rPr lang="en-US" altLang="zh-CN" sz="2000" dirty="0"/>
              <a:t> #</a:t>
            </a:r>
            <a:r>
              <a:rPr lang="zh-CN" altLang="en-US" sz="2000" dirty="0"/>
              <a:t>创建矩阵</a:t>
            </a:r>
            <a:endParaRPr lang="pl-PL" altLang="zh-CN" sz="2000" dirty="0"/>
          </a:p>
          <a:p>
            <a:r>
              <a:rPr lang="en-US" altLang="zh-CN" sz="2000" dirty="0"/>
              <a:t># A=[[</a:t>
            </a:r>
            <a:r>
              <a:rPr lang="pl-PL" altLang="zh-CN" sz="2000" dirty="0"/>
              <a:t>1 -2 1</a:t>
            </a:r>
            <a:r>
              <a:rPr lang="en-US" altLang="zh-CN" sz="2000" dirty="0"/>
              <a:t>]</a:t>
            </a:r>
          </a:p>
          <a:p>
            <a:r>
              <a:rPr lang="en-US" altLang="zh-CN" sz="2000" dirty="0"/>
              <a:t>         [</a:t>
            </a:r>
            <a:r>
              <a:rPr lang="pl-PL" altLang="zh-CN" sz="2000" dirty="0"/>
              <a:t>0 2 -8</a:t>
            </a:r>
            <a:r>
              <a:rPr lang="en-US" altLang="zh-CN" sz="2000" dirty="0"/>
              <a:t>]</a:t>
            </a:r>
          </a:p>
          <a:p>
            <a:r>
              <a:rPr lang="en-US" altLang="zh-CN" sz="2000" dirty="0"/>
              <a:t>         [</a:t>
            </a:r>
            <a:r>
              <a:rPr lang="pl-PL" altLang="zh-CN" sz="2000" dirty="0"/>
              <a:t>-4 5 9</a:t>
            </a:r>
            <a:r>
              <a:rPr lang="en-US" altLang="zh-CN" sz="2000" dirty="0"/>
              <a:t>]]</a:t>
            </a:r>
          </a:p>
          <a:p>
            <a:endParaRPr lang="en-US" altLang="zh-CN" sz="2000" dirty="0"/>
          </a:p>
          <a:p>
            <a:r>
              <a:rPr lang="en-US" altLang="zh-CN" sz="2000" dirty="0"/>
              <a:t>b = </a:t>
            </a:r>
            <a:r>
              <a:rPr lang="en-US" altLang="zh-CN" sz="2000" dirty="0" err="1"/>
              <a:t>np.array</a:t>
            </a:r>
            <a:r>
              <a:rPr lang="en-US" altLang="zh-CN" sz="2000" dirty="0"/>
              <a:t>([0, 8, -9]) #</a:t>
            </a:r>
            <a:r>
              <a:rPr lang="zh-CN" altLang="en-US" sz="2000" dirty="0"/>
              <a:t>创建数组</a:t>
            </a:r>
            <a:r>
              <a:rPr lang="en-US" altLang="zh-CN" sz="2000" dirty="0"/>
              <a:t>    # b=[0 8 -9]</a:t>
            </a:r>
          </a:p>
          <a:p>
            <a:endParaRPr lang="en-US" altLang="zh-CN" sz="2000" dirty="0"/>
          </a:p>
          <a:p>
            <a:r>
              <a:rPr lang="en-US" altLang="zh-CN" sz="2000" dirty="0"/>
              <a:t>x = </a:t>
            </a:r>
            <a:r>
              <a:rPr lang="en-US" altLang="zh-CN" sz="2000" dirty="0" err="1"/>
              <a:t>np.linalg.solve</a:t>
            </a:r>
            <a:r>
              <a:rPr lang="en-US" altLang="zh-CN" sz="2000" dirty="0"/>
              <a:t>(A, b)  #</a:t>
            </a:r>
            <a:r>
              <a:rPr lang="zh-CN" altLang="en-US" sz="2000" dirty="0"/>
              <a:t>使用</a:t>
            </a:r>
            <a:r>
              <a:rPr lang="en-US" altLang="zh-CN" sz="2000" dirty="0"/>
              <a:t>solve</a:t>
            </a:r>
            <a:r>
              <a:rPr lang="zh-CN" altLang="en-US" sz="2000" dirty="0"/>
              <a:t>函数求解线性方程</a:t>
            </a:r>
            <a:r>
              <a:rPr lang="en-US" altLang="zh-CN" sz="2000" dirty="0"/>
              <a:t>     # x=[29. 16. 3.]</a:t>
            </a:r>
          </a:p>
          <a:p>
            <a:endParaRPr lang="en-US" altLang="zh-CN" sz="2000" dirty="0"/>
          </a:p>
          <a:p>
            <a:r>
              <a:rPr lang="en-US" altLang="zh-CN" sz="2000" dirty="0"/>
              <a:t>np.dot(A , x) #</a:t>
            </a:r>
            <a:r>
              <a:rPr lang="zh-CN" altLang="en-US" sz="2000" dirty="0"/>
              <a:t>使用</a:t>
            </a:r>
            <a:r>
              <a:rPr lang="en-US" altLang="zh-CN" sz="2000" dirty="0"/>
              <a:t>dot</a:t>
            </a:r>
            <a:r>
              <a:rPr lang="zh-CN" altLang="en-US" sz="2000" dirty="0"/>
              <a:t>函数检查解是否正确  </a:t>
            </a:r>
            <a:r>
              <a:rPr lang="en-US" altLang="zh-CN" sz="2000" dirty="0"/>
              <a:t>#  [[0. 8. -9.]]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674834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numpy.linalg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387C764-C7C2-4B13-9975-747EF4668292}"/>
              </a:ext>
            </a:extLst>
          </p:cNvPr>
          <p:cNvSpPr txBox="1">
            <a:spLocks/>
          </p:cNvSpPr>
          <p:nvPr/>
        </p:nvSpPr>
        <p:spPr>
          <a:xfrm>
            <a:off x="251520" y="1196752"/>
            <a:ext cx="8534400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chemeClr val="tx1"/>
                </a:solidFill>
              </a:rPr>
              <a:t>特征值和特征向量</a:t>
            </a:r>
          </a:p>
          <a:p>
            <a:pPr marL="0" lvl="1" algn="just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chemeClr val="tx1"/>
                </a:solidFill>
              </a:rPr>
              <a:t>         特征值（</a:t>
            </a:r>
            <a:r>
              <a:rPr lang="en-US" altLang="zh-CN" dirty="0">
                <a:solidFill>
                  <a:schemeClr val="tx1"/>
                </a:solidFill>
              </a:rPr>
              <a:t>eigenvalue</a:t>
            </a:r>
            <a:r>
              <a:rPr lang="zh-CN" altLang="en-US" dirty="0">
                <a:solidFill>
                  <a:schemeClr val="tx1"/>
                </a:solidFill>
              </a:rPr>
              <a:t>）即方程 </a:t>
            </a:r>
            <a:r>
              <a:rPr lang="en-US" altLang="zh-CN" dirty="0">
                <a:solidFill>
                  <a:schemeClr val="tx1"/>
                </a:solidFill>
              </a:rPr>
              <a:t>Ax =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x </a:t>
            </a:r>
            <a:r>
              <a:rPr lang="zh-CN" altLang="en-US" dirty="0">
                <a:solidFill>
                  <a:schemeClr val="tx1"/>
                </a:solidFill>
              </a:rPr>
              <a:t>的根，是一个标量。其中，</a:t>
            </a:r>
            <a:r>
              <a:rPr lang="en-US" altLang="zh-CN" dirty="0">
                <a:solidFill>
                  <a:schemeClr val="tx1"/>
                </a:solidFill>
              </a:rPr>
              <a:t>A </a:t>
            </a:r>
            <a:r>
              <a:rPr lang="zh-CN" altLang="en-US" dirty="0">
                <a:solidFill>
                  <a:schemeClr val="tx1"/>
                </a:solidFill>
              </a:rPr>
              <a:t>是一个二维矩阵（</a:t>
            </a:r>
            <a:r>
              <a:rPr lang="en-US" altLang="zh-CN" dirty="0" err="1">
                <a:solidFill>
                  <a:schemeClr val="tx1"/>
                </a:solidFill>
              </a:rPr>
              <a:t>n×n</a:t>
            </a:r>
            <a:r>
              <a:rPr lang="zh-CN" altLang="en-US" dirty="0">
                <a:solidFill>
                  <a:schemeClr val="tx1"/>
                </a:solidFill>
              </a:rPr>
              <a:t>），</a:t>
            </a:r>
            <a:r>
              <a:rPr lang="en-US" altLang="zh-CN" dirty="0">
                <a:solidFill>
                  <a:schemeClr val="tx1"/>
                </a:solidFill>
              </a:rPr>
              <a:t>x </a:t>
            </a:r>
            <a:r>
              <a:rPr lang="zh-CN" altLang="en-US" dirty="0">
                <a:solidFill>
                  <a:schemeClr val="tx1"/>
                </a:solidFill>
              </a:rPr>
              <a:t>是一个非零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维列向量。特征向量（</a:t>
            </a:r>
            <a:r>
              <a:rPr lang="en-US" altLang="zh-CN" dirty="0">
                <a:solidFill>
                  <a:schemeClr val="tx1"/>
                </a:solidFill>
              </a:rPr>
              <a:t>eigenvector</a:t>
            </a:r>
            <a:r>
              <a:rPr lang="zh-CN" altLang="en-US" dirty="0">
                <a:solidFill>
                  <a:schemeClr val="tx1"/>
                </a:solidFill>
              </a:rPr>
              <a:t>）是关于特征值的向量。在</a:t>
            </a:r>
            <a:r>
              <a:rPr lang="en-US" altLang="zh-CN" dirty="0" err="1">
                <a:solidFill>
                  <a:schemeClr val="tx1"/>
                </a:solidFill>
              </a:rPr>
              <a:t>numpy.linalg</a:t>
            </a:r>
            <a:r>
              <a:rPr lang="zh-CN" altLang="en-US" dirty="0">
                <a:solidFill>
                  <a:schemeClr val="tx1"/>
                </a:solidFill>
              </a:rPr>
              <a:t>模块中，</a:t>
            </a:r>
            <a:r>
              <a:rPr lang="en-US" altLang="zh-CN" dirty="0" err="1">
                <a:solidFill>
                  <a:schemeClr val="tx1"/>
                </a:solidFill>
              </a:rPr>
              <a:t>eigvals</a:t>
            </a:r>
            <a:r>
              <a:rPr lang="zh-CN" altLang="en-US" dirty="0">
                <a:solidFill>
                  <a:schemeClr val="tx1"/>
                </a:solidFill>
              </a:rPr>
              <a:t>函数可以计算矩阵的特征值，而</a:t>
            </a:r>
            <a:r>
              <a:rPr lang="en-US" altLang="zh-CN" dirty="0" err="1">
                <a:solidFill>
                  <a:schemeClr val="tx1"/>
                </a:solidFill>
              </a:rPr>
              <a:t>eig</a:t>
            </a:r>
            <a:r>
              <a:rPr lang="zh-CN" altLang="en-US" dirty="0">
                <a:solidFill>
                  <a:schemeClr val="tx1"/>
                </a:solidFill>
              </a:rPr>
              <a:t>函数可以返回一个包含特征值和对应的特征向量的元组。</a:t>
            </a:r>
          </a:p>
        </p:txBody>
      </p:sp>
    </p:spTree>
    <p:extLst>
      <p:ext uri="{BB962C8B-B14F-4D97-AF65-F5344CB8AC3E}">
        <p14:creationId xmlns:p14="http://schemas.microsoft.com/office/powerpoint/2010/main" val="40110719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numpy.linalg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12FF432F-E7BD-4EBD-9ECF-827F99EEC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95400"/>
            <a:ext cx="7772400" cy="440120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/>
              <a:t>import </a:t>
            </a:r>
            <a:r>
              <a:rPr lang="en-US" altLang="zh-CN" sz="2000" dirty="0" err="1"/>
              <a:t>numpy</a:t>
            </a:r>
            <a:r>
              <a:rPr lang="en-US" altLang="zh-CN" sz="2000" dirty="0"/>
              <a:t> as </a:t>
            </a:r>
            <a:r>
              <a:rPr lang="en-US" altLang="zh-CN" sz="2000" dirty="0" err="1"/>
              <a:t>np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pl-PL" altLang="zh-CN" sz="2000" dirty="0"/>
              <a:t>A = np.mat("3 -2;1 0")</a:t>
            </a:r>
          </a:p>
          <a:p>
            <a:r>
              <a:rPr lang="en-US" altLang="zh-CN" sz="2000" dirty="0"/>
              <a:t># A = [[3 -2]</a:t>
            </a:r>
          </a:p>
          <a:p>
            <a:r>
              <a:rPr lang="en-US" altLang="zh-CN" sz="2000" dirty="0"/>
              <a:t>           [1 0]]</a:t>
            </a:r>
          </a:p>
          <a:p>
            <a:r>
              <a:rPr lang="en-US" altLang="zh-CN" sz="2000" dirty="0"/>
              <a:t>         </a:t>
            </a:r>
          </a:p>
          <a:p>
            <a:r>
              <a:rPr lang="en-US" altLang="zh-CN" sz="2000" dirty="0" err="1"/>
              <a:t>np.linalg.eigvals</a:t>
            </a:r>
            <a:r>
              <a:rPr lang="en-US" altLang="zh-CN" sz="2000" dirty="0"/>
              <a:t>(A)  #</a:t>
            </a:r>
            <a:r>
              <a:rPr lang="zh-CN" altLang="en-US" sz="2000" dirty="0"/>
              <a:t>调用</a:t>
            </a:r>
            <a:r>
              <a:rPr lang="en-US" altLang="zh-CN" sz="2000" dirty="0" err="1"/>
              <a:t>eigvals</a:t>
            </a:r>
            <a:r>
              <a:rPr lang="zh-CN" altLang="en-US" sz="2000" dirty="0"/>
              <a:t>函数求解特征值  </a:t>
            </a:r>
            <a:r>
              <a:rPr lang="en-US" altLang="zh-CN" sz="2000" dirty="0"/>
              <a:t># [2. 1.]</a:t>
            </a:r>
          </a:p>
          <a:p>
            <a:endParaRPr lang="en-US" altLang="zh-CN" sz="2000" dirty="0"/>
          </a:p>
          <a:p>
            <a:r>
              <a:rPr lang="en-US" altLang="zh-CN" sz="2000" dirty="0"/>
              <a:t>eigenvalues, eigenvectors = </a:t>
            </a:r>
            <a:r>
              <a:rPr lang="en-US" altLang="zh-CN" sz="2000" dirty="0" err="1"/>
              <a:t>np.linalg.eig</a:t>
            </a:r>
            <a:r>
              <a:rPr lang="en-US" altLang="zh-CN" sz="2000" dirty="0"/>
              <a:t>(A)  </a:t>
            </a:r>
          </a:p>
          <a:p>
            <a:r>
              <a:rPr lang="en-US" altLang="zh-CN" sz="2000" dirty="0"/>
              <a:t>#</a:t>
            </a:r>
            <a:r>
              <a:rPr lang="zh-CN" altLang="en-US" sz="2000" dirty="0"/>
              <a:t>调用</a:t>
            </a:r>
            <a:r>
              <a:rPr lang="en-US" altLang="zh-CN" sz="2000" dirty="0" err="1"/>
              <a:t>eig</a:t>
            </a:r>
            <a:r>
              <a:rPr lang="zh-CN" altLang="en-US" sz="2000" dirty="0"/>
              <a:t>求解特征值和特征向量</a:t>
            </a:r>
            <a:endParaRPr lang="en-US" altLang="zh-CN" sz="2000" dirty="0"/>
          </a:p>
          <a:p>
            <a:r>
              <a:rPr lang="en-US" altLang="zh-CN" sz="2000" dirty="0"/>
              <a:t>#eigenvalues = [2. 1.]</a:t>
            </a:r>
          </a:p>
          <a:p>
            <a:r>
              <a:rPr lang="en-US" altLang="zh-CN" sz="2000" dirty="0"/>
              <a:t>#eigenvectors = [[0.89442719, 0.70710678]</a:t>
            </a:r>
          </a:p>
          <a:p>
            <a:r>
              <a:rPr lang="en-US" altLang="zh-CN" sz="2000" dirty="0"/>
              <a:t>		[0.4472136 , 0.70710678]]</a:t>
            </a:r>
          </a:p>
          <a:p>
            <a:r>
              <a:rPr lang="en-US" altLang="zh-CN" sz="2000" dirty="0"/>
              <a:t>  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493243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numpy.linalg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12FF432F-E7BD-4EBD-9ECF-827F99EEC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95400"/>
            <a:ext cx="7772400" cy="440120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/>
              <a:t># </a:t>
            </a:r>
            <a:r>
              <a:rPr lang="zh-CN" altLang="en-US" sz="2000" dirty="0"/>
              <a:t>调用</a:t>
            </a:r>
            <a:r>
              <a:rPr lang="en-US" altLang="zh-CN" sz="2000" dirty="0"/>
              <a:t>dot</a:t>
            </a:r>
            <a:r>
              <a:rPr lang="zh-CN" altLang="en-US" sz="2000" dirty="0"/>
              <a:t>函数验证解是否正确</a:t>
            </a:r>
            <a:endParaRPr lang="en-US" altLang="zh-CN" sz="2000" dirty="0"/>
          </a:p>
          <a:p>
            <a:r>
              <a:rPr lang="en-US" altLang="zh-CN" sz="2000" dirty="0"/>
              <a:t>for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in range(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(eigenvalues)):</a:t>
            </a:r>
          </a:p>
          <a:p>
            <a:r>
              <a:rPr lang="en-US" altLang="zh-CN" sz="2000" dirty="0"/>
              <a:t>   print('</a:t>
            </a:r>
            <a:r>
              <a:rPr lang="en-US" altLang="zh-CN" sz="2000" dirty="0" err="1"/>
              <a:t>Left:',np.dot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A,eigenvectors</a:t>
            </a:r>
            <a:r>
              <a:rPr lang="en-US" altLang="zh-CN" sz="2000" dirty="0"/>
              <a:t>[:,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]))</a:t>
            </a:r>
          </a:p>
          <a:p>
            <a:r>
              <a:rPr lang="en-US" altLang="zh-CN" sz="2000" dirty="0"/>
              <a:t>   print('</a:t>
            </a:r>
            <a:r>
              <a:rPr lang="en-US" altLang="zh-CN" sz="2000" dirty="0" err="1"/>
              <a:t>Right:',eigenvalues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]*eigenvectors[:,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])</a:t>
            </a:r>
          </a:p>
          <a:p>
            <a:endParaRPr lang="en-US" altLang="zh-CN" sz="2000" dirty="0"/>
          </a:p>
          <a:p>
            <a:r>
              <a:rPr lang="en-US" altLang="zh-CN" sz="2000" dirty="0"/>
              <a:t>Left:  [[1.78885438]</a:t>
            </a:r>
          </a:p>
          <a:p>
            <a:r>
              <a:rPr lang="en-US" altLang="zh-CN" sz="2000" dirty="0"/>
              <a:t> [0.89442719]]</a:t>
            </a:r>
          </a:p>
          <a:p>
            <a:r>
              <a:rPr lang="en-US" altLang="zh-CN" sz="2000" dirty="0"/>
              <a:t>Right: [[1.78885438]</a:t>
            </a:r>
          </a:p>
          <a:p>
            <a:r>
              <a:rPr lang="en-US" altLang="zh-CN" sz="2000" dirty="0"/>
              <a:t> [0.89442719]]</a:t>
            </a:r>
          </a:p>
          <a:p>
            <a:endParaRPr lang="en-US" altLang="zh-CN" sz="2000" dirty="0"/>
          </a:p>
          <a:p>
            <a:r>
              <a:rPr lang="en-US" altLang="zh-CN" sz="2000" dirty="0"/>
              <a:t>Left: [[0.70710678]  </a:t>
            </a:r>
          </a:p>
          <a:p>
            <a:r>
              <a:rPr lang="en-US" altLang="zh-CN" sz="2000" dirty="0"/>
              <a:t> [0.70710678]]</a:t>
            </a:r>
          </a:p>
          <a:p>
            <a:r>
              <a:rPr lang="en-US" altLang="zh-CN" sz="2000" dirty="0"/>
              <a:t>Right: [[0.70710678]</a:t>
            </a:r>
          </a:p>
          <a:p>
            <a:r>
              <a:rPr lang="en-US" altLang="zh-CN" sz="2000" dirty="0"/>
              <a:t> [0.70710678]]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238824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numpy.linalg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387C764-C7C2-4B13-9975-747EF4668292}"/>
              </a:ext>
            </a:extLst>
          </p:cNvPr>
          <p:cNvSpPr txBox="1">
            <a:spLocks/>
          </p:cNvSpPr>
          <p:nvPr/>
        </p:nvSpPr>
        <p:spPr>
          <a:xfrm>
            <a:off x="-24138" y="945356"/>
            <a:ext cx="8534400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chemeClr val="tx1"/>
                </a:solidFill>
              </a:rPr>
              <a:t>         在</a:t>
            </a:r>
            <a:r>
              <a:rPr lang="en-US" altLang="zh-CN" dirty="0" err="1">
                <a:solidFill>
                  <a:schemeClr val="tx1"/>
                </a:solidFill>
              </a:rPr>
              <a:t>numpy.linalg</a:t>
            </a:r>
            <a:r>
              <a:rPr lang="zh-CN" altLang="en-US" dirty="0">
                <a:solidFill>
                  <a:schemeClr val="tx1"/>
                </a:solidFill>
              </a:rPr>
              <a:t>模块中的</a:t>
            </a:r>
            <a:r>
              <a:rPr lang="en-US" altLang="zh-CN" dirty="0" err="1">
                <a:solidFill>
                  <a:schemeClr val="tx1"/>
                </a:solidFill>
              </a:rPr>
              <a:t>svd</a:t>
            </a:r>
            <a:r>
              <a:rPr lang="zh-CN" altLang="en-US" dirty="0">
                <a:solidFill>
                  <a:schemeClr val="tx1"/>
                </a:solidFill>
              </a:rPr>
              <a:t>函数可以对矩阵进行奇异值分解。该函数返回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个矩阵</a:t>
            </a:r>
            <a:r>
              <a:rPr lang="en-US" altLang="zh-CN" dirty="0">
                <a:solidFill>
                  <a:schemeClr val="tx1"/>
                </a:solidFill>
              </a:rPr>
              <a:t>——U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Sigma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V</a:t>
            </a:r>
            <a:r>
              <a:rPr lang="zh-CN" altLang="en-US" dirty="0">
                <a:solidFill>
                  <a:schemeClr val="tx1"/>
                </a:solidFill>
              </a:rPr>
              <a:t>，其中</a:t>
            </a:r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V</a:t>
            </a:r>
            <a:r>
              <a:rPr lang="zh-CN" altLang="en-US" dirty="0">
                <a:solidFill>
                  <a:schemeClr val="tx1"/>
                </a:solidFill>
              </a:rPr>
              <a:t>是正交矩阵，</a:t>
            </a:r>
            <a:r>
              <a:rPr lang="en-US" altLang="zh-CN" dirty="0">
                <a:solidFill>
                  <a:schemeClr val="tx1"/>
                </a:solidFill>
              </a:rPr>
              <a:t>Sigma</a:t>
            </a:r>
            <a:r>
              <a:rPr lang="zh-CN" altLang="en-US" dirty="0">
                <a:solidFill>
                  <a:schemeClr val="tx1"/>
                </a:solidFill>
              </a:rPr>
              <a:t>包含输入矩阵的奇异值。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08EC14A3-C858-4398-8DA7-0E7E1729D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708920"/>
            <a:ext cx="7772400" cy="409342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/>
              <a:t>import </a:t>
            </a:r>
            <a:r>
              <a:rPr lang="en-US" altLang="zh-CN" sz="2000" dirty="0" err="1"/>
              <a:t>numpy</a:t>
            </a:r>
            <a:r>
              <a:rPr lang="en-US" altLang="zh-CN" sz="2000" dirty="0"/>
              <a:t> as np</a:t>
            </a:r>
          </a:p>
          <a:p>
            <a:r>
              <a:rPr lang="pl-PL" altLang="zh-CN" sz="2000" dirty="0"/>
              <a:t>A = np.mat("4 11 14;8 7 -2")</a:t>
            </a:r>
            <a:r>
              <a:rPr lang="en-US" altLang="zh-CN" sz="2000" dirty="0"/>
              <a:t>   # A=[[4 11 14]</a:t>
            </a:r>
          </a:p>
          <a:p>
            <a:r>
              <a:rPr lang="en-US" altLang="zh-CN" sz="2000" dirty="0"/>
              <a:t>				[8 7 -2]]</a:t>
            </a:r>
            <a:endParaRPr lang="pl-PL" altLang="zh-CN" sz="2000" dirty="0"/>
          </a:p>
          <a:p>
            <a:r>
              <a:rPr lang="en-US" altLang="zh-CN" sz="2000" dirty="0"/>
              <a:t>U, Sigma, V=</a:t>
            </a:r>
            <a:r>
              <a:rPr lang="en-US" altLang="zh-CN" sz="2000" dirty="0" err="1"/>
              <a:t>np.linalg.svd</a:t>
            </a:r>
            <a:r>
              <a:rPr lang="en-US" altLang="zh-CN" sz="2000" dirty="0"/>
              <a:t>(A) #</a:t>
            </a:r>
            <a:r>
              <a:rPr lang="zh-CN" altLang="en-US" sz="2000" dirty="0"/>
              <a:t>使用</a:t>
            </a:r>
            <a:r>
              <a:rPr lang="en-US" altLang="zh-CN" sz="2000" dirty="0" err="1"/>
              <a:t>svd</a:t>
            </a:r>
            <a:r>
              <a:rPr lang="zh-CN" altLang="en-US" sz="2000" dirty="0"/>
              <a:t>函数分解矩阵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U=[[-0.9486833 -0.31622777]</a:t>
            </a:r>
          </a:p>
          <a:p>
            <a:r>
              <a:rPr lang="en-US" altLang="zh-CN" sz="2000" dirty="0"/>
              <a:t>      [-0.31622777 0.9486833 ]]</a:t>
            </a:r>
          </a:p>
          <a:p>
            <a:endParaRPr lang="en-US" altLang="zh-CN" sz="2000" dirty="0"/>
          </a:p>
          <a:p>
            <a:r>
              <a:rPr lang="en-US" altLang="zh-CN" sz="2000" dirty="0"/>
              <a:t>Sigma=[18.97366596  9.48683298] #</a:t>
            </a:r>
            <a:r>
              <a:rPr lang="zh-CN" altLang="en-US" sz="2000" dirty="0"/>
              <a:t>为节省空间，只输出奇异值向量</a:t>
            </a:r>
            <a:endParaRPr lang="en-US" altLang="zh-CN" sz="2000" dirty="0"/>
          </a:p>
          <a:p>
            <a:br>
              <a:rPr lang="zh-CN" altLang="en-US" sz="2000" dirty="0"/>
            </a:br>
            <a:r>
              <a:rPr lang="en-US" altLang="zh-CN" sz="2000" dirty="0"/>
              <a:t>V = [[-0.33333333, -0.66666667, -0.66666667],</a:t>
            </a:r>
          </a:p>
          <a:p>
            <a:r>
              <a:rPr lang="en-US" altLang="zh-CN" sz="2000" dirty="0"/>
              <a:t>        [ 0.66666667,  0.33333333, -0.66666667],</a:t>
            </a:r>
          </a:p>
          <a:p>
            <a:r>
              <a:rPr lang="en-US" altLang="zh-CN" sz="2000" dirty="0"/>
              <a:t>        [-0.66666667,  0.66666667, -0.33333333]] </a:t>
            </a:r>
          </a:p>
        </p:txBody>
      </p:sp>
    </p:spTree>
    <p:extLst>
      <p:ext uri="{BB962C8B-B14F-4D97-AF65-F5344CB8AC3E}">
        <p14:creationId xmlns:p14="http://schemas.microsoft.com/office/powerpoint/2010/main" val="6942806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numpy.linalg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387C764-C7C2-4B13-9975-747EF4668292}"/>
              </a:ext>
            </a:extLst>
          </p:cNvPr>
          <p:cNvSpPr txBox="1">
            <a:spLocks/>
          </p:cNvSpPr>
          <p:nvPr/>
        </p:nvSpPr>
        <p:spPr>
          <a:xfrm>
            <a:off x="304800" y="1052513"/>
            <a:ext cx="8534400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just"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chemeClr val="tx1"/>
                </a:solidFill>
              </a:rPr>
              <a:t>广义逆矩阵</a:t>
            </a:r>
          </a:p>
          <a:p>
            <a:pPr marL="0" lvl="1" algn="just"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chemeClr val="tx1"/>
                </a:solidFill>
              </a:rPr>
              <a:t>         摩尔</a:t>
            </a:r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彭罗斯广义逆矩阵（</a:t>
            </a:r>
            <a:r>
              <a:rPr lang="en-US" altLang="zh-CN" dirty="0">
                <a:solidFill>
                  <a:schemeClr val="tx1"/>
                </a:solidFill>
              </a:rPr>
              <a:t>Moore-Penrose pseudoinverse</a:t>
            </a:r>
            <a:r>
              <a:rPr lang="zh-CN" altLang="en-US" dirty="0">
                <a:solidFill>
                  <a:schemeClr val="tx1"/>
                </a:solidFill>
              </a:rPr>
              <a:t>）可以使用</a:t>
            </a:r>
            <a:r>
              <a:rPr lang="en-US" altLang="zh-CN" dirty="0" err="1">
                <a:solidFill>
                  <a:schemeClr val="tx1"/>
                </a:solidFill>
              </a:rPr>
              <a:t>numpy.linalg</a:t>
            </a:r>
            <a:r>
              <a:rPr lang="zh-CN" altLang="en-US" dirty="0">
                <a:solidFill>
                  <a:schemeClr val="tx1"/>
                </a:solidFill>
              </a:rPr>
              <a:t>模块中的</a:t>
            </a:r>
            <a:r>
              <a:rPr lang="en-US" altLang="zh-CN" dirty="0" err="1">
                <a:solidFill>
                  <a:schemeClr val="tx1"/>
                </a:solidFill>
              </a:rPr>
              <a:t>pinv</a:t>
            </a:r>
            <a:r>
              <a:rPr lang="zh-CN" altLang="en-US" dirty="0">
                <a:solidFill>
                  <a:schemeClr val="tx1"/>
                </a:solidFill>
              </a:rPr>
              <a:t>函数进行求解。计算广义逆矩阵需要用到奇异值分解。</a:t>
            </a:r>
            <a:r>
              <a:rPr lang="en-US" altLang="zh-CN" dirty="0">
                <a:solidFill>
                  <a:schemeClr val="tx1"/>
                </a:solidFill>
              </a:rPr>
              <a:t>inv</a:t>
            </a:r>
            <a:r>
              <a:rPr lang="zh-CN" altLang="en-US" dirty="0">
                <a:solidFill>
                  <a:schemeClr val="tx1"/>
                </a:solidFill>
              </a:rPr>
              <a:t>函数只接受方阵作为输入矩阵，而</a:t>
            </a:r>
            <a:r>
              <a:rPr lang="en-US" altLang="zh-CN" dirty="0" err="1">
                <a:solidFill>
                  <a:schemeClr val="tx1"/>
                </a:solidFill>
              </a:rPr>
              <a:t>pinv</a:t>
            </a:r>
            <a:r>
              <a:rPr lang="zh-CN" altLang="en-US" dirty="0">
                <a:solidFill>
                  <a:schemeClr val="tx1"/>
                </a:solidFill>
              </a:rPr>
              <a:t>函数则没有这个限制。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367BF417-5656-4578-A938-05DD64A38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1680" y="3933056"/>
            <a:ext cx="6477000" cy="255454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/>
              <a:t>import </a:t>
            </a:r>
            <a:r>
              <a:rPr lang="en-US" altLang="zh-CN" sz="2000" dirty="0" err="1"/>
              <a:t>numpy</a:t>
            </a:r>
            <a:r>
              <a:rPr lang="en-US" altLang="zh-CN" sz="2000" dirty="0"/>
              <a:t> as np</a:t>
            </a:r>
          </a:p>
          <a:p>
            <a:r>
              <a:rPr lang="pl-PL" altLang="zh-CN" sz="2000" dirty="0"/>
              <a:t>A = np.mat("4 11 14;8 7 -2")</a:t>
            </a:r>
          </a:p>
          <a:p>
            <a:r>
              <a:rPr lang="en-US" altLang="zh-CN" sz="2000" dirty="0"/>
              <a:t>A=[[4 11 14]</a:t>
            </a:r>
          </a:p>
          <a:p>
            <a:r>
              <a:rPr lang="en-US" altLang="zh-CN" sz="2000" dirty="0"/>
              <a:t>       [8 7 -2]]</a:t>
            </a:r>
          </a:p>
          <a:p>
            <a:r>
              <a:rPr lang="en-US" altLang="zh-CN" sz="2000" dirty="0" err="1"/>
              <a:t>pseudoinv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np.linalg.pinv</a:t>
            </a:r>
            <a:r>
              <a:rPr lang="en-US" altLang="zh-CN" sz="2000" dirty="0"/>
              <a:t>(A)</a:t>
            </a:r>
          </a:p>
          <a:p>
            <a:r>
              <a:rPr lang="en-US" altLang="zh-CN" sz="2000" dirty="0" err="1"/>
              <a:t>pseudoinv</a:t>
            </a:r>
            <a:r>
              <a:rPr lang="en-US" altLang="zh-CN" sz="2000" dirty="0"/>
              <a:t> = [[-0.00555556 0.07222222]</a:t>
            </a:r>
            <a:br>
              <a:rPr lang="zh-CN" altLang="en-US" sz="2000" dirty="0"/>
            </a:br>
            <a:r>
              <a:rPr lang="en-US" altLang="zh-CN" sz="2000" dirty="0"/>
              <a:t> 	        [ 0.02222222 0.04444444]</a:t>
            </a:r>
            <a:br>
              <a:rPr lang="zh-CN" altLang="en-US" sz="2000" dirty="0"/>
            </a:br>
            <a:r>
              <a:rPr lang="zh-CN" altLang="en-US" sz="2000" dirty="0"/>
              <a:t>                       </a:t>
            </a:r>
            <a:r>
              <a:rPr lang="en-US" altLang="zh-CN" sz="2000" dirty="0"/>
              <a:t> [ 0.05555556 -0.05555556]]</a:t>
            </a:r>
          </a:p>
        </p:txBody>
      </p:sp>
    </p:spTree>
    <p:extLst>
      <p:ext uri="{BB962C8B-B14F-4D97-AF65-F5344CB8AC3E}">
        <p14:creationId xmlns:p14="http://schemas.microsoft.com/office/powerpoint/2010/main" val="13833249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numpy.linalg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387C764-C7C2-4B13-9975-747EF4668292}"/>
              </a:ext>
            </a:extLst>
          </p:cNvPr>
          <p:cNvSpPr txBox="1">
            <a:spLocks/>
          </p:cNvSpPr>
          <p:nvPr/>
        </p:nvSpPr>
        <p:spPr>
          <a:xfrm>
            <a:off x="304800" y="1052513"/>
            <a:ext cx="8534400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just"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chemeClr val="tx1"/>
                </a:solidFill>
              </a:rPr>
              <a:t>行列式</a:t>
            </a:r>
          </a:p>
          <a:p>
            <a:pPr marL="0" lvl="1" algn="just"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chemeClr val="tx1"/>
                </a:solidFill>
              </a:rPr>
              <a:t>          </a:t>
            </a:r>
            <a:r>
              <a:rPr lang="en-US" altLang="zh-CN" dirty="0" err="1">
                <a:solidFill>
                  <a:schemeClr val="tx1"/>
                </a:solidFill>
              </a:rPr>
              <a:t>numpy.linalg</a:t>
            </a:r>
            <a:r>
              <a:rPr lang="zh-CN" altLang="en-US" dirty="0">
                <a:solidFill>
                  <a:schemeClr val="tx1"/>
                </a:solidFill>
              </a:rPr>
              <a:t>模块中的</a:t>
            </a:r>
            <a:r>
              <a:rPr lang="en-US" altLang="zh-CN" dirty="0">
                <a:solidFill>
                  <a:schemeClr val="tx1"/>
                </a:solidFill>
              </a:rPr>
              <a:t>det</a:t>
            </a:r>
            <a:r>
              <a:rPr lang="zh-CN" altLang="en-US" dirty="0">
                <a:solidFill>
                  <a:schemeClr val="tx1"/>
                </a:solidFill>
              </a:rPr>
              <a:t>函数可以计算矩阵的行列式。</a:t>
            </a:r>
          </a:p>
          <a:p>
            <a:pPr lvl="1" algn="just">
              <a:buFont typeface="Wingdings" pitchFamily="2" charset="2"/>
              <a:buNone/>
              <a:defRPr/>
            </a:pPr>
            <a:endParaRPr lang="zh-CN" altLang="en-US" dirty="0">
              <a:solidFill>
                <a:schemeClr val="tx1"/>
              </a:solidFill>
            </a:endParaRPr>
          </a:p>
          <a:p>
            <a:pPr lvl="1" algn="just">
              <a:buFont typeface="Wingdings" pitchFamily="2" charset="2"/>
              <a:buNone/>
              <a:defRPr/>
            </a:pPr>
            <a:endParaRPr lang="zh-CN" altLang="en-US" dirty="0">
              <a:solidFill>
                <a:schemeClr val="tx1"/>
              </a:solidFill>
            </a:endParaRPr>
          </a:p>
          <a:p>
            <a:pPr lvl="1" algn="just">
              <a:buFont typeface="Wingdings" pitchFamily="2" charset="2"/>
              <a:buNone/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8AD5D48-6C46-4656-A156-6467FD2A1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971800"/>
            <a:ext cx="5791200" cy="2246769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/>
              <a:t>import </a:t>
            </a:r>
            <a:r>
              <a:rPr lang="en-US" altLang="zh-CN" sz="2000" dirty="0" err="1"/>
              <a:t>numpy</a:t>
            </a:r>
            <a:r>
              <a:rPr lang="en-US" altLang="zh-CN" sz="2000" dirty="0"/>
              <a:t> as np</a:t>
            </a:r>
          </a:p>
          <a:p>
            <a:endParaRPr lang="en-US" altLang="zh-CN" sz="2000" dirty="0"/>
          </a:p>
          <a:p>
            <a:r>
              <a:rPr lang="pl-PL" altLang="zh-CN" sz="2000" dirty="0"/>
              <a:t>A = np.mat("3 4;5 6")</a:t>
            </a:r>
          </a:p>
          <a:p>
            <a:r>
              <a:rPr lang="en-US" altLang="zh-CN" sz="2000" dirty="0"/>
              <a:t>A = [[3 4]</a:t>
            </a:r>
          </a:p>
          <a:p>
            <a:r>
              <a:rPr lang="en-US" altLang="zh-CN" sz="2000" dirty="0"/>
              <a:t>        [5 6]]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np.linalg.det</a:t>
            </a:r>
            <a:r>
              <a:rPr lang="en-US" altLang="zh-CN" sz="2000" dirty="0"/>
              <a:t>(A) = -2.0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980682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91680" y="4077072"/>
            <a:ext cx="60396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470" y="980729"/>
            <a:ext cx="3218090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0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4961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的创建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2136" y="1647110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库中函数较多且命名容易与常用命名混淆，建议采用如下方式引用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库：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as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3947" y="3284984"/>
            <a:ext cx="82089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保留字与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一起使用能够改变后续代码中库的命名空间，有助于提高代码可读性。简单说，在程序的后续部分中，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代替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03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4961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的创建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B81031-8F10-43FD-AFBD-E6209F399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29" y="2638474"/>
            <a:ext cx="8907542" cy="4186546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1E8389D1-D103-4607-9D8B-00B6D945E798}"/>
              </a:ext>
            </a:extLst>
          </p:cNvPr>
          <p:cNvSpPr txBox="1"/>
          <p:nvPr/>
        </p:nvSpPr>
        <p:spPr>
          <a:xfrm>
            <a:off x="114400" y="2128011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库常用的创建数组函数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BD0CB981-5E21-4874-B9E4-FCCAC9480759}"/>
              </a:ext>
            </a:extLst>
          </p:cNvPr>
          <p:cNvSpPr txBox="1"/>
          <p:nvPr/>
        </p:nvSpPr>
        <p:spPr>
          <a:xfrm>
            <a:off x="1115616" y="89910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中的核心对象是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可以看成数组，类似于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中的矩阵。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里面所有的函数都是围绕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展开的。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3630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4961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的创建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1E8389D1-D103-4607-9D8B-00B6D945E798}"/>
              </a:ext>
            </a:extLst>
          </p:cNvPr>
          <p:cNvSpPr txBox="1"/>
          <p:nvPr/>
        </p:nvSpPr>
        <p:spPr>
          <a:xfrm>
            <a:off x="179512" y="1340768"/>
            <a:ext cx="896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创建一个简单的数组后，可以查看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类型的一些基本属性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1FDFFE2-F2BA-4B36-857F-0C925C554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4864"/>
            <a:ext cx="9144000" cy="427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75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4961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的创建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5425E68-781C-421B-98B9-2AEBC1F61329}"/>
              </a:ext>
            </a:extLst>
          </p:cNvPr>
          <p:cNvGrpSpPr/>
          <p:nvPr/>
        </p:nvGrpSpPr>
        <p:grpSpPr>
          <a:xfrm>
            <a:off x="894975" y="2492896"/>
            <a:ext cx="2576770" cy="2991835"/>
            <a:chOff x="323528" y="1052736"/>
            <a:chExt cx="2576770" cy="2991835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5DC96E4-85FE-4D8A-85E7-413FF15BB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052736"/>
              <a:ext cx="2504762" cy="1828571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317AEECE-CFE8-41D9-B4E2-9443DE1FA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3528" y="2996952"/>
              <a:ext cx="2533333" cy="1047619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2457BD3-3445-4B2E-896F-CA54BA0A34EB}"/>
              </a:ext>
            </a:extLst>
          </p:cNvPr>
          <p:cNvGrpSpPr/>
          <p:nvPr/>
        </p:nvGrpSpPr>
        <p:grpSpPr>
          <a:xfrm>
            <a:off x="5582648" y="2492896"/>
            <a:ext cx="2657143" cy="3010883"/>
            <a:chOff x="4788024" y="1052736"/>
            <a:chExt cx="2657143" cy="3010883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EBD15CFF-2319-4281-B68B-781BC89A4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88024" y="1052736"/>
              <a:ext cx="2657143" cy="1828571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4A0175B-F5AA-4032-8CA1-4FF8EC486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04450" y="2996952"/>
              <a:ext cx="2533333" cy="1066667"/>
            </a:xfrm>
            <a:prstGeom prst="rect">
              <a:avLst/>
            </a:prstGeom>
          </p:spPr>
        </p:pic>
      </p:grpSp>
      <p:sp>
        <p:nvSpPr>
          <p:cNvPr id="18" name="TextBox 4">
            <a:extLst>
              <a:ext uri="{FF2B5EF4-FFF2-40B4-BE49-F238E27FC236}">
                <a16:creationId xmlns:a16="http://schemas.microsoft.com/office/drawing/2014/main" id="{68D35D4D-FFAC-40E1-9BC7-1A0ACC1E110F}"/>
              </a:ext>
            </a:extLst>
          </p:cNvPr>
          <p:cNvSpPr txBox="1"/>
          <p:nvPr/>
        </p:nvSpPr>
        <p:spPr>
          <a:xfrm>
            <a:off x="1331640" y="5805264"/>
            <a:ext cx="6125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的列表和元组转换为数组类型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4">
            <a:extLst>
              <a:ext uri="{FF2B5EF4-FFF2-40B4-BE49-F238E27FC236}">
                <a16:creationId xmlns:a16="http://schemas.microsoft.com/office/drawing/2014/main" id="{1B93A37C-B466-4CA8-A4B0-88B9B1559111}"/>
              </a:ext>
            </a:extLst>
          </p:cNvPr>
          <p:cNvSpPr txBox="1"/>
          <p:nvPr/>
        </p:nvSpPr>
        <p:spPr>
          <a:xfrm>
            <a:off x="251520" y="922702"/>
            <a:ext cx="896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np.array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([x, y, z],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dtype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20" name="TextBox 4">
            <a:extLst>
              <a:ext uri="{FF2B5EF4-FFF2-40B4-BE49-F238E27FC236}">
                <a16:creationId xmlns:a16="http://schemas.microsoft.com/office/drawing/2014/main" id="{178C5214-94BD-40BE-A3BD-59D08D01A02C}"/>
              </a:ext>
            </a:extLst>
          </p:cNvPr>
          <p:cNvSpPr txBox="1"/>
          <p:nvPr/>
        </p:nvSpPr>
        <p:spPr>
          <a:xfrm>
            <a:off x="251520" y="1700808"/>
            <a:ext cx="896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创建一个数组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8250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8092</TotalTime>
  <Words>6915</Words>
  <Application>Microsoft Office PowerPoint</Application>
  <PresentationFormat>全屏显示(4:3)</PresentationFormat>
  <Paragraphs>734</Paragraphs>
  <Slides>58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4" baseType="lpstr">
      <vt:lpstr>-apple-system</vt:lpstr>
      <vt:lpstr>微软雅黑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于 洋</cp:lastModifiedBy>
  <cp:revision>229</cp:revision>
  <dcterms:created xsi:type="dcterms:W3CDTF">2017-02-26T13:30:43Z</dcterms:created>
  <dcterms:modified xsi:type="dcterms:W3CDTF">2023-04-24T08:09:36Z</dcterms:modified>
</cp:coreProperties>
</file>