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562" r:id="rId2"/>
    <p:sldId id="565" r:id="rId3"/>
    <p:sldId id="568" r:id="rId4"/>
    <p:sldId id="566" r:id="rId5"/>
    <p:sldId id="569" r:id="rId6"/>
    <p:sldId id="570" r:id="rId7"/>
    <p:sldId id="571" r:id="rId8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48" userDrawn="1">
          <p15:clr>
            <a:srgbClr val="A4A3A4"/>
          </p15:clr>
        </p15:guide>
        <p15:guide id="2" pos="384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昱辰 周" initials="昱周" lastIdx="2" clrIdx="0">
    <p:extLst>
      <p:ext uri="{19B8F6BF-5375-455C-9EA6-DF929625EA0E}">
        <p15:presenceInfo xmlns:p15="http://schemas.microsoft.com/office/powerpoint/2012/main" userId="1dcc48ea44a62d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FBFB"/>
    <a:srgbClr val="213F99"/>
    <a:srgbClr val="0070C0"/>
    <a:srgbClr val="5B9BD5"/>
    <a:srgbClr val="BBC990"/>
    <a:srgbClr val="E6E6E6"/>
    <a:srgbClr val="0119FF"/>
    <a:srgbClr val="000000"/>
    <a:srgbClr val="CC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96224" autoAdjust="0"/>
  </p:normalViewPr>
  <p:slideViewPr>
    <p:cSldViewPr snapToGrid="0" showGuides="1">
      <p:cViewPr varScale="1">
        <p:scale>
          <a:sx n="98" d="100"/>
          <a:sy n="98" d="100"/>
        </p:scale>
        <p:origin x="120" y="444"/>
      </p:cViewPr>
      <p:guideLst>
        <p:guide orient="horz" pos="1548"/>
        <p:guide pos="384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5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页眉占位符 1054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b="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5475" name="日期占位符 10547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b="0" noProof="1">
                <a:cs typeface="+mn-ea"/>
              </a:defRPr>
            </a:lvl1pPr>
          </a:lstStyle>
          <a:p>
            <a:pPr>
              <a:defRPr/>
            </a:pPr>
            <a:fld id="{773D7912-B68C-4026-9841-0D53710AAC97}" type="datetime1">
              <a:rPr lang="zh-CN" altLang="en-US"/>
              <a:t>2024/6/20</a:t>
            </a:fld>
            <a:endParaRPr lang="zh-CN" altLang="en-US">
              <a:cs typeface="+mn-cs"/>
            </a:endParaRPr>
          </a:p>
        </p:txBody>
      </p:sp>
      <p:sp>
        <p:nvSpPr>
          <p:cNvPr id="105476" name="页脚占位符 10547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b="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5477" name="灯片编号占位符 10547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 eaLnBrk="1" hangingPunct="1">
              <a:buFont typeface="Arial" panose="020B0604020202020204" pitchFamily="34" charset="0"/>
              <a:buNone/>
              <a:defRPr sz="1200" b="0" noProof="1">
                <a:cs typeface="+mn-ea"/>
              </a:defRPr>
            </a:lvl1pPr>
          </a:lstStyle>
          <a:p>
            <a:pPr>
              <a:defRPr/>
            </a:pPr>
            <a:fld id="{2A1833EE-E9E6-46FC-9B48-7242E1F54626}" type="slidenum">
              <a:rPr lang="zh-CN" altLang="en-US"/>
              <a:t>‹#›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13:22:35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>
            <a:lvl1pPr defTabSz="967105" eaLnBrk="1" hangingPunct="1">
              <a:buFont typeface="Arial" panose="020B0604020202020204" pitchFamily="34" charset="0"/>
              <a:buNone/>
              <a:defRPr sz="1300" b="0" noProof="1"/>
            </a:lvl1pPr>
          </a:lstStyle>
          <a:p>
            <a:pPr>
              <a:defRPr/>
            </a:pPr>
            <a:endParaRPr lang="zh-CN" altLang="x-none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3025" y="0"/>
            <a:ext cx="2973388" cy="455613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>
            <a:lvl1pPr algn="r" defTabSz="967105" eaLnBrk="1" hangingPunct="1">
              <a:buFont typeface="Arial" panose="020B0604020202020204" pitchFamily="34" charset="0"/>
              <a:buNone/>
              <a:defRPr sz="1300" b="0" noProof="1">
                <a:cs typeface="+mn-ea"/>
              </a:defRPr>
            </a:lvl1pPr>
          </a:lstStyle>
          <a:p>
            <a:pPr>
              <a:defRPr/>
            </a:pPr>
            <a:fld id="{756B0F19-1FFD-4507-9399-7288B2AD0135}" type="datetime1">
              <a:rPr lang="zh-CN" altLang="en-US"/>
              <a:t>2024/6/20</a:t>
            </a:fld>
            <a:endParaRPr lang="zh-CN" altLang="en-US">
              <a:cs typeface="+mn-cs"/>
            </a:endParaRPr>
          </a:p>
        </p:txBody>
      </p:sp>
      <p:sp>
        <p:nvSpPr>
          <p:cNvPr id="3076" name="幻灯片图像占位符 3075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441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文本占位符 3076"/>
          <p:cNvSpPr>
            <a:spLocks noGrp="1" noRot="1" noChangeArrowheads="1"/>
          </p:cNvSpPr>
          <p:nvPr>
            <p:ph type="body" sz="quarter" idx="9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>
            <a:lvl1pPr defTabSz="967105" eaLnBrk="1" hangingPunct="1">
              <a:buFont typeface="Arial" panose="020B0604020202020204" pitchFamily="34" charset="0"/>
              <a:buNone/>
              <a:defRPr sz="1300" b="0" noProof="1"/>
            </a:lvl1pPr>
          </a:lstStyle>
          <a:p>
            <a:pPr>
              <a:defRPr/>
            </a:pPr>
            <a:endParaRPr lang="zh-CN" altLang="x-none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>
            <a:lvl1pPr algn="r" defTabSz="967105" eaLnBrk="1" hangingPunct="1">
              <a:buFont typeface="Arial" panose="020B0604020202020204" pitchFamily="34" charset="0"/>
              <a:buNone/>
              <a:defRPr sz="1300" b="0" noProof="1">
                <a:cs typeface="+mn-ea"/>
              </a:defRPr>
            </a:lvl1pPr>
          </a:lstStyle>
          <a:p>
            <a:pPr>
              <a:defRPr/>
            </a:pPr>
            <a:fld id="{E4541BF4-C858-4C4E-A291-7864DA9BAF94}" type="slidenum">
              <a:rPr lang="zh-CN" altLang="x-none"/>
              <a:t>‹#›</a:t>
            </a:fld>
            <a:endParaRPr lang="zh-CN" altLang="x-none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04449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4413" cy="3429000"/>
          </a:xfrm>
        </p:spPr>
      </p:sp>
      <p:sp>
        <p:nvSpPr>
          <p:cNvPr id="6147" name="文本占位符 104450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各位领导，各位专家</a:t>
            </a:r>
          </a:p>
        </p:txBody>
      </p:sp>
      <p:sp>
        <p:nvSpPr>
          <p:cNvPr id="2" name="日期占位符 1"/>
          <p:cNvSpPr>
            <a:spLocks noGrp="1" noChangeArrowheads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/>
          <a:lstStyle>
            <a:lvl1pPr defTabSz="967105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967105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967105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967105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967105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6710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6710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6710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6710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0EB87994-E56D-4026-8CBA-35BB39125D39}" type="datetime1">
              <a:rPr lang="zh-CN" altLang="en-US" sz="1300" b="0" dirty="0" smtClean="0"/>
              <a:t>2024/6/20</a:t>
            </a:fld>
            <a:endParaRPr lang="en-US" altLang="zh-CN" sz="1300" b="0"/>
          </a:p>
        </p:txBody>
      </p:sp>
      <p:sp>
        <p:nvSpPr>
          <p:cNvPr id="6148" name="灯片编号占位符 2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/>
          <a:lstStyle>
            <a:lvl1pPr defTabSz="967105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967105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967105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967105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967105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6710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6710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6710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6710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9DA60377-D2CD-4904-9332-5DAC9CA61251}" type="slidenum">
              <a:rPr lang="zh-CN" altLang="zh-CN" sz="1300" b="0" dirty="0" smtClean="0"/>
              <a:t>1</a:t>
            </a:fld>
            <a:endParaRPr lang="zh-CN" altLang="zh-CN" sz="1300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4413" cy="3429000"/>
          </a:xfrm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3E87C65-E1EC-49DE-BB6B-F67C0ACC883F}" type="datetime1">
              <a:rPr lang="zh-CN" altLang="en-US" smtClean="0"/>
              <a:t>2024/6/20</a:t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4413" cy="3429000"/>
          </a:xfrm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3E87C65-E1EC-49DE-BB6B-F67C0ACC883F}" type="datetime1">
              <a:rPr lang="zh-CN" altLang="en-US" smtClean="0"/>
              <a:t>2024/6/20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98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4413" cy="3429000"/>
          </a:xfrm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3E87C65-E1EC-49DE-BB6B-F67C0ACC883F}" type="datetime1">
              <a:rPr lang="zh-CN" altLang="en-US" smtClean="0"/>
              <a:t>2024/6/20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5044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4413" cy="3429000"/>
          </a:xfrm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3E87C65-E1EC-49DE-BB6B-F67C0ACC883F}" type="datetime1">
              <a:rPr lang="zh-CN" altLang="en-US" smtClean="0"/>
              <a:t>2024/6/20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0773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4413" cy="3429000"/>
          </a:xfrm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3E87C65-E1EC-49DE-BB6B-F67C0ACC883F}" type="datetime1">
              <a:rPr lang="zh-CN" altLang="en-US" smtClean="0"/>
              <a:t>2024/6/20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53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4413" cy="3429000"/>
          </a:xfrm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3E87C65-E1EC-49DE-BB6B-F67C0ACC883F}" type="datetime1">
              <a:rPr lang="zh-CN" altLang="en-US" smtClean="0"/>
              <a:t>2024/6/20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2790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5"/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5"/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o.csdn.net/so/search?q=Transformer&amp;spm=1001.2101.3001.702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332" y="3187143"/>
            <a:ext cx="12186668" cy="3670857"/>
          </a:xfrm>
          <a:prstGeom prst="rect">
            <a:avLst/>
          </a:prstGeom>
          <a:solidFill>
            <a:srgbClr val="213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98" b="20262"/>
          <a:stretch>
            <a:fillRect/>
          </a:stretch>
        </p:blipFill>
        <p:spPr>
          <a:xfrm>
            <a:off x="0" y="0"/>
            <a:ext cx="12192000" cy="314862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561823" y="6505232"/>
            <a:ext cx="15050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115000"/>
            </a:pPr>
            <a:fld id="{C40BFB6B-141D-48C4-A613-3D020D9CF47E}" type="datetime2">
              <a:rPr lang="zh-CN" altLang="en-US" sz="1400">
                <a:solidFill>
                  <a:schemeClr val="bg1"/>
                </a:solidFill>
                <a:cs typeface="+mn-ea"/>
                <a:sym typeface="+mn-lt"/>
              </a:rPr>
              <a:t>2024年6月20日</a:t>
            </a:fld>
            <a:endParaRPr lang="en-US" altLang="zh-CN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3142276"/>
            <a:ext cx="12192000" cy="89413"/>
          </a:xfrm>
          <a:prstGeom prst="rect">
            <a:avLst/>
          </a:prstGeom>
          <a:gradFill>
            <a:gsLst>
              <a:gs pos="99115">
                <a:srgbClr val="0070C0"/>
              </a:gs>
              <a:gs pos="75000">
                <a:srgbClr val="0070C0"/>
              </a:gs>
              <a:gs pos="1770">
                <a:srgbClr val="0070C0"/>
              </a:gs>
              <a:gs pos="28000">
                <a:srgbClr val="0070C0"/>
              </a:gs>
              <a:gs pos="51000">
                <a:srgbClr val="213F99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958045" y="3508815"/>
            <a:ext cx="201168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项目汇报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286943" y="1209482"/>
            <a:ext cx="4005657" cy="4047990"/>
            <a:chOff x="295262" y="1213408"/>
            <a:chExt cx="4356926" cy="4356926"/>
          </a:xfrm>
        </p:grpSpPr>
        <p:grpSp>
          <p:nvGrpSpPr>
            <p:cNvPr id="21" name="组合 20"/>
            <p:cNvGrpSpPr/>
            <p:nvPr/>
          </p:nvGrpSpPr>
          <p:grpSpPr>
            <a:xfrm>
              <a:off x="1146005" y="1955651"/>
              <a:ext cx="2634368" cy="2634369"/>
              <a:chOff x="1050837" y="1656482"/>
              <a:chExt cx="2634368" cy="2634369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1050837" y="1656482"/>
                <a:ext cx="2634368" cy="26343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ea"/>
                  <a:sym typeface="+mn-lt"/>
                </a:endParaRPr>
              </a:p>
            </p:txBody>
          </p:sp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2296" y="2174297"/>
                <a:ext cx="1831450" cy="1880949"/>
              </a:xfrm>
              <a:prstGeom prst="rect">
                <a:avLst/>
              </a:prstGeom>
            </p:spPr>
          </p:pic>
        </p:grpSp>
        <p:grpSp>
          <p:nvGrpSpPr>
            <p:cNvPr id="31" name="组合 30"/>
            <p:cNvGrpSpPr/>
            <p:nvPr/>
          </p:nvGrpSpPr>
          <p:grpSpPr>
            <a:xfrm>
              <a:off x="295262" y="1213408"/>
              <a:ext cx="4356926" cy="4356926"/>
              <a:chOff x="583374" y="1580086"/>
              <a:chExt cx="3780702" cy="3780702"/>
            </a:xfrm>
          </p:grpSpPr>
          <p:sp>
            <p:nvSpPr>
              <p:cNvPr id="37" name="AutoShape 11"/>
              <p:cNvSpPr>
                <a:spLocks noChangeArrowheads="1"/>
              </p:cNvSpPr>
              <p:nvPr/>
            </p:nvSpPr>
            <p:spPr bwMode="auto">
              <a:xfrm rot="18900000">
                <a:off x="583374" y="1580086"/>
                <a:ext cx="3780702" cy="3780702"/>
              </a:xfrm>
              <a:custGeom>
                <a:avLst/>
                <a:gdLst>
                  <a:gd name="G0" fmla="+- 1131 0 0"/>
                  <a:gd name="G1" fmla="+- 21600 0 1131"/>
                  <a:gd name="G2" fmla="+- 21600 0 1131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131" y="10800"/>
                    </a:moveTo>
                    <a:cubicBezTo>
                      <a:pt x="1131" y="16140"/>
                      <a:pt x="5460" y="20469"/>
                      <a:pt x="10800" y="20469"/>
                    </a:cubicBezTo>
                    <a:cubicBezTo>
                      <a:pt x="16140" y="20469"/>
                      <a:pt x="20469" y="16140"/>
                      <a:pt x="20469" y="10800"/>
                    </a:cubicBezTo>
                    <a:cubicBezTo>
                      <a:pt x="20469" y="5460"/>
                      <a:pt x="16140" y="1131"/>
                      <a:pt x="10800" y="1131"/>
                    </a:cubicBezTo>
                    <a:cubicBezTo>
                      <a:pt x="5460" y="1131"/>
                      <a:pt x="1131" y="5460"/>
                      <a:pt x="1131" y="1080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66CC">
                      <a:gamma/>
                      <a:tint val="47451"/>
                      <a:invGamma/>
                    </a:srgbClr>
                  </a:gs>
                  <a:gs pos="100000">
                    <a:srgbClr val="0066CC">
                      <a:alpha val="0"/>
                    </a:srgbClr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8" tIns="45719" rIns="91438" bIns="45719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38" name="Group 18"/>
              <p:cNvGrpSpPr/>
              <p:nvPr/>
            </p:nvGrpSpPr>
            <p:grpSpPr bwMode="auto">
              <a:xfrm>
                <a:off x="1093254" y="2036322"/>
                <a:ext cx="2787159" cy="2785354"/>
                <a:chOff x="657" y="2223"/>
                <a:chExt cx="1543" cy="1542"/>
              </a:xfrm>
            </p:grpSpPr>
            <p:sp>
              <p:nvSpPr>
                <p:cNvPr id="39" name="Oval 19"/>
                <p:cNvSpPr>
                  <a:spLocks noChangeArrowheads="1"/>
                </p:cNvSpPr>
                <p:nvPr/>
              </p:nvSpPr>
              <p:spPr bwMode="auto">
                <a:xfrm>
                  <a:off x="657" y="2223"/>
                  <a:ext cx="1542" cy="1542"/>
                </a:xfrm>
                <a:prstGeom prst="ellips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108CFC">
                          <a:alpha val="67000"/>
                        </a:srgb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66CC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AutoShape 20"/>
                <p:cNvSpPr>
                  <a:spLocks noChangeArrowheads="1"/>
                </p:cNvSpPr>
                <p:nvPr/>
              </p:nvSpPr>
              <p:spPr bwMode="auto">
                <a:xfrm rot="3103933">
                  <a:off x="770" y="2246"/>
                  <a:ext cx="1452" cy="1406"/>
                </a:xfrm>
                <a:custGeom>
                  <a:avLst/>
                  <a:gdLst>
                    <a:gd name="G0" fmla="+- 9444 0 0"/>
                    <a:gd name="G1" fmla="+- -7868706 0 0"/>
                    <a:gd name="G2" fmla="+- 0 0 -7868706"/>
                    <a:gd name="T0" fmla="*/ 0 256 1"/>
                    <a:gd name="T1" fmla="*/ 180 256 1"/>
                    <a:gd name="G3" fmla="+- -7868706 T0 T1"/>
                    <a:gd name="T2" fmla="*/ 0 256 1"/>
                    <a:gd name="T3" fmla="*/ 90 256 1"/>
                    <a:gd name="G4" fmla="+- -7868706 T2 T3"/>
                    <a:gd name="G5" fmla="*/ G4 2 1"/>
                    <a:gd name="T4" fmla="*/ 90 256 1"/>
                    <a:gd name="T5" fmla="*/ 0 256 1"/>
                    <a:gd name="G6" fmla="+- -7868706 T4 T5"/>
                    <a:gd name="G7" fmla="*/ G6 2 1"/>
                    <a:gd name="G8" fmla="abs -7868706"/>
                    <a:gd name="T6" fmla="*/ 0 256 1"/>
                    <a:gd name="T7" fmla="*/ 90 256 1"/>
                    <a:gd name="G9" fmla="+- G8 T6 T7"/>
                    <a:gd name="G10" fmla="?: G9 G7 G5"/>
                    <a:gd name="T8" fmla="*/ 0 256 1"/>
                    <a:gd name="T9" fmla="*/ 360 256 1"/>
                    <a:gd name="G11" fmla="+- G10 T8 T9"/>
                    <a:gd name="G12" fmla="?: G10 G11 G10"/>
                    <a:gd name="T10" fmla="*/ 0 256 1"/>
                    <a:gd name="T11" fmla="*/ 360 256 1"/>
                    <a:gd name="G13" fmla="+- G12 T10 T11"/>
                    <a:gd name="G14" fmla="?: G12 G13 G12"/>
                    <a:gd name="G15" fmla="+- 0 0 G14"/>
                    <a:gd name="G16" fmla="+- 10800 0 0"/>
                    <a:gd name="G17" fmla="+- 10800 0 9444"/>
                    <a:gd name="G18" fmla="*/ 9444 1 2"/>
                    <a:gd name="G19" fmla="+- G18 5400 0"/>
                    <a:gd name="G20" fmla="cos G19 -7868706"/>
                    <a:gd name="G21" fmla="sin G19 -7868706"/>
                    <a:gd name="G22" fmla="+- G20 10800 0"/>
                    <a:gd name="G23" fmla="+- G21 10800 0"/>
                    <a:gd name="G24" fmla="+- 10800 0 G20"/>
                    <a:gd name="G25" fmla="+- 9444 10800 0"/>
                    <a:gd name="G26" fmla="?: G9 G17 G25"/>
                    <a:gd name="G27" fmla="?: G9 0 21600"/>
                    <a:gd name="G28" fmla="cos 10800 -7868706"/>
                    <a:gd name="G29" fmla="sin 10800 -7868706"/>
                    <a:gd name="G30" fmla="sin 9444 -7868706"/>
                    <a:gd name="G31" fmla="+- G28 10800 0"/>
                    <a:gd name="G32" fmla="+- G29 10800 0"/>
                    <a:gd name="G33" fmla="+- G30 10800 0"/>
                    <a:gd name="G34" fmla="?: G4 0 G31"/>
                    <a:gd name="G35" fmla="?: -7868706 G34 0"/>
                    <a:gd name="G36" fmla="?: G6 G35 G31"/>
                    <a:gd name="G37" fmla="+- 21600 0 G36"/>
                    <a:gd name="G38" fmla="?: G4 0 G33"/>
                    <a:gd name="G39" fmla="?: -7868706 G38 G32"/>
                    <a:gd name="G40" fmla="?: G6 G39 0"/>
                    <a:gd name="G41" fmla="?: G4 G32 21600"/>
                    <a:gd name="G42" fmla="?: G6 G41 G33"/>
                    <a:gd name="T12" fmla="*/ 10800 w 21600"/>
                    <a:gd name="T13" fmla="*/ 0 h 21600"/>
                    <a:gd name="T14" fmla="*/ 5728 w 21600"/>
                    <a:gd name="T15" fmla="*/ 2040 h 21600"/>
                    <a:gd name="T16" fmla="*/ 10800 w 21600"/>
                    <a:gd name="T17" fmla="*/ 1356 h 21600"/>
                    <a:gd name="T18" fmla="*/ 15872 w 21600"/>
                    <a:gd name="T19" fmla="*/ 2040 h 21600"/>
                    <a:gd name="T20" fmla="*/ G36 w 21600"/>
                    <a:gd name="T21" fmla="*/ G40 h 21600"/>
                    <a:gd name="T22" fmla="*/ G37 w 21600"/>
                    <a:gd name="T23" fmla="*/ G42 h 21600"/>
                  </a:gdLst>
                  <a:ahLst/>
                  <a:cxnLst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21600" h="21600">
                      <a:moveTo>
                        <a:pt x="6068" y="2626"/>
                      </a:moveTo>
                      <a:cubicBezTo>
                        <a:pt x="7506" y="1794"/>
                        <a:pt x="9138" y="1355"/>
                        <a:pt x="10800" y="1356"/>
                      </a:cubicBezTo>
                      <a:cubicBezTo>
                        <a:pt x="12461" y="1356"/>
                        <a:pt x="14093" y="1794"/>
                        <a:pt x="15531" y="2626"/>
                      </a:cubicBezTo>
                      <a:lnTo>
                        <a:pt x="16210" y="1453"/>
                      </a:lnTo>
                      <a:cubicBezTo>
                        <a:pt x="14566" y="501"/>
                        <a:pt x="12700" y="-1"/>
                        <a:pt x="10799" y="0"/>
                      </a:cubicBezTo>
                      <a:cubicBezTo>
                        <a:pt x="8899" y="0"/>
                        <a:pt x="7033" y="501"/>
                        <a:pt x="5389" y="145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071D2"/>
                    </a:gs>
                    <a:gs pos="38000">
                      <a:srgbClr val="195AB9"/>
                    </a:gs>
                    <a:gs pos="69000">
                      <a:srgbClr val="124490"/>
                    </a:gs>
                    <a:gs pos="97000">
                      <a:srgbClr val="0D357E"/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AutoShape 21"/>
                <p:cNvSpPr>
                  <a:spLocks noChangeArrowheads="1"/>
                </p:cNvSpPr>
                <p:nvPr/>
              </p:nvSpPr>
              <p:spPr bwMode="auto">
                <a:xfrm rot="-2320210">
                  <a:off x="657" y="2223"/>
                  <a:ext cx="1452" cy="1406"/>
                </a:xfrm>
                <a:custGeom>
                  <a:avLst/>
                  <a:gdLst>
                    <a:gd name="G0" fmla="+- 9799 0 0"/>
                    <a:gd name="G1" fmla="+- -6865703 0 0"/>
                    <a:gd name="G2" fmla="+- 0 0 -6865703"/>
                    <a:gd name="T0" fmla="*/ 0 256 1"/>
                    <a:gd name="T1" fmla="*/ 180 256 1"/>
                    <a:gd name="G3" fmla="+- -6865703 T0 T1"/>
                    <a:gd name="T2" fmla="*/ 0 256 1"/>
                    <a:gd name="T3" fmla="*/ 90 256 1"/>
                    <a:gd name="G4" fmla="+- -6865703 T2 T3"/>
                    <a:gd name="G5" fmla="*/ G4 2 1"/>
                    <a:gd name="T4" fmla="*/ 90 256 1"/>
                    <a:gd name="T5" fmla="*/ 0 256 1"/>
                    <a:gd name="G6" fmla="+- -6865703 T4 T5"/>
                    <a:gd name="G7" fmla="*/ G6 2 1"/>
                    <a:gd name="G8" fmla="abs -6865703"/>
                    <a:gd name="T6" fmla="*/ 0 256 1"/>
                    <a:gd name="T7" fmla="*/ 90 256 1"/>
                    <a:gd name="G9" fmla="+- G8 T6 T7"/>
                    <a:gd name="G10" fmla="?: G9 G7 G5"/>
                    <a:gd name="T8" fmla="*/ 0 256 1"/>
                    <a:gd name="T9" fmla="*/ 360 256 1"/>
                    <a:gd name="G11" fmla="+- G10 T8 T9"/>
                    <a:gd name="G12" fmla="?: G10 G11 G10"/>
                    <a:gd name="T10" fmla="*/ 0 256 1"/>
                    <a:gd name="T11" fmla="*/ 360 256 1"/>
                    <a:gd name="G13" fmla="+- G12 T10 T11"/>
                    <a:gd name="G14" fmla="?: G12 G13 G12"/>
                    <a:gd name="G15" fmla="+- 0 0 G14"/>
                    <a:gd name="G16" fmla="+- 10800 0 0"/>
                    <a:gd name="G17" fmla="+- 10800 0 9799"/>
                    <a:gd name="G18" fmla="*/ 9799 1 2"/>
                    <a:gd name="G19" fmla="+- G18 5400 0"/>
                    <a:gd name="G20" fmla="cos G19 -6865703"/>
                    <a:gd name="G21" fmla="sin G19 -6865703"/>
                    <a:gd name="G22" fmla="+- G20 10800 0"/>
                    <a:gd name="G23" fmla="+- G21 10800 0"/>
                    <a:gd name="G24" fmla="+- 10800 0 G20"/>
                    <a:gd name="G25" fmla="+- 9799 10800 0"/>
                    <a:gd name="G26" fmla="?: G9 G17 G25"/>
                    <a:gd name="G27" fmla="?: G9 0 21600"/>
                    <a:gd name="G28" fmla="cos 10800 -6865703"/>
                    <a:gd name="G29" fmla="sin 10800 -6865703"/>
                    <a:gd name="G30" fmla="sin 9799 -6865703"/>
                    <a:gd name="G31" fmla="+- G28 10800 0"/>
                    <a:gd name="G32" fmla="+- G29 10800 0"/>
                    <a:gd name="G33" fmla="+- G30 10800 0"/>
                    <a:gd name="G34" fmla="?: G4 0 G31"/>
                    <a:gd name="G35" fmla="?: -6865703 G34 0"/>
                    <a:gd name="G36" fmla="?: G6 G35 G31"/>
                    <a:gd name="G37" fmla="+- 21600 0 G36"/>
                    <a:gd name="G38" fmla="?: G4 0 G33"/>
                    <a:gd name="G39" fmla="?: -6865703 G38 G32"/>
                    <a:gd name="G40" fmla="?: G6 G39 0"/>
                    <a:gd name="G41" fmla="?: G4 G32 21600"/>
                    <a:gd name="G42" fmla="?: G6 G41 G33"/>
                    <a:gd name="T12" fmla="*/ 10800 w 21600"/>
                    <a:gd name="T13" fmla="*/ 0 h 21600"/>
                    <a:gd name="T14" fmla="*/ 8175 w 21600"/>
                    <a:gd name="T15" fmla="*/ 839 h 21600"/>
                    <a:gd name="T16" fmla="*/ 10800 w 21600"/>
                    <a:gd name="T17" fmla="*/ 1001 h 21600"/>
                    <a:gd name="T18" fmla="*/ 13425 w 21600"/>
                    <a:gd name="T19" fmla="*/ 839 h 21600"/>
                    <a:gd name="T20" fmla="*/ G36 w 21600"/>
                    <a:gd name="T21" fmla="*/ G40 h 21600"/>
                    <a:gd name="T22" fmla="*/ G37 w 21600"/>
                    <a:gd name="T23" fmla="*/ G42 h 21600"/>
                  </a:gdLst>
                  <a:ahLst/>
                  <a:cxnLst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21600" h="21600">
                      <a:moveTo>
                        <a:pt x="8303" y="1324"/>
                      </a:moveTo>
                      <a:cubicBezTo>
                        <a:pt x="9118" y="1109"/>
                        <a:pt x="9957" y="1000"/>
                        <a:pt x="10800" y="1001"/>
                      </a:cubicBezTo>
                      <a:cubicBezTo>
                        <a:pt x="11642" y="1001"/>
                        <a:pt x="12481" y="1109"/>
                        <a:pt x="13296" y="1324"/>
                      </a:cubicBezTo>
                      <a:lnTo>
                        <a:pt x="13551" y="356"/>
                      </a:lnTo>
                      <a:cubicBezTo>
                        <a:pt x="12653" y="119"/>
                        <a:pt x="11728" y="-1"/>
                        <a:pt x="10799" y="0"/>
                      </a:cubicBezTo>
                      <a:cubicBezTo>
                        <a:pt x="9871" y="0"/>
                        <a:pt x="8946" y="119"/>
                        <a:pt x="8048" y="356"/>
                      </a:cubicBezTo>
                      <a:close/>
                    </a:path>
                  </a:pathLst>
                </a:custGeom>
                <a:solidFill>
                  <a:srgbClr val="108CFC">
                    <a:alpha val="67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AutoShape 22"/>
                <p:cNvSpPr>
                  <a:spLocks noChangeArrowheads="1"/>
                </p:cNvSpPr>
                <p:nvPr/>
              </p:nvSpPr>
              <p:spPr bwMode="auto">
                <a:xfrm rot="13757319">
                  <a:off x="634" y="2336"/>
                  <a:ext cx="1452" cy="1406"/>
                </a:xfrm>
                <a:custGeom>
                  <a:avLst/>
                  <a:gdLst>
                    <a:gd name="G0" fmla="+- 9585 0 0"/>
                    <a:gd name="G1" fmla="+- -8603150 0 0"/>
                    <a:gd name="G2" fmla="+- 0 0 -8603150"/>
                    <a:gd name="T0" fmla="*/ 0 256 1"/>
                    <a:gd name="T1" fmla="*/ 180 256 1"/>
                    <a:gd name="G3" fmla="+- -8603150 T0 T1"/>
                    <a:gd name="T2" fmla="*/ 0 256 1"/>
                    <a:gd name="T3" fmla="*/ 90 256 1"/>
                    <a:gd name="G4" fmla="+- -8603150 T2 T3"/>
                    <a:gd name="G5" fmla="*/ G4 2 1"/>
                    <a:gd name="T4" fmla="*/ 90 256 1"/>
                    <a:gd name="T5" fmla="*/ 0 256 1"/>
                    <a:gd name="G6" fmla="+- -8603150 T4 T5"/>
                    <a:gd name="G7" fmla="*/ G6 2 1"/>
                    <a:gd name="G8" fmla="abs -8603150"/>
                    <a:gd name="T6" fmla="*/ 0 256 1"/>
                    <a:gd name="T7" fmla="*/ 90 256 1"/>
                    <a:gd name="G9" fmla="+- G8 T6 T7"/>
                    <a:gd name="G10" fmla="?: G9 G7 G5"/>
                    <a:gd name="T8" fmla="*/ 0 256 1"/>
                    <a:gd name="T9" fmla="*/ 360 256 1"/>
                    <a:gd name="G11" fmla="+- G10 T8 T9"/>
                    <a:gd name="G12" fmla="?: G10 G11 G10"/>
                    <a:gd name="T10" fmla="*/ 0 256 1"/>
                    <a:gd name="T11" fmla="*/ 360 256 1"/>
                    <a:gd name="G13" fmla="+- G12 T10 T11"/>
                    <a:gd name="G14" fmla="?: G12 G13 G12"/>
                    <a:gd name="G15" fmla="+- 0 0 G14"/>
                    <a:gd name="G16" fmla="+- 10800 0 0"/>
                    <a:gd name="G17" fmla="+- 10800 0 9585"/>
                    <a:gd name="G18" fmla="*/ 9585 1 2"/>
                    <a:gd name="G19" fmla="+- G18 5400 0"/>
                    <a:gd name="G20" fmla="cos G19 -8603150"/>
                    <a:gd name="G21" fmla="sin G19 -8603150"/>
                    <a:gd name="G22" fmla="+- G20 10800 0"/>
                    <a:gd name="G23" fmla="+- G21 10800 0"/>
                    <a:gd name="G24" fmla="+- 10800 0 G20"/>
                    <a:gd name="G25" fmla="+- 9585 10800 0"/>
                    <a:gd name="G26" fmla="?: G9 G17 G25"/>
                    <a:gd name="G27" fmla="?: G9 0 21600"/>
                    <a:gd name="G28" fmla="cos 10800 -8603150"/>
                    <a:gd name="G29" fmla="sin 10800 -8603150"/>
                    <a:gd name="G30" fmla="sin 9585 -8603150"/>
                    <a:gd name="G31" fmla="+- G28 10800 0"/>
                    <a:gd name="G32" fmla="+- G29 10800 0"/>
                    <a:gd name="G33" fmla="+- G30 10800 0"/>
                    <a:gd name="G34" fmla="?: G4 0 G31"/>
                    <a:gd name="G35" fmla="?: -8603150 G34 0"/>
                    <a:gd name="G36" fmla="?: G6 G35 G31"/>
                    <a:gd name="G37" fmla="+- 21600 0 G36"/>
                    <a:gd name="G38" fmla="?: G4 0 G33"/>
                    <a:gd name="G39" fmla="?: -8603150 G38 G32"/>
                    <a:gd name="G40" fmla="?: G6 G39 0"/>
                    <a:gd name="G41" fmla="?: G4 G32 21600"/>
                    <a:gd name="G42" fmla="?: G6 G41 G33"/>
                    <a:gd name="T12" fmla="*/ 10800 w 21600"/>
                    <a:gd name="T13" fmla="*/ 0 h 21600"/>
                    <a:gd name="T14" fmla="*/ 4076 w 21600"/>
                    <a:gd name="T15" fmla="*/ 3139 h 21600"/>
                    <a:gd name="T16" fmla="*/ 10800 w 21600"/>
                    <a:gd name="T17" fmla="*/ 1215 h 21600"/>
                    <a:gd name="T18" fmla="*/ 17524 w 21600"/>
                    <a:gd name="T19" fmla="*/ 3139 h 21600"/>
                    <a:gd name="T20" fmla="*/ G36 w 21600"/>
                    <a:gd name="T21" fmla="*/ G40 h 21600"/>
                    <a:gd name="T22" fmla="*/ G37 w 21600"/>
                    <a:gd name="T23" fmla="*/ G42 h 21600"/>
                  </a:gdLst>
                  <a:ahLst/>
                  <a:cxnLst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21600" h="21600">
                      <a:moveTo>
                        <a:pt x="4477" y="3596"/>
                      </a:moveTo>
                      <a:cubicBezTo>
                        <a:pt x="6225" y="2061"/>
                        <a:pt x="8473" y="1214"/>
                        <a:pt x="10800" y="1215"/>
                      </a:cubicBezTo>
                      <a:cubicBezTo>
                        <a:pt x="13126" y="1215"/>
                        <a:pt x="15374" y="2061"/>
                        <a:pt x="17122" y="3596"/>
                      </a:cubicBezTo>
                      <a:lnTo>
                        <a:pt x="17924" y="2683"/>
                      </a:lnTo>
                      <a:cubicBezTo>
                        <a:pt x="15953" y="953"/>
                        <a:pt x="13421" y="-1"/>
                        <a:pt x="10799" y="0"/>
                      </a:cubicBezTo>
                      <a:cubicBezTo>
                        <a:pt x="8178" y="0"/>
                        <a:pt x="5646" y="953"/>
                        <a:pt x="3675" y="268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071D2"/>
                    </a:gs>
                    <a:gs pos="38000">
                      <a:srgbClr val="195AB9"/>
                    </a:gs>
                    <a:gs pos="69000">
                      <a:srgbClr val="124490"/>
                    </a:gs>
                    <a:gs pos="97000">
                      <a:srgbClr val="0D357E"/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AutoShape 23"/>
                <p:cNvSpPr>
                  <a:spLocks noChangeArrowheads="1"/>
                </p:cNvSpPr>
                <p:nvPr/>
              </p:nvSpPr>
              <p:spPr bwMode="auto">
                <a:xfrm rot="7936161">
                  <a:off x="771" y="2336"/>
                  <a:ext cx="1452" cy="1406"/>
                </a:xfrm>
                <a:custGeom>
                  <a:avLst/>
                  <a:gdLst>
                    <a:gd name="G0" fmla="+- 9076 0 0"/>
                    <a:gd name="G1" fmla="+- -7319105 0 0"/>
                    <a:gd name="G2" fmla="+- 0 0 -7319105"/>
                    <a:gd name="T0" fmla="*/ 0 256 1"/>
                    <a:gd name="T1" fmla="*/ 180 256 1"/>
                    <a:gd name="G3" fmla="+- -7319105 T0 T1"/>
                    <a:gd name="T2" fmla="*/ 0 256 1"/>
                    <a:gd name="T3" fmla="*/ 90 256 1"/>
                    <a:gd name="G4" fmla="+- -7319105 T2 T3"/>
                    <a:gd name="G5" fmla="*/ G4 2 1"/>
                    <a:gd name="T4" fmla="*/ 90 256 1"/>
                    <a:gd name="T5" fmla="*/ 0 256 1"/>
                    <a:gd name="G6" fmla="+- -7319105 T4 T5"/>
                    <a:gd name="G7" fmla="*/ G6 2 1"/>
                    <a:gd name="G8" fmla="abs -7319105"/>
                    <a:gd name="T6" fmla="*/ 0 256 1"/>
                    <a:gd name="T7" fmla="*/ 90 256 1"/>
                    <a:gd name="G9" fmla="+- G8 T6 T7"/>
                    <a:gd name="G10" fmla="?: G9 G7 G5"/>
                    <a:gd name="T8" fmla="*/ 0 256 1"/>
                    <a:gd name="T9" fmla="*/ 360 256 1"/>
                    <a:gd name="G11" fmla="+- G10 T8 T9"/>
                    <a:gd name="G12" fmla="?: G10 G11 G10"/>
                    <a:gd name="T10" fmla="*/ 0 256 1"/>
                    <a:gd name="T11" fmla="*/ 360 256 1"/>
                    <a:gd name="G13" fmla="+- G12 T10 T11"/>
                    <a:gd name="G14" fmla="?: G12 G13 G12"/>
                    <a:gd name="G15" fmla="+- 0 0 G14"/>
                    <a:gd name="G16" fmla="+- 10800 0 0"/>
                    <a:gd name="G17" fmla="+- 10800 0 9076"/>
                    <a:gd name="G18" fmla="*/ 9076 1 2"/>
                    <a:gd name="G19" fmla="+- G18 5400 0"/>
                    <a:gd name="G20" fmla="cos G19 -7319105"/>
                    <a:gd name="G21" fmla="sin G19 -7319105"/>
                    <a:gd name="G22" fmla="+- G20 10800 0"/>
                    <a:gd name="G23" fmla="+- G21 10800 0"/>
                    <a:gd name="G24" fmla="+- 10800 0 G20"/>
                    <a:gd name="G25" fmla="+- 9076 10800 0"/>
                    <a:gd name="G26" fmla="?: G9 G17 G25"/>
                    <a:gd name="G27" fmla="?: G9 0 21600"/>
                    <a:gd name="G28" fmla="cos 10800 -7319105"/>
                    <a:gd name="G29" fmla="sin 10800 -7319105"/>
                    <a:gd name="G30" fmla="sin 9076 -7319105"/>
                    <a:gd name="G31" fmla="+- G28 10800 0"/>
                    <a:gd name="G32" fmla="+- G29 10800 0"/>
                    <a:gd name="G33" fmla="+- G30 10800 0"/>
                    <a:gd name="G34" fmla="?: G4 0 G31"/>
                    <a:gd name="G35" fmla="?: -7319105 G34 0"/>
                    <a:gd name="G36" fmla="?: G6 G35 G31"/>
                    <a:gd name="G37" fmla="+- 21600 0 G36"/>
                    <a:gd name="G38" fmla="?: G4 0 G33"/>
                    <a:gd name="G39" fmla="?: -7319105 G38 G32"/>
                    <a:gd name="G40" fmla="?: G6 G39 0"/>
                    <a:gd name="G41" fmla="?: G4 G32 21600"/>
                    <a:gd name="G42" fmla="?: G6 G41 G33"/>
                    <a:gd name="T12" fmla="*/ 10800 w 21600"/>
                    <a:gd name="T13" fmla="*/ 0 h 21600"/>
                    <a:gd name="T14" fmla="*/ 7128 w 21600"/>
                    <a:gd name="T15" fmla="*/ 1565 h 21600"/>
                    <a:gd name="T16" fmla="*/ 10800 w 21600"/>
                    <a:gd name="T17" fmla="*/ 1724 h 21600"/>
                    <a:gd name="T18" fmla="*/ 14472 w 21600"/>
                    <a:gd name="T19" fmla="*/ 1565 h 21600"/>
                    <a:gd name="T20" fmla="*/ G36 w 21600"/>
                    <a:gd name="T21" fmla="*/ G40 h 21600"/>
                    <a:gd name="T22" fmla="*/ G37 w 21600"/>
                    <a:gd name="T23" fmla="*/ G42 h 21600"/>
                  </a:gdLst>
                  <a:ahLst/>
                  <a:cxnLst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21600" h="21600">
                      <a:moveTo>
                        <a:pt x="7447" y="2366"/>
                      </a:moveTo>
                      <a:cubicBezTo>
                        <a:pt x="8514" y="1941"/>
                        <a:pt x="9651" y="1723"/>
                        <a:pt x="10800" y="1724"/>
                      </a:cubicBezTo>
                      <a:cubicBezTo>
                        <a:pt x="11948" y="1724"/>
                        <a:pt x="13085" y="1941"/>
                        <a:pt x="14152" y="2366"/>
                      </a:cubicBezTo>
                      <a:lnTo>
                        <a:pt x="14789" y="764"/>
                      </a:lnTo>
                      <a:cubicBezTo>
                        <a:pt x="13520" y="259"/>
                        <a:pt x="12166" y="-1"/>
                        <a:pt x="10799" y="0"/>
                      </a:cubicBezTo>
                      <a:cubicBezTo>
                        <a:pt x="9433" y="0"/>
                        <a:pt x="8079" y="259"/>
                        <a:pt x="6810" y="76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071D2"/>
                    </a:gs>
                    <a:gs pos="38000">
                      <a:srgbClr val="195AB9"/>
                    </a:gs>
                    <a:gs pos="69000">
                      <a:srgbClr val="124490"/>
                    </a:gs>
                    <a:gs pos="97000">
                      <a:srgbClr val="0D357E"/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" name="矩形 19"/>
          <p:cNvSpPr/>
          <p:nvPr/>
        </p:nvSpPr>
        <p:spPr>
          <a:xfrm>
            <a:off x="6561099" y="4713567"/>
            <a:ext cx="2805576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汇报人：</a:t>
            </a:r>
            <a:r>
              <a:rPr lang="en-US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周昱辰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矩形 151"/>
          <p:cNvSpPr/>
          <p:nvPr/>
        </p:nvSpPr>
        <p:spPr>
          <a:xfrm>
            <a:off x="0" y="955358"/>
            <a:ext cx="12192000" cy="621260"/>
          </a:xfrm>
          <a:prstGeom prst="rect">
            <a:avLst/>
          </a:prstGeom>
          <a:gradFill>
            <a:gsLst>
              <a:gs pos="42000">
                <a:srgbClr val="0070C0"/>
              </a:gs>
              <a:gs pos="0">
                <a:srgbClr val="0070C0">
                  <a:alpha val="0"/>
                </a:srgbClr>
              </a:gs>
              <a:gs pos="100000">
                <a:srgbClr val="213F99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229668" y="331288"/>
            <a:ext cx="757867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b="1" dirty="0">
                <a:cs typeface="+mn-ea"/>
                <a:sym typeface="+mn-lt"/>
              </a:rPr>
              <a:t>本周总结</a:t>
            </a:r>
          </a:p>
        </p:txBody>
      </p:sp>
      <p:sp>
        <p:nvSpPr>
          <p:cNvPr id="147" name="矩形 146"/>
          <p:cNvSpPr/>
          <p:nvPr/>
        </p:nvSpPr>
        <p:spPr>
          <a:xfrm>
            <a:off x="0" y="223985"/>
            <a:ext cx="1689100" cy="691368"/>
          </a:xfrm>
          <a:prstGeom prst="rect">
            <a:avLst/>
          </a:prstGeom>
          <a:gradFill>
            <a:gsLst>
              <a:gs pos="1770">
                <a:srgbClr val="0070C0"/>
              </a:gs>
              <a:gs pos="28000">
                <a:srgbClr val="0070C0"/>
              </a:gs>
              <a:gs pos="100000">
                <a:srgbClr val="213F99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48" name="组合 147"/>
          <p:cNvGrpSpPr/>
          <p:nvPr/>
        </p:nvGrpSpPr>
        <p:grpSpPr>
          <a:xfrm>
            <a:off x="1214128" y="69837"/>
            <a:ext cx="950327" cy="950326"/>
            <a:chOff x="1214128" y="69837"/>
            <a:chExt cx="950327" cy="950326"/>
          </a:xfrm>
        </p:grpSpPr>
        <p:sp>
          <p:nvSpPr>
            <p:cNvPr id="149" name="椭圆 148"/>
            <p:cNvSpPr/>
            <p:nvPr/>
          </p:nvSpPr>
          <p:spPr>
            <a:xfrm>
              <a:off x="1214128" y="69837"/>
              <a:ext cx="950327" cy="950326"/>
            </a:xfrm>
            <a:prstGeom prst="ellipse">
              <a:avLst/>
            </a:prstGeom>
            <a:gradFill flip="none" rotWithShape="1">
              <a:gsLst>
                <a:gs pos="25000">
                  <a:sysClr val="window" lastClr="FFFFFF">
                    <a:shade val="67500"/>
                    <a:satMod val="115000"/>
                  </a:sysClr>
                </a:gs>
                <a:gs pos="62000">
                  <a:sysClr val="window" lastClr="FFFFFF">
                    <a:shade val="100000"/>
                    <a:satMod val="115000"/>
                  </a:sysClr>
                </a:gs>
              </a:gsLst>
              <a:lin ang="2700000" scaled="1"/>
              <a:tileRect/>
            </a:gra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>
              <a:outerShdw blurRad="254000" dist="127000" dir="30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1442878" y="331288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>
                  <a:cs typeface="+mn-ea"/>
                  <a:sym typeface="+mn-lt"/>
                </a:rPr>
                <a:t>一</a:t>
              </a:r>
              <a:endParaRPr lang="zh-CN" altLang="en-US" sz="2400" b="1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ECE0E9F-A5D6-F688-D328-87F9A6DD6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24" y="1677185"/>
            <a:ext cx="4678768" cy="19784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3BB8A2-CBF8-EA6F-0D7D-F6DA64F62018}"/>
              </a:ext>
            </a:extLst>
          </p:cNvPr>
          <p:cNvSpPr txBox="1"/>
          <p:nvPr/>
        </p:nvSpPr>
        <p:spPr>
          <a:xfrm>
            <a:off x="5234730" y="1739023"/>
            <a:ext cx="6342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采用了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DFG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（数据流向图），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DFG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在一定程的上能够避免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AST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中一些不必要的联系从而提升了模型的有效性。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D0616B-9728-10FE-0961-D331549283DB}"/>
              </a:ext>
            </a:extLst>
          </p:cNvPr>
          <p:cNvSpPr txBox="1"/>
          <p:nvPr/>
        </p:nvSpPr>
        <p:spPr>
          <a:xfrm>
            <a:off x="5234730" y="2804087"/>
            <a:ext cx="439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GraphCodeBert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也是基于</a:t>
            </a:r>
            <a:r>
              <a:rPr lang="en-US" altLang="zh-CN" b="0" i="0" u="none" strike="noStrike" dirty="0">
                <a:solidFill>
                  <a:srgbClr val="FC5531"/>
                </a:solidFill>
                <a:effectLst/>
                <a:latin typeface="-apple-system"/>
                <a:hlinkClick r:id="rId4"/>
              </a:rPr>
              <a:t>Transformer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开发的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3E485A-9A5B-BEDD-CBB3-A85E46C0207B}"/>
              </a:ext>
            </a:extLst>
          </p:cNvPr>
          <p:cNvSpPr txBox="1"/>
          <p:nvPr/>
        </p:nvSpPr>
        <p:spPr>
          <a:xfrm>
            <a:off x="5234730" y="3429000"/>
            <a:ext cx="5226342" cy="1193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GraphCodeBert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是通过三项预测任务来训练模型的：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MLM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（掩语言模型）、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EP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（数据流向图的边预测）和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NA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（数据流向图节点和代码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token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之间的关系预测）。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C6BF06-08E4-A73A-1160-2C435C1FB63B}"/>
              </a:ext>
            </a:extLst>
          </p:cNvPr>
          <p:cNvSpPr txBox="1"/>
          <p:nvPr/>
        </p:nvSpPr>
        <p:spPr>
          <a:xfrm>
            <a:off x="5234730" y="4848837"/>
            <a:ext cx="5033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用于四项下游任务，包括了：代码搜索、克隆检测、代码翻译和代码改错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矩形 151"/>
          <p:cNvSpPr/>
          <p:nvPr/>
        </p:nvSpPr>
        <p:spPr>
          <a:xfrm>
            <a:off x="0" y="955358"/>
            <a:ext cx="12192000" cy="621260"/>
          </a:xfrm>
          <a:prstGeom prst="rect">
            <a:avLst/>
          </a:prstGeom>
          <a:gradFill>
            <a:gsLst>
              <a:gs pos="42000">
                <a:srgbClr val="0070C0"/>
              </a:gs>
              <a:gs pos="0">
                <a:srgbClr val="0070C0">
                  <a:alpha val="0"/>
                </a:srgbClr>
              </a:gs>
              <a:gs pos="100000">
                <a:srgbClr val="213F99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229668" y="331288"/>
            <a:ext cx="757867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b="1" dirty="0">
                <a:cs typeface="+mn-ea"/>
                <a:sym typeface="+mn-lt"/>
              </a:rPr>
              <a:t>本周总结</a:t>
            </a:r>
          </a:p>
        </p:txBody>
      </p:sp>
      <p:sp>
        <p:nvSpPr>
          <p:cNvPr id="147" name="矩形 146"/>
          <p:cNvSpPr/>
          <p:nvPr/>
        </p:nvSpPr>
        <p:spPr>
          <a:xfrm>
            <a:off x="0" y="223985"/>
            <a:ext cx="1689100" cy="691368"/>
          </a:xfrm>
          <a:prstGeom prst="rect">
            <a:avLst/>
          </a:prstGeom>
          <a:gradFill>
            <a:gsLst>
              <a:gs pos="1770">
                <a:srgbClr val="0070C0"/>
              </a:gs>
              <a:gs pos="28000">
                <a:srgbClr val="0070C0"/>
              </a:gs>
              <a:gs pos="100000">
                <a:srgbClr val="213F99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48" name="组合 147"/>
          <p:cNvGrpSpPr/>
          <p:nvPr/>
        </p:nvGrpSpPr>
        <p:grpSpPr>
          <a:xfrm>
            <a:off x="1214128" y="69837"/>
            <a:ext cx="950327" cy="950326"/>
            <a:chOff x="1214128" y="69837"/>
            <a:chExt cx="950327" cy="950326"/>
          </a:xfrm>
        </p:grpSpPr>
        <p:sp>
          <p:nvSpPr>
            <p:cNvPr id="149" name="椭圆 148"/>
            <p:cNvSpPr/>
            <p:nvPr/>
          </p:nvSpPr>
          <p:spPr>
            <a:xfrm>
              <a:off x="1214128" y="69837"/>
              <a:ext cx="950327" cy="950326"/>
            </a:xfrm>
            <a:prstGeom prst="ellipse">
              <a:avLst/>
            </a:prstGeom>
            <a:gradFill flip="none" rotWithShape="1">
              <a:gsLst>
                <a:gs pos="25000">
                  <a:sysClr val="window" lastClr="FFFFFF">
                    <a:shade val="67500"/>
                    <a:satMod val="115000"/>
                  </a:sysClr>
                </a:gs>
                <a:gs pos="62000">
                  <a:sysClr val="window" lastClr="FFFFFF">
                    <a:shade val="100000"/>
                    <a:satMod val="115000"/>
                  </a:sysClr>
                </a:gs>
              </a:gsLst>
              <a:lin ang="2700000" scaled="1"/>
              <a:tileRect/>
            </a:gra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>
              <a:outerShdw blurRad="254000" dist="127000" dir="30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1442878" y="331288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>
                  <a:cs typeface="+mn-ea"/>
                  <a:sym typeface="+mn-lt"/>
                </a:rPr>
                <a:t>一</a:t>
              </a:r>
              <a:endParaRPr lang="zh-CN" altLang="en-US" sz="2400" b="1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BDB47CE-8F99-E17F-B20A-F623C170C46F}"/>
              </a:ext>
            </a:extLst>
          </p:cNvPr>
          <p:cNvSpPr txBox="1"/>
          <p:nvPr/>
        </p:nvSpPr>
        <p:spPr>
          <a:xfrm>
            <a:off x="597876" y="1905684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用图模型</a:t>
            </a:r>
            <a:r>
              <a:rPr lang="en-US" altLang="zh-CN" dirty="0"/>
              <a:t>ResNet18</a:t>
            </a:r>
            <a:r>
              <a:rPr lang="zh-CN" altLang="en-US" dirty="0"/>
              <a:t>进行图像多分类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CB549F-F80C-11AA-B2AB-B8EE934ED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995" y="1677184"/>
            <a:ext cx="7282643" cy="524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3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矩形 151"/>
          <p:cNvSpPr/>
          <p:nvPr/>
        </p:nvSpPr>
        <p:spPr>
          <a:xfrm>
            <a:off x="0" y="955358"/>
            <a:ext cx="12192000" cy="621260"/>
          </a:xfrm>
          <a:prstGeom prst="rect">
            <a:avLst/>
          </a:prstGeom>
          <a:gradFill>
            <a:gsLst>
              <a:gs pos="42000">
                <a:srgbClr val="0070C0"/>
              </a:gs>
              <a:gs pos="0">
                <a:srgbClr val="0070C0">
                  <a:alpha val="0"/>
                </a:srgbClr>
              </a:gs>
              <a:gs pos="100000">
                <a:srgbClr val="213F99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229668" y="331288"/>
            <a:ext cx="757867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b="1" dirty="0">
                <a:cs typeface="+mn-ea"/>
                <a:sym typeface="+mn-lt"/>
              </a:rPr>
              <a:t>本周总结</a:t>
            </a:r>
          </a:p>
        </p:txBody>
      </p:sp>
      <p:sp>
        <p:nvSpPr>
          <p:cNvPr id="147" name="矩形 146"/>
          <p:cNvSpPr/>
          <p:nvPr/>
        </p:nvSpPr>
        <p:spPr>
          <a:xfrm>
            <a:off x="0" y="223985"/>
            <a:ext cx="1689100" cy="691368"/>
          </a:xfrm>
          <a:prstGeom prst="rect">
            <a:avLst/>
          </a:prstGeom>
          <a:gradFill>
            <a:gsLst>
              <a:gs pos="1770">
                <a:srgbClr val="0070C0"/>
              </a:gs>
              <a:gs pos="28000">
                <a:srgbClr val="0070C0"/>
              </a:gs>
              <a:gs pos="100000">
                <a:srgbClr val="213F99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48" name="组合 147"/>
          <p:cNvGrpSpPr/>
          <p:nvPr/>
        </p:nvGrpSpPr>
        <p:grpSpPr>
          <a:xfrm>
            <a:off x="1214128" y="69837"/>
            <a:ext cx="950327" cy="950326"/>
            <a:chOff x="1214128" y="69837"/>
            <a:chExt cx="950327" cy="950326"/>
          </a:xfrm>
        </p:grpSpPr>
        <p:sp>
          <p:nvSpPr>
            <p:cNvPr id="149" name="椭圆 148"/>
            <p:cNvSpPr/>
            <p:nvPr/>
          </p:nvSpPr>
          <p:spPr>
            <a:xfrm>
              <a:off x="1214128" y="69837"/>
              <a:ext cx="950327" cy="950326"/>
            </a:xfrm>
            <a:prstGeom prst="ellipse">
              <a:avLst/>
            </a:prstGeom>
            <a:gradFill flip="none" rotWithShape="1">
              <a:gsLst>
                <a:gs pos="25000">
                  <a:sysClr val="window" lastClr="FFFFFF">
                    <a:shade val="67500"/>
                    <a:satMod val="115000"/>
                  </a:sysClr>
                </a:gs>
                <a:gs pos="62000">
                  <a:sysClr val="window" lastClr="FFFFFF">
                    <a:shade val="100000"/>
                    <a:satMod val="115000"/>
                  </a:sysClr>
                </a:gs>
              </a:gsLst>
              <a:lin ang="2700000" scaled="1"/>
              <a:tileRect/>
            </a:gra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>
              <a:outerShdw blurRad="254000" dist="127000" dir="30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1442878" y="331288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>
                  <a:cs typeface="+mn-ea"/>
                  <a:sym typeface="+mn-lt"/>
                </a:rPr>
                <a:t>一</a:t>
              </a:r>
              <a:endParaRPr lang="zh-CN" altLang="en-US" sz="2400" b="1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9B8BC844-4CF6-C9C1-D40B-DB83AA7610FC}"/>
              </a:ext>
            </a:extLst>
          </p:cNvPr>
          <p:cNvSpPr txBox="1"/>
          <p:nvPr/>
        </p:nvSpPr>
        <p:spPr>
          <a:xfrm>
            <a:off x="0" y="4712677"/>
            <a:ext cx="989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7A58EE-CAA2-4BED-F4DA-EE36AC9BA63D}"/>
              </a:ext>
            </a:extLst>
          </p:cNvPr>
          <p:cNvSpPr txBox="1"/>
          <p:nvPr/>
        </p:nvSpPr>
        <p:spPr>
          <a:xfrm>
            <a:off x="4685172" y="385003"/>
            <a:ext cx="272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TEXT-CNN</a:t>
            </a:r>
            <a:r>
              <a:rPr lang="zh-CN" altLang="en-US" dirty="0"/>
              <a:t>进行多分类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D3242F76-DCFB-9B87-98AF-FBF280BD3491}"/>
                  </a:ext>
                </a:extLst>
              </p14:cNvPr>
              <p14:cNvContentPartPr/>
              <p14:nvPr/>
            </p14:nvContentPartPr>
            <p14:xfrm>
              <a:off x="2364854" y="3393554"/>
              <a:ext cx="360" cy="36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D3242F76-DCFB-9B87-98AF-FBF280BD349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56214" y="33849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E3B223B3-6FAE-C740-7009-F1800DAF47CB}"/>
              </a:ext>
            </a:extLst>
          </p:cNvPr>
          <p:cNvSpPr txBox="1"/>
          <p:nvPr/>
        </p:nvSpPr>
        <p:spPr>
          <a:xfrm>
            <a:off x="788565" y="18707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单张测试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643F75-FE96-FDA4-EB25-02EE10EB67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6561" y="1739023"/>
            <a:ext cx="9477413" cy="536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1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矩形 151"/>
          <p:cNvSpPr/>
          <p:nvPr/>
        </p:nvSpPr>
        <p:spPr>
          <a:xfrm>
            <a:off x="-76994" y="955308"/>
            <a:ext cx="12192000" cy="621260"/>
          </a:xfrm>
          <a:prstGeom prst="rect">
            <a:avLst/>
          </a:prstGeom>
          <a:gradFill>
            <a:gsLst>
              <a:gs pos="42000">
                <a:srgbClr val="0070C0"/>
              </a:gs>
              <a:gs pos="0">
                <a:srgbClr val="0070C0">
                  <a:alpha val="0"/>
                </a:srgbClr>
              </a:gs>
              <a:gs pos="100000">
                <a:srgbClr val="213F99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229668" y="331288"/>
            <a:ext cx="7578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项目的任务</a:t>
            </a:r>
          </a:p>
        </p:txBody>
      </p:sp>
      <p:sp>
        <p:nvSpPr>
          <p:cNvPr id="147" name="矩形 146"/>
          <p:cNvSpPr/>
          <p:nvPr/>
        </p:nvSpPr>
        <p:spPr>
          <a:xfrm>
            <a:off x="0" y="223985"/>
            <a:ext cx="1689100" cy="691368"/>
          </a:xfrm>
          <a:prstGeom prst="rect">
            <a:avLst/>
          </a:prstGeom>
          <a:gradFill>
            <a:gsLst>
              <a:gs pos="1770">
                <a:srgbClr val="0070C0"/>
              </a:gs>
              <a:gs pos="28000">
                <a:srgbClr val="0070C0"/>
              </a:gs>
              <a:gs pos="100000">
                <a:srgbClr val="213F99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48" name="组合 147"/>
          <p:cNvGrpSpPr/>
          <p:nvPr/>
        </p:nvGrpSpPr>
        <p:grpSpPr>
          <a:xfrm>
            <a:off x="1214128" y="69837"/>
            <a:ext cx="950327" cy="950326"/>
            <a:chOff x="1214128" y="69837"/>
            <a:chExt cx="950327" cy="950326"/>
          </a:xfrm>
        </p:grpSpPr>
        <p:sp>
          <p:nvSpPr>
            <p:cNvPr id="149" name="椭圆 148"/>
            <p:cNvSpPr/>
            <p:nvPr/>
          </p:nvSpPr>
          <p:spPr>
            <a:xfrm>
              <a:off x="1214128" y="69837"/>
              <a:ext cx="950327" cy="950326"/>
            </a:xfrm>
            <a:prstGeom prst="ellipse">
              <a:avLst/>
            </a:prstGeom>
            <a:gradFill flip="none" rotWithShape="1">
              <a:gsLst>
                <a:gs pos="25000">
                  <a:sysClr val="window" lastClr="FFFFFF">
                    <a:shade val="67500"/>
                    <a:satMod val="115000"/>
                  </a:sysClr>
                </a:gs>
                <a:gs pos="62000">
                  <a:sysClr val="window" lastClr="FFFFFF">
                    <a:shade val="100000"/>
                    <a:satMod val="115000"/>
                  </a:sysClr>
                </a:gs>
              </a:gsLst>
              <a:lin ang="2700000" scaled="1"/>
              <a:tileRect/>
            </a:gra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>
              <a:outerShdw blurRad="254000" dist="127000" dir="30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1442878" y="331288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>
                  <a:cs typeface="+mn-ea"/>
                  <a:sym typeface="+mn-lt"/>
                </a:rPr>
                <a:t>一</a:t>
              </a:r>
              <a:endParaRPr lang="zh-CN" altLang="en-US" sz="2400" b="1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9B8BC844-4CF6-C9C1-D40B-DB83AA7610FC}"/>
              </a:ext>
            </a:extLst>
          </p:cNvPr>
          <p:cNvSpPr txBox="1"/>
          <p:nvPr/>
        </p:nvSpPr>
        <p:spPr>
          <a:xfrm>
            <a:off x="0" y="4712677"/>
            <a:ext cx="989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53616B-EAD7-5D6A-463E-4FC067D3E5BE}"/>
              </a:ext>
            </a:extLst>
          </p:cNvPr>
          <p:cNvSpPr txBox="1"/>
          <p:nvPr/>
        </p:nvSpPr>
        <p:spPr>
          <a:xfrm>
            <a:off x="1031132" y="1848255"/>
            <a:ext cx="657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汇编文件构建控制流图</a:t>
            </a:r>
          </a:p>
          <a:p>
            <a:pPr algn="just"/>
            <a:r>
              <a:rPr lang="zh-CN" altLang="zh-CN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通过学习控制流图的语义和结构特征对恶意软件分类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F1460A-06DA-CE02-C101-3493D2CD6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92" y="2627873"/>
            <a:ext cx="5828624" cy="3898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52389DB-4AE0-7695-38B5-4E39D1ED50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795" y="2766273"/>
            <a:ext cx="4237355" cy="3535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018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矩形 151"/>
          <p:cNvSpPr/>
          <p:nvPr/>
        </p:nvSpPr>
        <p:spPr>
          <a:xfrm>
            <a:off x="-76994" y="955308"/>
            <a:ext cx="12192000" cy="621260"/>
          </a:xfrm>
          <a:prstGeom prst="rect">
            <a:avLst/>
          </a:prstGeom>
          <a:gradFill>
            <a:gsLst>
              <a:gs pos="42000">
                <a:srgbClr val="0070C0"/>
              </a:gs>
              <a:gs pos="0">
                <a:srgbClr val="0070C0">
                  <a:alpha val="0"/>
                </a:srgbClr>
              </a:gs>
              <a:gs pos="100000">
                <a:srgbClr val="213F99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229668" y="331288"/>
            <a:ext cx="7578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项目的任务</a:t>
            </a:r>
          </a:p>
        </p:txBody>
      </p:sp>
      <p:sp>
        <p:nvSpPr>
          <p:cNvPr id="147" name="矩形 146"/>
          <p:cNvSpPr/>
          <p:nvPr/>
        </p:nvSpPr>
        <p:spPr>
          <a:xfrm>
            <a:off x="0" y="223985"/>
            <a:ext cx="1689100" cy="691368"/>
          </a:xfrm>
          <a:prstGeom prst="rect">
            <a:avLst/>
          </a:prstGeom>
          <a:gradFill>
            <a:gsLst>
              <a:gs pos="1770">
                <a:srgbClr val="0070C0"/>
              </a:gs>
              <a:gs pos="28000">
                <a:srgbClr val="0070C0"/>
              </a:gs>
              <a:gs pos="100000">
                <a:srgbClr val="213F99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48" name="组合 147"/>
          <p:cNvGrpSpPr/>
          <p:nvPr/>
        </p:nvGrpSpPr>
        <p:grpSpPr>
          <a:xfrm>
            <a:off x="1214128" y="69837"/>
            <a:ext cx="950327" cy="950326"/>
            <a:chOff x="1214128" y="69837"/>
            <a:chExt cx="950327" cy="950326"/>
          </a:xfrm>
        </p:grpSpPr>
        <p:sp>
          <p:nvSpPr>
            <p:cNvPr id="149" name="椭圆 148"/>
            <p:cNvSpPr/>
            <p:nvPr/>
          </p:nvSpPr>
          <p:spPr>
            <a:xfrm>
              <a:off x="1214128" y="69837"/>
              <a:ext cx="950327" cy="950326"/>
            </a:xfrm>
            <a:prstGeom prst="ellipse">
              <a:avLst/>
            </a:prstGeom>
            <a:gradFill flip="none" rotWithShape="1">
              <a:gsLst>
                <a:gs pos="25000">
                  <a:sysClr val="window" lastClr="FFFFFF">
                    <a:shade val="67500"/>
                    <a:satMod val="115000"/>
                  </a:sysClr>
                </a:gs>
                <a:gs pos="62000">
                  <a:sysClr val="window" lastClr="FFFFFF">
                    <a:shade val="100000"/>
                    <a:satMod val="115000"/>
                  </a:sysClr>
                </a:gs>
              </a:gsLst>
              <a:lin ang="2700000" scaled="1"/>
              <a:tileRect/>
            </a:gra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>
              <a:outerShdw blurRad="254000" dist="127000" dir="30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1442878" y="331288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>
                  <a:cs typeface="+mn-ea"/>
                  <a:sym typeface="+mn-lt"/>
                </a:rPr>
                <a:t>一</a:t>
              </a:r>
              <a:endParaRPr lang="zh-CN" altLang="en-US" sz="2400" b="1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9B8BC844-4CF6-C9C1-D40B-DB83AA7610FC}"/>
              </a:ext>
            </a:extLst>
          </p:cNvPr>
          <p:cNvSpPr txBox="1"/>
          <p:nvPr/>
        </p:nvSpPr>
        <p:spPr>
          <a:xfrm>
            <a:off x="0" y="4712677"/>
            <a:ext cx="989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3DCE9B0-78FF-C18C-8088-A7567D0BC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15" y="2901022"/>
            <a:ext cx="3752215" cy="362331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C48FAC7-8A43-A6BA-89D1-BFE2F70A6F91}"/>
              </a:ext>
            </a:extLst>
          </p:cNvPr>
          <p:cNvSpPr txBox="1"/>
          <p:nvPr/>
        </p:nvSpPr>
        <p:spPr>
          <a:xfrm>
            <a:off x="397431" y="2017792"/>
            <a:ext cx="547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zh-CN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数据集比较小，用的数据集是</a:t>
            </a:r>
            <a:r>
              <a:rPr lang="en-US" altLang="zh-CN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APT-malware</a:t>
            </a:r>
            <a:r>
              <a:rPr lang="zh-CN" altLang="zh-CN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约</a:t>
            </a:r>
            <a:r>
              <a:rPr lang="en-US" altLang="zh-CN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1600</a:t>
            </a:r>
            <a:r>
              <a:rPr lang="zh-CN" altLang="zh-CN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4E7BD9-4C0F-7487-55C8-6F9609198F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034" y="2901022"/>
            <a:ext cx="4918311" cy="3541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951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矩形 151"/>
          <p:cNvSpPr/>
          <p:nvPr/>
        </p:nvSpPr>
        <p:spPr>
          <a:xfrm>
            <a:off x="-76994" y="955308"/>
            <a:ext cx="12192000" cy="621260"/>
          </a:xfrm>
          <a:prstGeom prst="rect">
            <a:avLst/>
          </a:prstGeom>
          <a:gradFill>
            <a:gsLst>
              <a:gs pos="42000">
                <a:srgbClr val="0070C0"/>
              </a:gs>
              <a:gs pos="0">
                <a:srgbClr val="0070C0">
                  <a:alpha val="0"/>
                </a:srgbClr>
              </a:gs>
              <a:gs pos="100000">
                <a:srgbClr val="213F99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229668" y="331288"/>
            <a:ext cx="7578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项目的任务</a:t>
            </a:r>
          </a:p>
        </p:txBody>
      </p:sp>
      <p:sp>
        <p:nvSpPr>
          <p:cNvPr id="147" name="矩形 146"/>
          <p:cNvSpPr/>
          <p:nvPr/>
        </p:nvSpPr>
        <p:spPr>
          <a:xfrm>
            <a:off x="0" y="223985"/>
            <a:ext cx="1689100" cy="691368"/>
          </a:xfrm>
          <a:prstGeom prst="rect">
            <a:avLst/>
          </a:prstGeom>
          <a:gradFill>
            <a:gsLst>
              <a:gs pos="1770">
                <a:srgbClr val="0070C0"/>
              </a:gs>
              <a:gs pos="28000">
                <a:srgbClr val="0070C0"/>
              </a:gs>
              <a:gs pos="100000">
                <a:srgbClr val="213F99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48" name="组合 147"/>
          <p:cNvGrpSpPr/>
          <p:nvPr/>
        </p:nvGrpSpPr>
        <p:grpSpPr>
          <a:xfrm>
            <a:off x="1214128" y="69837"/>
            <a:ext cx="950327" cy="950326"/>
            <a:chOff x="1214128" y="69837"/>
            <a:chExt cx="950327" cy="950326"/>
          </a:xfrm>
        </p:grpSpPr>
        <p:sp>
          <p:nvSpPr>
            <p:cNvPr id="149" name="椭圆 148"/>
            <p:cNvSpPr/>
            <p:nvPr/>
          </p:nvSpPr>
          <p:spPr>
            <a:xfrm>
              <a:off x="1214128" y="69837"/>
              <a:ext cx="950327" cy="950326"/>
            </a:xfrm>
            <a:prstGeom prst="ellipse">
              <a:avLst/>
            </a:prstGeom>
            <a:gradFill flip="none" rotWithShape="1">
              <a:gsLst>
                <a:gs pos="25000">
                  <a:sysClr val="window" lastClr="FFFFFF">
                    <a:shade val="67500"/>
                    <a:satMod val="115000"/>
                  </a:sysClr>
                </a:gs>
                <a:gs pos="62000">
                  <a:sysClr val="window" lastClr="FFFFFF">
                    <a:shade val="100000"/>
                    <a:satMod val="115000"/>
                  </a:sysClr>
                </a:gs>
              </a:gsLst>
              <a:lin ang="2700000" scaled="1"/>
              <a:tileRect/>
            </a:gra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>
              <a:outerShdw blurRad="254000" dist="127000" dir="30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1442878" y="331288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>
                  <a:cs typeface="+mn-ea"/>
                  <a:sym typeface="+mn-lt"/>
                </a:rPr>
                <a:t>一</a:t>
              </a:r>
              <a:endParaRPr lang="zh-CN" altLang="en-US" sz="2400" b="1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9B8BC844-4CF6-C9C1-D40B-DB83AA7610FC}"/>
              </a:ext>
            </a:extLst>
          </p:cNvPr>
          <p:cNvSpPr txBox="1"/>
          <p:nvPr/>
        </p:nvSpPr>
        <p:spPr>
          <a:xfrm>
            <a:off x="0" y="4712677"/>
            <a:ext cx="989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84E3C8-84C6-CEBC-6530-DBD3C5B6D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446" y="1778209"/>
            <a:ext cx="4108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尝试了不同图模型，调整参数和数据集</a:t>
            </a:r>
          </a:p>
          <a:p>
            <a:endParaRPr lang="zh-CN" altLang="en-US" dirty="0"/>
          </a:p>
        </p:txBody>
      </p:sp>
      <p:pic>
        <p:nvPicPr>
          <p:cNvPr id="1025" name="图片 2">
            <a:extLst>
              <a:ext uri="{FF2B5EF4-FFF2-40B4-BE49-F238E27FC236}">
                <a16:creationId xmlns:a16="http://schemas.microsoft.com/office/drawing/2014/main" id="{B2AADA08-47E2-04B9-6570-E48C39E7C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85" y="2348672"/>
            <a:ext cx="4865122" cy="158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DC1AAB8-CCCA-EFF0-59E7-A20C508411CE}"/>
              </a:ext>
            </a:extLst>
          </p:cNvPr>
          <p:cNvSpPr txBox="1"/>
          <p:nvPr/>
        </p:nvSpPr>
        <p:spPr>
          <a:xfrm>
            <a:off x="5655266" y="1831256"/>
            <a:ext cx="613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对恶意软件分类贡献最大的子图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1A3C5D1-8931-4891-34DD-2A0CDC577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266" y="2294255"/>
            <a:ext cx="5263515" cy="4563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64556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a7bdc85-5f74-47e5-8310-01516bef60ab"/>
  <p:tag name="COMMONDATA" val="eyJoZGlkIjoiMGI1YzA3NTYwODhjMzg1NTk1NGY1OTE2Y2IzZWQ0NzYifQ=="/>
</p:tagLst>
</file>

<file path=ppt/theme/theme1.xml><?xml version="1.0" encoding="utf-8"?>
<a:theme xmlns:a="http://schemas.openxmlformats.org/drawingml/2006/main" name="!!!284tgp_report_dark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lzckgot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207</Words>
  <Application>Microsoft Office PowerPoint</Application>
  <PresentationFormat>宽屏</PresentationFormat>
  <Paragraphs>36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-apple-system</vt:lpstr>
      <vt:lpstr>等线</vt:lpstr>
      <vt:lpstr>微软雅黑</vt:lpstr>
      <vt:lpstr>Arial</vt:lpstr>
      <vt:lpstr>Calibri</vt:lpstr>
      <vt:lpstr>!!!284tgp_report_dark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</dc:title>
  <dc:creator>User</dc:creator>
  <cp:lastModifiedBy>昱辰 周</cp:lastModifiedBy>
  <cp:revision>1205</cp:revision>
  <dcterms:created xsi:type="dcterms:W3CDTF">2009-09-05T11:25:00Z</dcterms:created>
  <dcterms:modified xsi:type="dcterms:W3CDTF">2024-06-20T05:38:42Z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2052-12.1.0.15398</vt:lpwstr>
  </property>
  <property fmtid="{D5CDD505-2E9C-101B-9397-08002B2CF9AE}" pid="3" name="NXTAG2">
    <vt:lpwstr>000800c47b000000000001024140</vt:lpwstr>
  </property>
  <property fmtid="{D5CDD505-2E9C-101B-9397-08002B2CF9AE}" pid="4" name="ICV">
    <vt:lpwstr>8393A94278564F56AA840EAF35E2B028</vt:lpwstr>
  </property>
</Properties>
</file>