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  <p:sldMasterId id="2147484020" r:id="rId2"/>
    <p:sldMasterId id="2147484025" r:id="rId3"/>
    <p:sldMasterId id="2147484028" r:id="rId4"/>
  </p:sldMasterIdLst>
  <p:notesMasterIdLst>
    <p:notesMasterId r:id="rId19"/>
  </p:notesMasterIdLst>
  <p:handoutMasterIdLst>
    <p:handoutMasterId r:id="rId20"/>
  </p:handoutMasterIdLst>
  <p:sldIdLst>
    <p:sldId id="321" r:id="rId5"/>
    <p:sldId id="322" r:id="rId6"/>
    <p:sldId id="323" r:id="rId7"/>
    <p:sldId id="333" r:id="rId8"/>
    <p:sldId id="331" r:id="rId9"/>
    <p:sldId id="332" r:id="rId10"/>
    <p:sldId id="330" r:id="rId11"/>
    <p:sldId id="325" r:id="rId12"/>
    <p:sldId id="329" r:id="rId13"/>
    <p:sldId id="326" r:id="rId14"/>
    <p:sldId id="328" r:id="rId15"/>
    <p:sldId id="327" r:id="rId16"/>
    <p:sldId id="334" r:id="rId17"/>
    <p:sldId id="318" r:id="rId18"/>
  </p:sldIdLst>
  <p:sldSz cx="9144000" cy="5143500" type="screen16x9"/>
  <p:notesSz cx="6858000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818"/>
    <a:srgbClr val="00A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2632" autoAdjust="0"/>
  </p:normalViewPr>
  <p:slideViewPr>
    <p:cSldViewPr>
      <p:cViewPr>
        <p:scale>
          <a:sx n="100" d="100"/>
          <a:sy n="100" d="100"/>
        </p:scale>
        <p:origin x="-1938" y="-2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4038" y="-108"/>
      </p:cViewPr>
      <p:guideLst>
        <p:guide orient="horz" pos="312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1F36D4-8A8D-4FC5-A844-2F6BB43237AF}" type="doc">
      <dgm:prSet loTypeId="urn:microsoft.com/office/officeart/2005/8/layout/arrow2" loCatId="process" qsTypeId="urn:microsoft.com/office/officeart/2005/8/quickstyle/simple1" qsCatId="simple" csTypeId="urn:microsoft.com/office/officeart/2005/8/colors/colorful3" csCatId="colorful" phldr="1"/>
      <dgm:spPr/>
    </dgm:pt>
    <dgm:pt modelId="{35688AB2-4AD9-4A85-A2ED-623BE919A71A}">
      <dgm:prSet phldrT="[文本]"/>
      <dgm:spPr/>
      <dgm:t>
        <a:bodyPr/>
        <a:lstStyle/>
        <a:p>
          <a:r>
            <a:rPr lang="en-US" altLang="zh-CN" dirty="0" smtClean="0"/>
            <a:t>.NET Core 1.0</a:t>
          </a:r>
          <a:endParaRPr lang="zh-CN" altLang="en-US" dirty="0"/>
        </a:p>
      </dgm:t>
    </dgm:pt>
    <dgm:pt modelId="{3B44CB1D-CB95-4A01-A9D5-CE2C81C17D38}" type="parTrans" cxnId="{3A284B42-ABE7-48CC-98AC-8B2EA6ABF7B2}">
      <dgm:prSet/>
      <dgm:spPr/>
      <dgm:t>
        <a:bodyPr/>
        <a:lstStyle/>
        <a:p>
          <a:endParaRPr lang="zh-CN" altLang="en-US"/>
        </a:p>
      </dgm:t>
    </dgm:pt>
    <dgm:pt modelId="{CCD53A9F-1EC2-4D40-AD18-ED29FE20C26F}" type="sibTrans" cxnId="{3A284B42-ABE7-48CC-98AC-8B2EA6ABF7B2}">
      <dgm:prSet/>
      <dgm:spPr/>
      <dgm:t>
        <a:bodyPr/>
        <a:lstStyle/>
        <a:p>
          <a:endParaRPr lang="zh-CN" altLang="en-US"/>
        </a:p>
      </dgm:t>
    </dgm:pt>
    <dgm:pt modelId="{6330ED98-64F0-4366-A846-3DC38310BB4B}">
      <dgm:prSet phldrT="[文本]"/>
      <dgm:spPr/>
      <dgm:t>
        <a:bodyPr/>
        <a:lstStyle/>
        <a:p>
          <a:r>
            <a:rPr lang="en-US" altLang="zh-CN" dirty="0" smtClean="0"/>
            <a:t>.NET Core 2.0</a:t>
          </a:r>
          <a:endParaRPr lang="zh-CN" altLang="en-US" dirty="0"/>
        </a:p>
      </dgm:t>
    </dgm:pt>
    <dgm:pt modelId="{2E608770-73B7-44D1-9AC3-C59FAACC563B}" type="parTrans" cxnId="{1611DB90-C735-4AD0-860C-FCEA718FDA5B}">
      <dgm:prSet/>
      <dgm:spPr/>
      <dgm:t>
        <a:bodyPr/>
        <a:lstStyle/>
        <a:p>
          <a:endParaRPr lang="zh-CN" altLang="en-US"/>
        </a:p>
      </dgm:t>
    </dgm:pt>
    <dgm:pt modelId="{A9F58BE3-8CE5-4D14-8BD1-C45902BF5A88}" type="sibTrans" cxnId="{1611DB90-C735-4AD0-860C-FCEA718FDA5B}">
      <dgm:prSet/>
      <dgm:spPr/>
      <dgm:t>
        <a:bodyPr/>
        <a:lstStyle/>
        <a:p>
          <a:endParaRPr lang="zh-CN" altLang="en-US"/>
        </a:p>
      </dgm:t>
    </dgm:pt>
    <dgm:pt modelId="{DC283C9A-6B6F-452D-9AD0-2C469320BB26}">
      <dgm:prSet phldrT="[文本]"/>
      <dgm:spPr/>
      <dgm:t>
        <a:bodyPr/>
        <a:lstStyle/>
        <a:p>
          <a:r>
            <a:rPr lang="en-US" altLang="zh-CN" dirty="0" smtClean="0"/>
            <a:t>.NET Core 2.1</a:t>
          </a:r>
          <a:endParaRPr lang="zh-CN" altLang="en-US" dirty="0"/>
        </a:p>
      </dgm:t>
    </dgm:pt>
    <dgm:pt modelId="{BC4C1C93-EBD4-4528-8B9E-91314A9E1D7B}" type="parTrans" cxnId="{B8AAEB14-FBB8-4FA5-B0AF-07E402577647}">
      <dgm:prSet/>
      <dgm:spPr/>
      <dgm:t>
        <a:bodyPr/>
        <a:lstStyle/>
        <a:p>
          <a:endParaRPr lang="zh-CN" altLang="en-US"/>
        </a:p>
      </dgm:t>
    </dgm:pt>
    <dgm:pt modelId="{CE86AE81-2A6C-432B-9349-5173E36C6215}" type="sibTrans" cxnId="{B8AAEB14-FBB8-4FA5-B0AF-07E402577647}">
      <dgm:prSet/>
      <dgm:spPr/>
      <dgm:t>
        <a:bodyPr/>
        <a:lstStyle/>
        <a:p>
          <a:endParaRPr lang="zh-CN" altLang="en-US"/>
        </a:p>
      </dgm:t>
    </dgm:pt>
    <dgm:pt modelId="{F895FC95-070D-46E7-84B8-2D50E3021258}">
      <dgm:prSet phldrT="[文本]"/>
      <dgm:spPr/>
      <dgm:t>
        <a:bodyPr/>
        <a:lstStyle/>
        <a:p>
          <a:r>
            <a:rPr lang="en-US" altLang="zh-CN" dirty="0" smtClean="0"/>
            <a:t>.NET Core 1.1</a:t>
          </a:r>
          <a:endParaRPr lang="zh-CN" altLang="en-US" dirty="0"/>
        </a:p>
      </dgm:t>
    </dgm:pt>
    <dgm:pt modelId="{8F4B9B56-FDDC-4A6F-82A8-07613E6FD34C}" type="parTrans" cxnId="{B1BD88B1-CB90-4A4F-BC4E-E160FE97D872}">
      <dgm:prSet/>
      <dgm:spPr/>
      <dgm:t>
        <a:bodyPr/>
        <a:lstStyle/>
        <a:p>
          <a:endParaRPr lang="zh-CN" altLang="en-US"/>
        </a:p>
      </dgm:t>
    </dgm:pt>
    <dgm:pt modelId="{B03A7B57-C7F4-4D49-A183-4F379C7FF3F1}" type="sibTrans" cxnId="{B1BD88B1-CB90-4A4F-BC4E-E160FE97D872}">
      <dgm:prSet/>
      <dgm:spPr/>
      <dgm:t>
        <a:bodyPr/>
        <a:lstStyle/>
        <a:p>
          <a:endParaRPr lang="zh-CN" altLang="en-US"/>
        </a:p>
      </dgm:t>
    </dgm:pt>
    <dgm:pt modelId="{070FDC92-E066-49DA-A35D-998F8901104B}">
      <dgm:prSet phldrT="[文本]"/>
      <dgm:spPr/>
      <dgm:t>
        <a:bodyPr/>
        <a:lstStyle/>
        <a:p>
          <a:r>
            <a:rPr lang="en-US" altLang="zh-CN" dirty="0" smtClean="0"/>
            <a:t>.NET Core 2.2</a:t>
          </a:r>
          <a:endParaRPr lang="zh-CN" altLang="en-US" dirty="0"/>
        </a:p>
      </dgm:t>
    </dgm:pt>
    <dgm:pt modelId="{9754D7FE-51C7-424E-B9DE-86A104FF1A28}" type="parTrans" cxnId="{2996D02A-65EC-4B9D-917E-C5C3D4A5746C}">
      <dgm:prSet/>
      <dgm:spPr/>
      <dgm:t>
        <a:bodyPr/>
        <a:lstStyle/>
        <a:p>
          <a:endParaRPr lang="zh-CN" altLang="en-US"/>
        </a:p>
      </dgm:t>
    </dgm:pt>
    <dgm:pt modelId="{43A1AD63-208E-4A24-A70D-0AB59AC5BABE}" type="sibTrans" cxnId="{2996D02A-65EC-4B9D-917E-C5C3D4A5746C}">
      <dgm:prSet/>
      <dgm:spPr/>
      <dgm:t>
        <a:bodyPr/>
        <a:lstStyle/>
        <a:p>
          <a:endParaRPr lang="zh-CN" altLang="en-US"/>
        </a:p>
      </dgm:t>
    </dgm:pt>
    <dgm:pt modelId="{7433306E-49FA-4D55-AE70-D14776B87814}" type="pres">
      <dgm:prSet presAssocID="{461F36D4-8A8D-4FC5-A844-2F6BB43237AF}" presName="arrowDiagram" presStyleCnt="0">
        <dgm:presLayoutVars>
          <dgm:chMax val="5"/>
          <dgm:dir/>
          <dgm:resizeHandles val="exact"/>
        </dgm:presLayoutVars>
      </dgm:prSet>
      <dgm:spPr/>
    </dgm:pt>
    <dgm:pt modelId="{DEDB1A9C-C483-476D-85BE-066C380F5BB4}" type="pres">
      <dgm:prSet presAssocID="{461F36D4-8A8D-4FC5-A844-2F6BB43237AF}" presName="arrow" presStyleLbl="bgShp" presStyleIdx="0" presStyleCnt="1"/>
      <dgm:spPr/>
    </dgm:pt>
    <dgm:pt modelId="{09DF31D0-F8B7-4E8C-894E-D4E9EBE83056}" type="pres">
      <dgm:prSet presAssocID="{461F36D4-8A8D-4FC5-A844-2F6BB43237AF}" presName="arrowDiagram5" presStyleCnt="0"/>
      <dgm:spPr/>
    </dgm:pt>
    <dgm:pt modelId="{9580F939-CAB7-4F6C-8F19-B3F9BBA0D0F2}" type="pres">
      <dgm:prSet presAssocID="{35688AB2-4AD9-4A85-A2ED-623BE919A71A}" presName="bullet5a" presStyleLbl="node1" presStyleIdx="0" presStyleCnt="5"/>
      <dgm:spPr/>
    </dgm:pt>
    <dgm:pt modelId="{6F7A3F00-0275-42C0-9DCA-8C4D05D8861F}" type="pres">
      <dgm:prSet presAssocID="{35688AB2-4AD9-4A85-A2ED-623BE919A71A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EBCA4A-E232-4ADF-AD37-EA9F8EE19459}" type="pres">
      <dgm:prSet presAssocID="{F895FC95-070D-46E7-84B8-2D50E3021258}" presName="bullet5b" presStyleLbl="node1" presStyleIdx="1" presStyleCnt="5"/>
      <dgm:spPr/>
    </dgm:pt>
    <dgm:pt modelId="{C4B43541-0135-4344-8B41-48EC256976B9}" type="pres">
      <dgm:prSet presAssocID="{F895FC95-070D-46E7-84B8-2D50E3021258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A85B09-81A2-4172-B9B0-AEA0E7FBEA67}" type="pres">
      <dgm:prSet presAssocID="{6330ED98-64F0-4366-A846-3DC38310BB4B}" presName="bullet5c" presStyleLbl="node1" presStyleIdx="2" presStyleCnt="5"/>
      <dgm:spPr/>
    </dgm:pt>
    <dgm:pt modelId="{BBE1C4CE-3B28-41E7-AEE1-9458DAEA97AC}" type="pres">
      <dgm:prSet presAssocID="{6330ED98-64F0-4366-A846-3DC38310BB4B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F5244E-95A7-4178-9352-6CAB56F5CA9D}" type="pres">
      <dgm:prSet presAssocID="{DC283C9A-6B6F-452D-9AD0-2C469320BB26}" presName="bullet5d" presStyleLbl="node1" presStyleIdx="3" presStyleCnt="5"/>
      <dgm:spPr/>
    </dgm:pt>
    <dgm:pt modelId="{C82472EA-B91A-493A-8A55-9F1624A924DA}" type="pres">
      <dgm:prSet presAssocID="{DC283C9A-6B6F-452D-9AD0-2C469320BB26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F0078B-D979-40A8-A64D-8A6AC1513E74}" type="pres">
      <dgm:prSet presAssocID="{070FDC92-E066-49DA-A35D-998F8901104B}" presName="bullet5e" presStyleLbl="node1" presStyleIdx="4" presStyleCnt="5"/>
      <dgm:spPr/>
    </dgm:pt>
    <dgm:pt modelId="{DCDCDE19-55C2-451D-9866-8E4CAE5FDF31}" type="pres">
      <dgm:prSet presAssocID="{070FDC92-E066-49DA-A35D-998F8901104B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2DECBE-F366-4B1F-ADBA-2661E4AEBB01}" type="presOf" srcId="{461F36D4-8A8D-4FC5-A844-2F6BB43237AF}" destId="{7433306E-49FA-4D55-AE70-D14776B87814}" srcOrd="0" destOrd="0" presId="urn:microsoft.com/office/officeart/2005/8/layout/arrow2"/>
    <dgm:cxn modelId="{BF982C96-9FF6-4A29-94E6-0570199C3F4C}" type="presOf" srcId="{35688AB2-4AD9-4A85-A2ED-623BE919A71A}" destId="{6F7A3F00-0275-42C0-9DCA-8C4D05D8861F}" srcOrd="0" destOrd="0" presId="urn:microsoft.com/office/officeart/2005/8/layout/arrow2"/>
    <dgm:cxn modelId="{B8AAEB14-FBB8-4FA5-B0AF-07E402577647}" srcId="{461F36D4-8A8D-4FC5-A844-2F6BB43237AF}" destId="{DC283C9A-6B6F-452D-9AD0-2C469320BB26}" srcOrd="3" destOrd="0" parTransId="{BC4C1C93-EBD4-4528-8B9E-91314A9E1D7B}" sibTransId="{CE86AE81-2A6C-432B-9349-5173E36C6215}"/>
    <dgm:cxn modelId="{D057ABFA-5980-46CF-816F-97B4D024ADA8}" type="presOf" srcId="{070FDC92-E066-49DA-A35D-998F8901104B}" destId="{DCDCDE19-55C2-451D-9866-8E4CAE5FDF31}" srcOrd="0" destOrd="0" presId="urn:microsoft.com/office/officeart/2005/8/layout/arrow2"/>
    <dgm:cxn modelId="{B1BD88B1-CB90-4A4F-BC4E-E160FE97D872}" srcId="{461F36D4-8A8D-4FC5-A844-2F6BB43237AF}" destId="{F895FC95-070D-46E7-84B8-2D50E3021258}" srcOrd="1" destOrd="0" parTransId="{8F4B9B56-FDDC-4A6F-82A8-07613E6FD34C}" sibTransId="{B03A7B57-C7F4-4D49-A183-4F379C7FF3F1}"/>
    <dgm:cxn modelId="{2996D02A-65EC-4B9D-917E-C5C3D4A5746C}" srcId="{461F36D4-8A8D-4FC5-A844-2F6BB43237AF}" destId="{070FDC92-E066-49DA-A35D-998F8901104B}" srcOrd="4" destOrd="0" parTransId="{9754D7FE-51C7-424E-B9DE-86A104FF1A28}" sibTransId="{43A1AD63-208E-4A24-A70D-0AB59AC5BABE}"/>
    <dgm:cxn modelId="{1611DB90-C735-4AD0-860C-FCEA718FDA5B}" srcId="{461F36D4-8A8D-4FC5-A844-2F6BB43237AF}" destId="{6330ED98-64F0-4366-A846-3DC38310BB4B}" srcOrd="2" destOrd="0" parTransId="{2E608770-73B7-44D1-9AC3-C59FAACC563B}" sibTransId="{A9F58BE3-8CE5-4D14-8BD1-C45902BF5A88}"/>
    <dgm:cxn modelId="{D0141FD5-6E7C-454F-B7BD-E66B05E9BABC}" type="presOf" srcId="{6330ED98-64F0-4366-A846-3DC38310BB4B}" destId="{BBE1C4CE-3B28-41E7-AEE1-9458DAEA97AC}" srcOrd="0" destOrd="0" presId="urn:microsoft.com/office/officeart/2005/8/layout/arrow2"/>
    <dgm:cxn modelId="{905E4555-74D9-4736-B2DB-1B570B7A6F1A}" type="presOf" srcId="{DC283C9A-6B6F-452D-9AD0-2C469320BB26}" destId="{C82472EA-B91A-493A-8A55-9F1624A924DA}" srcOrd="0" destOrd="0" presId="urn:microsoft.com/office/officeart/2005/8/layout/arrow2"/>
    <dgm:cxn modelId="{8DA9A384-1EA2-4D17-99C4-B9CB006BAE58}" type="presOf" srcId="{F895FC95-070D-46E7-84B8-2D50E3021258}" destId="{C4B43541-0135-4344-8B41-48EC256976B9}" srcOrd="0" destOrd="0" presId="urn:microsoft.com/office/officeart/2005/8/layout/arrow2"/>
    <dgm:cxn modelId="{3A284B42-ABE7-48CC-98AC-8B2EA6ABF7B2}" srcId="{461F36D4-8A8D-4FC5-A844-2F6BB43237AF}" destId="{35688AB2-4AD9-4A85-A2ED-623BE919A71A}" srcOrd="0" destOrd="0" parTransId="{3B44CB1D-CB95-4A01-A9D5-CE2C81C17D38}" sibTransId="{CCD53A9F-1EC2-4D40-AD18-ED29FE20C26F}"/>
    <dgm:cxn modelId="{983B2CDC-61D3-4DAD-B85A-0DB59CD4CD65}" type="presParOf" srcId="{7433306E-49FA-4D55-AE70-D14776B87814}" destId="{DEDB1A9C-C483-476D-85BE-066C380F5BB4}" srcOrd="0" destOrd="0" presId="urn:microsoft.com/office/officeart/2005/8/layout/arrow2"/>
    <dgm:cxn modelId="{166735A4-862A-439F-91C2-030AE92F6C1A}" type="presParOf" srcId="{7433306E-49FA-4D55-AE70-D14776B87814}" destId="{09DF31D0-F8B7-4E8C-894E-D4E9EBE83056}" srcOrd="1" destOrd="0" presId="urn:microsoft.com/office/officeart/2005/8/layout/arrow2"/>
    <dgm:cxn modelId="{AE8D23CC-C613-4905-A4EB-3AE9AD263EFB}" type="presParOf" srcId="{09DF31D0-F8B7-4E8C-894E-D4E9EBE83056}" destId="{9580F939-CAB7-4F6C-8F19-B3F9BBA0D0F2}" srcOrd="0" destOrd="0" presId="urn:microsoft.com/office/officeart/2005/8/layout/arrow2"/>
    <dgm:cxn modelId="{DE067532-0B5A-4806-8C69-3CF5AE545484}" type="presParOf" srcId="{09DF31D0-F8B7-4E8C-894E-D4E9EBE83056}" destId="{6F7A3F00-0275-42C0-9DCA-8C4D05D8861F}" srcOrd="1" destOrd="0" presId="urn:microsoft.com/office/officeart/2005/8/layout/arrow2"/>
    <dgm:cxn modelId="{DABE2C60-F80C-41DF-86B5-20F6306F46E9}" type="presParOf" srcId="{09DF31D0-F8B7-4E8C-894E-D4E9EBE83056}" destId="{8DEBCA4A-E232-4ADF-AD37-EA9F8EE19459}" srcOrd="2" destOrd="0" presId="urn:microsoft.com/office/officeart/2005/8/layout/arrow2"/>
    <dgm:cxn modelId="{A5122F2E-82D5-46EE-912E-C683F09CA2E9}" type="presParOf" srcId="{09DF31D0-F8B7-4E8C-894E-D4E9EBE83056}" destId="{C4B43541-0135-4344-8B41-48EC256976B9}" srcOrd="3" destOrd="0" presId="urn:microsoft.com/office/officeart/2005/8/layout/arrow2"/>
    <dgm:cxn modelId="{47668BF3-1C27-4F73-8D33-A7F5CF0C0436}" type="presParOf" srcId="{09DF31D0-F8B7-4E8C-894E-D4E9EBE83056}" destId="{24A85B09-81A2-4172-B9B0-AEA0E7FBEA67}" srcOrd="4" destOrd="0" presId="urn:microsoft.com/office/officeart/2005/8/layout/arrow2"/>
    <dgm:cxn modelId="{A6C94E2B-3A1A-4C38-8B34-70EDF53593EF}" type="presParOf" srcId="{09DF31D0-F8B7-4E8C-894E-D4E9EBE83056}" destId="{BBE1C4CE-3B28-41E7-AEE1-9458DAEA97AC}" srcOrd="5" destOrd="0" presId="urn:microsoft.com/office/officeart/2005/8/layout/arrow2"/>
    <dgm:cxn modelId="{DC91B7DB-A970-428D-BED1-DBBE3EF97DCF}" type="presParOf" srcId="{09DF31D0-F8B7-4E8C-894E-D4E9EBE83056}" destId="{4AF5244E-95A7-4178-9352-6CAB56F5CA9D}" srcOrd="6" destOrd="0" presId="urn:microsoft.com/office/officeart/2005/8/layout/arrow2"/>
    <dgm:cxn modelId="{4ED09CA7-C123-4B54-8E23-588BC7DEAA43}" type="presParOf" srcId="{09DF31D0-F8B7-4E8C-894E-D4E9EBE83056}" destId="{C82472EA-B91A-493A-8A55-9F1624A924DA}" srcOrd="7" destOrd="0" presId="urn:microsoft.com/office/officeart/2005/8/layout/arrow2"/>
    <dgm:cxn modelId="{5681D31E-1F63-40BD-9E4F-75DA9F8A261B}" type="presParOf" srcId="{09DF31D0-F8B7-4E8C-894E-D4E9EBE83056}" destId="{B4F0078B-D979-40A8-A64D-8A6AC1513E74}" srcOrd="8" destOrd="0" presId="urn:microsoft.com/office/officeart/2005/8/layout/arrow2"/>
    <dgm:cxn modelId="{D2B7CF6E-19B8-452D-8CA2-C1B3D00DBAA3}" type="presParOf" srcId="{09DF31D0-F8B7-4E8C-894E-D4E9EBE83056}" destId="{DCDCDE19-55C2-451D-9866-8E4CAE5FDF31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B1A9C-C483-476D-85BE-066C380F5BB4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0F939-CAB7-4F6C-8F19-B3F9BBA0D0F2}">
      <dsp:nvSpPr>
        <dsp:cNvPr id="0" name=""/>
        <dsp:cNvSpPr/>
      </dsp:nvSpPr>
      <dsp:spPr>
        <a:xfrm>
          <a:off x="600456" y="2960116"/>
          <a:ext cx="140208" cy="1402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A3F00-0275-42C0-9DCA-8C4D05D8861F}">
      <dsp:nvSpPr>
        <dsp:cNvPr id="0" name=""/>
        <dsp:cNvSpPr/>
      </dsp:nvSpPr>
      <dsp:spPr>
        <a:xfrm>
          <a:off x="670560" y="3030220"/>
          <a:ext cx="798576" cy="906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3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.NET Core 1.0</a:t>
          </a:r>
          <a:endParaRPr lang="zh-CN" altLang="en-US" sz="2100" kern="1200" dirty="0"/>
        </a:p>
      </dsp:txBody>
      <dsp:txXfrm>
        <a:off x="670560" y="3030220"/>
        <a:ext cx="798576" cy="906780"/>
      </dsp:txXfrm>
    </dsp:sp>
    <dsp:sp modelId="{8DEBCA4A-E232-4ADF-AD37-EA9F8EE19459}">
      <dsp:nvSpPr>
        <dsp:cNvPr id="0" name=""/>
        <dsp:cNvSpPr/>
      </dsp:nvSpPr>
      <dsp:spPr>
        <a:xfrm>
          <a:off x="1359408" y="2230881"/>
          <a:ext cx="219456" cy="219456"/>
        </a:xfrm>
        <a:prstGeom prst="ellipse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43541-0135-4344-8B41-48EC256976B9}">
      <dsp:nvSpPr>
        <dsp:cNvPr id="0" name=""/>
        <dsp:cNvSpPr/>
      </dsp:nvSpPr>
      <dsp:spPr>
        <a:xfrm>
          <a:off x="1469136" y="2340610"/>
          <a:ext cx="1011936" cy="1596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5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.NET Core 1.1</a:t>
          </a:r>
          <a:endParaRPr lang="zh-CN" altLang="en-US" sz="2100" kern="1200" dirty="0"/>
        </a:p>
      </dsp:txBody>
      <dsp:txXfrm>
        <a:off x="1469136" y="2340610"/>
        <a:ext cx="1011936" cy="1596390"/>
      </dsp:txXfrm>
    </dsp:sp>
    <dsp:sp modelId="{24A85B09-81A2-4172-B9B0-AEA0E7FBEA67}">
      <dsp:nvSpPr>
        <dsp:cNvPr id="0" name=""/>
        <dsp:cNvSpPr/>
      </dsp:nvSpPr>
      <dsp:spPr>
        <a:xfrm>
          <a:off x="2334768" y="1649476"/>
          <a:ext cx="292608" cy="292608"/>
        </a:xfrm>
        <a:prstGeom prst="ellipse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1C4CE-3B28-41E7-AEE1-9458DAEA97AC}">
      <dsp:nvSpPr>
        <dsp:cNvPr id="0" name=""/>
        <dsp:cNvSpPr/>
      </dsp:nvSpPr>
      <dsp:spPr>
        <a:xfrm>
          <a:off x="2481072" y="1795780"/>
          <a:ext cx="1176528" cy="2141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047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.NET Core 2.0</a:t>
          </a:r>
          <a:endParaRPr lang="zh-CN" altLang="en-US" sz="2100" kern="1200" dirty="0"/>
        </a:p>
      </dsp:txBody>
      <dsp:txXfrm>
        <a:off x="2481072" y="1795780"/>
        <a:ext cx="1176528" cy="2141220"/>
      </dsp:txXfrm>
    </dsp:sp>
    <dsp:sp modelId="{4AF5244E-95A7-4178-9352-6CAB56F5CA9D}">
      <dsp:nvSpPr>
        <dsp:cNvPr id="0" name=""/>
        <dsp:cNvSpPr/>
      </dsp:nvSpPr>
      <dsp:spPr>
        <a:xfrm>
          <a:off x="3468624" y="1195324"/>
          <a:ext cx="377952" cy="377952"/>
        </a:xfrm>
        <a:prstGeom prst="ellipse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472EA-B91A-493A-8A55-9F1624A924DA}">
      <dsp:nvSpPr>
        <dsp:cNvPr id="0" name=""/>
        <dsp:cNvSpPr/>
      </dsp:nvSpPr>
      <dsp:spPr>
        <a:xfrm>
          <a:off x="3657600" y="1384300"/>
          <a:ext cx="1219200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269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.NET Core 2.1</a:t>
          </a:r>
          <a:endParaRPr lang="zh-CN" altLang="en-US" sz="2100" kern="1200" dirty="0"/>
        </a:p>
      </dsp:txBody>
      <dsp:txXfrm>
        <a:off x="3657600" y="1384300"/>
        <a:ext cx="1219200" cy="2552700"/>
      </dsp:txXfrm>
    </dsp:sp>
    <dsp:sp modelId="{B4F0078B-D979-40A8-A64D-8A6AC1513E74}">
      <dsp:nvSpPr>
        <dsp:cNvPr id="0" name=""/>
        <dsp:cNvSpPr/>
      </dsp:nvSpPr>
      <dsp:spPr>
        <a:xfrm>
          <a:off x="4636008" y="892047"/>
          <a:ext cx="481584" cy="481584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CDE19-55C2-451D-9866-8E4CAE5FDF31}">
      <dsp:nvSpPr>
        <dsp:cNvPr id="0" name=""/>
        <dsp:cNvSpPr/>
      </dsp:nvSpPr>
      <dsp:spPr>
        <a:xfrm>
          <a:off x="4876800" y="1132839"/>
          <a:ext cx="1219200" cy="2804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181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.NET Core 2.2</a:t>
          </a:r>
          <a:endParaRPr lang="zh-CN" altLang="en-US" sz="2100" kern="1200" dirty="0"/>
        </a:p>
      </dsp:txBody>
      <dsp:txXfrm>
        <a:off x="4876800" y="1132839"/>
        <a:ext cx="1219200" cy="2804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405C5-BC54-48B4-BA8D-ADFB15747AE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E226-8B37-4ED8-9A1C-9429FA853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846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060B4-F507-4FBD-9C8D-BF6D655C8110}" type="datetimeFigureOut">
              <a:rPr lang="zh-CN" altLang="en-US" smtClean="0"/>
              <a:pPr/>
              <a:t>2018/11/20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650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EAEED-2538-4AB2-9435-98CA9DB98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1637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standard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EAEED-2538-4AB2-9435-98CA9DB9881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3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Core</a:t>
            </a:r>
            <a:r>
              <a:rPr lang="zh-CN" altLang="en-US" dirty="0" smtClean="0"/>
              <a:t>官方文档</a:t>
            </a:r>
            <a:endParaRPr lang="en-US" altLang="zh-CN" dirty="0" smtClean="0"/>
          </a:p>
          <a:p>
            <a:r>
              <a:rPr lang="en-US" altLang="zh-CN" dirty="0" smtClean="0"/>
              <a:t>.NET</a:t>
            </a:r>
            <a:r>
              <a:rPr lang="zh-CN" altLang="en-US" dirty="0" smtClean="0"/>
              <a:t>官方文档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部署</a:t>
            </a:r>
            <a:endParaRPr lang="en-US" altLang="zh-CN" dirty="0" smtClean="0"/>
          </a:p>
          <a:p>
            <a:r>
              <a:rPr lang="zh-CN" altLang="en-US" dirty="0" smtClean="0"/>
              <a:t>一个接口多种实现时</a:t>
            </a:r>
            <a:r>
              <a:rPr lang="en-US" altLang="zh-CN" dirty="0" smtClean="0"/>
              <a:t>IOC</a:t>
            </a:r>
            <a:r>
              <a:rPr lang="zh-CN" altLang="en-US" dirty="0" smtClean="0"/>
              <a:t>容器的使用方法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EAEED-2538-4AB2-9435-98CA9DB9881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664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EAEED-2538-4AB2-9435-98CA9DB9881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548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ASP.NET Core </a:t>
            </a:r>
            <a:r>
              <a:rPr lang="zh-CN" altLang="en-US" dirty="0" smtClean="0"/>
              <a:t>具有如下优点：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能够在 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macOS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上进行开发和运行。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开放源代码和以社区为</a:t>
            </a:r>
            <a:r>
              <a:rPr lang="zh-CN" altLang="en-US" dirty="0" smtClean="0"/>
              <a:t>中心，促进更健康的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生态。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内置依赖项注入。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轻型的高性能模块化 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请求管道。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多种托管服务器：现在不是局限于</a:t>
            </a:r>
            <a:r>
              <a:rPr lang="en-US" altLang="zh-CN" dirty="0" smtClean="0"/>
              <a:t>IIS</a:t>
            </a:r>
            <a:r>
              <a:rPr lang="zh-CN" altLang="en-US" dirty="0" smtClean="0"/>
              <a:t>一种服务器，能够在 </a:t>
            </a:r>
            <a:r>
              <a:rPr lang="en-US" altLang="zh-CN" dirty="0" smtClean="0"/>
              <a:t>IIS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Docker </a:t>
            </a:r>
            <a:r>
              <a:rPr lang="zh-CN" altLang="en-US" dirty="0" smtClean="0"/>
              <a:t>上进行托管或在自己的进程中进行自托管。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发布周期更快：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Framework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作为一个整体产品发布，但是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被分解成多个部分。</a:t>
            </a:r>
            <a:r>
              <a:rPr lang="zh-CN" altLang="en-US" dirty="0" smtClean="0"/>
              <a:t>不在是随框架版本的发布，才能解决之前版本的问题。基于</a:t>
            </a:r>
            <a:r>
              <a:rPr lang="en-US" altLang="zh-CN" dirty="0" err="1" smtClean="0"/>
              <a:t>Nuget</a:t>
            </a:r>
            <a:r>
              <a:rPr lang="zh-CN" altLang="en-US" dirty="0" smtClean="0"/>
              <a:t>的包发布，使的问题的修复能够更高效。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其他</a:t>
            </a:r>
            <a:r>
              <a:rPr lang="zh-CN" altLang="en-US" dirty="0" smtClean="0"/>
              <a:t>优点，大家可以在使用中自行摸索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市场应用：微信支付平台、游戏开发公司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EAEED-2538-4AB2-9435-98CA9DB9881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279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</a:t>
            </a:r>
            <a:r>
              <a:rPr lang="en-US" altLang="zh-CN" dirty="0" smtClean="0"/>
              <a:t>www.microsoft.com/net/download/archives</a:t>
            </a:r>
          </a:p>
          <a:p>
            <a:r>
              <a:rPr lang="zh-CN" altLang="en-US" dirty="0" smtClean="0"/>
              <a:t>非官方的</a:t>
            </a:r>
            <a:r>
              <a:rPr lang="en-US" altLang="zh-CN" dirty="0" err="1" smtClean="0"/>
              <a:t>Xamarin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[‘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zæmərɪn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之前已经移植了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框架的大部分内容来在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系统上运行。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以前的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Framework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之间是无法共享二进制文件的。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标准库和通用基础架构的推出，这两个框架现在成为统一的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生态系统的一部分。</a:t>
            </a:r>
            <a:endParaRPr lang="zh-CN" altLang="en-US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的一部分努力是创建一个标准化的平台，允许所有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实现共享相同的库。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EAEED-2538-4AB2-9435-98CA9DB9881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48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Framework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：构建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应用程序，构建运行在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：构建跨平台命令行应用程序、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应用程序、云服务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Standard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：创建可以被所有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Framework)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所引用的类库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Core &amp; .NET Framework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 Standard Library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的实现，一种是跨平台，而另一种是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下特有的，除实现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 Standard Library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Core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Framework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都有各自特有的实现。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Standard Library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是跨操作系统的关键所在，它定义了一组接口，而每个操作系统有各自的实现，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可以动态下载当前操作系统的实现，从而实现跨操作系统（暨跨操作系统共享代码）的类库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EAEED-2538-4AB2-9435-98CA9DB9881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422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.NET Standard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是一套正式的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API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规范，有望在所有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实现中推出。 推出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Standard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的背后动机是要提高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生态系统中的一致性。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实现以特定版本的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Standard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为目标。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实现版本都会公布它所支持的最高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Standard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版本，这种声明意味着它也支持以前的版本。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Framework 4.6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Standard 1.3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。也就是说，它会公开在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Standard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1.3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中定义的所有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EAEED-2538-4AB2-9435-98CA9DB9881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887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使用反向代理服务的好处：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它可以限制所承载的应用中的公开的公共外围应用。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它可以提供额外的配置和防护层。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它可以更好地与现有基础结构集成。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它可以简化负载均衡和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配置。 仅反向代理服务器需要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证书，并且该服务器可使用普通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在内部网络上与应用服务器通信。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EAEED-2538-4AB2-9435-98CA9DB9881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389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EAEED-2538-4AB2-9435-98CA9DB9881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9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除了可以使用内置的</a:t>
            </a:r>
            <a:r>
              <a:rPr lang="en-US" altLang="zh-CN" dirty="0" smtClean="0"/>
              <a:t>IOC</a:t>
            </a:r>
            <a:r>
              <a:rPr lang="zh-CN" altLang="en-US" dirty="0" smtClean="0"/>
              <a:t>容器外，还可以使用</a:t>
            </a:r>
            <a:r>
              <a:rPr lang="en-US" altLang="zh-CN" dirty="0" err="1" smtClean="0"/>
              <a:t>Autofac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StructureMap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进行替代。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https://github.com/aspnet/DependencyInjection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EAEED-2538-4AB2-9435-98CA9DB9881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088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http://10.138.61.157:54321/index.html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EAEED-2538-4AB2-9435-98CA9DB9881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251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idx="4294967295" hasCustomPrompt="1"/>
          </p:nvPr>
        </p:nvSpPr>
        <p:spPr>
          <a:xfrm>
            <a:off x="0" y="1431132"/>
            <a:ext cx="9144000" cy="110251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微软雅黑" pitchFamily="34" charset="-122"/>
              </a:rPr>
              <a:t>  </a:t>
            </a:r>
            <a:r>
              <a:rPr lang="en-US" altLang="zh-CN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微软雅黑" pitchFamily="34" charset="-122"/>
              </a:rPr>
              <a:t/>
            </a:r>
            <a:br>
              <a:rPr lang="en-US" altLang="zh-CN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微软雅黑" pitchFamily="34" charset="-122"/>
              </a:rPr>
            </a:br>
            <a:r>
              <a:rPr lang="en-US" altLang="zh-CN" sz="4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微软雅黑" pitchFamily="34" charset="-122"/>
              </a:rPr>
              <a:t/>
            </a:r>
            <a:br>
              <a:rPr lang="en-US" altLang="zh-CN" sz="4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微软雅黑" pitchFamily="34" charset="-122"/>
              </a:rPr>
            </a:b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微软雅黑" pitchFamily="34" charset="-122"/>
              </a:rPr>
              <a:t> </a:t>
            </a:r>
            <a:r>
              <a:rPr lang="en-US" altLang="zh-CN" sz="4000" b="1" dirty="0" smtClean="0">
                <a:latin typeface="黑体" pitchFamily="49" charset="-122"/>
                <a:ea typeface="黑体" pitchFamily="49" charset="-122"/>
                <a:sym typeface="微软雅黑" pitchFamily="34" charset="-122"/>
              </a:rPr>
              <a:t/>
            </a:r>
            <a:br>
              <a:rPr lang="en-US" altLang="zh-CN" sz="4000" b="1" dirty="0" smtClean="0">
                <a:latin typeface="黑体" pitchFamily="49" charset="-122"/>
                <a:ea typeface="黑体" pitchFamily="49" charset="-122"/>
                <a:sym typeface="微软雅黑" pitchFamily="34" charset="-122"/>
              </a:rPr>
            </a:br>
            <a:r>
              <a:rPr lang="en-US" altLang="zh-CN" sz="4000" b="1" dirty="0" smtClean="0">
                <a:latin typeface="黑体" pitchFamily="49" charset="-122"/>
                <a:ea typeface="黑体" pitchFamily="49" charset="-122"/>
                <a:sym typeface="微软雅黑" pitchFamily="34" charset="-122"/>
              </a:rPr>
              <a:t>                  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4294967295" hasCustomPrompt="1"/>
          </p:nvPr>
        </p:nvSpPr>
        <p:spPr>
          <a:xfrm>
            <a:off x="0" y="3131344"/>
            <a:ext cx="9144000" cy="314325"/>
          </a:xfrm>
        </p:spPr>
        <p:txBody>
          <a:bodyPr/>
          <a:lstStyle/>
          <a:p>
            <a:pPr algn="ctr" eaLnBrk="1" hangingPunct="1"/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zh-CN" sz="20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9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3CBB-A236-419E-A16A-D565D5AF1DB3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483E-64D1-4F3C-B7C2-A95698B71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6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3CBB-A236-419E-A16A-D565D5AF1DB3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483E-64D1-4F3C-B7C2-A95698B71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349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3CBB-A236-419E-A16A-D565D5AF1DB3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483E-64D1-4F3C-B7C2-A95698B71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976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3CBB-A236-419E-A16A-D565D5AF1DB3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483E-64D1-4F3C-B7C2-A95698B71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31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00CAB7-1A47-48DA-B371-F371F77513E4}" type="datetime1">
              <a:rPr lang="zh-CN" altLang="en-US" smtClean="0"/>
              <a:pPr>
                <a:defRPr/>
              </a:pPr>
              <a:t>2018/11/20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3EECF-B76E-4BDE-8EB2-AB244C1FBF5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9677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3CBB-A236-419E-A16A-D565D5AF1DB3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483E-64D1-4F3C-B7C2-A95698B71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659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3CBB-A236-419E-A16A-D565D5AF1DB3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483E-64D1-4F3C-B7C2-A95698B71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104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3CBB-A236-419E-A16A-D565D5AF1DB3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483E-64D1-4F3C-B7C2-A95698B71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078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3CBB-A236-419E-A16A-D565D5AF1DB3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483E-64D1-4F3C-B7C2-A95698B71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379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6780"/>
            <a:ext cx="9144000" cy="426720"/>
          </a:xfrm>
          <a:prstGeom prst="rect">
            <a:avLst/>
          </a:prstGeom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0CAB7-1A47-48DA-B371-F371F77513E4}" type="datetime1">
              <a:rPr lang="zh-CN" altLang="en-US"/>
              <a:pPr>
                <a:defRPr/>
              </a:pPr>
              <a:t>2018/11/20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3EECF-B76E-4BDE-8EB2-AB244C1FBF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标题 2"/>
          <p:cNvSpPr txBox="1">
            <a:spLocks/>
          </p:cNvSpPr>
          <p:nvPr userDrawn="1"/>
        </p:nvSpPr>
        <p:spPr bwMode="auto">
          <a:xfrm>
            <a:off x="0" y="26194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00A6BA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dirty="0" smtClean="0">
                <a:solidFill>
                  <a:srgbClr val="00A6BA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dirty="0">
              <a:solidFill>
                <a:srgbClr val="00A6BA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49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6780"/>
            <a:ext cx="9144000" cy="426720"/>
          </a:xfrm>
          <a:prstGeom prst="rect">
            <a:avLst/>
          </a:prstGeom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0CAB7-1A47-48DA-B371-F371F77513E4}" type="datetime1">
              <a:rPr lang="zh-CN" altLang="en-US"/>
              <a:pPr>
                <a:defRPr/>
              </a:pPr>
              <a:t>2018/11/20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3EECF-B76E-4BDE-8EB2-AB244C1FBF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标题 2"/>
          <p:cNvSpPr txBox="1">
            <a:spLocks/>
          </p:cNvSpPr>
          <p:nvPr userDrawn="1"/>
        </p:nvSpPr>
        <p:spPr bwMode="auto">
          <a:xfrm>
            <a:off x="0" y="26194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00A6BA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dirty="0" smtClean="0">
                <a:solidFill>
                  <a:srgbClr val="00A6BA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dirty="0">
              <a:solidFill>
                <a:srgbClr val="00A6BA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49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6780"/>
            <a:ext cx="9144000" cy="426720"/>
          </a:xfrm>
          <a:prstGeom prst="rect">
            <a:avLst/>
          </a:prstGeom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0CAB7-1A47-48DA-B371-F371F77513E4}" type="datetime1">
              <a:rPr lang="zh-CN" altLang="en-US"/>
              <a:pPr>
                <a:defRPr/>
              </a:pPr>
              <a:t>2018/11/20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3EECF-B76E-4BDE-8EB2-AB244C1FBF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标题 2"/>
          <p:cNvSpPr txBox="1">
            <a:spLocks/>
          </p:cNvSpPr>
          <p:nvPr userDrawn="1"/>
        </p:nvSpPr>
        <p:spPr bwMode="auto">
          <a:xfrm>
            <a:off x="0" y="26194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00A6BA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dirty="0" smtClean="0">
                <a:solidFill>
                  <a:srgbClr val="00A6BA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dirty="0">
              <a:solidFill>
                <a:srgbClr val="00A6BA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49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18864" y="4734842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0CAB7-1A47-48DA-B371-F371F77513E4}" type="datetime1">
              <a:rPr lang="zh-CN" altLang="en-US"/>
              <a:pPr>
                <a:defRPr/>
              </a:pPr>
              <a:t>2018/11/20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85864" y="4734842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14864" y="4734842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3EECF-B76E-4BDE-8EB2-AB244C1FBF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664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2"/>
          <p:cNvSpPr txBox="1">
            <a:spLocks/>
          </p:cNvSpPr>
          <p:nvPr userDrawn="1"/>
        </p:nvSpPr>
        <p:spPr bwMode="auto">
          <a:xfrm>
            <a:off x="0" y="26194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00A6BA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dirty="0" smtClean="0">
                <a:solidFill>
                  <a:srgbClr val="00A6BA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dirty="0">
              <a:solidFill>
                <a:srgbClr val="00A6B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标题 2"/>
          <p:cNvSpPr txBox="1">
            <a:spLocks/>
          </p:cNvSpPr>
          <p:nvPr userDrawn="1"/>
        </p:nvSpPr>
        <p:spPr bwMode="auto">
          <a:xfrm>
            <a:off x="0" y="26194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00A6BA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dirty="0" smtClean="0">
                <a:solidFill>
                  <a:srgbClr val="00A6BA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dirty="0">
              <a:solidFill>
                <a:srgbClr val="00A6BA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6780"/>
            <a:ext cx="9144000" cy="42672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2843808" y="1563638"/>
            <a:ext cx="35228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cap="none" spc="0" dirty="0" smtClean="0">
                <a:ln w="1905"/>
                <a:solidFill>
                  <a:srgbClr val="00A6BA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Thanks</a:t>
            </a:r>
            <a:endParaRPr lang="zh-CN" altLang="en-US" sz="7200" b="1" cap="none" spc="0" dirty="0">
              <a:ln w="1905"/>
              <a:solidFill>
                <a:srgbClr val="00A6BA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9515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18864" y="4734842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0CAB7-1A47-48DA-B371-F371F77513E4}" type="datetime1">
              <a:rPr lang="zh-CN" altLang="en-US"/>
              <a:pPr>
                <a:defRPr/>
              </a:pPr>
              <a:t>2018/11/20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85864" y="4734842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14864" y="4734842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3EECF-B76E-4BDE-8EB2-AB244C1FBF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664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734842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0CAB7-1A47-48DA-B371-F371F77513E4}" type="datetime1">
              <a:rPr lang="zh-CN" altLang="en-US"/>
              <a:pPr>
                <a:defRPr/>
              </a:pPr>
              <a:t>2018/11/20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734842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734842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3EECF-B76E-4BDE-8EB2-AB244C1FBF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366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6780"/>
            <a:ext cx="9144000" cy="426720"/>
          </a:xfrm>
          <a:prstGeom prst="rect">
            <a:avLst/>
          </a:prstGeom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0CAB7-1A47-48DA-B371-F371F77513E4}" type="datetime1">
              <a:rPr lang="zh-CN" altLang="en-US"/>
              <a:pPr>
                <a:defRPr/>
              </a:pPr>
              <a:t>2018/11/20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3EECF-B76E-4BDE-8EB2-AB244C1FBF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标题 2"/>
          <p:cNvSpPr txBox="1">
            <a:spLocks/>
          </p:cNvSpPr>
          <p:nvPr userDrawn="1"/>
        </p:nvSpPr>
        <p:spPr bwMode="auto">
          <a:xfrm>
            <a:off x="0" y="26194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00A6BA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dirty="0" smtClean="0">
                <a:solidFill>
                  <a:srgbClr val="00A6BA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dirty="0">
              <a:solidFill>
                <a:srgbClr val="00A6BA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49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640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3CBB-A236-419E-A16A-D565D5AF1DB3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483E-64D1-4F3C-B7C2-A95698B71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60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3CBB-A236-419E-A16A-D565D5AF1DB3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483E-64D1-4F3C-B7C2-A95698B71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71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C40ABEAF-938B-4B6B-9D72-11C220E8BDEA}" type="datetime1">
              <a:rPr lang="zh-CN" altLang="en-US"/>
              <a:pPr>
                <a:defRPr/>
              </a:pPr>
              <a:t>2018/11/20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A5E195DF-01FD-416D-9F90-5DB9A98C5C0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103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6780"/>
            <a:ext cx="9144000" cy="4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0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4" r:id="rId2"/>
    <p:sldLayoutId id="2147484027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4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40ABEAF-938B-4B6B-9D72-11C220E8BDEA}" type="datetime1">
              <a:rPr lang="zh-CN" altLang="en-US" smtClean="0"/>
              <a:pPr>
                <a:defRPr/>
              </a:pPr>
              <a:t>2018/11/20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E195DF-01FD-416D-9F90-5DB9A98C5C04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6780"/>
            <a:ext cx="9144000" cy="4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1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  <p:sldLayoutId id="2147484041" r:id="rId13"/>
    <p:sldLayoutId id="214748404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cn/dotnet/standard/net-standar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-58751" y="3219822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系统研发一部 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</a:rPr>
              <a:t>谭鹏</a:t>
            </a:r>
            <a:endParaRPr lang="en-US" altLang="zh-CN" sz="28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2800" dirty="0" smtClean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3" name="标题 8"/>
          <p:cNvSpPr txBox="1">
            <a:spLocks/>
          </p:cNvSpPr>
          <p:nvPr/>
        </p:nvSpPr>
        <p:spPr>
          <a:xfrm>
            <a:off x="-36512" y="1606154"/>
            <a:ext cx="9144000" cy="139764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8A81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dirty="0" err="1" smtClean="0">
                <a:solidFill>
                  <a:srgbClr val="F8A81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NETCore</a:t>
            </a:r>
            <a:r>
              <a:rPr lang="zh-CN" altLang="en-US" dirty="0" smtClean="0">
                <a:solidFill>
                  <a:srgbClr val="F8A81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入门及</a:t>
            </a:r>
            <a:r>
              <a:rPr lang="en-US" altLang="zh-CN" dirty="0" smtClean="0">
                <a:solidFill>
                  <a:srgbClr val="F8A81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IOC</a:t>
            </a:r>
            <a:r>
              <a:rPr lang="zh-CN" altLang="en-US" dirty="0" smtClean="0">
                <a:solidFill>
                  <a:srgbClr val="F8A81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容器</a:t>
            </a:r>
            <a:r>
              <a:rPr lang="en-US" altLang="zh-CN" dirty="0" smtClean="0">
                <a:solidFill>
                  <a:srgbClr val="F8A81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solidFill>
                  <a:srgbClr val="F8A81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5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275605"/>
            <a:ext cx="3238500" cy="3356697"/>
          </a:xfrm>
          <a:prstGeom prst="rect">
            <a:avLst/>
          </a:prstGeom>
        </p:spPr>
      </p:pic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179512" y="195486"/>
            <a:ext cx="22589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dirty="0" smtClean="0"/>
              <a:t>IOC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DI</a:t>
            </a:r>
            <a:r>
              <a:rPr lang="zh-CN" altLang="en-US" sz="2800" dirty="0" smtClean="0"/>
              <a:t>介绍</a:t>
            </a:r>
            <a:endParaRPr lang="zh-CN" altLang="zh-C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41162" y="743380"/>
            <a:ext cx="50509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IOC</a:t>
            </a:r>
            <a:r>
              <a:rPr lang="zh-CN" altLang="en-US" sz="1400" dirty="0" smtClean="0"/>
              <a:t>，即控制反转。说到反转那就有正转。</a:t>
            </a:r>
            <a:endParaRPr lang="en-US" altLang="zh-CN" sz="1400" dirty="0" smtClean="0"/>
          </a:p>
          <a:p>
            <a:r>
              <a:rPr lang="zh-CN" altLang="en-US" sz="1400" dirty="0" smtClean="0"/>
              <a:t>所谓的正转是说类中依赖其他类时，我们在使用类时，由我们在代码中同步构造依赖类。</a:t>
            </a:r>
            <a:endParaRPr lang="en-US" altLang="zh-CN" sz="1400" dirty="0" smtClean="0"/>
          </a:p>
          <a:p>
            <a:r>
              <a:rPr lang="zh-CN" altLang="en-US" sz="1400" dirty="0" smtClean="0"/>
              <a:t>而反转说的是依赖类的创建不在</a:t>
            </a:r>
            <a:r>
              <a:rPr lang="zh-CN" altLang="en-US" sz="1400" dirty="0"/>
              <a:t>由</a:t>
            </a:r>
            <a:r>
              <a:rPr lang="zh-CN" altLang="en-US" sz="1400" dirty="0" smtClean="0"/>
              <a:t>我们手动创建，而是由</a:t>
            </a:r>
            <a:r>
              <a:rPr lang="en-US" altLang="zh-CN" sz="1400" dirty="0" smtClean="0"/>
              <a:t>IOC</a:t>
            </a:r>
            <a:r>
              <a:rPr lang="zh-CN" altLang="en-US" sz="1400" dirty="0" smtClean="0"/>
              <a:t>容器进行提供，然后借助</a:t>
            </a:r>
            <a:r>
              <a:rPr lang="en-US" altLang="zh-CN" sz="1400" dirty="0" smtClean="0"/>
              <a:t>DI</a:t>
            </a:r>
            <a:r>
              <a:rPr lang="zh-CN" altLang="en-US" sz="1400" dirty="0" smtClean="0"/>
              <a:t>的方式注入到主类中。</a:t>
            </a:r>
            <a:endParaRPr lang="en-US" altLang="zh-CN" sz="1400" dirty="0" smtClean="0"/>
          </a:p>
          <a:p>
            <a:r>
              <a:rPr lang="en-US" altLang="zh-CN" sz="1400" dirty="0" smtClean="0"/>
              <a:t>       DI</a:t>
            </a:r>
            <a:r>
              <a:rPr lang="zh-CN" altLang="en-US" sz="1400" dirty="0" smtClean="0"/>
              <a:t>，即依赖注入。常用的依赖注入有三种方式：</a:t>
            </a:r>
            <a:endParaRPr lang="en-US" altLang="zh-CN" sz="1400" dirty="0" smtClean="0"/>
          </a:p>
          <a:p>
            <a:r>
              <a:rPr lang="zh-CN" altLang="en-US" sz="1400" dirty="0" smtClean="0"/>
              <a:t>构造器、属性、方法。</a:t>
            </a:r>
            <a:r>
              <a:rPr lang="en-US" altLang="zh-CN" sz="1400" dirty="0" smtClean="0"/>
              <a:t>.NET Core</a:t>
            </a:r>
            <a:r>
              <a:rPr lang="zh-CN" altLang="en-US" sz="1400" dirty="0" smtClean="0"/>
              <a:t>只支持构造器注入一种方式。</a:t>
            </a:r>
            <a:endParaRPr lang="zh-CN" altLang="en-US" sz="1400" dirty="0"/>
          </a:p>
        </p:txBody>
      </p:sp>
      <p:pic>
        <p:nvPicPr>
          <p:cNvPr id="3074" name="Picture 2" descr="https://images0.cnblogs.com/blog/289233/201501/26142137831829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36776"/>
            <a:ext cx="32004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png;base64,iVBORw0KGgoAAAANSUhEUgAAAVQAAAGiCAIAAAA3O6nmAAAgAElEQVR4nO29b3Bkx3UfOt+oT9qk6oX8Io4AW7OKZXKJmAAZk0PWg2XDUCoiMVUmhIq565hjCLI35lrEGKCfaS3EqVmWmAAEkxEtgAVS8SCQkZJAjVhr1lJIBiqUBNk10EYGQzzEvt4Qr4IthX7cUlB5SJQP8z78hJOz3X379r0zmDuDe079amv24v7p27d/fU6fPn061RAREUmkpOIugIiISDwi5BcRSagI+UVEEipCfhGRhIqQv9Pl4OCgVqvRf2u12sHBQeBVhUKhXq/zI7VarVQqtbx4It0rQv5Ol1KplM1m+ZFsNru3t2e/KpvNVqtVfiSfz+fz+daXT6RrRcjf6aLTuFAoFAoF+q9Rn2ezWWh+MgEymUypVCqVSoVCQelNRJIpQv6OloODg2w2e3h4WGCSzWZzuRx+5/N56h329vaq1ere3t7e3l42m61UKnt7e/V6fW9vr1KpUB9RKBTE/hdpCPk7XAqFQi6X40cODg4ymYwynteFND+E30SYLwIR8ne0ZLNZxUTH0N3P51ev1/P5fLVazWaz5XK5XC7ncrlyuZzNZkulUrVapX+VPkUkgSLk71ypVCqVSoWztFar5XK5er1OWr1SqRweHtIJ9XodnQU0f71eLxQKYDtX+PV6XfS/iJC/cwVePU7+XC4HnQ/qQsNzd6BOfpxJ5M9kMtVqVcgv0hDyd6yUy2WodCJ/Pp/PZDIgfz6fh4WvXFWv1+HVz2Qy8Ajq5G+I5hdpNBo6+W/cuFETCSl//ud/Dh+753mt+jBkzIP8GMCDuo1GI5/Pl8tl/SqwulKppFIp+PlrtVojVvLfunXrzJkzKZH2ytNP/27gp1HJf/bjZ++/v++hhx8UuOMzY0986UsvfOlLL1y69HQL+Q/J5XIY/DeOqdsICtfLZrPQ/LXj0EAiPwYF7ST/jRs37k5/xNvfFrQNK6uLjz76SOCnUcmf/mj6O997M/bSdxf2D955/4P33v/gvS996YXA2LuwQuP8BiN/o9HA/L9+frVaRSwAxgVge6lUKpfL9XoddkS9XjcaDichQv72Q8jfPpw0+ek3kR+q2xiui/Npnh99B7oJv8HCiYqQv/0Q8rcP7ST/4eFhqVQCsbPZrMJ//iclEIgmAhAX6LI6qCUi5G8/hPztw8mRH+G99N9MJsNZvbe3x4/UajX6k0J+GPxUtkqlkslkWt5PGUXI334I+duHkyM/qWuIUZ8XCgVdjfMzy+Wy7t5rW4S/kL/9EPK3DydH/r29vWgUReTP4eGhsiKw/SLkbz+E/O3DiY75u12E/O2HkL99EPJbRMjffgj52wchv0WE/O2HkL99EPJbRMjffgj52wchv0WE/O2HkL99EPJbRMjffgj52wchv0WE/O2HkL99SDj5d3Z29vf3/f4q5G8/hPztQ8LJ/9prrz3//Bf9/hoX+Xd2N2fni2GvUi5ZWV1cWV2M8PSZ4nQzhZ+cuhjtuVTsmMm/s7u5s7vpcub6xprL3cYnzm/Vr0Uuz9Dw4OTUxVAPDYuHHn6wxnbXSYhcuHDhjjvueOONN4x/dSd/9ery0PBg9ery+sYaQfnv+sba+MT5/oE+lxtOTl10PJPQ05vmjQTNJmwnsr6x1j/Q597AturXlLY9OjbCSz46NjI6NuJegPjJX7263NObXlia45icuqgcGRoe7OlNu7B6YWmupzftXqejYyP8s41PnOc1ODQ8GLZlBCKx5P/N/D85d+5e419Dkb+nN60c7B/oq15d5kdCUVonswWz80W9ACuri6lUirc6P5U2PnGeSqi00oWlOXuZ8e78DlTsldXFnt50KFOiU8jf2m/ZP9Dn/i13djd7etN0c16hs/PFUH2zIxJL/hdnZ4Y/9Umj8m8n+Xd2NxVrGcqGH1H+69K6+gf6iPA7u5v9A31GW6CnNz07X/SzVgL11uTURXp93lZhDYVqh6eB/Osba8rHWFia45dXry5TZ2kE78upQnd2N4eGB3mLacn7ehr5b926FVdawXbKr/7q0IuzM2++tWJU/u7k36pfa7LBoMnNzhcV65Ibnn5mJj19YWluZXXRMvSoXl02srGnN+3HUhcNh4Gt0lYnpy7SPdFuXTqC+MmP6mj+W+r9KAHcVtiLb0NA9aGbGJ84jx8rq4s4iKFEBM+QESD///if//3gv/6ngx/t/acbfzH9f12KPcXgSeMXH3rg7do3vP1to/IP5fBrSYOx3L96ddnv2tGxEXej0q/ws/NFpflR2zM+Fw/lgI3Q05uGi0qHi/1/esgf9lvOFKeVqp8pTqNCR8dGjN8mrFnlB5D///sf/61VFdhdMCr/sORX+nrY2I4Ov2bID77hN6l3vSFZFHgE8usYGh6ENwr9wux8MYKTu1PIr9hd/QN9M8VpfkRxbLbqW3L0D/Sh9scnzk9OXVQcgS1EwsnvmZR/V2h+DAdI869vrJFtqMNvnNik2e8xJz95H+CcAmvce4FOIX8s31J5IoZSVKFb9WujYyPo6S3unwgQ8uvKv9PIr5+wVb9GNnYz704OPx0ump/P5ymuRzJdHZtrUshvOQFdAyl5pUJhUqZSqSY/OYeQ39OUvzv51zfWWtJg/Lx9C0tzYJFy1ejYyM7upgv5ldliBZE1Pya8ObF1tYRX445qC+Inf/PefkeHn+U7cUtpfOK8PtfSP9DnWKEuEPJ7+9uv/8m/Ghr6lQjkb1WDsTxCnz/CKN27fXZNd/jb/fxABPKvrC6OT5xXBqELS3PGOayt+jXHsL9TQn67saTP63r72zPF6cmpi8oAaaY4PTQ8aJxobflUX8LJ/9T4k3Nzc5HJrzi3EfrCj1iis+wOOSPo67ff7N/Z3TQ2SLy18U+OvqpOIT8m2AhwufMj8GcY7xAhPNMPPIJCQajASTuE/N/ffjudvvvo6Cga+fXPratTS6tAi4pWcoX8Q8ODus/PHmbLi7qyusiVirHM0FI6EPOqH4ejyuUF4yf/yupik99ydGwk7AIJpa9Rupih4UHlOE2rtOSVhfyK2g9FfsxyKwdDNRiL4e3ydE5+eIv0GTsL9+BIRovdql/jRi7WuSh62zJrMDtfpPFIBMRPfqMdFfZbtioCt6c3jRVaJzTJBySc/LraD0V+4xSse4OBBzdy4XXy69zzGxrAtvfY1JK3v62b+hh72ouBqDP8jhDYC8RPfhhOkb/lyupiq1xxfCio+1daCJ38f7LyytOf/+ypx/V3NjyT2g9FfmMzcG8wTYZvNEN+4xQdJi/geyLXfaCDGVP6+I11BBHW9sZP/ia/pbHviAC4HvitQq0OCgUltv+Hf/mD55//4uXTLvfdd9+LszNGte9O/pXVReNHcWwwxjFmKDia/XohuWNbaVrkdabeAfNTfuE6+ggUN1fmrVwqM07yY9AS+VvOzhdbMg6vHq/0UI5jqN9yEyDJq/qMar/hTH6/z00NBh4BP2//0PBgM7kevKjkh3onZW5ZF0jK36j50XkZr8V6HqxPnXRL8hEz+QO/JcY//QN9euiCsuqumc9psZrg/6c6bcmEX2LJ//vP/q5R7TfcyG9xbiECB7/hRUulUoobmC99a6a1RDD7EbFOnikEEcG7zGFZPAY9F5ioBnG+ftPVCuIkv8VFr1QBZi+UYKbIszX05vDKBvaRcM+2PMKvJYzqIrlw4cLfu/P/MKr9hhv53ZW2HujiN1seodHyYvgp4cD7GJcDGF9wfWNtYWnuJDJKxT/mjwU7u5tNmn/NILHkv+uuO41qvyEJPONAQskfL5JJ/rm52ZWVFb+/CvnbDyF/DEgm+e0i5G8/hPwxQMivi5C//RDyxwAhvy5C/vZDyB8DhPy6CPnbDyF/DBDy6yLkbz+E/DFAyK+LkL/9EPLHACG/LkL+9kPIHwOE/LoI+dsPIX8MEPLrIuRvP4T8MUDIr4uQv/0Q8scAIb8uQv72Q8gfA4T8ugj52w8hfwwQ8usi5G8/hPwxQMivi5C//RDyxwAhvy5C/vYjOvlfLl9BlmtBWPz8PT8n5Ffk5s2bd3zojoceflDQNvz8PT/32GOfDvw0KvknJj776KOPCCLjxo0bJ8Khbpbr16/XRNort27dCvwuKvlFREQSIkJ+EZGEipBfpIPk6OioVqtdvnz5scc+vbW1FXdxTrkI+UVillqt9sILL4yOPnH2bAauwac//9mvvDr70MMPrq2txV260yxCfpF2y61bt1566aULFy6cO3dvKpV66OEHP3fxN18uX3m79g0+X/XuX20Nf+qXX3nly3GX99TKqSL/rVu3+B5y3Al/x4fuSB3L66+/HndJEy21Wu3sx8+mUqlP/Pzff7l85fvbb1umrJ+88Jmpqd+Pu8inU04V+R999JHP/c4/pa1j+Qz8d7735pMXRs+du7cm8/CdITdv3nz99ddHR5+46647f/uf5S38n/6DS+cvPOm3KYhIZDk95H/llVeevDBqbD1/NPP7mbMfe+WVV+Iuo4hBLl/+wqXPT9hD1v753POf/vQ/dpm7FnGXU0L+mzdvptMfefevtoxN5557PiEKv2Pl0UcfCdxV0dvffr3y5UceefjmzZtxl/f0yCkh/9DQr7z+J//Kr918/ZtffeCBgbjLKGKQo6OjM2c+7NdrAx/L/Mydd/69Jz7z+Od+55+m03fv7u7GXepTIqeB/K+99toTnzHvCE4Y/tQn33jjjbhLKqLKG2+8MfypT1o+3He+92b6o2nuIDhz5ozwvyXS9eS/efNm5uzHrr+zYSf/97ff9ttAXiRGuXTp0nOXJy0f7sXZmQsXLvBLrl+/Lt+xJdL15Lcb/By/98xvf+ELfxR3eUVuk3Pn7n3zrRXLV3viM4/L1OwJSXeTHwb/d7735vCnPjn9B5fs5H/3r7bS6Y+Ix6hzxGWp/5kzHxYn/wlJF5P/5s2b6fTdvzb6+Nmzma997WsDD/TbdYi3v/1y+cro6BNxF1zkp/L6668/8ZnHLd/rzbdWzp27N+5inlrpYvKPjj5x5syHr1wpYQQY6DoC7r+/T1aMdIhcuHDhxdkZy8d67vLkpUuX4i7mqZVuJf/R0dGzz04rNvxjj336K6/O2skvyqRzJDBn3OAvPfrWW2/FXcxTK91KfqPs7u7ec+8n7JPG8CG99tprcRc26XL9+vV77vmE3Udz5syHxbF/cnKqyN9oNC5devq5ywU7+WXarxPkpZdeeuq3ft3ymRyzUIpEltNG/lu3bmXOfsy+UMzb337ucuHSpafjLmyiJXCMdunzE5cvfyHuYp5mOW3kb1hX+HCTMpP5WUm2GZe4RPXec88nrl+/HndJT7OcQvI3HEJHvP3tr7w665LeWOQkpFarPfTwg5avc/2djTNnzsRdzFMup5P8gW3r2Jn8yPb2dtyFTaIELuOVrrkNcjrJ33Ce9vvd3/1ncZc0ifLAAwNf/+ZXLZ/myQujf/zHfxx3MU+5nFry21f4E14uz37729+Ou7DJklu3bp0582H7d7k7/RHxyJy0nFryNxqNL3zhjy498zl7I9v76+tf/OLMj3/847gLmyBxXMYbdzFPv5xm8h8dHaXTd9un/W6+/9ff/NbXV1f/NO7CJkgmJiaKV/7A8lFenJ35jd+4EHwjkebkNJO/0WisrKw8PvKP7OQ/+JFXKhX39/fjLmxSJDCq9/GRf/S1r30t7mKefjnl5G80Gg880G/xLd18/6/f/+C97279+/n5l+IuaSJElvF2jpx+8ttjyEH+9z947+V/ORcYUnJwcFCpVJopzOHh4cHBgf2carXazCMgpVKp+ZuchMgy3s6R00/+RqNx4cL5F+e+aCf/u3s/+OLzMz/5yU/styqVStlsNnJJ9vb27JcfHBxkMhlLF5PJZFwyEWcymb29vQglPGkZHX3i5fIVC/mnnn362Wen4y5mIiQR5LdM+xH53//gvX9dWXKZ9stms7lczv3p+Xyek9l+balUyufz5XI5n88bbYRMJqMfPDw8LBQKjUajXq/v7e3V6/VMJoPflUqlo6yAM2fO2BMuPvTwg5JnvT2SCPI3Go25udmnxp+0k//gR96zz04HTvtVKhU7gWu1GogHqdfr9Xqd/mq/NpPJgPPVapVMgMPDQ+Pl9KB8Po/jpO3ptHq9ns/n7W/UNpFlvB0lSSH/0dHR2bMZ3cnMyf/+B+9d/bNvKib34eHh3u1Sr9drtRr/by6Xc7cF6Ezdg6Bo6UqlAj1fq9XoKuODstks7yAat5O/UCh0CP+vXLny2xefspBflvG2U5JC/oZPbIlC/vc/eG9m5rJ92q9UKkUwpPf29qrVar1ez2az6DUqlYoy/teJDSugXq/TE/VzSqVSuVxuNBq8S8pms2T2FwqFer2u9A6xSODmPL998akXXngh7mImRRJE/kaj8StDv6zk+dbJv/0fvnflio3bdvIfHh5WKpVqtVqtVsvlMn5gGN9oNEB+nMkp3Wg0CoVCLpej8QKG/fqZCvkPDg6MtgDX/B0y5pdlvJ0mySK/PubUyY9pvx/84Ad+N3HU/PDb89F+43by12o1uk+tVoMhQOfD80dXGcl/eHiYzWbz+XypVELHUTqWTCaDH4VCAf1O7CLLeDtNkkX+hpbny0j+v3nv3Wefnfab9nMkv3GkzUf1/D6Y21fIT3+1aH7yGmQyGaNfMDCsoG1y6dIle4a1r7w6+/jjj0W+v9LPdqx0zlxG4sh/8+bNe+/9eQr4N5L//Q/eW/23y9/61k+DbchjDykUChhFQ/L5vNGdBg2vuPpLpRLRVe9EIpAfhKfwARpxZLNZ/Mjlch3S2k56c55yuRxqClYXmmrxk0KhYAnTcNQK2Wy2QwZiiSN/o9GYm5ujaT8/8vNpv4ODAwv5FXpDSqUSUQ4GOX5ns1lqXnby86ss5MfxWq2GeX6SJmnQcmnPMt5cLhcqBKter7uHYDQajUwmg0GWsY/AIEs/roRs0leGe8i9tC2XJJL/6OiItvfxI//7H7z372p/tri4oF8e2MHv7e3xE2icf3BwwJumH/kRooNJPij2arXqR/5arQbmK8EF5O3f29tDbxW2llorr7/+un0n5ZYs463VanbtDbZXjwWfgIZLdvJTfAc+qN4GuBOHHlQulxGUWa1WMR1TKBQqlQrFYsU4Lksi+RuNxltvvTX4S4/Yyf/+B++VSkXP85RrA739uVwO7rpcLlcoFBARDJ8/VwJ8CAAhnVCr1dAidc2gN9B8Pk+dCx00BgLGKIGb8xSv/MHExETzD1LGOPp8qkWUACr9rxRDxaOw8/k8jhsnVmiih6RUKnH7riVLOaJJQsnfOM7zZSf/D9/5i+ef/6JyYaDmz2az5XKZU7FarVYqFcU1wA17ulA5oj9IJz9igZRp/E4jf+Ay3uFPffKNN94Ie9tqtcrjr0B1JSIrMMbh8PCwVCpxRwnCK5UvqFhPuH+j0cjlcri/Tn6y9apM0B2QawaPDvviLZHkkv/GjRuZzM/uH/zfFvK//8F7C4tf/u53v8svNJLfHkKHKED8Ros5PDzUTT40PuMRar46q3O5XLlcRjMi1aTH/MUobVvGy2dS/U6gToH6C2I1r1ulk1X6Zd4ALCEV3Fjg13LN7/hqJyHJJX+j0bh06enlldcszH/lK/Pjn/3NBx984JlnnikcC4J5C0zgZ/LjvxJdj7AcuI6UM6EKckygx+gmmUxGadxwPeI3pvdxji4xmpeBm/O8+dbKufvONf+gQPJTb5vNZnXD3o/8GKCRTYGxOtWnH/kx+1Cv18vlMv6E1oKmQi0n+ts2LYkm/9HR0VNP/ebfvPeuXfk3k+cLUb3KQdiZEe5WqVS4sWD0Fe/t7cHzxCVG5jfauDlPIPkhe3t7evxV43h2tqHFYmHswO9s7Cb0kE0K6ObDfq7545VEk7/RaHz7299eWPyynfwHP/Kee+4P//Zv/zbuwnartG0Zr0JRzMvqp8HziiVb/GROY6UTiUB+ElxIbgjy9sMZHOE1WyVJJ3+j0Xj++S/+8J2/sPP/O5vf/vKXOyJItuskMKq3mWW8mFUlKRQKFNdMooy6Dw4OaMDFB03lcpn0s538ypStH/nJLsPJ5IIRzd9B4nleqVS0k//9D977F3P//J133om7sN0ngZvztHAZr4vZr/hfyDPK46/8yH94eAjPC78J3UEhP5Zs17V8Cpz8+l/bKUL+RqPRWFxc+He1P7OT/4fv/MXzz8/EXdLuk8BlvE/91q+/9FJrsqcGkh/qnXwicL8hRIr73vgQQLkzJU1qaLEAutkPx16lUuEhWNlsFma/nuilzSLkbzQajR//+MfPPjt98CPPzn/HPF8iJLdu3brzrjvbtow3kPyYQCmXyzQWQEeQy+UUT6pCY+Od9XP0eX7jhK6Y/Z0l3/pWdfXf/hs7+f/mvXdle59QErg5T2uX8Ropymc6jLEPSpLFhiksT78zsqfxI3qXgaQMUPV0MN5pVy5C/p/KT37yk2efnXaZ9vvTP5X9JFzl0qVLz12etJD/xdmZCxeibM6juPq4Ga+7AC3T6TDL8Rsj8Gw2awy5x314CAYfCOAq3mXUajX0DnAxIv4CC72VYse1vEfI/7/lBz/4wcv/ci5w2k+293GXsx/PvF37hoX8TS7jbVIw9lYO6mHXLoK4Xf5fXb3DNFCCr2KM8xHy3yZXrlzZ/g/fs/P/u1v//iXZ3sdBXKJ607Ibb3wi5L9N3nnnnV/6pf/zP/+Xv7Tj158cfeutt+IubKdL4OY83/nemx+V3XjjEyG/Kp/97Hjxyh/a9dXbtW/ce+4eSS9vl8BlvM9dnrx06VLcxUyuCPlVsWzvc9vs9PiTc3OzcRe2o+Wuu+60748+/KlfjrCMV6RVIuQ3CM/zZQlKTac/cvPmzbgL26ESuDmPJ7vxxi1CfoMcHR3de+4eu5va298uXvnD8c/+VtyF7VAJXMb79W9+9YEHBuIuZqJFyG+WwOgUr9XRaadMhoZ+RdkfRUGrlvGKRBYhv698OmgV+rH66o+7pB0nLpvzyG68sYuQ31euX79+f/8/CPT8/erwJ9fW1uIubGeJ2zLeMzJdEq8I+W2ibO9jxPe3306n75Z2zCVwGe9XXp197LFPx13MpIuQ3ya3bt3KnP2Yfb7K29++9MznvvCFP4q7sB0kgZvzPDX+ZKuW8YpEFiF/gDhO+90t037H4rI5zz33iqM0fhHyB0ugHvP2t18uXxkdfSLuknaEBE6UfH/77bvuujPuYooI+R2kVqv94kMP2Mnv7W//wv33bW1txV3Y+OU3fiMgqjfyMl6R1oqQ30kCk097SD5/7t64Sxq/BG7OM/qZXIzLeEVIhPxOgu19Aqf9fm308ddeey3uwsYpsoy3i0TI7yrT01NTzz5tb9Yy7Re4jPft2jfOfryz9hFMrAj5XeXo6Cidvjtw2u+5y4VLl56Ou7CxSeD46LnLhd/7PVnG2xEi5A8hr732ml2tefvb7/7VVibzs4k1awM355FlvJ0jt5H/xo0bNRGr/MzP/MyVLz23srpowTOF33nooYfiLmkM8uqrr/b2ftRSM19d/vLf+bt/580334y7pImW3d1dA/nPfvzs/ff3PfTwgwI/PPgP+++59+ce/MX77bi//74H/2F/7KVtM37h/vv+wS/ca6mW/oG+c/d9IvZyJhwf+tAdBvIHTtIIBIJuRyqVEvILBEmEkF8gSCiE/AJBQiHkFwgSCiG/wIyh4cHxifOBp61vrNHvrfo1b397Z3dzZ3cz9vILAiHkF/wUCmO36td6etPgMz+oXNU/0LewNLewNDdTnO7pTSsHR8dGRsdGYn81gRFC/u7Dyuri5NRFwsrqouOFs/PF0bERqHRctbA0R38lxhJmitPKkZ7e9Ox8kd9zaHgQP6pXl/sH+pSDKGHsNSYwQsjfldjZ3ezpTff0ph0NbDCT83B2vtg/0Ed0xX/xe2V1sXp1mR5El6ysLo6OjSjKX8jfvRDydys4de1Y31jr6U3rJFxZXeR0JZXeP9DHR/vjE+fBeaOJwc1+uhs3+4X8HQshf7fCnfz9A300Glegu/T6B/rQC2AMD3/e7HzR2H14TMmvb6xNTl0cnzhfvbo8O1/EyEI8f50MIX+3Qif/+sYatPTQ8CBp6fWNtVQq5ed1U8g5OjYCgx/DitGxEXLmz84XU6kU9+3r4O493MHb34b+j726BDqE/N0KhfwLS3P9A30gM4gKBT45dTGVSgXa3ju7m9z5NzQ8iEtmitNEeOUmC0tz3O84NDwItwJ+8z9NTl209xqCWCDk71Yo5CdzHRgaHoTidSQ/hzI/NzQ8yPsFI6pXl8n+9477hdirSGCHkL9bwclfvbqcSqXIRe/tb88Up3EkLPmNM/MYSiiTfITZ+SJnPgBLxO8SQSdAyN+t4OQnqtNfqTvAEMAlVm+rfg0hAOMT5xWjfWh4cHRsBI7DoeFBsuFXVhdxyfrGWvXqMp6CmcL1jTXwH1OS0gt0IIT83Qpd888Up+mvOAKWgn7Gm3B/Hi6HsaCcNjQ8iOn9ldVFiuGdKU5jspA6HZSHz+1PTl0cHRsJHDUIYoGQv1uhjPmhk+m/fNYddoHR8gfhuc/fj/yWYhD5cZpCfhn8dyyE/F0JPcJvYWmOPPw7u5uck97+9vjEeWXqbmFpzjgWEPInB0L+7sP6xtpMcRq84lNxCL/F+FxfgbNVvzY+cb5/oA8n+K0IwNC9enWZwxJN1D/QR0sAaH4Bpr5E+HU4hPyC2zBTnDaS32+innc04Dm6JBxZWJqTGf6OhZBfIEgohPwCQUIh5BcIEgohv0CQUAj5BYKEQsgvECQUQn6BIKHoCPKPT5zXg1IIPFLNAr7gREfgbPP6xlrgOZT3MvBWSsFo3nt9Y02S2wg6BPGTH6lm+KIUBT29aSPlFBbZs1liaRpPRKv/1xLECiCbdSD/ERVDq1mUANjApwgE7UEU8juqYkcgAhTrw4zLv/iKNOjn9QwmIogAACAASURBVI01LCb19rd5bCl+gOfKTfQgc+Ucvyh0PdEVL6SfwbKyukiL6oj8M8VpSWgl6ByEIz8o57c+NBroblv1a5Q3llvOnKVEttGxEWVdCs8hrS9ZiUz+yamLKBWA5xJSqZQf/6kMID9C6y0lFAjajNCaH+vDWvX4yamLPM0DrSHhaaF0NY5uAqeRLQCOrW+sYWsKJRwdK2H4TdzJb1maolSFssUFkuEj7+3sfJGO454y+BfEi9Dkn5y62Cryb9Wv+ZnBfGGpTn5alMb5wzW/Ttfq1WVaagYoG9T4rT8LRX4FyHKDtJajYyMzxWmLX1MgaDPiJD/0M6lE8AR/spAfC1e9Y+bzlWf4MTtfNJK/DZpfeTtcSGN+2iRHMtsIOgGxkX92vkiMpTvzUbGR/PC3Y+ANx7tO/oWlOd0h34zZryeiJhirYn1jjWe8VfJqjI6NBCbAFwjagNjIr3jCvdvpZ9H8ZDkrGSboNKNebcbhZ9H8gdMKK6uLek8keewFnYA4zX5PIz/N9lvID9qQa5BGDTSGN1JLV+Dww/EEtUaSj0+ct8QgcOzsbhp5Tntp6G8hEMSIjiD/Vv2aMgSwkB/H9YG9MjpQXGvKtILxtkbyW5LYKFBc/RQ7hO5DcS4ODQ+Kt18QL1pGfiR7D/t4EB4JJ8FGMG1ldZGsd13zYzKvenWZk4qCfMAuZR5B57A7+Zup3/6Bvq36NcljJ+hAtFLzj46N9PSmQ8X/kbYnNajb2MapPr0MgbNu9iNG8hsnDtwxU5zGU3Z2NyWqV9BpaLHZ775vNJ2vdBZ66JtOG+wYrQywLaVaWV3UOaycbyR/M2q/enW5pzdNow+Ma1zWBQkE7UE48mNXNoS7GkfCmMp2fzxWvPFEsT29ado6ho7wSzCRhhBAutzb3x4dG/EbRRtDiXBbDCIQb6uQHysOolUrHJBKv4YwROS6bu36CIEgAmJe1be+saZPntNfZ4rTykY0OJ/+i4AfbF+hAwQzTrZ5zKBAsHAqleKnIVgowhvNzhftEwQwncYnzovDTxAv4l/Sa4diX1hUsZJqnuxtF45t1a8pd46g87E1pQTwCroFnU5+gUBwQhDyCwQJhZBfIEgohPwCQUIh5BcIEgohv0CQUHQo+bfq1xAbawyGCYyQCZyi19f5WErCn8sX5FimA3d2N41TjM2k8bBPIiJVkWPsgFIMl6pQIiwArLCI8C47u5v210G4ROS64ogcoO0y3RstGKRDED/5saQPEbhY7oYgQmTCMUbL9PSmeUo8ZdmcMfhXB7JrBRYPSTvxm9YRe/vbK6uLWEpkvIqyd3MgvEfnp7Lmj07WFwhaYodmitPG2Epjd4AKpP9ioZS9Hvi704cLu5SD382Sah1/RRQpMDo2YqEZlmDw1dnK8m3+mXZ2N9GujFVNvxGryivcGCROyzcCgWg0x+Xh7UE48kMht6q326pfW99YU2J7XS7Uw/KVJuhyH0W3WBQRJdvnBNCjdzl0qvgdNGLSlH3cDiRE099R5yeypOtVSlREvLNf4Sn1MLobsEt5uhJwpbcZS1XoiyBAML/eXGlCKN74xHnloKV341Vtr3Y9Z7TnrEXoy3bOEs8Q5EdL6ulNp1IpRXW0BHpaez+9Go38pE+MsLwRrS+mJsufaNxuCGeS4gIcFz7AprAbL7PzRX5n8JDnMgbQ7pUoSWhR9H2Uj5zXDN9ZBB0BFZ7u6e1vU5ISrFnkpV1YmuPEgx2n14/fN+Jfk6c539nd1L8Rhh528uvdBx93GMlvpCjWlegH+fKtQF50zvpOV/Jv1a8NDQ/iJal1Nv945O2jVDyKreuX7ioy+S3cUzQ52pmegQPGvG40ujzLRfNTUpOe3jSG2S45f0OtF9S7FT39gaX2QPjZ+SJZsIEl1C183G1nd5M/F+M+sibQNnjCJZ7iFUAeB++4g15YmoNVj0VZ/Iix0vScTvTbMqbDahHjqAEtxD4U6hzj35X8s/NF/v1m54upVKqFS9MoFb8Onf961m1l2Nw8+fXvjdaAFhO4aV808qP1gEh8LxNQwq/FgDPKQb/RGWwEZdMhu+E6NDwIquNC/AvrgLd+5bZ0Q2z0gjMVIwh2BNoVLYvgilFxRlTdNjtxNK2NG0P47RYxyfZZUCo2kO0ctC7W8fwTRUSHX/XqcpMpaGeK05yxQ8ODSl595U/Gz0YfpuWanwPNFy0VdwAhkUfYr350h5/dOaRwWHkF9D5608dx3eDnfkql6pTqgj1sMa0pLTLeHUze2d1ECYkSyqvB2PaORxnu34JnZFKMQUsF0jlGzW+8JBT5Uc/onhSLIBT5UdvUxceLiOQPu27fDovaN6KZMb++gpjMPOMn5Jyssn2EvOMGYWyO2E1QOUjzf0rrQVcSmJtEN19RHmPV+SUmwlCC3pS8nnSyPj7Xyc9LCG+fZxrKYsxCL8KzGFjIT92Q7gMypkjVsbK6qFDLOBQnsx8+AqU96GlXMdtivI8j+amdN5khqlWISH6el755YMyp60mLcuD/bYnmHx0bUVoMkgXw1qaMfbz9behY+q/RclEcGeg3qVnDBqbGwWuYl0QvMPEW0RC65jfOS/HqIg8oHgGjWv+stFUhuk6qQyI/HmTsBBWrjZRn4AgISn5y6iLVCVKhKIlPFb8MaltvS5Pa/mg7u5tkt2JuRfmyur2AI7o9xclv9/ZxI6gTLP8o5Mcwu1UlwCSC3lLtlqEyr6v03Eby08a+LtC1h+fjqjEyk2cQcdcM3OJVXBhKq5opTtP9jS9lGfcS+TFxhdOglIy2KLrFnt40zXRQaT0H8vOPSM4Fy8eFHYR6psRHeIqLqax34p41UTrGL/oJ6GuUdo6JFe+456WxCQ1g/VzUntb8JtkWNXEhNPnh9m/V4+HRQUW4T4wpxx01v1/IkLFB6IE36KSU43ooCMD90gr5LQ3RbwIlbG5SL4j8NMjnp1k+K+04yh37KBX5Po2pFuF6oEfQzIiR/EhzTL0DLBoMHFZWFy1KleYp+ZwlGSw4yDU5N5SgOei/6Gr5NCF/kLFncezc9fzRsed0DE1+P50fIXU3TRcZW6plKjiaw89Ps7mXFt/eJcCBKxOuGaAc/O4Qjfy6Z3HBf99RjzFQqXnLQBSjPJqDxOUoFbVpfXyOzwfPiMvH5XY4+iYaImH87+e6o/vz2/KDfu8F9c6PkNGhANaHsUG6kN94Wz2ooc0IR37lA+vTxe4vMztfpMtDkR8BKvyIC/mbN1ion7awl6qFz3uFMvtDHQcim/3KaX5tEfMy9Dloo1TveLBgtGV42L9+W5ePS65WsA7PMtZ8ZPKTs4kCmSyNxBje5/J9LdHTjqHoJ4QQ5IcdxUfaRudHBE/GpGkzTD2iA/DzKhtbA/9yzVSx8uH92gGVEAYkzmkJ+S2DhebJT1HrZPTSyVv1a3gLI13hwcJoVlksoMwmOpIfoNAA3jy8Y0VNYf96vYUlv1Ie+DX8gjj8qtT+fQPXTWDj1tGxkfbv4OZKflBRgV5H0aYA3TW/cW0ZXU5ZwPVJ8sgzK4hC06kOtyL6FD6a4LNB1KQQbUqnYS2TbsQaZ+wDjUMj+S2jMK6T4cPnrRPmG13Ld0/ULWT+CHKPYeJAqUP6ga7HbyoH5j3vRzB8UHoWpeqaJD8NLhDziy+rWzR+uzn2a7sw8zu7uJlggHQu+U8UxukZY/sw1j5G1PQ7lUoZt/cLC3Q0fjsUeMcKineC+pDEO54ORC9AMBbJT/PbVYfe0/Vrmcg5eGPV59K9/W3jhB/nFSYFlftjRiCwVtGZplIphRV6ZAR5GQPVCT2X6wb88FtLB789QraNQwldIRH5Facvn8qF3wS1p6eE7jR0BPlXVhd1gjlGdOhQGm60mxhXttnBp47taG0frxPV3uyibRlAn8M4CUrnRC6zEY7uVfs5yl/xIjG62ToHHUF+gUDQfgj5BYKEQsgvECQUQn6BIKEQ8gsECYWQXyBIKDqL/K1a5BwYwz87X3SP8+ezxFv1a6HWMvMo5lDgqQGjbeYdeZLZcV/jlnypVsE4MRzqS7lXV0sWs9ubenu2b+8g8iNKxHHZDF/Ira+0s4S4UOVakrRxrG+sKdG19theBUpkq+WjKjF5tPTd888PO1Oc5jlIkVqL/qsvN6we5/Ok2EH9N9bh8K/Alyf7ldZeA+4bCjQD1IbSTtyz5fktHFAQ2EodY/XtIdt62JuSFYInWY2M0OTnuUpb/vH81oTb1+04rurT69el+vR8WOgO6L9YFqJcRSvtaNU3rf22dBzI1ae8wqQpRZ9n6keMUdJKRm3e4NxTVhuJ4U4txOq1wVhA34ffPDeZ52Oq8PI7LsHA50B0oPGexra3s7tJSyR4yDZWE1ki1v0+kGXthjtCkJ8i1f1yV4WCnoMFQa/6KvrAdTuO5MdaYGX5EEHJP6m0CSXPN1ew6IP9os31u1nMDb70EHfgmYKgmZXPz6FvVoHQfb8nGsnvl5tEj7FVRjT2sEWk6GiyzRi/KQdeuXqcqL/Kkvbr6yOgw/nKa36CZdk1ZfIjE4B/fSUFExiOOGJeS3Ra1bSnQMeRn7o6xM+3anxOL+PeOE4ijZex4+fLV0PBQn79KUo/iP4OpOWGA19GSdYHNj5Bk5o8TnfDj+gGAk/LxbctsO9fQDus6CMF9Kp2OxYFbrny13fsgJWhHKTxDr+W8hEbE/IYc7QoWhoLcr3bs/QY9aIxIyA1S9267Czy65qthfl80AcrLcO4QwNVBG+F4xPn+SYW+qo+quWw5Od8M7YnfUhC9aOvz8OK1EDbEuSEUe3nmDSuI9AbhPHaUFlrudXQTMpqmEhtyFfPV3kF1jNv1S6vo7d5SklINW9Zco41LLwlwOyHtaLkGuL5haraHjARcufoiOjwa20Gon5tu44F/53t9Po9Ic0PW5eqeOH2XWj89ImlAC4tjLyJXKUYtRCVauEkU1ZzR0wz5MfJJ5e1ksY7ysCnf6DPqKVgbYV6HfRf1KfzBZEW8vtlkeGa37ievYM0P4fiSmkS8HLp9W5pK9Fy+FWPN8MxQi8D1upHm5LxS8VpaWFoJUQwxafosrLVOK2o9016ljvuxdCrDl2PvpjPnfxkFZ9cvnq/wviRRO9M9TvwBdpIIsjPmbw9p7uR/EhGgMQH6DioV6IktOMT5wPHF14nkB/qxZjqIBqIYKHI38yY30J+/kYzxWmYWzythe6M9GtzYTU/GgFPU23f2VLvVmgluZLJT3FGYqtVamG6q9Lo+DC66/i72Ck9dLxPXmBam8gIRX7lUyJr0ORxAn9ue5LTBGaCQn66s0Xz897c6Bc0Vl1njfkJGG+kUqkmTThwHtUxOXVR2XnSnr1Xya+KMT8/EsHs1xPyew5JYPzgTv7q1eWF452q+GlhSRK4g5ixMMZL9D12KJkXj6ogD5mlE/S0RO+tUhv6uxh3OrckMtU/ViCjIpAf7YoyhZJzl3yNQ6YNiPm0BbdMeZuPbcw/OXWxyb36eHOPoPkjkD9CZ8k/qjLT5pm20FFKCNtBd/MojzD6BWF6cJcPn8SmdsYHt8rMn5IEUdl6FEYBNxzw39njve55bzhpSkfvaPYrM/zGWcPmEdbsNzazUOTnvl4L+XFcHynb/eUdTX745+nlQYPILsBQml9Pt+xo9iOvZqiC8Y+qOGDX2dZ9xkJSqXguSj062JjCCHMfgQFngbnr/FwzGIsq/a/xZGp5+p9cyG/cqM+yKTACSSKYBpHJD1Pf8WRiYM/xLtU0KPAjP+IjYZfxjp68/TCl9a5BeZ2OMPsJRs9QtPm/UJp/ZXVRcZA4kj+CwlHIr1e38X1BKorn4YnrsV2fnTbkSfLbaVd/TT/y+7UPzCnwXeX9KgeK2sjVQPIbEwTStcY/9fSm9fR+LkAMom5DBWpI3gnqjFIGg/TKK6uLtFV5YJOgwE3e24ZNxx5/hB9/tv6FoLIi8D8U+fWwykktkb5es/o5LohAftqOUjERqRieNccxtAq1OfuQtZmstRiPwAtNaYj9vo7xPnby2317tP+XngU0WiBwNM2v2DvKybrxpT/FpUkgFsgxBtTziYbUrd32kR+7JmGWyBKtMemzT54d7uRH7le/D0w3UcoQObaUz7hUry7rKYaVEnJ3g7E5UjGMxi3UrHIVLdEx7h2o15V7ympUCywUjPl7TJuO+3VAlnhYl11oUVeKuytykvUIml83TBRG6eMmPTqbjhC39fYPvsApw6OJ/eaJuVGmfGskF9eLGg0hND+yzQeOxyIM2Hgmee/YP2xsiMYXJjMEQdT6lHjkqAQ/jy7/rsoXojJjFp07aRAWjY+n1JJx4McrpP84/z9vMZzn9FzM3oHVxupCgAqCFxXFiwl55Sq6jz5DZoyHRZSRS/XqMZ2RQwBDaX5MXuiWIO0ZO3kcL6RobHwIrKEAaPKieryCQG97fIIAGrRf2wKDOhE+F6s0LV5Ix/WvdnTEkl690aP56v2fi0GoZNp3bIhG8LAZtHKlkBbvHXx+Coxrzh19pRY7wgh98zzsIVFl24cYoWikrfq19iwvbwaWflPvYixNgn81o7VlhxKObeTn+sYaDBwOKpKL7mxmExqOjiC/QCBoP4T8AkFCIeQXCBIKIb9AkFAI+QWChELILxAkFE2RP9SUvnJyqEVBFNsQFie6R3KME2CONd9pCbbjRWe2ohjRrObvd0t47GnJXv1WkhihZ2W2nMnLwwNdWhIUpby7ckM9QsYRCLzxy9iDJX30X4R5uPSeShppJXaYw0gMYxC3ES4hfRZUry7b8xd4x2uElIVVyiKrwKbomHZdWR/Nq5Ev0+p2NEt+ymFox/rt6a6pTpWoGP1TYT3s6NgI/+qWFSPe7QmwKfALweSt/Wx63kFaquVXPApDrh6nmkWgGEJo0bj1q5Q4U6X9WbSZUufK8lXlZJ5HiL+RC1tQQpe1+pQkQ1+GrCSx0wMNeX9nPCHw+yoZey3gS4+oGhHhdxL5CGJBFPLzpMj4BjyC1dj7IsR6pjjNPzb/9giNVKrVErNpD24jWtId+BrJlhjDPLEvsgnwx036bArAMxG4P4s3dCyY4WG2CPulk5F8iv7Ez+T5anlUGVWL3kErqTjsI52d3U33ZV1Y7KhY1Hg1Lyr5jbVKy2lpJTz9Xlia8+vaeN4BiqtvYdLaTkAU8iu5NJQcA8bajJa/IVTANjcNFpbmuCmILolWerQkmQTUL63NxltzQ8PYCYZa9USJaKmh68uBwWe/7kxprJaluwDK7DfEdRlu6Hy2VCBupQzTWk5+tAFjc9WXV/KhBLUivDU6EUqsckL5yNqJiOT3+5ORllgxZikEaU79s7nnZlKUElgB4yKUmnUBVp5SGdDiqa8hI0hnWiD59bXJyBqMZ2FhD62EpXbpdzdH8vO+g7d7Wm5E42r7yi4M7lxYwZe7cOOCCKxzm19iPMFCfr8q0itEaUXId4SvcPq8p+0gP0jIT9BhdCw1mZuJ/kUHb1myHhYY+FDuOrARPxQjU1/Fbczqy5NGcnZRumiejwAWe9WUcVivQF7JflYPp59SsaG8pBjcBRpW2O6KL26hNDAW8k/enu4J6e6V3GfNk58D3xdZKpCrCt830WP+UOSHyR1tsBQtPQtPSss/PFISNG/zY/CMpGDwHvMMrbrj2rHqjKB9cvRaxe6Xk1MXLRrJ3eyn1FpK4UORH66WwFSimBOhTtNj7obYNT9/nO7ww/FUKnUKbH4vMvn9FLgy10VZX6kV6kzGCMpImLCaH9kp+J+UBfCBdnIgKAkfHEIwwvEnyk5v6V8iZDrxbm/ocDSSr05PhsPhTn7oYX26wZ38lLpnfWPNsa/n31fxmLZ2zA9tocNoCuE7cm+oQnXHGa7OR4s1v9J0qAbtWcr9EIr8cOwpp51oDz15vI8yvSN4aHkuqq6q5QLFGm+/aST0aPAjKFRHFS2Ydgr2tH3NLOnD6EHe/vbO7mb19tyS9j6aSkIf15iO2uX7nhD5/bp7JboBVaS8ozF243SM/6Pk7Y9gOXNVoFecX0MJ5fDTYSRhC/eN4LdSntXjs301kd9Yh8YIHNrXRN/XmJLn+zlNQnn7yUzzWPylo+ZXTrM0Er3w+KCoPTv5uQKHN4SrcT+brkktbYwdMmYl7jqEJj8cLWEfw1thP9salaajjfyH5xydBXfX6YmiFpbmeHp88gAh8kwZZShNJNq0DWe+HnS0sDSXSqWU/XCIEhby8//CflbG/EquGLvPz0J+fTJCSaYGuJDf+Dr6zrM6wmp+5aEumh/zMu7ftHr7NgoYJ8LLY29F3YjQ5I+Q/d7z2RPScsQ7HkGQRtV38rWXhHxIyE7pd1r16nIqlUqlUqFeiu+vNumThEs/SDGwLuSHkxlP4Q1dCcVRWvz68X4B1EZ5n0hzdfSb0s73D/RF2+lE3wKAl83OfyP5KSVeS8g/U5xuZmtg8lWfxIRx7AhHfr8tRwMRlvy0GQ5vfDTmhOnB8+Ebn0hfHXNLfmdiFsD9XVAGSrdIbYJvyGHsEWibSnfNjx9KQ+dxrHbNT4qLSoVAaeOZxiIFkl/fXoJ/ROTn9Rshcz2PWiVDSXllfbOGqim1rl6SZiZ3UH6qLkdHRhchHPmjqX1PM/t1+1w5n8ZUxsbH52CMrNb3hEG0ht/gIoJy4Hta0235UFAZKyojauOMiV8fpDCTv4WF/HDvKVYPekz9O/rtoqXUv0Jj40hBKTlSzSo3gfMSJTFODSrk1y0IvbfSq2Iy0mYNACwaPW+/X+/ZjQhBfrv9bIHynQI1PzaKpvzkSgeP/hjaTI+7wjyNsZyU85g3fdjJYd+ILw7jtOHrl5QJIf4Wjprfcj6tktAXF3nHuY/93gvNWrkhBefoIRU0MYGOg17E0fWzfvsehxhf4BsZS47pN95fYHtsvzpBfH6/ts8X723DAta+UVWgcSKQsfOTGtvhSn6EfEZ7RpVllfdM5Fc+Erx39Nz+2zOlG/1zSPnuslNthHzMCuChpJts1a9xmvFmSm+qTMXt7G6G0h66ieuxvd/14gUaMuvausP1jTVcddKTWNWgxOHecX9Kp/k1PH4ffa1uBGsO5sakaVdS5bkRFEYHQjL5CAQJhZBfIEgohPwCQUIh5BcIEgohv0CQUAj5BYKEouvJf9JBV8b7tyHMw30OWd9U9+RKFTbEtfnCRKjq9gThdPskv9dp5Ef8aahqRQxZYPQRDweieWM+FWy8AwLp9U3s/RJg6zCeptyQFvAopzlmiUYaBXpQv0/+b8fKDIzG59PpgT1vv5b8F9FE7p/YPSkgFSmVSrlcoiwK1KGvWcC6ZhSeL/Xlp3VRYu/OIj8C1+zn6O3GeJXy+fkSegrbpPQV6EGMiesRwUp5o7zjJQZ8Eb6xnMg8g8W2WLwIMlNSXX6yMT+EffECL6QS+R95CYp9zS9iinjGMb/wan6J8r36tc0OFCBKkj5f2AW57vnalIpaWV1UrtKj0XjQMV/qw9OlKbHMnYyI5I+8O4Ud+lItHVhRZ8+EhxhMvzzw9NX599MbGfICebenA8Kiek/LEUR/rR6nMEaXwR/BlwPo72VkHVebSKpJ/0V/5LG+T89chhUN+I2YX5QNoMx5vJb8yK8EuiOPtd2qpxJyBJJZWWscivyTxxnTXRbhKeTXsz/olcMTB6IdwhBQlq50y/q/KOSfKU6nUqmWkF/hj05+xRhGYL9OJ+92u310bEQ32MKSny/XpyWGVB5K2qWDq2J38tP7GrN6wnDgrZOIClsUOodyinoOHbRuUdM9lfw2yGCrmMSUWsO4DQ7P2kB9EBIf8GQexguV3XL4X/VMOwTckP4buAhPJ//kcYpkqkDl0/hp/qSQH2HhrbJtlFw9SuPA5/Rb2omlezu7m/jG6IAtS1bpzvR5uBGhNLKt+jXqmCgUX8kCRMn8lGcp5KdHEB+M2tVvGOynjTn5FbMfvZWulvkCZFjXWKzF6x8anqoIt1KUm7I7w6S2/4d3Ox+IJwqd+rU9dpB7Q0n0ovSDk7fv7UPfQrk5dZd+/j96R5hUpNWrx+nJ3c3+pJAfdk4LyR8tMRtpG/jkqC2iY9LbIreZaeUfEl2Qs01pUmjTCvQRh7JhjhdS86NnwfAeOk0hLU8cwmEhP9eNekJO3N+4/aFfR6Pkw9F1pl5Cnfx+CQiVz6qc4+j1gBnC+wjcHAYRVIhSFZa2hyoykp+b/X5j/tNJfspRES/5xyfOE72h/3k75gNdui0HVpJTdn0aovNZg3XT5oIcqIeV1UVlrS4tgwXczX4+hOa5QPzy5FjIr/ixdIJ5LGeOspOnxcpAo8e4mi/71VntaeSHyWbc2tDvKiDwKwQu5YTvRh8JYnxBvTl6Q5hCKJhofrWi6ZPERX7+X+4c4ga50sdz5kPHYo0tcjwpXQO97MLxvlHKSATtAw5FxVig1GO8idCEAvHHSDClqWGIAZeSseoU8sNZoKed1g0HFIDKwDcdtHv7veOJVT2lR6DmpyES/0y6BaF3cxby8+EYFY/yLFH+Mr+UHoEsNZKfGgNPZHL6yc/fMHaz3zvOVMOvDfTxYOzKb+hnVFuKpNeGgkCz3ziXbmxqxnpGjjPMaCATDs+3D58CJUEw3kGxlcjksZMfKS4wBEClYdCkbKdBH447/LiFzJMd0XGX3Q39Mi/D0obNhRP0/le/ivt9uf6nGhDN/1OghZF6xEC3+Zd0cfgZn2LcCc873hoM+lz5E7Si7v7BrYyXeMyXrkeA+L0Ub3ncNLCnP9T/CooaXeJQttHi58DefrZHAKX98SM/NDYohJOHhgeNqUSMr8N5MslSMxk/7gLbw5umzTn0L0gdBNW8X/+rNBX9BF4DgeTH1ANGiKd5zI/URYRUKoUfeM+d3c1oGb4iaH4M4WAP89E1en3QGEmdqEhou+Q3Jmc1dTTwAhg3mfTT/BZ7gVqeQk5qTMa6Upoat6XtNPOD3yVwqvEBBZlLbVPrgQAAFCNJREFUOvmRIgknQM/DiYDq0vNqGl+HswsbkPl9XB0uDr82kB/DB/IscigTDadQ8+vVrVACtRZ2LBCW/BRj4wV1zEQ82laZf2zchDcsY4SfsUh03K+/g2KEZQTloEz1GdUXFY84Rn+CbtEfZ9zGg7wSxhm4heMd6TFLojtH/Lz95NKvsk1QYYfrT/H8yW/5uH4tLbAVRSA/9z5wSvMNvIyWGllAZL8ow4okkt87HqOGyprYzJjfTn79T3pPr5Df70J9ay0+vOSgsDljP+Jn9qNfwDyz3wDVOJ0WFkpOS6MzVSc/z8A5yRZfUF+PV7bExvqRPxSx7efQmF8nv3F8yucUFc1Pn1X/XrRBo8dS+is1llDye8fT7O6P7wryG+/JmxcvkuO2mdQ7YOKgepy+vt+0ORS/KuxiMt4N6XsZ6nGQfr4MuGOU2DvOH8U24VPfxtz+yu4jftDPUdIBe/6aH/zUDRzv9jGRZVsB/YiybQxtxMLPOeXkr2o7z1M9hlJQGM3yQbsykre4T/pv33weNpvfQJfPtJF+II0Bm8XvQqPDLzB4VnFcwUdI5eRUURofziT3Cv9Nelu3RIzAg9D07QtdKfu1vu8YJkRRSMzqQ//bJwUVzc/ril5Q6b4pH7nd4YeqUNKB4we1SXoicoErZZs0xQgSUG/9WnZzGIBK26Cbo+WjeN2S2D/mVX3G5TGO30lvfFVTimtgZ3eThqb0bZT4HOOFFoefcazbQqwfb6qlxCB4J7No37JNsAL00fYzeeXoX1CZ8G85LKMkx7zp2JyP/muclTBu4Bl5s4D2o7OW9AoEgrZByC8QJBRCfoEgoRDyCwQJhZBfIEgohPwCQUIh5BcIEgoz+T/60fT99/c99PCDAoHgtMJM/t3d3ZqIiMipluvXrxvILyIikhwR8ouIJFSE/CIiCRUhv4hIQkXILyKSUBHyi4gkVIT83S1HR0e7u7txl0KkK0XI361ydHQ0NzeXTt+dyfzsY499miZvRUQcRcjffUK0f2r8ye9vv+3tb3/l1dl77vmEdAEioUTI302i056DuoBarRZ3SUW6QIT83SF22itdwEMPP/joo49IFyBiFyF/p4s77TlWVhelCxCxi5C/06Wvry/F5I477vj6N79qof3wpz6Zul3eeOONuF9CpBNFyN9lcuHChRdnZyzkvzv9kRs3bsRdTJEuECF/l4mQX6RVIuTvMhHyi7RKhPxdJkJ+kVaJkL/LRMgv0ioR8neZCPlFWiVC/i4TIb9Iq0TI32Ui5BdplQj5u0yE/CKtEiF/l4mQX6RVIuTvMhHyi7RKhPxdJkJ+kVaJkL/LRMgv0ioR8neZCPlFWiVC/i6TkyN/Pp8/ODjA72q16p4IYG9vz+W0wBtWq1X7CQcHB4VCgQrpXqRsNktPlwQHJEL+LpOTI38mkyHOlEqlQqGgn3N4eFitVkulUvVYSqVSLpfL5/OB989ms/zCcrlcKBSqTDKZTKlUst+kUqlkMpnAZ1UqlVwuR69DlxweHmYyGeOrJVCE/F0mLST/HpN6vZ7JZOr1Ov5bKBQKhQJ+g0j8wmw2W6/X9d/KzZUjypn1el2hut+tFFWfzWb5ET9DoFQqEefpRz6fr1QqxvMTKEL+LpMWkl+hDWd4qVSyKGGd/JVKpVwukw4vFArZbNZyVSMM+bPZbD6fLxyL8ttiCND9cU61WiXmVyqVwFHGqRchf5fJyZn9nIqVSsUyks9mszhhb2+PGFsul/mt9L4jl8tFJr/xOG6i9DJgtTIqyWQyGGjw47zAyRQhf5dJa8lfq9XgAKvX67rm93P7Gc1+rki5g43fk9OvXC7n83lO1JaQnwtG+HATwMUgNj8XIX+XScs1f6VSKZVKCsFIdWezWd08NpJ/b2+PCG80xUulUhs0P8nBwUEul0PhqTxwBHBfYJJFyN9l0nLygw8Kw4n85XK5UqnoLjejww9e9L29PcVBCGnG7C8UCiWTGJ0LjUajWq0avf2NRuPg4CCbzbpMGZx6EfJ3mbSQ/KDfwcEBlOTe3h6Z5fl8nmzySqWi0DKbzdKZ/E+Y8POzrptx+Fk0vzJvd3BwoLj0q9Wqrudd5iZPvQj5u0xOwuGHeT6u3qFp/Sjnp/nL5XKtVvOzwxUFXigUcrkcV+OYazRe6GilwwepX65TXcz+hpC/66Tl5MewOZ/Pc+83KO0326eQv1KpwPkPi9pPqSrz8+6a391E5w5FHjukH3cMTDrdIuTvMmm5tx8cUCbnwDcLjcvlcqlUwjQ77zWU/3JROOxIfiphNEF/1Lh9IlMEIuTvMmkh+SuVCvnn4fPH71qtBo8dVDq/pFarZTIZkB+WM2cseeB0DmMozo84kj+fzzcTjZ/P5/GUJjuRUylC/i6TEwry4Zo/l8sR33RC6mtmcEK9Xge7YGkrV5VKJYXDSmSB37OMEweOAlcl/28ul3NZF5QQEfJ3mbSW/HD1Nxjh4ZOjE8BkS2wMMZbrVXjv+FW61qUpeoQS4b8K+XO53OHhoeO7KILYPuUgXieXy9lDGBMiQv4ukxOa56dZOj2kBxFyfvxHMJ++Tg6ThSBYuVzWOYzlQ/iN0YTiFKhUKn7TDRY5ODig2EG/E+CqkGg/IX+XyUmY/eCJhQwW9Vur1VqiQmu1GjfIDw8PI9yWopVFXETI32UimXxEWiVC/i4TIb9Iq0TI32Ui5BdplQj5u0yE/CKtEiF/l4mQX6RVIuTvMhHyi7RKhPxdJkJ+kVaJkL/LRMgv0ioR8neZPPPMpT/fftv7f7b98PnC7wj5RVxEyN9l8h/f/aFF7Xv723/5H78bdxlFukOE/F0m/+t//U87+f/r//uf4y6jSHeIkL/LRMgv0ioR8ouIJFSE/CIiCRUhv4hIQkXILyKSUGkl+a9fv14TEUmqdF14RcvIf/PmzTs+dMdDDz8oECQQ99/fd/bjZ1vFpvZIy8h/48aNu9Mfsc9CCQSnFd/53pvpj6Zbxab2iJBfIGgBhPxCfkFCIeQX8gsSCiG/kF+QUAj5hfyChELIL+SPjp3dzfGJ8yuri81cvlW/5nJy9eqy5a9Dw4OO9yFMTl0cHRvZ2d2kI+sba7FXaTsh5BfyN4WFpblUKrWwNBf58p7etAvrVlYXR8dG+JGh4UHqEfhNJqcuGu8wPnGe/2lldbGnN03/nZy66FiSUwMhv5A/BGbni/rBoeFB/fj6xpojkfoH+vzoqp85U5zm/+Xkp+MWDg8ND/b0pmEjVK8u9w/04fhW/VpPbzpyF9alEPIL+UOgf6BvYWlOwex8UT/YP9BnJOH6xppC9YWlOW7SV68uj0+cNz59fOI85+fQ8CD9VsjvV36QHKXi5OdGRHIg5BfyuwImOv13dr44NDzIx8yErfq1/oE+o/qtXl3u6U1Xry7DNNAxO1/s6U0bbwuMjo3A0HAkf/XqMsf4xHn8mJ0vwnaYKU7PFKfphP6BPmV8cVoh5Bfyu6KnN835ppMEjPL8R93eMfktT+EKGYCxQP0FKIoR++TURR3K/ReW5lZWFzn/cW1PbxrkNyL22m4DhPxC/igYnzjf05uGC42zDlrdcmEE8nv729wQIBe9n3UQSN3RsRE4GuBEGB0bmSlOh50sOAUQ8gv5Q2NldbF/oG9nd5Nr/pnidCDzvajkJz8fLt+qX/PT2NWry/A4+JVkdGwE9gvIj4PouRSH4qmHkF/IHw7Vq8tk/G/Vr+E3Buou1rIL+fUTMDL39rdXVhfxRLgJ+Shd6QJ0j8PO7ubQ8CB5Ezn58dfRsZFUKsWHNqcbQn4hfwhw5tMROPYdx8mODj/9QhB1cuqiPq3o53fkmClODw0P8nikmeK0Prc3OjZi75tOE4T8Qv4Q0IkHK3poeHB0bMRl2Gy06jl2djeNIYPgJEXyVa8uT05dhP9vdGyEHIHrG2sYxvMyT05dVO65vrGGaUv9QckZ/Av5hfwRgZE/DZIx5kfAjyW8RzG23UHkx3+pE6EfcDp6x3G79ruRAaL/CXOBsVdvGyDkF/KHBgbeSmA8gFmAVCoF/5k+5wfXerSH4v70Xwv56bkzxenxifM6EOo3OjYyOjbCj2MiwGUccQog5Bfyu2J9Yw30wMDYSCowZ2FpbnzivDEWuJn4ebj9xifOzxSnHcnvh6HhQZzjF02YBAj5hfxOwOwafls89nbika8+FBDk0z/Q1z/QRx2K3ey3k399Y40i/BeW5hISz6dDyC/kD43I5Ff87Y6YKU73D/QpFzZDfmU8AnMmCXa+AiG/kD80opF/dr7YQh0bjfw7u5vG0H24KianLibH1e8J+YX8EWCZq1fWzBMQYNPaMhD5Qeb1jTXE8PuVASt5/NyNWLYEPyXmDmOv55OGkF/IHxp2zW9kV8v9anq4EYAoPT5GQHdAawHtcJkmPDUQ8gv5W4lOGDkrs/RJ0OHRIOQX8gsSCiG/kF+QUAj5hfyChELIL+QXJBRCfiG/IKEQ8gv5BQmFkF/IL0gohPwhyO++t5TnE+6CFBSOd1hZXdQf5xKpwoHsVJF31IoM5Myl/yJFT9ibhAq2dZzPd6yKZrYh87pkLzAhfwjyYwV4qM9vbFWO2SyQVVIhgJI/2wXYUctxFT2WzVImPHqFmeL07HyRMmQG1oOy+xWCAv0IwPPwEGaK06lUyr3L6OlNIzMXAQn5+ZHJqYuOm4thew/3p3fjXmBC/nDk17UBlpoaW79RyaNV8dP8HmdMeoMmbimk345aeos37qiFmHkiPzXZyamLfLuLwER3SrouPXsXf/Gt+jWlWngx3L+OcrL+CQLTh3IgsYfjyV4X7gUm5DeQf31jbWFpTlmy4reaxa+BKvlkeMYY/EZWDMv+MH7kt/PBuKOWEcYdtRSWElX46+hMxn672E6LtC4vifJf5NVTHq2Tf2d3U7cI/KL0mye/koZwq36NP0hJVa6j6/YCE/K7an5kgHA5rXq8LRRUJX378YnzvLn7JZDkbVdfD4OVp36XKNbm7HyRt2b+9PWNNeO21tHIryNQ8+vQye+xRXu83owk1HP1hyU/7Hy/tMK4Vk8rwNFde4EJ+W3kJ+rCX4X957gK0j+kTn7KIY/uA60HWajsLiVKNaU0UAv5kUWLN3TuIMBDoc38xg5ooKSiOflHx0a4Grc3LCVzPtbb2i/h229xz4jyvn6D55aQ366i9Wu7ei8wIX8A+S1thTNNh3HMPzQ8CNbxFJF+rDAuPreTn7Czu0n+KnQ6sDKQzcJidChLZdEB7exuwnOG8uzsbhovR9dAhedmC267Vb9myfBt1Pze7eS3fBFUFx/XoHdWXICtJb+OLtoLTMjfFPnt7jr8FU5mUmj4d3RsBEeQDNM4iNVVGcoTaDcicwb1KXBE8Vv1D/SlUimj/lTW5K6sLqZSKXpNuPoo+51+OQbzMG75rYjMUIzGR/uRH+oUv7H3ht/naL/mV9Bde4EJ+YPJb0xZg10fHMlPNMDe1Y4TyH7eOHtiDIw46InQdcixQ+fALlAaOrxryiiX0trQn7AxFnoBnYewMvTuiZPZjwZ+5PdYLhDsC2B88faQ3++EbtwLTMh/gpofROUmH0bLLkYgWKRsIAFLYaY4bZkx5udXb9+agpvcxjsoB/nA2yU8CcVDB6eXik990UweP4f3s/Cw0J+IM6GoexIOPyP5u3QvMCF/gLc/Avln54uwtHUVzZNPE4yGANm3fHwOvQfdHvhp0ViVx1k0p/4WCoeRgdMvVw+/LVwbGGNzMsOI4CE9flWtaH5ciIq1fCmlV41A/sA60Y90715gQv5g8ocy+0F7tAlMZZMXCmM/Hm2GsDmjGUws5cNs+uHibDeGJOHOeKKlIRonMrzj+QJlztL4aKWEMHnstoOF/CurizBDLCMmfR8RuDaVDXn8GB4q/sel8o02QkftBSbkb7Hm39ndhG7U1Y4SZudHTv25iOrjO17Yw/VhNYAqSodF7MV0lG6eoDMiFUfZrOkIBre0IZeiDMmeV+oN3LNv46eTf6Y4jbkG/NXe5elfSv9AFobbzQq/eu7qvcCE/K03+71j2vC/LizN8balG9VKQ+SKF/NVvO/w2/pmZXWRAuD0QTW1fjAQbVd5KByEMHZwMqwSZUCOxq10QOAPcVWpK0QcWQYssJhAHihtbpvYJ1aNQUShyE+zsM2jW/YCE/K3ifzQA8RGe3ifHnun9B3GO8zOFzkbLeR3f2UyXy02Ob2vYtfQ03ncvlHvQVXCDMErKI9At2KpcKUj8/tAltdvlc3fRXuBCflbPOYnGIN8oJmNQfUEuAP0dqx0B9wXYESbya/fhF6QL3A07tujdByeNjuAOH/wym/lkl4V7uQP3OHLHf3dsxeYkL9Nmh/AgBkRPpgn14fuOjdg9uuPgDL0438z5K+yVX1EfjoYuKqPr4PATXjrd4lvr/osjJmdL+rLkxE46PKBjK9vnJuMgK7bC0zI3wLyK75x+Nt6tLW3mPknGpPnjKsyvb/AUjljAWBOW2Ld9Vlrl9W4kckPK5ci/Dzm/9OLbZz1JBD5dfc41vnzfpMHNRk/EAoGP4Je8qHhweZX2nfjXmBCfpX8WJ06O1+kCTm/JbGYq6PoXf5FsWDWO14WCieWsa0ri8b1MBu7ujBm+6GmH0HzK1qUOiPucdjZ3fTjLYgNQ9e4KpFOs+/YW726DFe534QZXbuwNOc3ecZjK73jgZJSJCy5i8yfajfvBSbkP9kcftWry4HGnt8JTQ4U4zIyUez1jbVOs3KNddJkITtEh0eDkF8SeAoSCiG/kF+QUAj5hfyChELIL+QXJBRCfiG/IKEQ8gv5BQmFkF/IL0gohPxCfkFCkWjy37x580MfuiMlIpJUue++c61iU3ukZeQXERHpLhHyi4gkVIT8IiIJFSG/iEhC5f8HDkNkLrqkgU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" descr="data:image/png;base64,iVBORw0KGgoAAAANSUhEUgAAAVQAAAGiCAIAAAA3O6nmAAAgAElEQVR4nO29b3Bkx3UfOt+oT9qk6oX8Io4AW7OKZXKJmAAZk0PWg2XDUCoiMVUmhIq565hjCLI35lrEGKCfaS3EqVmWmAAEkxEtgAVS8SCQkZJAjVhr1lJIBiqUBNk10EYGQzzEvt4Qr4IthX7cUlB5SJQP8z78hJOz3X379r0zmDuDe079amv24v7p27d/fU6fPn061RAREUmkpOIugIiISDwi5BcRSagI+UVEEipCfhGRhIqQv9Pl4OCgVqvRf2u12sHBQeBVhUKhXq/zI7VarVQqtbx4It0rQv5Ol1KplM1m+ZFsNru3t2e/KpvNVqtVfiSfz+fz+daXT6RrRcjf6aLTuFAoFAoF+q9Rn2ezWWh+MgEymUypVCqVSoVCQelNRJIpQv6OloODg2w2e3h4WGCSzWZzuRx+5/N56h329vaq1ere3t7e3l42m61UKnt7e/V6fW9vr1KpUB9RKBTE/hdpCPk7XAqFQi6X40cODg4ymYwynteFND+E30SYLwIR8ne0ZLNZxUTH0N3P51ev1/P5fLVazWaz5XK5XC7ncrlyuZzNZkulUrVapX+VPkUkgSLk71ypVCqVSoWztFar5XK5er1OWr1SqRweHtIJ9XodnQU0f71eLxQKYDtX+PV6XfS/iJC/cwVePU7+XC4HnQ/qQsNzd6BOfpxJ5M9kMtVqVcgv0hDyd6yUy2WodCJ/Pp/PZDIgfz6fh4WvXFWv1+HVz2Qy8Ajq5G+I5hdpNBo6+W/cuFETCSl//ud/Dh+753mt+jBkzIP8GMCDuo1GI5/Pl8tl/SqwulKppFIp+PlrtVojVvLfunXrzJkzKZH2ytNP/27gp1HJf/bjZ++/v++hhx8UuOMzY0986UsvfOlLL1y69HQL+Q/J5XIY/DeOqdsICtfLZrPQ/LXj0EAiPwYF7ST/jRs37k5/xNvfFrQNK6uLjz76SOCnUcmf/mj6O997M/bSdxf2D955/4P33v/gvS996YXA2LuwQuP8BiN/o9HA/L9+frVaRSwAxgVge6lUKpfL9XoddkS9XjcaDichQv72Q8jfPpw0+ek3kR+q2xiui/Npnh99B7oJv8HCiYqQv/0Q8rcP7ST/4eFhqVQCsbPZrMJ//iclEIgmAhAX6LI6qCUi5G8/hPztw8mRH+G99N9MJsNZvbe3x4/UajX6k0J+GPxUtkqlkslkWt5PGUXI334I+duHkyM/qWuIUZ8XCgVdjfMzy+Wy7t5rW4S/kL/9EPK3DydH/r29vWgUReTP4eGhsiKw/SLkbz+E/O3DiY75u12E/O2HkL99EPJbRMjffgj52wchv0WE/O2HkL99EPJbRMjffgj52wchv0WE/O2HkL99EPJbRMjffgj52wchv0WE/O2HkL99SDj5d3Z29vf3/f4q5G8/hPztQ8LJ/9prrz3//Bf9/hoX+Xd2N2fni2GvUi5ZWV1cWV2M8PSZ4nQzhZ+cuhjtuVTsmMm/s7u5s7vpcub6xprL3cYnzm/Vr0Uuz9Dw4OTUxVAPDYuHHn6wxnbXSYhcuHDhjjvueOONN4x/dSd/9ery0PBg9ery+sYaQfnv+sba+MT5/oE+lxtOTl10PJPQ05vmjQTNJmwnsr6x1j/Q597AturXlLY9OjbCSz46NjI6NuJegPjJX7263NObXlia45icuqgcGRoe7OlNu7B6YWmupzftXqejYyP8s41PnOc1ODQ8GLZlBCKx5P/N/D85d+5e419Dkb+nN60c7B/oq15d5kdCUVonswWz80W9ACuri6lUirc6P5U2PnGeSqi00oWlOXuZ8e78DlTsldXFnt50KFOiU8jf2m/ZP9Dn/i13djd7etN0c16hs/PFUH2zIxJL/hdnZ4Y/9Umj8m8n+Xd2NxVrGcqGH1H+69K6+gf6iPA7u5v9A31GW6CnNz07X/SzVgL11uTURXp93lZhDYVqh6eB/Osba8rHWFia45dXry5TZ2kE78upQnd2N4eGB3mLacn7ehr5b926FVdawXbKr/7q0IuzM2++tWJU/u7k36pfa7LBoMnNzhcV65Ibnn5mJj19YWluZXXRMvSoXl02srGnN+3HUhcNh4Gt0lYnpy7SPdFuXTqC+MmP6mj+W+r9KAHcVtiLb0NA9aGbGJ84jx8rq4s4iKFEBM+QESD///if//3gv/6ngx/t/acbfzH9f12KPcXgSeMXH3rg7do3vP1to/IP5fBrSYOx3L96ddnv2tGxEXej0q/ws/NFpflR2zM+Fw/lgI3Q05uGi0qHi/1/esgf9lvOFKeVqp8pTqNCR8dGjN8mrFnlB5D///sf/61VFdhdMCr/sORX+nrY2I4Ov2bID77hN6l3vSFZFHgE8usYGh6ENwr9wux8MYKTu1PIr9hd/QN9M8VpfkRxbLbqW3L0D/Sh9scnzk9OXVQcgS1EwsnvmZR/V2h+DAdI869vrJFtqMNvnNik2e8xJz95H+CcAmvce4FOIX8s31J5IoZSVKFb9WujYyPo6S3unwgQ8uvKv9PIr5+wVb9GNnYz704OPx0ump/P5ymuRzJdHZtrUshvOQFdAyl5pUJhUqZSqSY/OYeQ39OUvzv51zfWWtJg/Lx9C0tzYJFy1ejYyM7upgv5ldliBZE1Pya8ObF1tYRX445qC+Inf/PefkeHn+U7cUtpfOK8PtfSP9DnWKEuEPJ7+9uv/8m/Ghr6lQjkb1WDsTxCnz/CKN27fXZNd/jb/fxABPKvrC6OT5xXBqELS3PGOayt+jXHsL9TQn67saTP63r72zPF6cmpi8oAaaY4PTQ8aJxobflUX8LJ/9T4k3Nzc5HJrzi3EfrCj1iis+wOOSPo67ff7N/Z3TQ2SLy18U+OvqpOIT8m2AhwufMj8GcY7xAhPNMPPIJCQajASTuE/N/ffjudvvvo6Cga+fXPratTS6tAi4pWcoX8Q8ODus/PHmbLi7qyusiVirHM0FI6EPOqH4ejyuUF4yf/yupik99ydGwk7AIJpa9Rupih4UHlOE2rtOSVhfyK2g9FfsxyKwdDNRiL4e3ydE5+eIv0GTsL9+BIRovdql/jRi7WuSh62zJrMDtfpPFIBMRPfqMdFfZbtioCt6c3jRVaJzTJBySc/LraD0V+4xSse4OBBzdy4XXy69zzGxrAtvfY1JK3v62b+hh72ouBqDP8jhDYC8RPfhhOkb/lyupiq1xxfCio+1daCJ38f7LyytOf/+ypx/V3NjyT2g9FfmMzcG8wTYZvNEN+4xQdJi/geyLXfaCDGVP6+I11BBHW9sZP/ia/pbHviAC4HvitQq0OCgUltv+Hf/mD55//4uXTLvfdd9+LszNGte9O/pXVReNHcWwwxjFmKDia/XohuWNbaVrkdabeAfNTfuE6+ggUN1fmrVwqM07yY9AS+VvOzhdbMg6vHq/0UI5jqN9yEyDJq/qMar/hTH6/z00NBh4BP2//0PBgM7kevKjkh3onZW5ZF0jK36j50XkZr8V6HqxPnXRL8hEz+QO/JcY//QN9euiCsuqumc9psZrg/6c6bcmEX2LJ//vP/q5R7TfcyG9xbiECB7/hRUulUoobmC99a6a1RDD7EbFOnikEEcG7zGFZPAY9F5ioBnG+ftPVCuIkv8VFr1QBZi+UYKbIszX05vDKBvaRcM+2PMKvJYzqIrlw4cLfu/P/MKr9hhv53ZW2HujiN1seodHyYvgp4cD7GJcDGF9wfWNtYWnuJDJKxT/mjwU7u5tNmn/NILHkv+uuO41qvyEJPONAQskfL5JJ/rm52ZWVFb+/CvnbDyF/DEgm+e0i5G8/hPwxQMivi5C//RDyxwAhvy5C/vZDyB8DhPy6CPnbDyF/DBDy6yLkbz+E/DFAyK+LkL/9EPLHACG/LkL+9kPIHwOE/LoI+dsPIX8MEPLrIuRvP4T8MUDIr4uQv/0Q8scAIb8uQv72Q8gfA4T8ugj52w8hfwwQ8usi5G8/hPwxQMivi5C//RDyxwAhvy5C/vYjOvlfLl9BlmtBWPz8PT8n5Ffk5s2bd3zojoceflDQNvz8PT/32GOfDvw0KvknJj776KOPCCLjxo0bJ8Khbpbr16/XRNort27dCvwuKvlFREQSIkJ+EZGEipBfpIPk6OioVqtdvnz5scc+vbW1FXdxTrkI+UVillqt9sILL4yOPnH2bAauwac//9mvvDr70MMPrq2txV260yxCfpF2y61bt1566aULFy6cO3dvKpV66OEHP3fxN18uX3m79g0+X/XuX20Nf+qXX3nly3GX99TKqSL/rVu3+B5y3Al/x4fuSB3L66+/HndJEy21Wu3sx8+mUqlP/Pzff7l85fvbb1umrJ+88Jmpqd+Pu8inU04V+R999JHP/c4/pa1j+Qz8d7735pMXRs+du7cm8/CdITdv3nz99ddHR5+46647f/uf5S38n/6DS+cvPOm3KYhIZDk95H/llVeevDBqbD1/NPP7mbMfe+WVV+Iuo4hBLl/+wqXPT9hD1v753POf/vQ/dpm7FnGXU0L+mzdvptMfefevtoxN5557PiEKv2Pl0UcfCdxV0dvffr3y5UceefjmzZtxl/f0yCkh/9DQr7z+J//Kr918/ZtffeCBgbjLKGKQo6OjM2c+7NdrAx/L/Mydd/69Jz7z+Od+55+m03fv7u7GXepTIqeB/K+99toTnzHvCE4Y/tQn33jjjbhLKqLKG2+8MfypT1o+3He+92b6o2nuIDhz5ozwvyXS9eS/efNm5uzHrr+zYSf/97ff9ttAXiRGuXTp0nOXJy0f7sXZmQsXLvBLrl+/Lt+xJdL15Lcb/By/98xvf+ELfxR3eUVuk3Pn7n3zrRXLV3viM4/L1OwJSXeTHwb/d7735vCnPjn9B5fs5H/3r7bS6Y+Ix6hzxGWp/5kzHxYn/wlJF5P/5s2b6fTdvzb6+Nmzma997WsDD/TbdYi3v/1y+cro6BNxF1zkp/L6668/8ZnHLd/rzbdWzp27N+5inlrpYvKPjj5x5syHr1wpYQQY6DoC7r+/T1aMdIhcuHDhxdkZy8d67vLkpUuX4i7mqZVuJf/R0dGzz04rNvxjj336K6/O2skvyqRzJDBn3OAvPfrWW2/FXcxTK91KfqPs7u7ec+8n7JPG8CG99tprcRc26XL9+vV77vmE3Udz5syHxbF/cnKqyN9oNC5devq5ywU7+WXarxPkpZdeeuq3ft3ymRyzUIpEltNG/lu3bmXOfsy+UMzb337ucuHSpafjLmyiJXCMdunzE5cvfyHuYp5mOW3kb1hX+HCTMpP5WUm2GZe4RPXec88nrl+/HndJT7OcQvI3HEJHvP3tr7w665LeWOQkpFarPfTwg5avc/2djTNnzsRdzFMup5P8gW3r2Jn8yPb2dtyFTaIELuOVrrkNcjrJ33Ce9vvd3/1ncZc0ifLAAwNf/+ZXLZ/myQujf/zHfxx3MU+5nFry21f4E14uz37729+Ou7DJklu3bp0582H7d7k7/RHxyJy0nFryNxqNL3zhjy498zl7I9v76+tf/OLMj3/847gLmyBxXMYbdzFPv5xm8h8dHaXTd9un/W6+/9ff/NbXV1f/NO7CJkgmJiaKV/7A8lFenJ35jd+4EHwjkebkNJO/0WisrKw8PvKP7OQ/+JFXKhX39/fjLmxSJDCq9/GRf/S1r30t7mKefjnl5G80Gg880G/xLd18/6/f/+C97279+/n5l+IuaSJElvF2jpx+8ttjyEH+9z947+V/ORcYUnJwcFCpVJopzOHh4cHBgf2carXazCMgpVKp+ZuchMgy3s6R00/+RqNx4cL5F+e+aCf/u3s/+OLzMz/5yU/styqVStlsNnJJ9vb27JcfHBxkMhlLF5PJZFwyEWcymb29vQglPGkZHX3i5fIVC/mnnn362Wen4y5mIiQR5LdM+xH53//gvX9dWXKZ9stms7lczv3p+Xyek9l+balUyufz5XI5n88bbYRMJqMfPDw8LBQKjUajXq/v7e3V6/VMJoPflUqlo6yAM2fO2BMuPvTwg5JnvT2SCPI3Go25udmnxp+0k//gR96zz04HTvtVKhU7gWu1GogHqdfr9Xqd/mq/NpPJgPPVapVMgMPDQ+Pl9KB8Po/jpO3ptHq9ns/n7W/UNpFlvB0lSSH/0dHR2bMZ3cnMyf/+B+9d/bNvKib34eHh3u1Sr9drtRr/by6Xc7cF6Ezdg6Bo6UqlAj1fq9XoKuODstks7yAat5O/UCh0CP+vXLny2xefspBflvG2U5JC/oZPbIlC/vc/eG9m5rJ92q9UKkUwpPf29qrVar1ez2az6DUqlYoy/teJDSugXq/TE/VzSqVSuVxuNBq8S8pms2T2FwqFer2u9A6xSODmPL998akXXngh7mImRRJE/kaj8StDv6zk+dbJv/0fvnflio3bdvIfHh5WKpVqtVqtVsvlMn5gGN9oNEB+nMkp3Wg0CoVCLpej8QKG/fqZCvkPDg6MtgDX/B0y5pdlvJ0mySK/PubUyY9pvx/84Ad+N3HU/PDb89F+43by12o1uk+tVoMhQOfD80dXGcl/eHiYzWbz+XypVELHUTqWTCaDH4VCAf1O7CLLeDtNkkX+hpbny0j+v3nv3Wefnfab9nMkv3GkzUf1/D6Y21fIT3+1aH7yGmQyGaNfMDCsoG1y6dIle4a1r7w6+/jjj0W+v9LPdqx0zlxG4sh/8+bNe+/9eQr4N5L//Q/eW/23y9/61k+DbchjDykUChhFQ/L5vNGdBg2vuPpLpRLRVe9EIpAfhKfwARpxZLNZ/Mjlch3S2k56c55yuRxqClYXmmrxk0KhYAnTcNQK2Wy2QwZiiSN/o9GYm5ujaT8/8vNpv4ODAwv5FXpDSqUSUQ4GOX5ns1lqXnby86ss5MfxWq2GeX6SJmnQcmnPMt5cLhcqBKter7uHYDQajUwmg0GWsY/AIEs/roRs0leGe8i9tC2XJJL/6OiItvfxI//7H7z372p/tri4oF8e2MHv7e3xE2icf3BwwJumH/kRooNJPij2arXqR/5arQbmK8EF5O3f29tDbxW2llorr7/+un0n5ZYs463VanbtDbZXjwWfgIZLdvJTfAc+qN4GuBOHHlQulxGUWa1WMR1TKBQqlQrFYsU4Lksi+RuNxltvvTX4S4/Yyf/+B++VSkXP85RrA739uVwO7rpcLlcoFBARDJ8/VwJ8CAAhnVCr1dAidc2gN9B8Pk+dCx00BgLGKIGb8xSv/MHExETzD1LGOPp8qkWUACr9rxRDxaOw8/k8jhsnVmiih6RUKnH7riVLOaJJQsnfOM7zZSf/D9/5i+ef/6JyYaDmz2az5XKZU7FarVYqFcU1wA17ulA5oj9IJz9igZRp/E4jf+Ay3uFPffKNN94Ie9tqtcrjr0B1JSIrMMbh8PCwVCpxRwnCK5UvqFhPuH+j0cjlcri/Tn6y9apM0B2QawaPDvviLZHkkv/GjRuZzM/uH/zfFvK//8F7C4tf/u53v8svNJLfHkKHKED8Ros5PDzUTT40PuMRar46q3O5XLlcRjMi1aTH/MUobVvGy2dS/U6gToH6C2I1r1ulk1X6Zd4ALCEV3Fjg13LN7/hqJyHJJX+j0bh06enlldcszH/lK/Pjn/3NBx984JlnnikcC4J5C0zgZ/LjvxJdj7AcuI6UM6EKckygx+gmmUxGadxwPeI3pvdxji4xmpeBm/O8+dbKufvONf+gQPJTb5vNZnXD3o/8GKCRTYGxOtWnH/kx+1Cv18vlMv6E1oKmQi0n+ts2LYkm/9HR0VNP/ebfvPeuXfk3k+cLUb3KQdiZEe5WqVS4sWD0Fe/t7cHzxCVG5jfauDlPIPkhe3t7evxV43h2tqHFYmHswO9s7Cb0kE0K6ObDfq7545VEk7/RaHz7299eWPyynfwHP/Kee+4P//Zv/zbuwnartG0Zr0JRzMvqp8HziiVb/GROY6UTiUB+ElxIbgjy9sMZHOE1WyVJJ3+j0Xj++S/+8J2/sPP/O5vf/vKXOyJItuskMKq3mWW8mFUlKRQKFNdMooy6Dw4OaMDFB03lcpn0s538ypStH/nJLsPJ5IIRzd9B4nleqVS0k//9D977F3P//J133om7sN0ngZvztHAZr4vZr/hfyDPK46/8yH94eAjPC78J3UEhP5Zs17V8Cpz8+l/bKUL+RqPRWFxc+He1P7OT/4fv/MXzz8/EXdLuk8BlvE/91q+/9FJrsqcGkh/qnXwicL8hRIr73vgQQLkzJU1qaLEAutkPx16lUuEhWNlsFma/nuilzSLkbzQajR//+MfPPjt98CPPzn/HPF8iJLdu3brzrjvbtow3kPyYQCmXyzQWQEeQy+UUT6pCY+Od9XP0eX7jhK6Y/Z0l3/pWdfXf/hs7+f/mvXdle59QErg5T2uX8Ropymc6jLEPSpLFhiksT78zsqfxI3qXgaQMUPV0MN5pVy5C/p/KT37yk2efnXaZ9vvTP5X9JFzl0qVLz12etJD/xdmZCxeibM6juPq4Ga+7AC3T6TDL8Rsj8Gw2awy5x314CAYfCOAq3mXUajX0DnAxIv4CC72VYse1vEfI/7/lBz/4wcv/ci5w2k+293GXsx/PvF37hoX8TS7jbVIw9lYO6mHXLoK4Xf5fXb3DNFCCr2KM8xHy3yZXrlzZ/g/fs/P/u1v//iXZ3sdBXKJ607Ibb3wi5L9N3nnnnV/6pf/zP/+Xv7Tj158cfeutt+IubKdL4OY83/nemx+V3XjjEyG/Kp/97Hjxyh/a9dXbtW/ce+4eSS9vl8BlvM9dnrx06VLcxUyuCPlVsWzvc9vs9PiTc3OzcRe2o+Wuu+60748+/KlfjrCMV6RVIuQ3CM/zZQlKTac/cvPmzbgL26ESuDmPJ7vxxi1CfoMcHR3de+4eu5va298uXvnD8c/+VtyF7VAJXMb79W9+9YEHBuIuZqJFyG+WwOgUr9XRaadMhoZ+RdkfRUGrlvGKRBYhv698OmgV+rH66o+7pB0nLpvzyG68sYuQ31euX79+f/8/CPT8/erwJ9fW1uIubGeJ2zLeMzJdEq8I+W2ibO9jxPe3306n75Z2zCVwGe9XXp197LFPx13MpIuQ3ya3bt3KnP2Yfb7K29++9MznvvCFP4q7sB0kgZvzPDX+ZKuW8YpEFiF/gDhO+90t037H4rI5zz33iqM0fhHyB0ugHvP2t18uXxkdfSLuknaEBE6UfH/77bvuujPuYooI+R2kVqv94kMP2Mnv7W//wv33bW1txV3Y+OU3fiMgqjfyMl6R1oqQ30kCk097SD5/7t64Sxq/BG7OM/qZXIzLeEVIhPxOgu19Aqf9fm308ddeey3uwsYpsoy3i0TI7yrT01NTzz5tb9Yy7Re4jPft2jfOfryz9hFMrAj5XeXo6Cidvjtw2u+5y4VLl56Ou7CxSeD46LnLhd/7PVnG2xEi5A8hr732ml2tefvb7/7VVibzs4k1awM355FlvJ0jt5H/xo0bNRGr/MzP/MyVLz23srpowTOF33nooYfiLmkM8uqrr/b2ftRSM19d/vLf+bt/580334y7pImW3d1dA/nPfvzs/ff3PfTwgwI/PPgP+++59+ce/MX77bi//74H/2F/7KVtM37h/vv+wS/ca6mW/oG+c/d9IvZyJhwf+tAdBvIHTtIIBIJuRyqVEvILBEmEkF8gSCiE/AJBQiHkFwgSCiG/wIyh4cHxifOBp61vrNHvrfo1b397Z3dzZ3cz9vILAiHkF/wUCmO36td6etPgMz+oXNU/0LewNLewNDdTnO7pTSsHR8dGRsdGYn81gRFC/u7Dyuri5NRFwsrqouOFs/PF0bERqHRctbA0R38lxhJmitPKkZ7e9Ox8kd9zaHgQP6pXl/sH+pSDKGHsNSYwQsjfldjZ3ezpTff0ph0NbDCT83B2vtg/0Ed0xX/xe2V1sXp1mR5El6ysLo6OjSjKX8jfvRDydys4de1Y31jr6U3rJFxZXeR0JZXeP9DHR/vjE+fBeaOJwc1+uhs3+4X8HQshf7fCnfz9A300Glegu/T6B/rQC2AMD3/e7HzR2H14TMmvb6xNTl0cnzhfvbo8O1/EyEI8f50MIX+3Qif/+sYatPTQ8CBp6fWNtVQq5ed1U8g5OjYCgx/DitGxEXLmz84XU6kU9+3r4O493MHb34b+j726BDqE/N0KhfwLS3P9A30gM4gKBT45dTGVSgXa3ju7m9z5NzQ8iEtmitNEeOUmC0tz3O84NDwItwJ+8z9NTl209xqCWCDk71Yo5CdzHRgaHoTidSQ/hzI/NzQ8yPsFI6pXl8n+9477hdirSGCHkL9bwclfvbqcSqXIRe/tb88Up3EkLPmNM/MYSiiTfITZ+SJnPgBLxO8SQSdAyN+t4OQnqtNfqTvAEMAlVm+rfg0hAOMT5xWjfWh4cHRsBI7DoeFBsuFXVhdxyfrGWvXqMp6CmcL1jTXwH1OS0gt0IIT83Qpd888Up+mvOAKWgn7Gm3B/Hi6HsaCcNjQ8iOn9ldVFiuGdKU5jspA6HZSHz+1PTl0cHRsJHDUIYoGQv1uhjPmhk+m/fNYddoHR8gfhuc/fj/yWYhD5cZpCfhn8dyyE/F0JPcJvYWmOPPw7u5uck97+9vjEeWXqbmFpzjgWEPInB0L+7sP6xtpMcRq84lNxCL/F+FxfgbNVvzY+cb5/oA8n+K0IwNC9enWZwxJN1D/QR0sAaH4Bpr5E+HU4hPyC2zBTnDaS32+innc04Dm6JBxZWJqTGf6OhZBfIEgohPwCQUIh5BcIEgohv0CQUAj5BYKEQsgvECQUQn6BIKHoCPKPT5zXg1IIPFLNAr7gREfgbPP6xlrgOZT3MvBWSsFo3nt9Y02S2wg6BPGTH6lm+KIUBT29aSPlFBbZs1liaRpPRKv/1xLECiCbdSD/ERVDq1mUANjApwgE7UEU8juqYkcgAhTrw4zLv/iKNOjn9QwmIogAACAASURBVI01LCb19rd5bCl+gOfKTfQgc+Ucvyh0PdEVL6SfwbKyukiL6oj8M8VpSWgl6ByEIz8o57c+NBroblv1a5Q3llvOnKVEttGxEWVdCs8hrS9ZiUz+yamLKBWA5xJSqZQf/6kMID9C6y0lFAjajNCaH+vDWvX4yamLPM0DrSHhaaF0NY5uAqeRLQCOrW+sYWsKJRwdK2H4TdzJb1maolSFssUFkuEj7+3sfJGO454y+BfEi9Dkn5y62Cryb9Wv+ZnBfGGpTn5alMb5wzW/Ttfq1WVaagYoG9T4rT8LRX4FyHKDtJajYyMzxWmLX1MgaDPiJD/0M6lE8AR/spAfC1e9Y+bzlWf4MTtfNJK/DZpfeTtcSGN+2iRHMtsIOgGxkX92vkiMpTvzUbGR/PC3Y+ANx7tO/oWlOd0h34zZryeiJhirYn1jjWe8VfJqjI6NBCbAFwjagNjIr3jCvdvpZ9H8ZDkrGSboNKNebcbhZ9H8gdMKK6uLek8keewFnYA4zX5PIz/N9lvID9qQa5BGDTSGN1JLV+Dww/EEtUaSj0+ct8QgcOzsbhp5Tntp6G8hEMSIjiD/Vv2aMgSwkB/H9YG9MjpQXGvKtILxtkbyW5LYKFBc/RQ7hO5DcS4ODQ+Kt18QL1pGfiR7D/t4EB4JJ8FGMG1ldZGsd13zYzKvenWZk4qCfMAuZR5B57A7+Zup3/6Bvq36NcljJ+hAtFLzj46N9PSmQ8X/kbYnNajb2MapPr0MgbNu9iNG8hsnDtwxU5zGU3Z2NyWqV9BpaLHZ775vNJ2vdBZ66JtOG+wYrQywLaVaWV3UOaycbyR/M2q/enW5pzdNow+Ma1zWBQkE7UE48mNXNoS7GkfCmMp2fzxWvPFEsT29ado6ho7wSzCRhhBAutzb3x4dG/EbRRtDiXBbDCIQb6uQHysOolUrHJBKv4YwROS6bu36CIEgAmJe1be+saZPntNfZ4rTykY0OJ/+i4AfbF+hAwQzTrZ5zKBAsHAqleKnIVgowhvNzhftEwQwncYnzovDTxAv4l/Sa4diX1hUsZJqnuxtF45t1a8pd46g87E1pQTwCroFnU5+gUBwQhDyCwQJhZBfIEgohPwCQUIh5BcIEgohv0CQUHQo+bfq1xAbawyGCYyQCZyi19f5WErCn8sX5FimA3d2N41TjM2k8bBPIiJVkWPsgFIMl6pQIiwArLCI8C47u5v210G4ROS64ogcoO0y3RstGKRDED/5saQPEbhY7oYgQmTCMUbL9PSmeUo8ZdmcMfhXB7JrBRYPSTvxm9YRe/vbK6uLWEpkvIqyd3MgvEfnp7Lmj07WFwhaYodmitPG2Epjd4AKpP9ioZS9Hvi704cLu5SD382Sah1/RRQpMDo2YqEZlmDw1dnK8m3+mXZ2N9GujFVNvxGryivcGCROyzcCgWg0x+Xh7UE48kMht6q326pfW99YU2J7XS7Uw/KVJuhyH0W3WBQRJdvnBNCjdzl0qvgdNGLSlH3cDiRE099R5yeypOtVSlREvLNf4Sn1MLobsEt5uhJwpbcZS1XoiyBAML/eXGlCKN74xHnloKV341Vtr3Y9Z7TnrEXoy3bOEs8Q5EdL6ulNp1IpRXW0BHpaez+9Go38pE+MsLwRrS+mJsufaNxuCGeS4gIcFz7AprAbL7PzRX5n8JDnMgbQ7pUoSWhR9H2Uj5zXDN9ZBB0BFZ7u6e1vU5ISrFnkpV1YmuPEgx2n14/fN+Jfk6c539nd1L8Rhh528uvdBx93GMlvpCjWlegH+fKtQF50zvpOV/Jv1a8NDQ/iJal1Nv945O2jVDyKreuX7ioy+S3cUzQ52pmegQPGvG40ujzLRfNTUpOe3jSG2S45f0OtF9S7FT39gaX2QPjZ+SJZsIEl1C183G1nd5M/F+M+sibQNnjCJZ7iFUAeB++4g15YmoNVj0VZ/Iix0vScTvTbMqbDahHjqAEtxD4U6hzj35X8s/NF/v1m54upVKqFS9MoFb8Onf961m1l2Nw8+fXvjdaAFhO4aV808qP1gEh8LxNQwq/FgDPKQb/RGWwEZdMhu+E6NDwIquNC/AvrgLd+5bZ0Q2z0gjMVIwh2BNoVLYvgilFxRlTdNjtxNK2NG0P47RYxyfZZUCo2kO0ctC7W8fwTRUSHX/XqcpMpaGeK05yxQ8ODSl595U/Gz0YfpuWanwPNFy0VdwAhkUfYr350h5/dOaRwWHkF9D5608dx3eDnfkql6pTqgj1sMa0pLTLeHUze2d1ECYkSyqvB2PaORxnu34JnZFKMQUsF0jlGzW+8JBT5Uc/onhSLIBT5UdvUxceLiOQPu27fDovaN6KZMb++gpjMPOMn5Jyssn2EvOMGYWyO2E1QOUjzf0rrQVcSmJtEN19RHmPV+SUmwlCC3pS8nnSyPj7Xyc9LCG+fZxrKYsxCL8KzGFjIT92Q7gMypkjVsbK6qFDLOBQnsx8+AqU96GlXMdtivI8j+amdN5khqlWISH6el755YMyp60mLcuD/bYnmHx0bUVoMkgXw1qaMfbz9behY+q/RclEcGeg3qVnDBqbGwWuYl0QvMPEW0RC65jfOS/HqIg8oHgGjWv+stFUhuk6qQyI/HmTsBBWrjZRn4AgISn5y6iLVCVKhKIlPFb8MaltvS5Pa/mg7u5tkt2JuRfmyur2AI7o9xclv9/ZxI6gTLP8o5Mcwu1UlwCSC3lLtlqEyr6v03Eby08a+LtC1h+fjqjEyk2cQcdcM3OJVXBhKq5opTtP9jS9lGfcS+TFxhdOglIy2KLrFnt40zXRQaT0H8vOPSM4Fy8eFHYR6psRHeIqLqax34p41UTrGL/oJ6GuUdo6JFe+456WxCQ1g/VzUntb8JtkWNXEhNPnh9m/V4+HRQUW4T4wpxx01v1/IkLFB6IE36KSU43ooCMD90gr5LQ3RbwIlbG5SL4j8NMjnp1k+K+04yh37KBX5Po2pFuF6oEfQzIiR/EhzTL0DLBoMHFZWFy1KleYp+ZwlGSw4yDU5N5SgOei/6Gr5NCF/kLFncezc9fzRsed0DE1+P50fIXU3TRcZW6plKjiaw89Ps7mXFt/eJcCBKxOuGaAc/O4Qjfy6Z3HBf99RjzFQqXnLQBSjPJqDxOUoFbVpfXyOzwfPiMvH5XY4+iYaImH87+e6o/vz2/KDfu8F9c6PkNGhANaHsUG6kN94Wz2ooc0IR37lA+vTxe4vMztfpMtDkR8BKvyIC/mbN1ion7awl6qFz3uFMvtDHQcim/3KaX5tEfMy9Dloo1TveLBgtGV42L9+W5ePS65WsA7PMtZ8ZPKTs4kCmSyNxBje5/J9LdHTjqHoJ4QQ5IcdxUfaRudHBE/GpGkzTD2iA/DzKhtbA/9yzVSx8uH92gGVEAYkzmkJ+S2DhebJT1HrZPTSyVv1a3gLI13hwcJoVlksoMwmOpIfoNAA3jy8Y0VNYf96vYUlv1Ie+DX8gjj8qtT+fQPXTWDj1tGxkfbv4OZKflBRgV5H0aYA3TW/cW0ZXU5ZwPVJ8sgzK4hC06kOtyL6FD6a4LNB1KQQbUqnYS2TbsQaZ+wDjUMj+S2jMK6T4cPnrRPmG13Ld0/ULWT+CHKPYeJAqUP6ga7HbyoH5j3vRzB8UHoWpeqaJD8NLhDziy+rWzR+uzn2a7sw8zu7uJlggHQu+U8UxukZY/sw1j5G1PQ7lUoZt/cLC3Q0fjsUeMcKineC+pDEO54ORC9AMBbJT/PbVYfe0/Vrmcg5eGPV59K9/W3jhB/nFSYFlftjRiCwVtGZplIphRV6ZAR5GQPVCT2X6wb88FtLB789QraNQwldIRH5Facvn8qF3wS1p6eE7jR0BPlXVhd1gjlGdOhQGm60mxhXttnBp47taG0frxPV3uyibRlAn8M4CUrnRC6zEY7uVfs5yl/xIjG62ToHHUF+gUDQfgj5BYKEQsgvECQUQn6BIKEQ8gsECYWQXyBIKDqL/K1a5BwYwz87X3SP8+ezxFv1a6HWMvMo5lDgqQGjbeYdeZLZcV/jlnypVsE4MRzqS7lXV0sWs9ubenu2b+8g8iNKxHHZDF/Ira+0s4S4UOVakrRxrG+sKdG19theBUpkq+WjKjF5tPTd888PO1Oc5jlIkVqL/qsvN6we5/Ok2EH9N9bh8K/Alyf7ldZeA+4bCjQD1IbSTtyz5fktHFAQ2EodY/XtIdt62JuSFYInWY2M0OTnuUpb/vH81oTb1+04rurT69el+vR8WOgO6L9YFqJcRSvtaNU3rf22dBzI1ae8wqQpRZ9n6keMUdJKRm3e4NxTVhuJ4U4txOq1wVhA34ffPDeZ52Oq8PI7LsHA50B0oPGexra3s7tJSyR4yDZWE1ki1v0+kGXthjtCkJ8i1f1yV4WCnoMFQa/6KvrAdTuO5MdaYGX5EEHJP6m0CSXPN1ew6IP9os31u1nMDb70EHfgmYKgmZXPz6FvVoHQfb8nGsnvl5tEj7FVRjT2sEWk6GiyzRi/KQdeuXqcqL/Kkvbr6yOgw/nKa36CZdk1ZfIjE4B/fSUFExiOOGJeS3Ra1bSnQMeRn7o6xM+3anxOL+PeOE4ijZex4+fLV0PBQn79KUo/iP4OpOWGA19GSdYHNj5Bk5o8TnfDj+gGAk/LxbctsO9fQDus6CMF9Kp2OxYFbrny13fsgJWhHKTxDr+W8hEbE/IYc7QoWhoLcr3bs/QY9aIxIyA1S9267Czy65qthfl80AcrLcO4QwNVBG+F4xPn+SYW+qo+quWw5Od8M7YnfUhC9aOvz8OK1EDbEuSEUe3nmDSuI9AbhPHaUFlrudXQTMpqmEhtyFfPV3kF1jNv1S6vo7d5SklINW9Zco41LLwlwOyHtaLkGuL5haraHjARcufoiOjwa20Gon5tu44F/53t9Po9Ic0PW5eqeOH2XWj89ImlAC4tjLyJXKUYtRCVauEkU1ZzR0wz5MfJJ5e1ksY7ysCnf6DPqKVgbYV6HfRf1KfzBZEW8vtlkeGa37ievYM0P4fiSmkS8HLp9W5pK9Fy+FWPN8MxQi8D1upHm5LxS8VpaWFoJUQwxafosrLVOK2o9016ljvuxdCrDl2PvpjPnfxkFZ9cvnq/wviRRO9M9TvwBdpIIsjPmbw9p7uR/EhGgMQH6DioV6IktOMT5wPHF14nkB/qxZjqIBqIYKHI38yY30J+/kYzxWmYWzythe6M9GtzYTU/GgFPU23f2VLvVmgluZLJT3FGYqtVamG6q9Lo+DC66/i72Ck9dLxPXmBam8gIRX7lUyJr0ORxAn9ue5LTBGaCQn66s0Xz897c6Bc0Vl1njfkJGG+kUqkmTThwHtUxOXVR2XnSnr1Xya+KMT8/EsHs1xPyew5JYPzgTv7q1eWF452q+GlhSRK4g5ixMMZL9D12KJkXj6ogD5mlE/S0RO+tUhv6uxh3OrckMtU/ViCjIpAf7YoyhZJzl3yNQ6YNiPm0BbdMeZuPbcw/OXWxyb36eHOPoPkjkD9CZ8k/qjLT5pm20FFKCNtBd/MojzD6BWF6cJcPn8SmdsYHt8rMn5IEUdl6FEYBNxzw39njve55bzhpSkfvaPYrM/zGWcPmEdbsNzazUOTnvl4L+XFcHynb/eUdTX745+nlQYPILsBQml9Pt+xo9iOvZqiC8Y+qOGDX2dZ9xkJSqXguSj062JjCCHMfgQFngbnr/FwzGIsq/a/xZGp5+p9cyG/cqM+yKTACSSKYBpHJD1Pf8WRiYM/xLtU0KPAjP+IjYZfxjp68/TCl9a5BeZ2OMPsJRs9QtPm/UJp/ZXVRcZA4kj+CwlHIr1e38X1BKorn4YnrsV2fnTbkSfLbaVd/TT/y+7UPzCnwXeX9KgeK2sjVQPIbEwTStcY/9fSm9fR+LkAMom5DBWpI3gnqjFIGg/TKK6uLtFV5YJOgwE3e24ZNxx5/hB9/tv6FoLIi8D8U+fWwykktkb5es/o5LohAftqOUjERqRieNccxtAq1OfuQtZmstRiPwAtNaYj9vo7xPnby2317tP+XngU0WiBwNM2v2DvKybrxpT/FpUkgFsgxBtTziYbUrd32kR+7JmGWyBKtMemzT54d7uRH7le/D0w3UcoQObaUz7hUry7rKYaVEnJ3g7E5UjGMxi3UrHIVLdEx7h2o15V7ympUCywUjPl7TJuO+3VAlnhYl11oUVeKuytykvUIml83TBRG6eMmPTqbjhC39fYPvsApw6OJ/eaJuVGmfGskF9eLGg0hND+yzQeOxyIM2Hgmee/YP2xsiMYXJjMEQdT6lHjkqAQ/jy7/rsoXojJjFp07aRAWjY+n1JJx4McrpP84/z9vMZzn9FzM3oHVxupCgAqCFxXFiwl55Sq6jz5DZoyHRZSRS/XqMZ2RQwBDaX5MXuiWIO0ZO3kcL6RobHwIrKEAaPKieryCQG97fIIAGrRf2wKDOhE+F6s0LV5Ix/WvdnTEkl690aP56v2fi0GoZNp3bIhG8LAZtHKlkBbvHXx+Coxrzh19pRY7wgh98zzsIVFl24cYoWikrfq19iwvbwaWflPvYixNgn81o7VlhxKObeTn+sYaDBwOKpKL7mxmExqOjiC/QCBoP4T8AkFCIeQXCBIKIb9AkFAI+QWChELILxAkFE2RP9SUvnJyqEVBFNsQFie6R3KME2CONd9pCbbjRWe2ohjRrObvd0t47GnJXv1WkhihZ2W2nMnLwwNdWhIUpby7ckM9QsYRCLzxy9iDJX30X4R5uPSeShppJXaYw0gMYxC3ES4hfRZUry7b8xd4x2uElIVVyiKrwKbomHZdWR/Nq5Ev0+p2NEt+ymFox/rt6a6pTpWoGP1TYT3s6NgI/+qWFSPe7QmwKfALweSt/Wx63kFaquVXPApDrh6nmkWgGEJo0bj1q5Q4U6X9WbSZUufK8lXlZJ5HiL+RC1tQQpe1+pQkQ1+GrCSx0wMNeX9nPCHw+yoZey3gS4+oGhHhdxL5CGJBFPLzpMj4BjyC1dj7IsR6pjjNPzb/9giNVKrVErNpD24jWtId+BrJlhjDPLEvsgnwx036bArAMxG4P4s3dCyY4WG2CPulk5F8iv7Ez+T5anlUGVWL3kErqTjsI52d3U33ZV1Y7KhY1Hg1Lyr5jbVKy2lpJTz9Xlia8+vaeN4BiqtvYdLaTkAU8iu5NJQcA8bajJa/IVTANjcNFpbmuCmILolWerQkmQTUL63NxltzQ8PYCYZa9USJaKmh68uBwWe/7kxprJaluwDK7DfEdRlu6Hy2VCBupQzTWk5+tAFjc9WXV/KhBLUivDU6EUqsckL5yNqJiOT3+5ORllgxZikEaU79s7nnZlKUElgB4yKUmnUBVp5SGdDiqa8hI0hnWiD59bXJyBqMZ2FhD62EpXbpdzdH8vO+g7d7Wm5E42r7yi4M7lxYwZe7cOOCCKxzm19iPMFCfr8q0itEaUXId4SvcPq8p+0gP0jIT9BhdCw1mZuJ/kUHb1myHhYY+FDuOrARPxQjU1/Fbczqy5NGcnZRumiejwAWe9WUcVivQF7JflYPp59SsaG8pBjcBRpW2O6KL26hNDAW8k/enu4J6e6V3GfNk58D3xdZKpCrCt830WP+UOSHyR1tsBQtPQtPSss/PFISNG/zY/CMpGDwHvMMrbrj2rHqjKB9cvRaxe6Xk1MXLRrJ3eyn1FpK4UORH66WwFSimBOhTtNj7obYNT9/nO7ww/FUKnUKbH4vMvn9FLgy10VZX6kV6kzGCMpImLCaH9kp+J+UBfCBdnIgKAkfHEIwwvEnyk5v6V8iZDrxbm/ocDSSr05PhsPhTn7oYX26wZ38lLpnfWPNsa/n31fxmLZ2zA9tocNoCuE7cm+oQnXHGa7OR4s1v9J0qAbtWcr9EIr8cOwpp51oDz15vI8yvSN4aHkuqq6q5QLFGm+/aST0aPAjKFRHFS2Ydgr2tH3NLOnD6EHe/vbO7mb19tyS9j6aSkIf15iO2uX7nhD5/bp7JboBVaS8ozF243SM/6Pk7Y9gOXNVoFecX0MJ5fDTYSRhC/eN4LdSntXjs301kd9Yh8YIHNrXRN/XmJLn+zlNQnn7yUzzWPylo+ZXTrM0Er3w+KCoPTv5uQKHN4SrcT+brkktbYwdMmYl7jqEJj8cLWEfw1thP9salaajjfyH5xydBXfX6YmiFpbmeHp88gAh8kwZZShNJNq0DWe+HnS0sDSXSqWU/XCIEhby8//CflbG/EquGLvPz0J+fTJCSaYGuJDf+Dr6zrM6wmp+5aEumh/zMu7ftHr7NgoYJ8LLY29F3YjQ5I+Q/d7z2RPScsQ7HkGQRtV38rWXhHxIyE7pd1r16nIqlUqlUqFeiu+vNumThEs/SDGwLuSHkxlP4Q1dCcVRWvz68X4B1EZ5n0hzdfSb0s73D/RF2+lE3wKAl83OfyP5KSVeS8g/U5xuZmtg8lWfxIRx7AhHfr8tRwMRlvy0GQ5vfDTmhOnB8+Ebn0hfHXNLfmdiFsD9XVAGSrdIbYJvyGHsEWibSnfNjx9KQ+dxrHbNT4qLSoVAaeOZxiIFkl/fXoJ/ROTn9Rshcz2PWiVDSXllfbOGqim1rl6SZiZ3UH6qLkdHRhchHPmjqX1PM/t1+1w5n8ZUxsbH52CMrNb3hEG0ht/gIoJy4Hta0235UFAZKyojauOMiV8fpDCTv4WF/HDvKVYPekz9O/rtoqXUv0Jj40hBKTlSzSo3gfMSJTFODSrk1y0IvbfSq2Iy0mYNACwaPW+/X+/ZjQhBfrv9bIHynQI1PzaKpvzkSgeP/hjaTI+7wjyNsZyU85g3fdjJYd+ILw7jtOHrl5QJIf4Wjprfcj6tktAXF3nHuY/93gvNWrkhBefoIRU0MYGOg17E0fWzfvsehxhf4BsZS47pN95fYHtsvzpBfH6/ts8X723DAta+UVWgcSKQsfOTGtvhSn6EfEZ7RpVllfdM5Fc+Erx39Nz+2zOlG/1zSPnuslNthHzMCuChpJts1a9xmvFmSm+qTMXt7G6G0h66ieuxvd/14gUaMuvausP1jTVcddKTWNWgxOHecX9Kp/k1PH4ffa1uBGsO5sakaVdS5bkRFEYHQjL5CAQJhZBfIEgohPwCQUIh5BcIEgohv0CQUAj5BYKEouvJf9JBV8b7tyHMw30OWd9U9+RKFTbEtfnCRKjq9gThdPskv9dp5Ef8aahqRQxZYPQRDweieWM+FWy8AwLp9U3s/RJg6zCeptyQFvAopzlmiUYaBXpQv0/+b8fKDIzG59PpgT1vv5b8F9FE7p/YPSkgFSmVSrlcoiwK1KGvWcC6ZhSeL/Xlp3VRYu/OIj8C1+zn6O3GeJXy+fkSegrbpPQV6EGMiesRwUp5o7zjJQZ8Eb6xnMg8g8W2WLwIMlNSXX6yMT+EffECL6QS+R95CYp9zS9iinjGMb/wan6J8r36tc0OFCBKkj5f2AW57vnalIpaWV1UrtKj0XjQMV/qw9OlKbHMnYyI5I+8O4Ud+lItHVhRZ8+EhxhMvzzw9NX599MbGfICebenA8Kiek/LEUR/rR6nMEaXwR/BlwPo72VkHVebSKpJ/0V/5LG+T89chhUN+I2YX5QNoMx5vJb8yK8EuiOPtd2qpxJyBJJZWWscivyTxxnTXRbhKeTXsz/olcMTB6IdwhBQlq50y/q/KOSfKU6nUqmWkF/hj05+xRhGYL9OJ+92u310bEQ32MKSny/XpyWGVB5K2qWDq2J38tP7GrN6wnDgrZOIClsUOodyinoOHbRuUdM9lfw2yGCrmMSUWsO4DQ7P2kB9EBIf8GQexguV3XL4X/VMOwTckP4buAhPJ//kcYpkqkDl0/hp/qSQH2HhrbJtlFw9SuPA5/Rb2omlezu7m/jG6IAtS1bpzvR5uBGhNLKt+jXqmCgUX8kCRMn8lGcp5KdHEB+M2tVvGOynjTn5FbMfvZWulvkCZFjXWKzF6x8anqoIt1KUm7I7w6S2/4d3Ox+IJwqd+rU9dpB7Q0n0ovSDk7fv7UPfQrk5dZd+/j96R5hUpNWrx+nJ3c3+pJAfdk4LyR8tMRtpG/jkqC2iY9LbIreZaeUfEl2Qs01pUmjTCvQRh7JhjhdS86NnwfAeOk0hLU8cwmEhP9eNekJO3N+4/aFfR6Pkw9F1pl5Cnfx+CQiVz6qc4+j1gBnC+wjcHAYRVIhSFZa2hyoykp+b/X5j/tNJfspRES/5xyfOE72h/3k75gNdui0HVpJTdn0aovNZg3XT5oIcqIeV1UVlrS4tgwXczX4+hOa5QPzy5FjIr/ixdIJ5LGeOspOnxcpAo8e4mi/71VntaeSHyWbc2tDvKiDwKwQu5YTvRh8JYnxBvTl6Q5hCKJhofrWi6ZPERX7+X+4c4ga50sdz5kPHYo0tcjwpXQO97MLxvlHKSATtAw5FxVig1GO8idCEAvHHSDClqWGIAZeSseoU8sNZoKed1g0HFIDKwDcdtHv7veOJVT2lR6DmpyES/0y6BaF3cxby8+EYFY/yLFH+Mr+UHoEsNZKfGgNPZHL6yc/fMHaz3zvOVMOvDfTxYOzKb+hnVFuKpNeGgkCz3ziXbmxqxnpGjjPMaCATDs+3D58CJUEw3kGxlcjksZMfKS4wBEClYdCkbKdBH447/LiFzJMd0XGX3Q39Mi/D0obNhRP0/le/ivt9uf6nGhDN/1OghZF6xEC3+Zd0cfgZn2LcCc873hoM+lz5E7Si7v7BrYyXeMyXrkeA+L0Ub3ncNLCnP9T/CooaXeJQttHi58DefrZHAKX98SM/NDYohJOHhgeNqUSMr8N5MslSMxk/7gLbw5umzTn0L0gdBNW8X/+rNBX9BF4DgeTH1ANGiKd5zI/URYRUKoUfeM+d3c1oGb4iaH4M4WAP89E1en3QGEmdqEhou+Q3Jmc1dTTwAhg3mfTT/BZ7gVqeQk5qTMa6Upoat6XtNPOD3yVwqvEBBZlLbVPrgQAAFCNJREFUOvmRIgknQM/DiYDq0vNqGl+HswsbkPl9XB0uDr82kB/DB/IscigTDadQ8+vVrVACtRZ2LBCW/BRj4wV1zEQ82laZf2zchDcsY4SfsUh03K+/g2KEZQTloEz1GdUXFY84Rn+CbtEfZ9zGg7wSxhm4heMd6TFLojtH/Lz95NKvsk1QYYfrT/H8yW/5uH4tLbAVRSA/9z5wSvMNvIyWGllAZL8ow4okkt87HqOGyprYzJjfTn79T3pPr5Df70J9ay0+vOSgsDljP+Jn9qNfwDyz3wDVOJ0WFkpOS6MzVSc/z8A5yRZfUF+PV7bExvqRPxSx7efQmF8nv3F8yucUFc1Pn1X/XrRBo8dS+is1llDye8fT7O6P7wryG+/JmxcvkuO2mdQ7YOKgepy+vt+0ORS/KuxiMt4N6XsZ6nGQfr4MuGOU2DvOH8U24VPfxtz+yu4jftDPUdIBe/6aH/zUDRzv9jGRZVsB/YiybQxtxMLPOeXkr2o7z1M9hlJQGM3yQbsykre4T/pv33weNpvfQJfPtJF+II0Bm8XvQqPDLzB4VnFcwUdI5eRUURofziT3Cv9Nelu3RIzAg9D07QtdKfu1vu8YJkRRSMzqQ//bJwUVzc/ril5Q6b4pH7nd4YeqUNKB4we1SXoicoErZZs0xQgSUG/9WnZzGIBK26Cbo+WjeN2S2D/mVX3G5TGO30lvfFVTimtgZ3eThqb0bZT4HOOFFoefcazbQqwfb6qlxCB4J7No37JNsAL00fYzeeXoX1CZ8G85LKMkx7zp2JyP/muclTBu4Bl5s4D2o7OW9AoEgrZByC8QJBRCfoEgoRDyCwQJhZBfIEgohPwCQUIh5BcIEgoz+T/60fT99/c99PCDAoHgtMJM/t3d3ZqIiMipluvXrxvILyIikhwR8ouIJFSE/CIiCRUhv4hIQkXILyKSUBHyi4gkVIT83S1HR0e7u7txl0KkK0XI361ydHQ0NzeXTt+dyfzsY499miZvRUQcRcjffUK0f2r8ye9vv+3tb3/l1dl77vmEdAEioUTI302i056DuoBarRZ3SUW6QIT83SF22itdwEMPP/joo49IFyBiFyF/p4s77TlWVhelCxCxi5C/06Wvry/F5I477vj6N79qof3wpz6Zul3eeOONuF9CpBNFyN9lcuHChRdnZyzkvzv9kRs3bsRdTJEuECF/l4mQX6RVIuTvMhHyi7RKhPxdJkJ+kVaJkL/LRMgv0ioR8neZCPlFWiVC/i4TIb9Iq0TI32Ui5BdplQj5u0yE/CKtEiF/l4mQX6RVIuTvMhHyi7RKhPxdJkJ+kVaJkL/LRMgv0ioR8neZCPlFWiVC/i6TkyN/Pp8/ODjA72q16p4IYG9vz+W0wBtWq1X7CQcHB4VCgQrpXqRsNktPlwQHJEL+LpOTI38mkyHOlEqlQqGgn3N4eFitVkulUvVYSqVSLpfL5/OB989ms/zCcrlcKBSqTDKZTKlUst+kUqlkMpnAZ1UqlVwuR69DlxweHmYyGeOrJVCE/F0mLST/HpN6vZ7JZOr1Ov5bKBQKhQJ+g0j8wmw2W6/X9d/KzZUjypn1el2hut+tFFWfzWb5ET9DoFQqEefpRz6fr1QqxvMTKEL+LpMWkl+hDWd4qVSyKGGd/JVKpVwukw4vFArZbNZyVSMM+bPZbD6fLxyL8ttiCND9cU61WiXmVyqVwFHGqRchf5fJyZn9nIqVSsUyks9mszhhb2+PGFsul/mt9L4jl8tFJr/xOG6i9DJgtTIqyWQyGGjw47zAyRQhf5dJa8lfq9XgAKvX67rm93P7Gc1+rki5g43fk9OvXC7n83lO1JaQnwtG+HATwMUgNj8XIX+XScs1f6VSKZVKCsFIdWezWd08NpJ/b2+PCG80xUulUhs0P8nBwUEul0PhqTxwBHBfYJJFyN9l0nLygw8Kw4n85XK5UqnoLjejww9e9L29PcVBCGnG7C8UCiWTGJ0LjUajWq0avf2NRuPg4CCbzbpMGZx6EfJ3mbSQ/KDfwcEBlOTe3h6Z5fl8nmzySqWi0DKbzdKZ/E+Y8POzrptx+Fk0vzJvd3BwoLj0q9Wqrudd5iZPvQj5u0xOwuGHeT6u3qFp/Sjnp/nL5XKtVvOzwxUFXigUcrkcV+OYazRe6GilwwepX65TXcz+hpC/66Tl5MewOZ/Pc+83KO0326eQv1KpwPkPi9pPqSrz8+6a391E5w5FHjukH3cMTDrdIuTvMmm5tx8cUCbnwDcLjcvlcqlUwjQ77zWU/3JROOxIfiphNEF/1Lh9IlMEIuTvMmkh+SuVCvnn4fPH71qtBo8dVDq/pFarZTIZkB+WM2cseeB0DmMozo84kj+fzzcTjZ/P5/GUJjuRUylC/i6TEwry4Zo/l8sR33RC6mtmcEK9Xge7YGkrV5VKJYXDSmSB37OMEweOAlcl/28ul3NZF5QQEfJ3mbSW/HD1Nxjh4ZOjE8BkS2wMMZbrVXjv+FW61qUpeoQS4b8K+XO53OHhoeO7KILYPuUgXieXy9lDGBMiQv4ukxOa56dZOj2kBxFyfvxHMJ++Tg6ThSBYuVzWOYzlQ/iN0YTiFKhUKn7TDRY5ODig2EG/E+CqkGg/IX+XyUmY/eCJhQwW9Vur1VqiQmu1GjfIDw8PI9yWopVFXETI32UimXxEWiVC/i4TIb9Iq0TI32Ui5BdplQj5u0yE/CKtEiF/l4mQX6RVIuTvMhHyi7RKhPxdJkJ+kVaJkL/LRMgv0ioR8neZPPPMpT/fftv7f7b98PnC7wj5RVxEyN9l8h/f/aFF7Xv723/5H78bdxlFukOE/F0m/+t//U87+f/r//uf4y6jSHeIkL/LRMgv0ioR8ouIJFSE/CIiCRUhv4hIQkXILyKSUGkl+a9fv14TEUmqdF14RcvIf/PmzTs+dMdDDz8oECQQ99/fd/bjZ1vFpvZIy8h/48aNu9Mfsc9CCQSnFd/53pvpj6Zbxab2iJBfIGgBhPxCfkFCIeQX8gsSCiG/kF+QUAj5hfyChELIL+SPjp3dzfGJ8yuri81cvlW/5nJy9eqy5a9Dw4OO9yFMTl0cHRvZ2d2kI+sba7FXaTsh5BfyN4WFpblUKrWwNBf58p7etAvrVlYXR8dG+JGh4UHqEfhNJqcuGu8wPnGe/2lldbGnN03/nZy66FiSUwMhv5A/BGbni/rBoeFB/fj6xpojkfoH+vzoqp85U5zm/+Xkp+MWDg8ND/b0pmEjVK8u9w/04fhW/VpPbzpyF9alEPIL+UOgf6BvYWlOwex8UT/YP9BnJOH6xppC9YWlOW7SV68uj0+cNz59fOI85+fQ8CD9VsjvV36QHKXi5OdGRHIg5BfyuwImOv13dr44NDzIx8yErfq1/oE+o/qtXl3u6U1Xry7DNNAxO1/s6U0bbwuMjo3A0HAkf/XqMsf4xHn8mJ0vwnaYKU7PFKfphP6BPmV8cVoh5Bfyu6KnN835ppMEjPL8R93eMfktT+EKGYCxQP0FKIoR++TURR3K/ReW5lZWFzn/cW1PbxrkNyL22m4DhPxC/igYnzjf05uGC42zDlrdcmEE8nv729wQIBe9n3UQSN3RsRE4GuBEGB0bmSlOh50sOAUQ8gv5Q2NldbF/oG9nd5Nr/pnidCDzvajkJz8fLt+qX/PT2NWry/A4+JVkdGwE9gvIj4PouRSH4qmHkF/IHw7Vq8tk/G/Vr+E3Buou1rIL+fUTMDL39rdXVhfxRLgJ+Shd6QJ0j8PO7ubQ8CB5Ezn58dfRsZFUKsWHNqcbQn4hfwhw5tMROPYdx8mODj/9QhB1cuqiPq3o53fkmClODw0P8nikmeK0Prc3OjZi75tOE4T8Qv4Q0IkHK3poeHB0bMRl2Gy06jl2djeNIYPgJEXyVa8uT05dhP9vdGyEHIHrG2sYxvMyT05dVO65vrGGaUv9QckZ/Av5hfwRgZE/DZIx5kfAjyW8RzG23UHkx3+pE6EfcDp6x3G79ruRAaL/CXOBsVdvGyDkF/KHBgbeSmA8gFmAVCoF/5k+5wfXerSH4v70Xwv56bkzxenxifM6EOo3OjYyOjbCj2MiwGUccQog5Bfyu2J9Yw30wMDYSCowZ2FpbnzivDEWuJn4ebj9xifOzxSnHcnvh6HhQZzjF02YBAj5hfxOwOwafls89nbika8+FBDk0z/Q1z/QRx2K3ey3k399Y40i/BeW5hISz6dDyC/kD43I5Ff87Y6YKU73D/QpFzZDfmU8AnMmCXa+AiG/kD80opF/dr7YQh0bjfw7u5vG0H24KianLibH1e8J+YX8EWCZq1fWzBMQYNPaMhD5Qeb1jTXE8PuVASt5/NyNWLYEPyXmDmOv55OGkF/IHxp2zW9kV8v9anq4EYAoPT5GQHdAawHtcJkmPDUQ8gv5W4lOGDkrs/RJ0OHRIOQX8gsSCiG/kF+QUAj5hfyChELIL+QXJBRCfiG/IKEQ8gv5BQmFkF/IL0gohPwhyO++t5TnE+6CFBSOd1hZXdQf5xKpwoHsVJF31IoM5Myl/yJFT9ibhAq2dZzPd6yKZrYh87pkLzAhfwjyYwV4qM9vbFWO2SyQVVIhgJI/2wXYUctxFT2WzVImPHqFmeL07HyRMmQG1oOy+xWCAv0IwPPwEGaK06lUyr3L6OlNIzMXAQn5+ZHJqYuOm4thew/3p3fjXmBC/nDk17UBlpoaW79RyaNV8dP8HmdMeoMmbimk345aeos37qiFmHkiPzXZyamLfLuLwER3SrouPXsXf/Gt+jWlWngx3L+OcrL+CQLTh3IgsYfjyV4X7gUm5DeQf31jbWFpTlmy4reaxa+BKvlkeMYY/EZWDMv+MH7kt/PBuKOWEcYdtRSWElX46+hMxn672E6LtC4vifJf5NVTHq2Tf2d3U7cI/KL0mye/koZwq36NP0hJVa6j6/YCE/K7an5kgHA5rXq8LRRUJX378YnzvLn7JZDkbVdfD4OVp36XKNbm7HyRt2b+9PWNNeO21tHIryNQ8+vQye+xRXu83owk1HP1hyU/7Hy/tMK4Vk8rwNFde4EJ+W3kJ+rCX4X957gK0j+kTn7KIY/uA60HWajsLiVKNaU0UAv5kUWLN3TuIMBDoc38xg5ooKSiOflHx0a4Grc3LCVzPtbb2i/h229xz4jyvn6D55aQ366i9Wu7ei8wIX8A+S1thTNNh3HMPzQ8CNbxFJF+rDAuPreTn7Czu0n+KnQ6sDKQzcJidChLZdEB7exuwnOG8uzsbhovR9dAhedmC267Vb9myfBt1Pze7eS3fBFUFx/XoHdWXICtJb+OLtoLTMjfFPnt7jr8FU5mUmj4d3RsBEeQDNM4iNVVGcoTaDcicwb1KXBE8Vv1D/SlUimj/lTW5K6sLqZSKXpNuPoo+51+OQbzMG75rYjMUIzGR/uRH+oUv7H3ht/naL/mV9Bde4EJ+YPJb0xZg10fHMlPNMDe1Y4TyH7eOHtiDIw46InQdcixQ+fALlAaOrxryiiX0trQn7AxFnoBnYewMvTuiZPZjwZ+5PdYLhDsC2B88faQ3++EbtwLTMh/gpofROUmH0bLLkYgWKRsIAFLYaY4bZkx5udXb9+agpvcxjsoB/nA2yU8CcVDB6eXik990UweP4f3s/Cw0J+IM6GoexIOPyP5u3QvMCF/gLc/Avln54uwtHUVzZNPE4yGANm3fHwOvQfdHvhp0ViVx1k0p/4WCoeRgdMvVw+/LVwbGGNzMsOI4CE9flWtaH5ciIq1fCmlV41A/sA60Y90715gQv5g8ocy+0F7tAlMZZMXCmM/Hm2GsDmjGUws5cNs+uHibDeGJOHOeKKlIRonMrzj+QJlztL4aKWEMHnstoOF/CurizBDLCMmfR8RuDaVDXn8GB4q/sel8o02QkftBSbkb7Hm39ndhG7U1Y4SZudHTv25iOrjO17Yw/VhNYAqSodF7MV0lG6eoDMiFUfZrOkIBre0IZeiDMmeV+oN3LNv46eTf6Y4jbkG/NXe5elfSv9AFobbzQq/eu7qvcCE/K03+71j2vC/LizN8balG9VKQ+SKF/NVvO/w2/pmZXWRAuD0QTW1fjAQbVd5KByEMHZwMqwSZUCOxq10QOAPcVWpK0QcWQYssJhAHihtbpvYJ1aNQUShyE+zsM2jW/YCE/K3ifzQA8RGe3ifHnun9B3GO8zOFzkbLeR3f2UyXy02Ob2vYtfQ03ncvlHvQVXCDMErKI9At2KpcKUj8/tAltdvlc3fRXuBCflbPOYnGIN8oJmNQfUEuAP0dqx0B9wXYESbya/fhF6QL3A07tujdByeNjuAOH/wym/lkl4V7uQP3OHLHf3dsxeYkL9Nmh/AgBkRPpgn14fuOjdg9uuPgDL0438z5K+yVX1EfjoYuKqPr4PATXjrd4lvr/osjJmdL+rLkxE46PKBjK9vnJuMgK7bC0zI3wLyK75x+Nt6tLW3mPknGpPnjKsyvb/AUjljAWBOW2Ld9Vlrl9W4kckPK5ci/Dzm/9OLbZz1JBD5dfc41vnzfpMHNRk/EAoGP4Je8qHhweZX2nfjXmBCfpX8WJ06O1+kCTm/JbGYq6PoXf5FsWDWO14WCieWsa0ri8b1MBu7ujBm+6GmH0HzK1qUOiPucdjZ3fTjLYgNQ9e4KpFOs+/YW726DFe534QZXbuwNOc3ecZjK73jgZJSJCy5i8yfajfvBSbkP9kcftWry4HGnt8JTQ4U4zIyUez1jbVOs3KNddJkITtEh0eDkF8SeAoSCiG/kF+QUAj5hfyChELIL+QXJBRCfiG/IKEQ8gv5BQmFkF/IL0gohPxCfkFCkWjy37x580MfuiMlIpJUue++c61iU3ukZeQXERHpLhHyi4gkVIT8IiIJFSG/iEhC5f8HDkNkLrqkgUQ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8" descr="data:image/png;base64,iVBORw0KGgoAAAANSUhEUgAAAVQAAAGiCAIAAAA3O6nmAAAgAElEQVR4nO29b3Bkx3UfOt+oT9qk6oX8Io4AW7OKZXKJmAAZk0PWg2XDUCoiMVUmhIq565hjCLI35lrEGKCfaS3EqVmWmAAEkxEtgAVS8SCQkZJAjVhr1lJIBiqUBNk10EYGQzzEvt4Qr4IthX7cUlB5SJQP8z78hJOz3X379r0zmDuDe079amv24v7p27d/fU6fPn061RAREUmkpOIugIiISDwi5BcRSagI+UVEEipCfhGRhIqQv9Pl4OCgVqvRf2u12sHBQeBVhUKhXq/zI7VarVQqtbx4It0rQv5Ol1KplM1m+ZFsNru3t2e/KpvNVqtVfiSfz+fz+daXT6RrRcjf6aLTuFAoFAoF+q9Rn2ezWWh+MgEymUypVCqVSoVCQelNRJIpQv6OloODg2w2e3h4WGCSzWZzuRx+5/N56h329vaq1ere3t7e3l42m61UKnt7e/V6fW9vr1KpUB9RKBTE/hdpCPk7XAqFQi6X40cODg4ymYwynteFND+E30SYLwIR8ne0ZLNZxUTH0N3P51ev1/P5fLVazWaz5XK5XC7ncrlyuZzNZkulUrVapX+VPkUkgSLk71ypVCqVSoWztFar5XK5er1OWr1SqRweHtIJ9XodnQU0f71eLxQKYDtX+PV6XfS/iJC/cwVePU7+XC4HnQ/qQsNzd6BOfpxJ5M9kMtVqVcgv0hDyd6yUy2WodCJ/Pp/PZDIgfz6fh4WvXFWv1+HVz2Qy8Ajq5G+I5hdpNBo6+W/cuFETCSl//ud/Dh+753mt+jBkzIP8GMCDuo1GI5/Pl8tl/SqwulKppFIp+PlrtVojVvLfunXrzJkzKZH2ytNP/27gp1HJf/bjZ++/v++hhx8UuOMzY0986UsvfOlLL1y69HQL+Q/J5XIY/DeOqdsICtfLZrPQ/LXj0EAiPwYF7ST/jRs37k5/xNvfFrQNK6uLjz76SOCnUcmf/mj6O997M/bSdxf2D955/4P33v/gvS996YXA2LuwQuP8BiN/o9HA/L9+frVaRSwAxgVge6lUKpfL9XoddkS9XjcaDichQv72Q8jfPpw0+ek3kR+q2xiui/Npnh99B7oJv8HCiYqQv/0Q8rcP7ST/4eFhqVQCsbPZrMJ//iclEIgmAhAX6LI6qCUi5G8/hPztw8mRH+G99N9MJsNZvbe3x4/UajX6k0J+GPxUtkqlkslkWt5PGUXI334I+duHkyM/qWuIUZ8XCgVdjfMzy+Wy7t5rW4S/kL/9EPK3DydH/r29vWgUReTP4eGhsiKw/SLkbz+E/O3DiY75u12E/O2HkL99EPJbRMjffgj52wchv0WE/O2HkL99EPJbRMjffgj52wchv0WE/O2HkL99EPJbRMjffgj52wchv0WE/O2HkL99SDj5d3Z29vf3/f4q5G8/hPztQ8LJ/9prrz3//Bf9/hoX+Xd2N2fni2GvUi5ZWV1cWV2M8PSZ4nQzhZ+cuhjtuVTsmMm/s7u5s7vpcub6xprL3cYnzm/Vr0Uuz9Dw4OTUxVAPDYuHHn6wxnbXSYhcuHDhjjvueOONN4x/dSd/9ery0PBg9ery+sYaQfnv+sba+MT5/oE+lxtOTl10PJPQ05vmjQTNJmwnsr6x1j/Q597AturXlLY9OjbCSz46NjI6NuJegPjJX7263NObXlia45icuqgcGRoe7OlNu7B6YWmupzftXqejYyP8s41PnOc1ODQ8GLZlBCKx5P/N/D85d+5e419Dkb+nN60c7B/oq15d5kdCUVonswWz80W9ACuri6lUirc6P5U2PnGeSqi00oWlOXuZ8e78DlTsldXFnt50KFOiU8jf2m/ZP9Dn/i13djd7etN0c16hs/PFUH2zIxJL/hdnZ4Y/9Umj8m8n+Xd2NxVrGcqGH1H+69K6+gf6iPA7u5v9A31GW6CnNz07X/SzVgL11uTURXp93lZhDYVqh6eB/Osba8rHWFia45dXry5TZ2kE78upQnd2N4eGB3mLacn7ehr5b926FVdawXbKr/7q0IuzM2++tWJU/u7k36pfa7LBoMnNzhcV65Ibnn5mJj19YWluZXXRMvSoXl02srGnN+3HUhcNh4Gt0lYnpy7SPdFuXTqC+MmP6mj+W+r9KAHcVtiLb0NA9aGbGJ84jx8rq4s4iKFEBM+QESD///if//3gv/6ngx/t/acbfzH9f12KPcXgSeMXH3rg7do3vP1to/IP5fBrSYOx3L96ddnv2tGxEXej0q/ws/NFpflR2zM+Fw/lgI3Q05uGi0qHi/1/esgf9lvOFKeVqp8pTqNCR8dGjN8mrFnlB5D///sf/61VFdhdMCr/sORX+nrY2I4Ov2bID77hN6l3vSFZFHgE8usYGh6ENwr9wux8MYKTu1PIr9hd/QN9M8VpfkRxbLbqW3L0D/Sh9scnzk9OXVQcgS1EwsnvmZR/V2h+DAdI869vrJFtqMNvnNik2e8xJz95H+CcAmvce4FOIX8s31J5IoZSVKFb9WujYyPo6S3unwgQ8uvKv9PIr5+wVb9GNnYz704OPx0ump/P5ymuRzJdHZtrUshvOQFdAyl5pUJhUqZSqSY/OYeQ39OUvzv51zfWWtJg/Lx9C0tzYJFy1ejYyM7upgv5ldliBZE1Pya8ObF1tYRX445qC+Inf/PefkeHn+U7cUtpfOK8PtfSP9DnWKEuEPJ7+9uv/8m/Ghr6lQjkb1WDsTxCnz/CKN27fXZNd/jb/fxABPKvrC6OT5xXBqELS3PGOayt+jXHsL9TQn67saTP63r72zPF6cmpi8oAaaY4PTQ8aJxobflUX8LJ/9T4k3Nzc5HJrzi3EfrCj1iis+wOOSPo67ff7N/Z3TQ2SLy18U+OvqpOIT8m2AhwufMj8GcY7xAhPNMPPIJCQajASTuE/N/ffjudvvvo6Cga+fXPratTS6tAi4pWcoX8Q8ODus/PHmbLi7qyusiVirHM0FI6EPOqH4ejyuUF4yf/yupik99ydGwk7AIJpa9Rupih4UHlOE2rtOSVhfyK2g9FfsxyKwdDNRiL4e3ydE5+eIv0GTsL9+BIRovdql/jRi7WuSh62zJrMDtfpPFIBMRPfqMdFfZbtioCt6c3jRVaJzTJBySc/LraD0V+4xSse4OBBzdy4XXy69zzGxrAtvfY1JK3v62b+hh72ouBqDP8jhDYC8RPfhhOkb/lyupiq1xxfCio+1daCJ38f7LyytOf/+ypx/V3NjyT2g9FfmMzcG8wTYZvNEN+4xQdJi/geyLXfaCDGVP6+I11BBHW9sZP/ia/pbHviAC4HvitQq0OCgUltv+Hf/mD55//4uXTLvfdd9+LszNGte9O/pXVReNHcWwwxjFmKDia/XohuWNbaVrkdabeAfNTfuE6+ggUN1fmrVwqM07yY9AS+VvOzhdbMg6vHq/0UI5jqN9yEyDJq/qMar/hTH6/z00NBh4BP2//0PBgM7kevKjkh3onZW5ZF0jK36j50XkZr8V6HqxPnXRL8hEz+QO/JcY//QN9euiCsuqumc9psZrg/6c6bcmEX2LJ//vP/q5R7TfcyG9xbiECB7/hRUulUoobmC99a6a1RDD7EbFOnikEEcG7zGFZPAY9F5ioBnG+ftPVCuIkv8VFr1QBZi+UYKbIszX05vDKBvaRcM+2PMKvJYzqIrlw4cLfu/P/MKr9hhv53ZW2HujiN1seodHyYvgp4cD7GJcDGF9wfWNtYWnuJDJKxT/mjwU7u5tNmn/NILHkv+uuO41qvyEJPONAQskfL5JJ/rm52ZWVFb+/CvnbDyF/DEgm+e0i5G8/hPwxQMivi5C//RDyxwAhvy5C/vZDyB8DhPy6CPnbDyF/DBDy6yLkbz+E/DFAyK+LkL/9EPLHACG/LkL+9kPIHwOE/LoI+dsPIX8MEPLrIuRvP4T8MUDIr4uQv/0Q8scAIb8uQv72Q8gfA4T8ugj52w8hfwwQ8usi5G8/hPwxQMivi5C//RDyxwAhvy5C/vYjOvlfLl9BlmtBWPz8PT8n5Ffk5s2bd3zojoceflDQNvz8PT/32GOfDvw0KvknJj776KOPCCLjxo0bJ8Khbpbr16/XRNort27dCvwuKvlFREQSIkJ+EZGEipBfpIPk6OioVqtdvnz5scc+vbW1FXdxTrkI+UVillqt9sILL4yOPnH2bAauwac//9mvvDr70MMPrq2txV260yxCfpF2y61bt1566aULFy6cO3dvKpV66OEHP3fxN18uX3m79g0+X/XuX20Nf+qXX3nly3GX99TKqSL/rVu3+B5y3Al/x4fuSB3L66+/HndJEy21Wu3sx8+mUqlP/Pzff7l85fvbb1umrJ+88Jmpqd+Pu8inU04V+R999JHP/c4/pa1j+Qz8d7735pMXRs+du7cm8/CdITdv3nz99ddHR5+46647f/uf5S38n/6DS+cvPOm3KYhIZDk95H/llVeevDBqbD1/NPP7mbMfe+WVV+Iuo4hBLl/+wqXPT9hD1v753POf/vQ/dpm7FnGXU0L+mzdvptMfefevtoxN5557PiEKv2Pl0UcfCdxV0dvffr3y5UceefjmzZtxl/f0yCkh/9DQr7z+J//Kr918/ZtffeCBgbjLKGKQo6OjM2c+7NdrAx/L/Mydd/69Jz7z+Od+55+m03fv7u7GXepTIqeB/K+99toTnzHvCE4Y/tQn33jjjbhLKqLKG2+8MfypT1o+3He+92b6o2nuIDhz5ozwvyXS9eS/efNm5uzHrr+zYSf/97ff9ttAXiRGuXTp0nOXJy0f7sXZmQsXLvBLrl+/Lt+xJdL15Lcb/By/98xvf+ELfxR3eUVuk3Pn7n3zrRXLV3viM4/L1OwJSXeTHwb/d7735vCnPjn9B5fs5H/3r7bS6Y+Ix6hzxGWp/5kzHxYn/wlJF5P/5s2b6fTdvzb6+Nmzma997WsDD/TbdYi3v/1y+cro6BNxF1zkp/L6668/8ZnHLd/rzbdWzp27N+5inlrpYvKPjj5x5syHr1wpYQQY6DoC7r+/T1aMdIhcuHDhxdkZy8d67vLkpUuX4i7mqZVuJf/R0dGzz04rNvxjj336K6/O2skvyqRzJDBn3OAvPfrWW2/FXcxTK91KfqPs7u7ec+8n7JPG8CG99tprcRc26XL9+vV77vmE3Udz5syHxbF/cnKqyN9oNC5devq5ywU7+WXarxPkpZdeeuq3ft3ymRyzUIpEltNG/lu3bmXOfsy+UMzb337ucuHSpafjLmyiJXCMdunzE5cvfyHuYp5mOW3kb1hX+HCTMpP5WUm2GZe4RPXec88nrl+/HndJT7OcQvI3HEJHvP3tr7w665LeWOQkpFarPfTwg5avc/2djTNnzsRdzFMup5P8gW3r2Jn8yPb2dtyFTaIELuOVrrkNcjrJ33Ce9vvd3/1ncZc0ifLAAwNf/+ZXLZ/myQujf/zHfxx3MU+5nFry21f4E14uz37729+Ou7DJklu3bp0582H7d7k7/RHxyJy0nFryNxqNL3zhjy498zl7I9v76+tf/OLMj3/847gLmyBxXMYbdzFPv5xm8h8dHaXTd9un/W6+/9ff/NbXV1f/NO7CJkgmJiaKV/7A8lFenJ35jd+4EHwjkebkNJO/0WisrKw8PvKP7OQ/+JFXKhX39/fjLmxSJDCq9/GRf/S1r30t7mKefjnl5G80Gg880G/xLd18/6/f/+C97279+/n5l+IuaSJElvF2jpx+8ttjyEH+9z947+V/ORcYUnJwcFCpVJopzOHh4cHBgf2carXazCMgpVKp+ZuchMgy3s6R00/+RqNx4cL5F+e+aCf/u3s/+OLzMz/5yU/styqVStlsNnJJ9vb27JcfHBxkMhlLF5PJZFwyEWcymb29vQglPGkZHX3i5fIVC/mnnn362Wen4y5mIiQR5LdM+xH53//gvX9dWXKZ9stms7lczv3p+Xyek9l+balUyufz5XI5n88bbYRMJqMfPDw8LBQKjUajXq/v7e3V6/VMJoPflUqlo6yAM2fO2BMuPvTwg5JnvT2SCPI3Go25udmnxp+0k//gR96zz04HTvtVKhU7gWu1GogHqdfr9Xqd/mq/NpPJgPPVapVMgMPDQ+Pl9KB8Po/jpO3ptHq9ns/n7W/UNpFlvB0lSSH/0dHR2bMZ3cnMyf/+B+9d/bNvKib34eHh3u1Sr9drtRr/by6Xc7cF6Ezdg6Bo6UqlAj1fq9XoKuODstks7yAat5O/UCh0CP+vXLny2xefspBflvG2U5JC/oZPbIlC/vc/eG9m5rJ92q9UKkUwpPf29qrVar1ez2az6DUqlYoy/teJDSugXq/TE/VzSqVSuVxuNBq8S8pms2T2FwqFer2u9A6xSODmPL998akXXngh7mImRRJE/kaj8StDv6zk+dbJv/0fvnflio3bdvIfHh5WKpVqtVqtVsvlMn5gGN9oNEB+nMkp3Wg0CoVCLpej8QKG/fqZCvkPDg6MtgDX/B0y5pdlvJ0mySK/PubUyY9pvx/84Ad+N3HU/PDb89F+43by12o1uk+tVoMhQOfD80dXGcl/eHiYzWbz+XypVELHUTqWTCaDH4VCAf1O7CLLeDtNkkX+hpbny0j+v3nv3Wefnfab9nMkv3GkzUf1/D6Y21fIT3+1aH7yGmQyGaNfMDCsoG1y6dIle4a1r7w6+/jjj0W+v9LPdqx0zlxG4sh/8+bNe+/9eQr4N5L//Q/eW/23y9/61k+DbchjDykUChhFQ/L5vNGdBg2vuPpLpRLRVe9EIpAfhKfwARpxZLNZ/Mjlch3S2k56c55yuRxqClYXmmrxk0KhYAnTcNQK2Wy2QwZiiSN/o9GYm5ujaT8/8vNpv4ODAwv5FXpDSqUSUQ4GOX5ns1lqXnby86ss5MfxWq2GeX6SJmnQcmnPMt5cLhcqBKter7uHYDQajUwmg0GWsY/AIEs/roRs0leGe8i9tC2XJJL/6OiItvfxI//7H7z372p/tri4oF8e2MHv7e3xE2icf3BwwJumH/kRooNJPij2arXqR/5arQbmK8EF5O3f29tDbxW2llorr7/+un0n5ZYs463VanbtDbZXjwWfgIZLdvJTfAc+qN4GuBOHHlQulxGUWa1WMR1TKBQqlQrFYsU4Lksi+RuNxltvvTX4S4/Yyf/+B++VSkXP85RrA739uVwO7rpcLlcoFBARDJ8/VwJ8CAAhnVCr1dAidc2gN9B8Pk+dCx00BgLGKIGb8xSv/MHExETzD1LGOPp8qkWUACr9rxRDxaOw8/k8jhsnVmiih6RUKnH7riVLOaJJQsnfOM7zZSf/D9/5i+ef/6JyYaDmz2az5XKZU7FarVYqFcU1wA17ulA5oj9IJz9igZRp/E4jf+Ay3uFPffKNN94Ie9tqtcrjr0B1JSIrMMbh8PCwVCpxRwnCK5UvqFhPuH+j0cjlcri/Tn6y9apM0B2QawaPDvviLZHkkv/GjRuZzM/uH/zfFvK//8F7C4tf/u53v8svNJLfHkKHKED8Ros5PDzUTT40PuMRar46q3O5XLlcRjMi1aTH/MUobVvGy2dS/U6gToH6C2I1r1ulk1X6Zd4ALCEV3Fjg13LN7/hqJyHJJX+j0bh06enlldcszH/lK/Pjn/3NBx984JlnnikcC4J5C0zgZ/LjvxJdj7AcuI6UM6EKckygx+gmmUxGadxwPeI3pvdxji4xmpeBm/O8+dbKufvONf+gQPJTb5vNZnXD3o/8GKCRTYGxOtWnH/kx+1Cv18vlMv6E1oKmQi0n+ts2LYkm/9HR0VNP/ebfvPeuXfk3k+cLUb3KQdiZEe5WqVS4sWD0Fe/t7cHzxCVG5jfauDlPIPkhe3t7evxV43h2tqHFYmHswO9s7Cb0kE0K6ObDfq7545VEk7/RaHz7299eWPyynfwHP/Kee+4P//Zv/zbuwnartG0Zr0JRzMvqp8HziiVb/GROY6UTiUB+ElxIbgjy9sMZHOE1WyVJJ3+j0Xj++S/+8J2/sPP/O5vf/vKXOyJItuskMKq3mWW8mFUlKRQKFNdMooy6Dw4OaMDFB03lcpn0s538ypStH/nJLsPJ5IIRzd9B4nleqVS0k//9D977F3P//J133om7sN0ngZvztHAZr4vZr/hfyDPK46/8yH94eAjPC78J3UEhP5Zs17V8Cpz8+l/bKUL+RqPRWFxc+He1P7OT/4fv/MXzz8/EXdLuk8BlvE/91q+/9FJrsqcGkh/qnXwicL8hRIr73vgQQLkzJU1qaLEAutkPx16lUuEhWNlsFma/nuilzSLkbzQajR//+MfPPjt98CPPzn/HPF8iJLdu3brzrjvbtow3kPyYQCmXyzQWQEeQy+UUT6pCY+Od9XP0eX7jhK6Y/Z0l3/pWdfXf/hs7+f/mvXdle59QErg5T2uX8Ropymc6jLEPSpLFhiksT78zsqfxI3qXgaQMUPV0MN5pVy5C/p/KT37yk2efnXaZ9vvTP5X9JFzl0qVLz12etJD/xdmZCxeibM6juPq4Ga+7AC3T6TDL8Rsj8Gw2awy5x314CAYfCOAq3mXUajX0DnAxIv4CC72VYse1vEfI/7/lBz/4wcv/ci5w2k+293GXsx/PvF37hoX8TS7jbVIw9lYO6mHXLoK4Xf5fXb3DNFCCr2KM8xHy3yZXrlzZ/g/fs/P/u1v//iXZ3sdBXKJ607Ibb3wi5L9N3nnnnV/6pf/zP/+Xv7Tj158cfeutt+IubKdL4OY83/nemx+V3XjjEyG/Kp/97Hjxyh/a9dXbtW/ce+4eSS9vl8BlvM9dnrx06VLcxUyuCPlVsWzvc9vs9PiTc3OzcRe2o+Wuu+60748+/KlfjrCMV6RVIuQ3CM/zZQlKTac/cvPmzbgL26ESuDmPJ7vxxi1CfoMcHR3de+4eu5va298uXvnD8c/+VtyF7VAJXMb79W9+9YEHBuIuZqJFyG+WwOgUr9XRaadMhoZ+RdkfRUGrlvGKRBYhv698OmgV+rH66o+7pB0nLpvzyG68sYuQ31euX79+f/8/CPT8/erwJ9fW1uIubGeJ2zLeMzJdEq8I+W2ibO9jxPe3306n75Z2zCVwGe9XXp197LFPx13MpIuQ3ya3bt3KnP2Yfb7K29++9MznvvCFP4q7sB0kgZvzPDX+ZKuW8YpEFiF/gDhO+90t037H4rI5zz33iqM0fhHyB0ugHvP2t18uXxkdfSLuknaEBE6UfH/77bvuujPuYooI+R2kVqv94kMP2Mnv7W//wv33bW1txV3Y+OU3fiMgqjfyMl6R1oqQ30kCk097SD5/7t64Sxq/BG7OM/qZXIzLeEVIhPxOgu19Aqf9fm308ddeey3uwsYpsoy3i0TI7yrT01NTzz5tb9Yy7Re4jPft2jfOfryz9hFMrAj5XeXo6Cidvjtw2u+5y4VLl56Ou7CxSeD46LnLhd/7PVnG2xEi5A8hr732ml2tefvb7/7VVibzs4k1awM355FlvJ0jt5H/xo0bNRGr/MzP/MyVLz23srpowTOF33nooYfiLmkM8uqrr/b2ftRSM19d/vLf+bt/580334y7pImW3d1dA/nPfvzs/ff3PfTwgwI/PPgP+++59+ce/MX77bi//74H/2F/7KVtM37h/vv+wS/ca6mW/oG+c/d9IvZyJhwf+tAdBvIHTtIIBIJuRyqVEvILBEmEkF8gSCiE/AJBQiHkFwgSCiG/wIyh4cHxifOBp61vrNHvrfo1b397Z3dzZ3cz9vILAiHkF/wUCmO36td6etPgMz+oXNU/0LewNLewNDdTnO7pTSsHR8dGRsdGYn81gRFC/u7Dyuri5NRFwsrqouOFs/PF0bERqHRctbA0R38lxhJmitPKkZ7e9Ox8kd9zaHgQP6pXl/sH+pSDKGHsNSYwQsjfldjZ3ezpTff0ph0NbDCT83B2vtg/0Ed0xX/xe2V1sXp1mR5El6ysLo6OjSjKX8jfvRDydys4de1Y31jr6U3rJFxZXeR0JZXeP9DHR/vjE+fBeaOJwc1+uhs3+4X8HQshf7fCnfz9A300Glegu/T6B/rQC2AMD3/e7HzR2H14TMmvb6xNTl0cnzhfvbo8O1/EyEI8f50MIX+3Qif/+sYatPTQ8CBp6fWNtVQq5ed1U8g5OjYCgx/DitGxEXLmz84XU6kU9+3r4O493MHb34b+j726BDqE/N0KhfwLS3P9A30gM4gKBT45dTGVSgXa3ju7m9z5NzQ8iEtmitNEeOUmC0tz3O84NDwItwJ+8z9NTl209xqCWCDk71Yo5CdzHRgaHoTidSQ/hzI/NzQ8yPsFI6pXl8n+9477hdirSGCHkL9bwclfvbqcSqXIRe/tb88Up3EkLPmNM/MYSiiTfITZ+SJnPgBLxO8SQSdAyN+t4OQnqtNfqTvAEMAlVm+rfg0hAOMT5xWjfWh4cHRsBI7DoeFBsuFXVhdxyfrGWvXqMp6CmcL1jTXwH1OS0gt0IIT83Qpd888Up+mvOAKWgn7Gm3B/Hi6HsaCcNjQ8iOn9ldVFiuGdKU5jspA6HZSHz+1PTl0cHRsJHDUIYoGQv1uhjPmhk+m/fNYddoHR8gfhuc/fj/yWYhD5cZpCfhn8dyyE/F0JPcJvYWmOPPw7u5uck97+9vjEeWXqbmFpzjgWEPInB0L+7sP6xtpMcRq84lNxCL/F+FxfgbNVvzY+cb5/oA8n+K0IwNC9enWZwxJN1D/QR0sAaH4Bpr5E+HU4hPyC2zBTnDaS32+innc04Dm6JBxZWJqTGf6OhZBfIEgohPwCQUIh5BcIEgohv0CQUAj5BYKEQsgvECQUQn6BIKHoCPKPT5zXg1IIPFLNAr7gREfgbPP6xlrgOZT3MvBWSsFo3nt9Y02S2wg6BPGTH6lm+KIUBT29aSPlFBbZs1liaRpPRKv/1xLECiCbdSD/ERVDq1mUANjApwgE7UEU8juqYkcgAhTrw4zLv/iKNOjn9QwmIogAACAASURBVI01LCb19rd5bCl+gOfKTfQgc+Ucvyh0PdEVL6SfwbKyukiL6oj8M8VpSWgl6ByEIz8o57c+NBroblv1a5Q3llvOnKVEttGxEWVdCs8hrS9ZiUz+yamLKBWA5xJSqZQf/6kMID9C6y0lFAjajNCaH+vDWvX4yamLPM0DrSHhaaF0NY5uAqeRLQCOrW+sYWsKJRwdK2H4TdzJb1maolSFssUFkuEj7+3sfJGO454y+BfEi9Dkn5y62Cryb9Wv+ZnBfGGpTn5alMb5wzW/Ttfq1WVaagYoG9T4rT8LRX4FyHKDtJajYyMzxWmLX1MgaDPiJD/0M6lE8AR/spAfC1e9Y+bzlWf4MTtfNJK/DZpfeTtcSGN+2iRHMtsIOgGxkX92vkiMpTvzUbGR/PC3Y+ANx7tO/oWlOd0h34zZryeiJhirYn1jjWe8VfJqjI6NBCbAFwjagNjIr3jCvdvpZ9H8ZDkrGSboNKNebcbhZ9H8gdMKK6uLek8keewFnYA4zX5PIz/N9lvID9qQa5BGDTSGN1JLV+Dww/EEtUaSj0+ct8QgcOzsbhp5Tntp6G8hEMSIjiD/Vv2aMgSwkB/H9YG9MjpQXGvKtILxtkbyW5LYKFBc/RQ7hO5DcS4ODQ+Kt18QL1pGfiR7D/t4EB4JJ8FGMG1ldZGsd13zYzKvenWZk4qCfMAuZR5B57A7+Zup3/6Bvq36NcljJ+hAtFLzj46N9PSmQ8X/kbYnNajb2MapPr0MgbNu9iNG8hsnDtwxU5zGU3Z2NyWqV9BpaLHZ775vNJ2vdBZ66JtOG+wYrQywLaVaWV3UOaycbyR/M2q/enW5pzdNow+Ma1zWBQkE7UE48mNXNoS7GkfCmMp2fzxWvPFEsT29ado6ho7wSzCRhhBAutzb3x4dG/EbRRtDiXBbDCIQb6uQHysOolUrHJBKv4YwROS6bu36CIEgAmJe1be+saZPntNfZ4rTykY0OJ/+i4AfbF+hAwQzTrZ5zKBAsHAqleKnIVgowhvNzhftEwQwncYnzovDTxAv4l/Sa4diX1hUsZJqnuxtF45t1a8pd46g87E1pQTwCroFnU5+gUBwQhDyCwQJhZBfIEgohPwCQUIh5BcIEgohv0CQUHQo+bfq1xAbawyGCYyQCZyi19f5WErCn8sX5FimA3d2N41TjM2k8bBPIiJVkWPsgFIMl6pQIiwArLCI8C47u5v210G4ROS64ogcoO0y3RstGKRDED/5saQPEbhY7oYgQmTCMUbL9PSmeUo8ZdmcMfhXB7JrBRYPSTvxm9YRe/vbK6uLWEpkvIqyd3MgvEfnp7Lmj07WFwhaYodmitPG2Epjd4AKpP9ioZS9Hvi704cLu5SD382Sah1/RRQpMDo2YqEZlmDw1dnK8m3+mXZ2N9GujFVNvxGryivcGCROyzcCgWg0x+Xh7UE48kMht6q326pfW99YU2J7XS7Uw/KVJuhyH0W3WBQRJdvnBNCjdzl0qvgdNGLSlH3cDiRE099R5yeypOtVSlREvLNf4Sn1MLobsEt5uhJwpbcZS1XoiyBAML/eXGlCKN74xHnloKV341Vtr3Y9Z7TnrEXoy3bOEs8Q5EdL6ulNp1IpRXW0BHpaez+9Go38pE+MsLwRrS+mJsufaNxuCGeS4gIcFz7AprAbL7PzRX5n8JDnMgbQ7pUoSWhR9H2Uj5zXDN9ZBB0BFZ7u6e1vU5ISrFnkpV1YmuPEgx2n14/fN+Jfk6c539nd1L8Rhh528uvdBx93GMlvpCjWlegH+fKtQF50zvpOV/Jv1a8NDQ/iJal1Nv945O2jVDyKreuX7ioy+S3cUzQ52pmegQPGvG40ujzLRfNTUpOe3jSG2S45f0OtF9S7FT39gaX2QPjZ+SJZsIEl1C183G1nd5M/F+M+sibQNnjCJZ7iFUAeB++4g15YmoNVj0VZ/Iix0vScTvTbMqbDahHjqAEtxD4U6hzj35X8s/NF/v1m54upVKqFS9MoFb8Onf961m1l2Nw8+fXvjdaAFhO4aV808qP1gEh8LxNQwq/FgDPKQb/RGWwEZdMhu+E6NDwIquNC/AvrgLd+5bZ0Q2z0gjMVIwh2BNoVLYvgilFxRlTdNjtxNK2NG0P47RYxyfZZUCo2kO0ctC7W8fwTRUSHX/XqcpMpaGeK05yxQ8ODSl595U/Gz0YfpuWanwPNFy0VdwAhkUfYr350h5/dOaRwWHkF9D5608dx3eDnfkql6pTqgj1sMa0pLTLeHUze2d1ECYkSyqvB2PaORxnu34JnZFKMQUsF0jlGzW+8JBT5Uc/onhSLIBT5UdvUxceLiOQPu27fDovaN6KZMb++gpjMPOMn5Jyssn2EvOMGYWyO2E1QOUjzf0rrQVcSmJtEN19RHmPV+SUmwlCC3pS8nnSyPj7Xyc9LCG+fZxrKYsxCL8KzGFjIT92Q7gMypkjVsbK6qFDLOBQnsx8+AqU96GlXMdtivI8j+amdN5khqlWISH6el755YMyp60mLcuD/bYnmHx0bUVoMkgXw1qaMfbz9behY+q/RclEcGeg3qVnDBqbGwWuYl0QvMPEW0RC65jfOS/HqIg8oHgGjWv+stFUhuk6qQyI/HmTsBBWrjZRn4AgISn5y6iLVCVKhKIlPFb8MaltvS5Pa/mg7u5tkt2JuRfmyur2AI7o9xclv9/ZxI6gTLP8o5Mcwu1UlwCSC3lLtlqEyr6v03Eby08a+LtC1h+fjqjEyk2cQcdcM3OJVXBhKq5opTtP9jS9lGfcS+TFxhdOglIy2KLrFnt40zXRQaT0H8vOPSM4Fy8eFHYR6psRHeIqLqax34p41UTrGL/oJ6GuUdo6JFe+456WxCQ1g/VzUntb8JtkWNXEhNPnh9m/V4+HRQUW4T4wpxx01v1/IkLFB6IE36KSU43ooCMD90gr5LQ3RbwIlbG5SL4j8NMjnp1k+K+04yh37KBX5Po2pFuF6oEfQzIiR/EhzTL0DLBoMHFZWFy1KleYp+ZwlGSw4yDU5N5SgOei/6Gr5NCF/kLFncezc9fzRsed0DE1+P50fIXU3TRcZW6plKjiaw89Ps7mXFt/eJcCBKxOuGaAc/O4Qjfy6Z3HBf99RjzFQqXnLQBSjPJqDxOUoFbVpfXyOzwfPiMvH5XY4+iYaImH87+e6o/vz2/KDfu8F9c6PkNGhANaHsUG6kN94Wz2ooc0IR37lA+vTxe4vMztfpMtDkR8BKvyIC/mbN1ion7awl6qFz3uFMvtDHQcim/3KaX5tEfMy9Dloo1TveLBgtGV42L9+W5ePS65WsA7PMtZ8ZPKTs4kCmSyNxBje5/J9LdHTjqHoJ4QQ5IcdxUfaRudHBE/GpGkzTD2iA/DzKhtbA/9yzVSx8uH92gGVEAYkzmkJ+S2DhebJT1HrZPTSyVv1a3gLI13hwcJoVlksoMwmOpIfoNAA3jy8Y0VNYf96vYUlv1Ie+DX8gjj8qtT+fQPXTWDj1tGxkfbv4OZKflBRgV5H0aYA3TW/cW0ZXU5ZwPVJ8sgzK4hC06kOtyL6FD6a4LNB1KQQbUqnYS2TbsQaZ+wDjUMj+S2jMK6T4cPnrRPmG13Ld0/ULWT+CHKPYeJAqUP6ga7HbyoH5j3vRzB8UHoWpeqaJD8NLhDziy+rWzR+uzn2a7sw8zu7uJlggHQu+U8UxukZY/sw1j5G1PQ7lUoZt/cLC3Q0fjsUeMcKineC+pDEO54ORC9AMBbJT/PbVYfe0/Vrmcg5eGPV59K9/W3jhB/nFSYFlftjRiCwVtGZplIphRV6ZAR5GQPVCT2X6wb88FtLB789QraNQwldIRH5Facvn8qF3wS1p6eE7jR0BPlXVhd1gjlGdOhQGm60mxhXttnBp47taG0frxPV3uyibRlAn8M4CUrnRC6zEY7uVfs5yl/xIjG62ToHHUF+gUDQfgj5BYKEQsgvECQUQn6BIKEQ8gsECYWQXyBIKDqL/K1a5BwYwz87X3SP8+ezxFv1a6HWMvMo5lDgqQGjbeYdeZLZcV/jlnypVsE4MRzqS7lXV0sWs9ubenu2b+8g8iNKxHHZDF/Ira+0s4S4UOVakrRxrG+sKdG19theBUpkq+WjKjF5tPTd888PO1Oc5jlIkVqL/qsvN6we5/Ok2EH9N9bh8K/Alyf7ldZeA+4bCjQD1IbSTtyz5fktHFAQ2EodY/XtIdt62JuSFYInWY2M0OTnuUpb/vH81oTb1+04rurT69el+vR8WOgO6L9YFqJcRSvtaNU3rf22dBzI1ae8wqQpRZ9n6keMUdJKRm3e4NxTVhuJ4U4txOq1wVhA34ffPDeZ52Oq8PI7LsHA50B0oPGexra3s7tJSyR4yDZWE1ki1v0+kGXthjtCkJ8i1f1yV4WCnoMFQa/6KvrAdTuO5MdaYGX5EEHJP6m0CSXPN1ew6IP9os31u1nMDb70EHfgmYKgmZXPz6FvVoHQfb8nGsnvl5tEj7FVRjT2sEWk6GiyzRi/KQdeuXqcqL/Kkvbr6yOgw/nKa36CZdk1ZfIjE4B/fSUFExiOOGJeS3Ra1bSnQMeRn7o6xM+3anxOL+PeOE4ijZex4+fLV0PBQn79KUo/iP4OpOWGA19GSdYHNj5Bk5o8TnfDj+gGAk/LxbctsO9fQDus6CMF9Kp2OxYFbrny13fsgJWhHKTxDr+W8hEbE/IYc7QoWhoLcr3bs/QY9aIxIyA1S9267Czy65qthfl80AcrLcO4QwNVBG+F4xPn+SYW+qo+quWw5Od8M7YnfUhC9aOvz8OK1EDbEuSEUe3nmDSuI9AbhPHaUFlrudXQTMpqmEhtyFfPV3kF1jNv1S6vo7d5SklINW9Zco41LLwlwOyHtaLkGuL5haraHjARcufoiOjwa20Gon5tu44F/53t9Po9Ic0PW5eqeOH2XWj89ImlAC4tjLyJXKUYtRCVauEkU1ZzR0wz5MfJJ5e1ksY7ysCnf6DPqKVgbYV6HfRf1KfzBZEW8vtlkeGa37ievYM0P4fiSmkS8HLp9W5pK9Fy+FWPN8MxQi8D1upHm5LxS8VpaWFoJUQwxafosrLVOK2o9016ljvuxdCrDl2PvpjPnfxkFZ9cvnq/wviRRO9M9TvwBdpIIsjPmbw9p7uR/EhGgMQH6DioV6IktOMT5wPHF14nkB/qxZjqIBqIYKHI38yY30J+/kYzxWmYWzythe6M9GtzYTU/GgFPU23f2VLvVmgluZLJT3FGYqtVamG6q9Lo+DC66/i72Ck9dLxPXmBam8gIRX7lUyJr0ORxAn9ue5LTBGaCQn66s0Xz897c6Bc0Vl1njfkJGG+kUqkmTThwHtUxOXVR2XnSnr1Xya+KMT8/EsHs1xPyew5JYPzgTv7q1eWF452q+GlhSRK4g5ixMMZL9D12KJkXj6ogD5mlE/S0RO+tUhv6uxh3OrckMtU/ViCjIpAf7YoyhZJzl3yNQ6YNiPm0BbdMeZuPbcw/OXWxyb36eHOPoPkjkD9CZ8k/qjLT5pm20FFKCNtBd/MojzD6BWF6cJcPn8SmdsYHt8rMn5IEUdl6FEYBNxzw39njve55bzhpSkfvaPYrM/zGWcPmEdbsNzazUOTnvl4L+XFcHynb/eUdTX745+nlQYPILsBQml9Pt+xo9iOvZqiC8Y+qOGDX2dZ9xkJSqXguSj062JjCCHMfgQFngbnr/FwzGIsq/a/xZGp5+p9cyG/cqM+yKTACSSKYBpHJD1Pf8WRiYM/xLtU0KPAjP+IjYZfxjp68/TCl9a5BeZ2OMPsJRs9QtPm/UJp/ZXVRcZA4kj+CwlHIr1e38X1BKorn4YnrsV2fnTbkSfLbaVd/TT/y+7UPzCnwXeX9KgeK2sjVQPIbEwTStcY/9fSm9fR+LkAMom5DBWpI3gnqjFIGg/TKK6uLtFV5YJOgwE3e24ZNxx5/hB9/tv6FoLIi8D8U+fWwykktkb5es/o5LohAftqOUjERqRieNccxtAq1OfuQtZmstRiPwAtNaYj9vo7xPnby2317tP+XngU0WiBwNM2v2DvKybrxpT/FpUkgFsgxBtTziYbUrd32kR+7JmGWyBKtMemzT54d7uRH7le/D0w3UcoQObaUz7hUry7rKYaVEnJ3g7E5UjGMxi3UrHIVLdEx7h2o15V7ympUCywUjPl7TJuO+3VAlnhYl11oUVeKuytykvUIml83TBRG6eMmPTqbjhC39fYPvsApw6OJ/eaJuVGmfGskF9eLGg0hND+yzQeOxyIM2Hgmee/YP2xsiMYXJjMEQdT6lHjkqAQ/jy7/rsoXojJjFp07aRAWjY+n1JJx4McrpP84/z9vMZzn9FzM3oHVxupCgAqCFxXFiwl55Sq6jz5DZoyHRZSRS/XqMZ2RQwBDaX5MXuiWIO0ZO3kcL6RobHwIrKEAaPKieryCQG97fIIAGrRf2wKDOhE+F6s0LV5Ix/WvdnTEkl690aP56v2fi0GoZNp3bIhG8LAZtHKlkBbvHXx+Coxrzh19pRY7wgh98zzsIVFl24cYoWikrfq19iwvbwaWflPvYixNgn81o7VlhxKObeTn+sYaDBwOKpKL7mxmExqOjiC/QCBoP4T8AkFCIeQXCBIKIb9AkFAI+QWChELILxAkFE2RP9SUvnJyqEVBFNsQFie6R3KME2CONd9pCbbjRWe2ohjRrObvd0t47GnJXv1WkhihZ2W2nMnLwwNdWhIUpby7ckM9QsYRCLzxy9iDJX30X4R5uPSeShppJXaYw0gMYxC3ES4hfRZUry7b8xd4x2uElIVVyiKrwKbomHZdWR/Nq5Ev0+p2NEt+ymFox/rt6a6pTpWoGP1TYT3s6NgI/+qWFSPe7QmwKfALweSt/Wx63kFaquVXPApDrh6nmkWgGEJo0bj1q5Q4U6X9WbSZUufK8lXlZJ5HiL+RC1tQQpe1+pQkQ1+GrCSx0wMNeX9nPCHw+yoZey3gS4+oGhHhdxL5CGJBFPLzpMj4BjyC1dj7IsR6pjjNPzb/9giNVKrVErNpD24jWtId+BrJlhjDPLEvsgnwx036bArAMxG4P4s3dCyY4WG2CPulk5F8iv7Ez+T5anlUGVWL3kErqTjsI52d3U33ZV1Y7KhY1Hg1Lyr5jbVKy2lpJTz9Xlia8+vaeN4BiqtvYdLaTkAU8iu5NJQcA8bajJa/IVTANjcNFpbmuCmILolWerQkmQTUL63NxltzQ8PYCYZa9USJaKmh68uBwWe/7kxprJaluwDK7DfEdRlu6Hy2VCBupQzTWk5+tAFjc9WXV/KhBLUivDU6EUqsckL5yNqJiOT3+5ORllgxZikEaU79s7nnZlKUElgB4yKUmnUBVp5SGdDiqa8hI0hnWiD59bXJyBqMZ2FhD62EpXbpdzdH8vO+g7d7Wm5E42r7yi4M7lxYwZe7cOOCCKxzm19iPMFCfr8q0itEaUXId4SvcPq8p+0gP0jIT9BhdCw1mZuJ/kUHb1myHhYY+FDuOrARPxQjU1/Fbczqy5NGcnZRumiejwAWe9WUcVivQF7JflYPp59SsaG8pBjcBRpW2O6KL26hNDAW8k/enu4J6e6V3GfNk58D3xdZKpCrCt830WP+UOSHyR1tsBQtPQtPSss/PFISNG/zY/CMpGDwHvMMrbrj2rHqjKB9cvRaxe6Xk1MXLRrJ3eyn1FpK4UORH66WwFSimBOhTtNj7obYNT9/nO7ww/FUKnUKbH4vMvn9FLgy10VZX6kV6kzGCMpImLCaH9kp+J+UBfCBdnIgKAkfHEIwwvEnyk5v6V8iZDrxbm/ocDSSr05PhsPhTn7oYX26wZ38lLpnfWPNsa/n31fxmLZ2zA9tocNoCuE7cm+oQnXHGa7OR4s1v9J0qAbtWcr9EIr8cOwpp51oDz15vI8yvSN4aHkuqq6q5QLFGm+/aST0aPAjKFRHFS2Ydgr2tH3NLOnD6EHe/vbO7mb19tyS9j6aSkIf15iO2uX7nhD5/bp7JboBVaS8ozF243SM/6Pk7Y9gOXNVoFecX0MJ5fDTYSRhC/eN4LdSntXjs301kd9Yh8YIHNrXRN/XmJLn+zlNQnn7yUzzWPylo+ZXTrM0Er3w+KCoPTv5uQKHN4SrcT+brkktbYwdMmYl7jqEJj8cLWEfw1thP9salaajjfyH5xydBXfX6YmiFpbmeHp88gAh8kwZZShNJNq0DWe+HnS0sDSXSqWU/XCIEhby8//CflbG/EquGLvPz0J+fTJCSaYGuJDf+Dr6zrM6wmp+5aEumh/zMu7ftHr7NgoYJ8LLY29F3YjQ5I+Q/d7z2RPScsQ7HkGQRtV38rWXhHxIyE7pd1r16nIqlUqlUqFeiu+vNumThEs/SDGwLuSHkxlP4Q1dCcVRWvz68X4B1EZ5n0hzdfSb0s73D/RF2+lE3wKAl83OfyP5KSVeS8g/U5xuZmtg8lWfxIRx7AhHfr8tRwMRlvy0GQ5vfDTmhOnB8+Ebn0hfHXNLfmdiFsD9XVAGSrdIbYJvyGHsEWibSnfNjx9KQ+dxrHbNT4qLSoVAaeOZxiIFkl/fXoJ/ROTn9Rshcz2PWiVDSXllfbOGqim1rl6SZiZ3UH6qLkdHRhchHPmjqX1PM/t1+1w5n8ZUxsbH52CMrNb3hEG0ht/gIoJy4Hta0235UFAZKyojauOMiV8fpDCTv4WF/HDvKVYPekz9O/rtoqXUv0Jj40hBKTlSzSo3gfMSJTFODSrk1y0IvbfSq2Iy0mYNACwaPW+/X+/ZjQhBfrv9bIHynQI1PzaKpvzkSgeP/hjaTI+7wjyNsZyU85g3fdjJYd+ILw7jtOHrl5QJIf4Wjprfcj6tktAXF3nHuY/93gvNWrkhBefoIRU0MYGOg17E0fWzfvsehxhf4BsZS47pN95fYHtsvzpBfH6/ts8X723DAta+UVWgcSKQsfOTGtvhSn6EfEZ7RpVllfdM5Fc+Erx39Nz+2zOlG/1zSPnuslNthHzMCuChpJts1a9xmvFmSm+qTMXt7G6G0h66ieuxvd/14gUaMuvausP1jTVcddKTWNWgxOHecX9Kp/k1PH4ffa1uBGsO5sakaVdS5bkRFEYHQjL5CAQJhZBfIEgohPwCQUIh5BcIEgohv0CQUAj5BYKEouvJf9JBV8b7tyHMw30OWd9U9+RKFTbEtfnCRKjq9gThdPskv9dp5Ef8aahqRQxZYPQRDweieWM+FWy8AwLp9U3s/RJg6zCeptyQFvAopzlmiUYaBXpQv0/+b8fKDIzG59PpgT1vv5b8F9FE7p/YPSkgFSmVSrlcoiwK1KGvWcC6ZhSeL/Xlp3VRYu/OIj8C1+zn6O3GeJXy+fkSegrbpPQV6EGMiesRwUp5o7zjJQZ8Eb6xnMg8g8W2WLwIMlNSXX6yMT+EffECL6QS+R95CYp9zS9iinjGMb/wan6J8r36tc0OFCBKkj5f2AW57vnalIpaWV1UrtKj0XjQMV/qw9OlKbHMnYyI5I+8O4Ud+lItHVhRZ8+EhxhMvzzw9NX599MbGfICebenA8Kiek/LEUR/rR6nMEaXwR/BlwPo72VkHVebSKpJ/0V/5LG+T89chhUN+I2YX5QNoMx5vJb8yK8EuiOPtd2qpxJyBJJZWWscivyTxxnTXRbhKeTXsz/olcMTB6IdwhBQlq50y/q/KOSfKU6nUqmWkF/hj05+xRhGYL9OJ+92u310bEQ32MKSny/XpyWGVB5K2qWDq2J38tP7GrN6wnDgrZOIClsUOodyinoOHbRuUdM9lfw2yGCrmMSUWsO4DQ7P2kB9EBIf8GQexguV3XL4X/VMOwTckP4buAhPJ//kcYpkqkDl0/hp/qSQH2HhrbJtlFw9SuPA5/Rb2omlezu7m/jG6IAtS1bpzvR5uBGhNLKt+jXqmCgUX8kCRMn8lGcp5KdHEB+M2tVvGOynjTn5FbMfvZWulvkCZFjXWKzF6x8anqoIt1KUm7I7w6S2/4d3Ox+IJwqd+rU9dpB7Q0n0ovSDk7fv7UPfQrk5dZd+/j96R5hUpNWrx+nJ3c3+pJAfdk4LyR8tMRtpG/jkqC2iY9LbIreZaeUfEl2Qs01pUmjTCvQRh7JhjhdS86NnwfAeOk0hLU8cwmEhP9eNekJO3N+4/aFfR6Pkw9F1pl5Cnfx+CQiVz6qc4+j1gBnC+wjcHAYRVIhSFZa2hyoykp+b/X5j/tNJfspRES/5xyfOE72h/3k75gNdui0HVpJTdn0aovNZg3XT5oIcqIeV1UVlrS4tgwXczX4+hOa5QPzy5FjIr/ixdIJ5LGeOspOnxcpAo8e4mi/71VntaeSHyWbc2tDvKiDwKwQu5YTvRh8JYnxBvTl6Q5hCKJhofrWi6ZPERX7+X+4c4ga50sdz5kPHYo0tcjwpXQO97MLxvlHKSATtAw5FxVig1GO8idCEAvHHSDClqWGIAZeSseoU8sNZoKed1g0HFIDKwDcdtHv7veOJVT2lR6DmpyES/0y6BaF3cxby8+EYFY/yLFH+Mr+UHoEsNZKfGgNPZHL6yc/fMHaz3zvOVMOvDfTxYOzKb+hnVFuKpNeGgkCz3ziXbmxqxnpGjjPMaCATDs+3D58CJUEw3kGxlcjksZMfKS4wBEClYdCkbKdBH447/LiFzJMd0XGX3Q39Mi/D0obNhRP0/le/ivt9uf6nGhDN/1OghZF6xEC3+Zd0cfgZn2LcCc873hoM+lz5E7Si7v7BrYyXeMyXrkeA+L0Ub3ncNLCnP9T/CooaXeJQttHi58DefrZHAKX98SM/NDYohJOHhgeNqUSMr8N5MslSMxk/7gLbw5umzTn0L0gdBNW8X/+rNBX9BF4DgeTH1ANGiKd5zI/URYRUKoUfeM+d3c1oGb4iaH4M4WAP89E1en3QGEmdqEhou+Q3Jmc1dTTwAhg3mfTT/BZ7gVqeQk5qTMa6Upoat6XtNPOD3yVwqvEBBZlLbVPrgQAAFCNJREFUOvmRIgknQM/DiYDq0vNqGl+HswsbkPl9XB0uDr82kB/DB/IscigTDadQ8+vVrVACtRZ2LBCW/BRj4wV1zEQ82laZf2zchDcsY4SfsUh03K+/g2KEZQTloEz1GdUXFY84Rn+CbtEfZ9zGg7wSxhm4heMd6TFLojtH/Lz95NKvsk1QYYfrT/H8yW/5uH4tLbAVRSA/9z5wSvMNvIyWGllAZL8ow4okkt87HqOGyprYzJjfTn79T3pPr5Df70J9ay0+vOSgsDljP+Jn9qNfwDyz3wDVOJ0WFkpOS6MzVSc/z8A5yRZfUF+PV7bExvqRPxSx7efQmF8nv3F8yucUFc1Pn1X/XrRBo8dS+is1llDye8fT7O6P7wryG+/JmxcvkuO2mdQ7YOKgepy+vt+0ORS/KuxiMt4N6XsZ6nGQfr4MuGOU2DvOH8U24VPfxtz+yu4jftDPUdIBe/6aH/zUDRzv9jGRZVsB/YiybQxtxMLPOeXkr2o7z1M9hlJQGM3yQbsykre4T/pv33weNpvfQJfPtJF+II0Bm8XvQqPDLzB4VnFcwUdI5eRUURofziT3Cv9Nelu3RIzAg9D07QtdKfu1vu8YJkRRSMzqQ//bJwUVzc/ril5Q6b4pH7nd4YeqUNKB4we1SXoicoErZZs0xQgSUG/9WnZzGIBK26Cbo+WjeN2S2D/mVX3G5TGO30lvfFVTimtgZ3eThqb0bZT4HOOFFoefcazbQqwfb6qlxCB4J7No37JNsAL00fYzeeXoX1CZ8G85LKMkx7zp2JyP/muclTBu4Bl5s4D2o7OW9AoEgrZByC8QJBRCfoEgoRDyCwQJhZBfIEgohPwCQUIh5BcIEgoz+T/60fT99/c99PCDAoHgtMJM/t3d3ZqIiMipluvXrxvILyIikhwR8ouIJFSE/CIiCRUhv4hIQkXILyKSUBHyi4gkVIT83S1HR0e7u7txl0KkK0XI361ydHQ0NzeXTt+dyfzsY499miZvRUQcRcjffUK0f2r8ye9vv+3tb3/l1dl77vmEdAEioUTI302i056DuoBarRZ3SUW6QIT83SF22itdwEMPP/joo49IFyBiFyF/p4s77TlWVhelCxCxi5C/06Wvry/F5I477vj6N79qof3wpz6Zul3eeOONuF9CpBNFyN9lcuHChRdnZyzkvzv9kRs3bsRdTJEuECF/l4mQX6RVIuTvMhHyi7RKhPxdJkJ+kVaJkL/LRMgv0ioR8neZCPlFWiVC/i4TIb9Iq0TI32Ui5BdplQj5u0yE/CKtEiF/l4mQX6RVIuTvMhHyi7RKhPxdJkJ+kVaJkL/LRMgv0ioR8neZCPlFWiVC/i6TkyN/Pp8/ODjA72q16p4IYG9vz+W0wBtWq1X7CQcHB4VCgQrpXqRsNktPlwQHJEL+LpOTI38mkyHOlEqlQqGgn3N4eFitVkulUvVYSqVSLpfL5/OB989ms/zCcrlcKBSqTDKZTKlUst+kUqlkMpnAZ1UqlVwuR69DlxweHmYyGeOrJVCE/F0mLST/HpN6vZ7JZOr1Ov5bKBQKhQJ+g0j8wmw2W6/X9d/KzZUjypn1el2hut+tFFWfzWb5ET9DoFQqEefpRz6fr1QqxvMTKEL+LpMWkl+hDWd4qVSyKGGd/JVKpVwukw4vFArZbNZyVSMM+bPZbD6fLxyL8ttiCND9cU61WiXmVyqVwFHGqRchf5fJyZn9nIqVSsUyks9mszhhb2+PGFsul/mt9L4jl8tFJr/xOG6i9DJgtTIqyWQyGGjw47zAyRQhf5dJa8lfq9XgAKvX67rm93P7Gc1+rki5g43fk9OvXC7n83lO1JaQnwtG+HATwMUgNj8XIX+XScs1f6VSKZVKCsFIdWezWd08NpJ/b2+PCG80xUulUhs0P8nBwUEul0PhqTxwBHBfYJJFyN9l0nLygw8Kw4n85XK5UqnoLjejww9e9L29PcVBCGnG7C8UCiWTGJ0LjUajWq0avf2NRuPg4CCbzbpMGZx6EfJ3mbSQ/KDfwcEBlOTe3h6Z5fl8nmzySqWi0DKbzdKZ/E+Y8POzrptx+Fk0vzJvd3BwoLj0q9Wqrudd5iZPvQj5u0xOwuGHeT6u3qFp/Sjnp/nL5XKtVvOzwxUFXigUcrkcV+OYazRe6GilwwepX65TXcz+hpC/66Tl5MewOZ/Pc+83KO0326eQv1KpwPkPi9pPqSrz8+6a391E5w5FHjukH3cMTDrdIuTvMmm5tx8cUCbnwDcLjcvlcqlUwjQ77zWU/3JROOxIfiphNEF/1Lh9IlMEIuTvMmkh+SuVCvnn4fPH71qtBo8dVDq/pFarZTIZkB+WM2cseeB0DmMozo84kj+fzzcTjZ/P5/GUJjuRUylC/i6TEwry4Zo/l8sR33RC6mtmcEK9Xge7YGkrV5VKJYXDSmSB37OMEweOAlcl/28ul3NZF5QQEfJ3mbSW/HD1Nxjh4ZOjE8BkS2wMMZbrVXjv+FW61qUpeoQS4b8K+XO53OHhoeO7KILYPuUgXieXy9lDGBMiQv4ukxOa56dZOj2kBxFyfvxHMJ++Tg6ThSBYuVzWOYzlQ/iN0YTiFKhUKn7TDRY5ODig2EG/E+CqkGg/IX+XyUmY/eCJhQwW9Vur1VqiQmu1GjfIDw8PI9yWopVFXETI32UimXxEWiVC/i4TIb9Iq0TI32Ui5BdplQj5u0yE/CKtEiF/l4mQX6RVIuTvMhHyi7RKhPxdJkJ+kVaJkL/LRMgv0ioR8neZPPPMpT/fftv7f7b98PnC7wj5RVxEyN9l8h/f/aFF7Xv723/5H78bdxlFukOE/F0m/+t//U87+f/r//uf4y6jSHeIkL/LRMgv0ioR8ouIJFSE/CIiCRUhv4hIQkXILyKSUGkl+a9fv14TEUmqdF14RcvIf/PmzTs+dMdDDz8oECQQ99/fd/bjZ1vFpvZIy8h/48aNu9Mfsc9CCQSnFd/53pvpj6Zbxab2iJBfIGgBhPxCfkFCIeQX8gsSCiG/kF+QUAj5hfyChELIL+SPjp3dzfGJ8yuri81cvlW/5nJy9eqy5a9Dw4OO9yFMTl0cHRvZ2d2kI+sba7FXaTsh5BfyN4WFpblUKrWwNBf58p7etAvrVlYXR8dG+JGh4UHqEfhNJqcuGu8wPnGe/2lldbGnN03/nZy66FiSUwMhv5A/BGbni/rBoeFB/fj6xpojkfoH+vzoqp85U5zm/+Xkp+MWDg8ND/b0pmEjVK8u9w/04fhW/VpPbzpyF9alEPIL+UOgf6BvYWlOwex8UT/YP9BnJOH6xppC9YWlOW7SV68uj0+cNz59fOI85+fQ8CD9VsjvV36QHKXi5OdGRHIg5BfyuwImOv13dr44NDzIx8yErfq1/oE+o/qtXl3u6U1Xry7DNNAxO1/s6U0bbwuMjo3A0HAkf/XqMsf4xHn8mJ0vwnaYKU7PFKfphP6BPmV8cVoh5Bfyu6KnN835ppMEjPL8R93eMfktT+EKGYCxQP0FKIoR++TURR3K/ReW5lZWFzn/cW1PbxrkNyL22m4DhPxC/igYnzjf05uGC42zDlrdcmEE8nv729wQIBe9n3UQSN3RsRE4GuBEGB0bmSlOh50sOAUQ8gv5Q2NldbF/oG9nd5Nr/pnidCDzvajkJz8fLt+qX/PT2NWry/A4+JVkdGwE9gvIj4PouRSH4qmHkF/IHw7Vq8tk/G/Vr+E3Buou1rIL+fUTMDL39rdXVhfxRLgJ+Shd6QJ0j8PO7ubQ8CB5Ezn58dfRsZFUKsWHNqcbQn4hfwhw5tMROPYdx8mODj/9QhB1cuqiPq3o53fkmClODw0P8nikmeK0Prc3OjZi75tOE4T8Qv4Q0IkHK3poeHB0bMRl2Gy06jl2djeNIYPgJEXyVa8uT05dhP9vdGyEHIHrG2sYxvMyT05dVO65vrGGaUv9QckZ/Av5hfwRgZE/DZIx5kfAjyW8RzG23UHkx3+pE6EfcDp6x3G79ruRAaL/CXOBsVdvGyDkF/KHBgbeSmA8gFmAVCoF/5k+5wfXerSH4v70Xwv56bkzxenxifM6EOo3OjYyOjbCj2MiwGUccQog5Bfyu2J9Yw30wMDYSCowZ2FpbnzivDEWuJn4ebj9xifOzxSnHcnvh6HhQZzjF02YBAj5hfxOwOwafls89nbika8+FBDk0z/Q1z/QRx2K3ey3k399Y40i/BeW5hISz6dDyC/kD43I5Ff87Y6YKU73D/QpFzZDfmU8AnMmCXa+AiG/kD80opF/dr7YQh0bjfw7u5vG0H24KianLibH1e8J+YX8EWCZq1fWzBMQYNPaMhD5Qeb1jTXE8PuVASt5/NyNWLYEPyXmDmOv55OGkF/IHxp2zW9kV8v9anq4EYAoPT5GQHdAawHtcJkmPDUQ8gv5W4lOGDkrs/RJ0OHRIOQX8gsSCiG/kF+QUAj5hfyChELIL+QXJBRCfiG/IKEQ8gv5BQmFkF/IL0gohPwhyO++t5TnE+6CFBSOd1hZXdQf5xKpwoHsVJF31IoM5Myl/yJFT9ibhAq2dZzPd6yKZrYh87pkLzAhfwjyYwV4qM9vbFWO2SyQVVIhgJI/2wXYUctxFT2WzVImPHqFmeL07HyRMmQG1oOy+xWCAv0IwPPwEGaK06lUyr3L6OlNIzMXAQn5+ZHJqYuOm4thew/3p3fjXmBC/nDk17UBlpoaW79RyaNV8dP8HmdMeoMmbimk345aeos37qiFmHkiPzXZyamLfLuLwER3SrouPXsXf/Gt+jWlWngx3L+OcrL+CQLTh3IgsYfjyV4X7gUm5DeQf31jbWFpTlmy4reaxa+BKvlkeMYY/EZWDMv+MH7kt/PBuKOWEcYdtRSWElX46+hMxn672E6LtC4vifJf5NVTHq2Tf2d3U7cI/KL0mye/koZwq36NP0hJVa6j6/YCE/K7an5kgHA5rXq8LRRUJX378YnzvLn7JZDkbVdfD4OVp36XKNbm7HyRt2b+9PWNNeO21tHIryNQ8+vQye+xRXu83owk1HP1hyU/7Hy/tMK4Vk8rwNFde4EJ+W3kJ+rCX4X957gK0j+kTn7KIY/uA60HWajsLiVKNaU0UAv5kUWLN3TuIMBDoc38xg5ooKSiOflHx0a4Grc3LCVzPtbb2i/h229xz4jyvn6D55aQ366i9Wu7ei8wIX8A+S1thTNNh3HMPzQ8CNbxFJF+rDAuPreTn7Czu0n+KnQ6sDKQzcJidChLZdEB7exuwnOG8uzsbhovR9dAhedmC267Vb9myfBt1Pze7eS3fBFUFx/XoHdWXICtJb+OLtoLTMjfFPnt7jr8FU5mUmj4d3RsBEeQDNM4iNVVGcoTaDcicwb1KXBE8Vv1D/SlUimj/lTW5K6sLqZSKXpNuPoo+51+OQbzMG75rYjMUIzGR/uRH+oUv7H3ht/naL/mV9Bde4EJ+YPJb0xZg10fHMlPNMDe1Y4TyH7eOHtiDIw46InQdcixQ+fALlAaOrxryiiX0trQn7AxFnoBnYewMvTuiZPZjwZ+5PdYLhDsC2B88faQ3++EbtwLTMh/gpofROUmH0bLLkYgWKRsIAFLYaY4bZkx5udXb9+agpvcxjsoB/nA2yU8CcVDB6eXik990UweP4f3s/Cw0J+IM6GoexIOPyP5u3QvMCF/gLc/Avln54uwtHUVzZNPE4yGANm3fHwOvQfdHvhp0ViVx1k0p/4WCoeRgdMvVw+/LVwbGGNzMsOI4CE9flWtaH5ciIq1fCmlV41A/sA60Y90715gQv5g8ocy+0F7tAlMZZMXCmM/Hm2GsDmjGUws5cNs+uHibDeGJOHOeKKlIRonMrzj+QJlztL4aKWEMHnstoOF/CurizBDLCMmfR8RuDaVDXn8GB4q/sel8o02QkftBSbkb7Hm39ndhG7U1Y4SZudHTv25iOrjO17Yw/VhNYAqSodF7MV0lG6eoDMiFUfZrOkIBre0IZeiDMmeV+oN3LNv46eTf6Y4jbkG/NXe5elfSv9AFobbzQq/eu7qvcCE/K03+71j2vC/LizN8balG9VKQ+SKF/NVvO/w2/pmZXWRAuD0QTW1fjAQbVd5KByEMHZwMqwSZUCOxq10QOAPcVWpK0QcWQYssJhAHihtbpvYJ1aNQUShyE+zsM2jW/YCE/K3ifzQA8RGe3ifHnun9B3GO8zOFzkbLeR3f2UyXy02Ob2vYtfQ03ncvlHvQVXCDMErKI9At2KpcKUj8/tAltdvlc3fRXuBCflbPOYnGIN8oJmNQfUEuAP0dqx0B9wXYESbya/fhF6QL3A07tujdByeNjuAOH/wym/lkl4V7uQP3OHLHf3dsxeYkL9Nmh/AgBkRPpgn14fuOjdg9uuPgDL0438z5K+yVX1EfjoYuKqPr4PATXjrd4lvr/osjJmdL+rLkxE46PKBjK9vnJuMgK7bC0zI3wLyK75x+Nt6tLW3mPknGpPnjKsyvb/AUjljAWBOW2Ld9Vlrl9W4kckPK5ci/Dzm/9OLbZz1JBD5dfc41vnzfpMHNRk/EAoGP4Je8qHhweZX2nfjXmBCfpX8WJ06O1+kCTm/JbGYq6PoXf5FsWDWO14WCieWsa0ri8b1MBu7ujBm+6GmH0HzK1qUOiPucdjZ3fTjLYgNQ9e4KpFOs+/YW726DFe534QZXbuwNOc3ecZjK73jgZJSJCy5i8yfajfvBSbkP9kcftWry4HGnt8JTQ4U4zIyUez1jbVOs3KNddJkITtEh0eDkF8SeAoSCiG/kF+QUAj5hfyChELIL+QXJBRCfiG/IKEQ8gv5BQmFkF/IL0gohPxCfkFCkWjy37x580MfuiMlIpJUue++c61iU3ukZeQXERHpLhHyi4gkVIT8IiIJFSG/iEhC5f8HDkNkLrqkgUQ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10" descr="data:image/png;base64,iVBORw0KGgoAAAANSUhEUgAAAVQAAAGiCAIAAAA3O6nmAAAgAElEQVR4nO29b3Bkx3UfOt+oT9qk6oX8Io4AW7OKZXKJmAAZk0PWg2XDUCoiMVUmhIq565hjCLI35lrEGKCfaS3EqVmWmAAEkxEtgAVS8SCQkZJAjVhr1lJIBiqUBNk10EYGQzzEvt4Qr4IthX7cUlB5SJQP8z78hJOz3X379r0zmDuDe079amv24v7p27d/fU6fPn061RAREUmkpOIugIiISDwi5BcRSagI+UVEEipCfhGRhIqQv9Pl4OCgVqvRf2u12sHBQeBVhUKhXq/zI7VarVQqtbx4It0rQv5Ol1KplM1m+ZFsNru3t2e/KpvNVqtVfiSfz+fz+daXT6RrRcjf6aLTuFAoFAoF+q9Rn2ezWWh+MgEymUypVCqVSoVCQelNRJIpQv6OloODg2w2e3h4WGCSzWZzuRx+5/N56h329vaq1ere3t7e3l42m61UKnt7e/V6fW9vr1KpUB9RKBTE/hdpCPk7XAqFQi6X40cODg4ymYwynteFND+E30SYLwIR8ne0ZLNZxUTH0N3P51ev1/P5fLVazWaz5XK5XC7ncrlyuZzNZkulUrVapX+VPkUkgSLk71ypVCqVSoWztFar5XK5er1OWr1SqRweHtIJ9XodnQU0f71eLxQKYDtX+PV6XfS/iJC/cwVePU7+XC4HnQ/qQsNzd6BOfpxJ5M9kMtVqVcgv0hDyd6yUy2WodCJ/Pp/PZDIgfz6fh4WvXFWv1+HVz2Qy8Ajq5G+I5hdpNBo6+W/cuFETCSl//ud/Dh+753mt+jBkzIP8GMCDuo1GI5/Pl8tl/SqwulKppFIp+PlrtVojVvLfunXrzJkzKZH2ytNP/27gp1HJf/bjZ++/v++hhx8UuOMzY0986UsvfOlLL1y69HQL+Q/J5XIY/DeOqdsICtfLZrPQ/LXj0EAiPwYF7ST/jRs37k5/xNvfFrQNK6uLjz76SOCnUcmf/mj6O997M/bSdxf2D955/4P33v/gvS996YXA2LuwQuP8BiN/o9HA/L9+frVaRSwAxgVge6lUKpfL9XoddkS9XjcaDichQv72Q8jfPpw0+ek3kR+q2xiui/Npnh99B7oJv8HCiYqQv/0Q8rcP7ST/4eFhqVQCsbPZrMJ//iclEIgmAhAX6LI6qCUi5G8/hPztw8mRH+G99N9MJsNZvbe3x4/UajX6k0J+GPxUtkqlkslkWt5PGUXI334I+duHkyM/qWuIUZ8XCgVdjfMzy+Wy7t5rW4S/kL/9EPK3DydH/r29vWgUReTP4eGhsiKw/SLkbz+E/O3DiY75u12E/O2HkL99EPJbRMjffgj52wchv0WE/O2HkL99EPJbRMjffgj52wchv0WE/O2HkL99EPJbRMjffgj52wchv0WE/O2HkL99SDj5d3Z29vf3/f4q5G8/hPztQ8LJ/9prrz3//Bf9/hoX+Xd2N2fni2GvUi5ZWV1cWV2M8PSZ4nQzhZ+cuhjtuVTsmMm/s7u5s7vpcub6xprL3cYnzm/Vr0Uuz9Dw4OTUxVAPDYuHHn6wxnbXSYhcuHDhjjvueOONN4x/dSd/9ery0PBg9ery+sYaQfnv+sba+MT5/oE+lxtOTl10PJPQ05vmjQTNJmwnsr6x1j/Q597AturXlLY9OjbCSz46NjI6NuJegPjJX7263NObXlia45icuqgcGRoe7OlNu7B6YWmupzftXqejYyP8s41PnOc1ODQ8GLZlBCKx5P/N/D85d+5e419Dkb+nN60c7B/oq15d5kdCUVonswWz80W9ACuri6lUirc6P5U2PnGeSqi00oWlOXuZ8e78DlTsldXFnt50KFOiU8jf2m/ZP9Dn/i13djd7etN0c16hs/PFUH2zIxJL/hdnZ4Y/9Umj8m8n+Xd2NxVrGcqGH1H+69K6+gf6iPA7u5v9A31GW6CnNz07X/SzVgL11uTURXp93lZhDYVqh6eB/Osba8rHWFia45dXry5TZ2kE78upQnd2N4eGB3mLacn7ehr5b926FVdawXbKr/7q0IuzM2++tWJU/u7k36pfa7LBoMnNzhcV65Ibnn5mJj19YWluZXXRMvSoXl02srGnN+3HUhcNh4Gt0lYnpy7SPdFuXTqC+MmP6mj+W+r9KAHcVtiLb0NA9aGbGJ84jx8rq4s4iKFEBM+QESD///if//3gv/6ngx/t/acbfzH9f12KPcXgSeMXH3rg7do3vP1to/IP5fBrSYOx3L96ddnv2tGxEXej0q/ws/NFpflR2zM+Fw/lgI3Q05uGi0qHi/1/esgf9lvOFKeVqp8pTqNCR8dGjN8mrFnlB5D///sf/61VFdhdMCr/sORX+nrY2I4Ov2bID77hN6l3vSFZFHgE8usYGh6ENwr9wux8MYKTu1PIr9hd/QN9M8VpfkRxbLbqW3L0D/Sh9scnzk9OXVQcgS1EwsnvmZR/V2h+DAdI869vrJFtqMNvnNik2e8xJz95H+CcAmvce4FOIX8s31J5IoZSVKFb9WujYyPo6S3unwgQ8uvKv9PIr5+wVb9GNnYz704OPx0ump/P5ymuRzJdHZtrUshvOQFdAyl5pUJhUqZSqSY/OYeQ39OUvzv51zfWWtJg/Lx9C0tzYJFy1ejYyM7upgv5ldliBZE1Pya8ObF1tYRX445qC+Inf/PefkeHn+U7cUtpfOK8PtfSP9DnWKEuEPJ7+9uv/8m/Ghr6lQjkb1WDsTxCnz/CKN27fXZNd/jb/fxABPKvrC6OT5xXBqELS3PGOayt+jXHsL9TQn67saTP63r72zPF6cmpi8oAaaY4PTQ8aJxobflUX8LJ/9T4k3Nzc5HJrzi3EfrCj1iis+wOOSPo67ff7N/Z3TQ2SLy18U+OvqpOIT8m2AhwufMj8GcY7xAhPNMPPIJCQajASTuE/N/ffjudvvvo6Cga+fXPratTS6tAi4pWcoX8Q8ODus/PHmbLi7qyusiVirHM0FI6EPOqH4ejyuUF4yf/yupik99ydGwk7AIJpa9Rupih4UHlOE2rtOSVhfyK2g9FfsxyKwdDNRiL4e3ydE5+eIv0GTsL9+BIRovdql/jRi7WuSh62zJrMDtfpPFIBMRPfqMdFfZbtioCt6c3jRVaJzTJBySc/LraD0V+4xSse4OBBzdy4XXy69zzGxrAtvfY1JK3v62b+hh72ouBqDP8jhDYC8RPfhhOkb/lyupiq1xxfCio+1daCJ38f7LyytOf/+ypx/V3NjyT2g9FfmMzcG8wTYZvNEN+4xQdJi/geyLXfaCDGVP6+I11BBHW9sZP/ia/pbHviAC4HvitQq0OCgUltv+Hf/mD55//4uXTLvfdd9+LszNGte9O/pXVReNHcWwwxjFmKDia/XohuWNbaVrkdabeAfNTfuE6+ggUN1fmrVwqM07yY9AS+VvOzhdbMg6vHq/0UI5jqN9yEyDJq/qMar/hTH6/z00NBh4BP2//0PBgM7kevKjkh3onZW5ZF0jK36j50XkZr8V6HqxPnXRL8hEz+QO/JcY//QN9euiCsuqumc9psZrg/6c6bcmEX2LJ//vP/q5R7TfcyG9xbiECB7/hRUulUoobmC99a6a1RDD7EbFOnikEEcG7zGFZPAY9F5ioBnG+ftPVCuIkv8VFr1QBZi+UYKbIszX05vDKBvaRcM+2PMKvJYzqIrlw4cLfu/P/MKr9hhv53ZW2HujiN1seodHyYvgp4cD7GJcDGF9wfWNtYWnuJDJKxT/mjwU7u5tNmn/NILHkv+uuO41qvyEJPONAQskfL5JJ/rm52ZWVFb+/CvnbDyF/DEgm+e0i5G8/hPwxQMivi5C//RDyxwAhvy5C/vZDyB8DhPy6CPnbDyF/DBDy6yLkbz+E/DFAyK+LkL/9EPLHACG/LkL+9kPIHwOE/LoI+dsPIX8MEPLrIuRvP4T8MUDIr4uQv/0Q8scAIb8uQv72Q8gfA4T8ugj52w8hfwwQ8usi5G8/hPwxQMivi5C//RDyxwAhvy5C/vYjOvlfLl9BlmtBWPz8PT8n5Ffk5s2bd3zojoceflDQNvz8PT/32GOfDvw0KvknJj776KOPCCLjxo0bJ8Khbpbr16/XRNort27dCvwuKvlFREQSIkJ+EZGEipBfpIPk6OioVqtdvnz5scc+vbW1FXdxTrkI+UVillqt9sILL4yOPnH2bAauwac//9mvvDr70MMPrq2txV260yxCfpF2y61bt1566aULFy6cO3dvKpV66OEHP3fxN18uX3m79g0+X/XuX20Nf+qXX3nly3GX99TKqSL/rVu3+B5y3Al/x4fuSB3L66+/HndJEy21Wu3sx8+mUqlP/Pzff7l85fvbb1umrJ+88Jmpqd+Pu8inU04V+R999JHP/c4/pa1j+Qz8d7735pMXRs+du7cm8/CdITdv3nz99ddHR5+46647f/uf5S38n/6DS+cvPOm3KYhIZDk95H/llVeevDBqbD1/NPP7mbMfe+WVV+Iuo4hBLl/+wqXPT9hD1v753POf/vQ/dpm7FnGXU0L+mzdvptMfefevtoxN5557PiEKv2Pl0UcfCdxV0dvffr3y5UceefjmzZtxl/f0yCkh/9DQr7z+J//Kr918/ZtffeCBgbjLKGKQo6OjM2c+7NdrAx/L/Mydd/69Jz7z+Od+55+m03fv7u7GXepTIqeB/K+99toTnzHvCE4Y/tQn33jjjbhLKqLKG2+8MfypT1o+3He+92b6o2nuIDhz5ozwvyXS9eS/efNm5uzHrr+zYSf/97ff9ttAXiRGuXTp0nOXJy0f7sXZmQsXLvBLrl+/Lt+xJdL15Lcb/By/98xvf+ELfxR3eUVuk3Pn7n3zrRXLV3viM4/L1OwJSXeTHwb/d7735vCnPjn9B5fs5H/3r7bS6Y+Ix6hzxGWp/5kzHxYn/wlJF5P/5s2b6fTdvzb6+Nmzma997WsDD/TbdYi3v/1y+cro6BNxF1zkp/L6668/8ZnHLd/rzbdWzp27N+5inlrpYvKPjj5x5syHr1wpYQQY6DoC7r+/T1aMdIhcuHDhxdkZy8d67vLkpUuX4i7mqZVuJf/R0dGzz04rNvxjj336K6/O2skvyqRzJDBn3OAvPfrWW2/FXcxTK91KfqPs7u7ec+8n7JPG8CG99tprcRc26XL9+vV77vmE3Udz5syHxbF/cnKqyN9oNC5devq5ywU7+WXarxPkpZdeeuq3ft3ymRyzUIpEltNG/lu3bmXOfsy+UMzb337ucuHSpafjLmyiJXCMdunzE5cvfyHuYp5mOW3kb1hX+HCTMpP5WUm2GZe4RPXec88nrl+/HndJT7OcQvI3HEJHvP3tr7w665LeWOQkpFarPfTwg5avc/2djTNnzsRdzFMup5P8gW3r2Jn8yPb2dtyFTaIELuOVrrkNcjrJ33Ce9vvd3/1ncZc0ifLAAwNf/+ZXLZ/myQujf/zHfxx3MU+5nFry21f4E14uz37729+Ou7DJklu3bp0582H7d7k7/RHxyJy0nFryNxqNL3zhjy498zl7I9v76+tf/OLMj3/847gLmyBxXMYbdzFPv5xm8h8dHaXTd9un/W6+/9ff/NbXV1f/NO7CJkgmJiaKV/7A8lFenJ35jd+4EHwjkebkNJO/0WisrKw8PvKP7OQ/+JFXKhX39/fjLmxSJDCq9/GRf/S1r30t7mKefjnl5G80Gg880G/xLd18/6/f/+C97279+/n5l+IuaSJElvF2jpx+8ttjyEH+9z947+V/ORcYUnJwcFCpVJopzOHh4cHBgf2carXazCMgpVKp+ZuchMgy3s6R00/+RqNx4cL5F+e+aCf/u3s/+OLzMz/5yU/styqVStlsNnJJ9vb27JcfHBxkMhlLF5PJZFwyEWcymb29vQglPGkZHX3i5fIVC/mnnn362Wen4y5mIiQR5LdM+xH53//gvX9dWXKZ9stms7lczv3p+Xyek9l+balUyufz5XI5n88bbYRMJqMfPDw8LBQKjUajXq/v7e3V6/VMJoPflUqlo6yAM2fO2BMuPvTwg5JnvT2SCPI3Go25udmnxp+0k//gR96zz04HTvtVKhU7gWu1GogHqdfr9Xqd/mq/NpPJgPPVapVMgMPDQ+Pl9KB8Po/jpO3ptHq9ns/n7W/UNpFlvB0lSSH/0dHR2bMZ3cnMyf/+B+9d/bNvKib34eHh3u1Sr9drtRr/by6Xc7cF6Ezdg6Bo6UqlAj1fq9XoKuODstks7yAat5O/UCh0CP+vXLny2xefspBflvG2U5JC/oZPbIlC/vc/eG9m5rJ92q9UKkUwpPf29qrVar1ez2az6DUqlYoy/teJDSugXq/TE/VzSqVSuVxuNBq8S8pms2T2FwqFer2u9A6xSODmPL998akXXngh7mImRRJE/kaj8StDv6zk+dbJv/0fvnflio3bdvIfHh5WKpVqtVqtVsvlMn5gGN9oNEB+nMkp3Wg0CoVCLpej8QKG/fqZCvkPDg6MtgDX/B0y5pdlvJ0mySK/PubUyY9pvx/84Ad+N3HU/PDb89F+43by12o1uk+tVoMhQOfD80dXGcl/eHiYzWbz+XypVELHUTqWTCaDH4VCAf1O7CLLeDtNkkX+hpbny0j+v3nv3Wefnfab9nMkv3GkzUf1/D6Y21fIT3+1aH7yGmQyGaNfMDCsoG1y6dIle4a1r7w6+/jjj0W+v9LPdqx0zlxG4sh/8+bNe+/9eQr4N5L//Q/eW/23y9/61k+DbchjDykUChhFQ/L5vNGdBg2vuPpLpRLRVe9EIpAfhKfwARpxZLNZ/Mjlch3S2k56c55yuRxqClYXmmrxk0KhYAnTcNQK2Wy2QwZiiSN/o9GYm5ujaT8/8vNpv4ODAwv5FXpDSqUSUQ4GOX5ns1lqXnby86ss5MfxWq2GeX6SJmnQcmnPMt5cLhcqBKter7uHYDQajUwmg0GWsY/AIEs/roRs0leGe8i9tC2XJJL/6OiItvfxI//7H7z372p/tri4oF8e2MHv7e3xE2icf3BwwJumH/kRooNJPij2arXqR/5arQbmK8EF5O3f29tDbxW2llorr7/+un0n5ZYs463VanbtDbZXjwWfgIZLdvJTfAc+qN4GuBOHHlQulxGUWa1WMR1TKBQqlQrFYsU4Lksi+RuNxltvvTX4S4/Yyf/+B++VSkXP85RrA739uVwO7rpcLlcoFBARDJ8/VwJ8CAAhnVCr1dAidc2gN9B8Pk+dCx00BgLGKIGb8xSv/MHExETzD1LGOPp8qkWUACr9rxRDxaOw8/k8jhsnVmiih6RUKnH7riVLOaJJQsnfOM7zZSf/D9/5i+ef/6JyYaDmz2az5XKZU7FarVYqFcU1wA17ulA5oj9IJz9igZRp/E4jf+Ay3uFPffKNN94Ie9tqtcrjr0B1JSIrMMbh8PCwVCpxRwnCK5UvqFhPuH+j0cjlcri/Tn6y9apM0B2QawaPDvviLZHkkv/GjRuZzM/uH/zfFvK//8F7C4tf/u53v8svNJLfHkKHKED8Ros5PDzUTT40PuMRar46q3O5XLlcRjMi1aTH/MUobVvGy2dS/U6gToH6C2I1r1ulk1X6Zd4ALCEV3Fjg13LN7/hqJyHJJX+j0bh06enlldcszH/lK/Pjn/3NBx984JlnnikcC4J5C0zgZ/LjvxJdj7AcuI6UM6EKckygx+gmmUxGadxwPeI3pvdxji4xmpeBm/O8+dbKufvONf+gQPJTb5vNZnXD3o/8GKCRTYGxOtWnH/kx+1Cv18vlMv6E1oKmQi0n+ts2LYkm/9HR0VNP/ebfvPeuXfk3k+cLUb3KQdiZEe5WqVS4sWD0Fe/t7cHzxCVG5jfauDlPIPkhe3t7evxV43h2tqHFYmHswO9s7Cb0kE0K6ObDfq7545VEk7/RaHz7299eWPyynfwHP/Kee+4P//Zv/zbuwnartG0Zr0JRzMvqp8HziiVb/GROY6UTiUB+ElxIbgjy9sMZHOE1WyVJJ3+j0Xj++S/+8J2/sPP/O5vf/vKXOyJItuskMKq3mWW8mFUlKRQKFNdMooy6Dw4OaMDFB03lcpn0s538ypStH/nJLsPJ5IIRzd9B4nleqVS0k//9D977F3P//J133om7sN0ngZvztHAZr4vZr/hfyDPK46/8yH94eAjPC78J3UEhP5Zs17V8Cpz8+l/bKUL+RqPRWFxc+He1P7OT/4fv/MXzz8/EXdLuk8BlvE/91q+/9FJrsqcGkh/qnXwicL8hRIr73vgQQLkzJU1qaLEAutkPx16lUuEhWNlsFma/nuilzSLkbzQajR//+MfPPjt98CPPzn/HPF8iJLdu3brzrjvbtow3kPyYQCmXyzQWQEeQy+UUT6pCY+Od9XP0eX7jhK6Y/Z0l3/pWdfXf/hs7+f/mvXdle59QErg5T2uX8Ropymc6jLEPSpLFhiksT78zsqfxI3qXgaQMUPV0MN5pVy5C/p/KT37yk2efnXaZ9vvTP5X9JFzl0qVLz12etJD/xdmZCxeibM6juPq4Ga+7AC3T6TDL8Rsj8Gw2awy5x314CAYfCOAq3mXUajX0DnAxIv4CC72VYse1vEfI/7/lBz/4wcv/ci5w2k+293GXsx/PvF37hoX8TS7jbVIw9lYO6mHXLoK4Xf5fXb3DNFCCr2KM8xHy3yZXrlzZ/g/fs/P/u1v//iXZ3sdBXKJ607Ibb3wi5L9N3nnnnV/6pf/zP/+Xv7Tj158cfeutt+IubKdL4OY83/nemx+V3XjjEyG/Kp/97Hjxyh/a9dXbtW/ce+4eSS9vl8BlvM9dnrx06VLcxUyuCPlVsWzvc9vs9PiTc3OzcRe2o+Wuu+60748+/KlfjrCMV6RVIuQ3CM/zZQlKTac/cvPmzbgL26ESuDmPJ7vxxi1CfoMcHR3de+4eu5va298uXvnD8c/+VtyF7VAJXMb79W9+9YEHBuIuZqJFyG+WwOgUr9XRaadMhoZ+RdkfRUGrlvGKRBYhv698OmgV+rH66o+7pB0nLpvzyG68sYuQ31euX79+f/8/CPT8/erwJ9fW1uIubGeJ2zLeMzJdEq8I+W2ibO9jxPe3306n75Z2zCVwGe9XXp197LFPx13MpIuQ3ya3bt3KnP2Yfb7K29++9MznvvCFP4q7sB0kgZvzPDX+ZKuW8YpEFiF/gDhO+90t037H4rI5zz33iqM0fhHyB0ugHvP2t18uXxkdfSLuknaEBE6UfH/77bvuujPuYooI+R2kVqv94kMP2Mnv7W//wv33bW1txV3Y+OU3fiMgqjfyMl6R1oqQ30kCk097SD5/7t64Sxq/BG7OM/qZXIzLeEVIhPxOgu19Aqf9fm308ddeey3uwsYpsoy3i0TI7yrT01NTzz5tb9Yy7Re4jPft2jfOfryz9hFMrAj5XeXo6Cidvjtw2u+5y4VLl56Ou7CxSeD46LnLhd/7PVnG2xEi5A8hr732ml2tefvb7/7VVibzs4k1awM355FlvJ0jt5H/xo0bNRGr/MzP/MyVLz23srpowTOF33nooYfiLmkM8uqrr/b2ftRSM19d/vLf+bt/580334y7pImW3d1dA/nPfvzs/ff3PfTwgwI/PPgP+++59+ce/MX77bi//74H/2F/7KVtM37h/vv+wS/ca6mW/oG+c/d9IvZyJhwf+tAdBvIHTtIIBIJuRyqVEvILBEmEkF8gSCiE/AJBQiHkFwgSCiG/wIyh4cHxifOBp61vrNHvrfo1b397Z3dzZ3cz9vILAiHkF/wUCmO36td6etPgMz+oXNU/0LewNLewNDdTnO7pTSsHR8dGRsdGYn81gRFC/u7Dyuri5NRFwsrqouOFs/PF0bERqHRctbA0R38lxhJmitPKkZ7e9Ox8kd9zaHgQP6pXl/sH+pSDKGHsNSYwQsjfldjZ3ezpTff0ph0NbDCT83B2vtg/0Ed0xX/xe2V1sXp1mR5El6ysLo6OjSjKX8jfvRDydys4de1Y31jr6U3rJFxZXeR0JZXeP9DHR/vjE+fBeaOJwc1+uhs3+4X8HQshf7fCnfz9A300Glegu/T6B/rQC2AMD3/e7HzR2H14TMmvb6xNTl0cnzhfvbo8O1/EyEI8f50MIX+3Qif/+sYatPTQ8CBp6fWNtVQq5ed1U8g5OjYCgx/DitGxEXLmz84XU6kU9+3r4O493MHb34b+j726BDqE/N0KhfwLS3P9A30gM4gKBT45dTGVSgXa3ju7m9z5NzQ8iEtmitNEeOUmC0tz3O84NDwItwJ+8z9NTl209xqCWCDk71Yo5CdzHRgaHoTidSQ/hzI/NzQ8yPsFI6pXl8n+9477hdirSGCHkL9bwclfvbqcSqXIRe/tb88Up3EkLPmNM/MYSiiTfITZ+SJnPgBLxO8SQSdAyN+t4OQnqtNfqTvAEMAlVm+rfg0hAOMT5xWjfWh4cHRsBI7DoeFBsuFXVhdxyfrGWvXqMp6CmcL1jTXwH1OS0gt0IIT83Qpd888Up+mvOAKWgn7Gm3B/Hi6HsaCcNjQ8iOn9ldVFiuGdKU5jspA6HZSHz+1PTl0cHRsJHDUIYoGQv1uhjPmhk+m/fNYddoHR8gfhuc/fj/yWYhD5cZpCfhn8dyyE/F0JPcJvYWmOPPw7u5uck97+9vjEeWXqbmFpzjgWEPInB0L+7sP6xtpMcRq84lNxCL/F+FxfgbNVvzY+cb5/oA8n+K0IwNC9enWZwxJN1D/QR0sAaH4Bpr5E+HU4hPyC2zBTnDaS32+innc04Dm6JBxZWJqTGf6OhZBfIEgohPwCQUIh5BcIEgohv0CQUAj5BYKEQsgvECQUQn6BIKHoCPKPT5zXg1IIPFLNAr7gREfgbPP6xlrgOZT3MvBWSsFo3nt9Y02S2wg6BPGTH6lm+KIUBT29aSPlFBbZs1liaRpPRKv/1xLECiCbdSD/ERVDq1mUANjApwgE7UEU8juqYkcgAhTrw4zLv/iKNOjn9QwmIogAACAASURBVI01LCb19rd5bCl+gOfKTfQgc+Ucvyh0PdEVL6SfwbKyukiL6oj8M8VpSWgl6ByEIz8o57c+NBroblv1a5Q3llvOnKVEttGxEWVdCs8hrS9ZiUz+yamLKBWA5xJSqZQf/6kMID9C6y0lFAjajNCaH+vDWvX4yamLPM0DrSHhaaF0NY5uAqeRLQCOrW+sYWsKJRwdK2H4TdzJb1maolSFssUFkuEj7+3sfJGO454y+BfEi9Dkn5y62Cryb9Wv+ZnBfGGpTn5alMb5wzW/Ttfq1WVaagYoG9T4rT8LRX4FyHKDtJajYyMzxWmLX1MgaDPiJD/0M6lE8AR/spAfC1e9Y+bzlWf4MTtfNJK/DZpfeTtcSGN+2iRHMtsIOgGxkX92vkiMpTvzUbGR/PC3Y+ANx7tO/oWlOd0h34zZryeiJhirYn1jjWe8VfJqjI6NBCbAFwjagNjIr3jCvdvpZ9H8ZDkrGSboNKNebcbhZ9H8gdMKK6uLek8keewFnYA4zX5PIz/N9lvID9qQa5BGDTSGN1JLV+Dww/EEtUaSj0+ct8QgcOzsbhp5Tntp6G8hEMSIjiD/Vv2aMgSwkB/H9YG9MjpQXGvKtILxtkbyW5LYKFBc/RQ7hO5DcS4ODQ+Kt18QL1pGfiR7D/t4EB4JJ8FGMG1ldZGsd13zYzKvenWZk4qCfMAuZR5B57A7+Zup3/6Bvq36NcljJ+hAtFLzj46N9PSmQ8X/kbYnNajb2MapPr0MgbNu9iNG8hsnDtwxU5zGU3Z2NyWqV9BpaLHZ775vNJ2vdBZ66JtOG+wYrQywLaVaWV3UOaycbyR/M2q/enW5pzdNow+Ma1zWBQkE7UE48mNXNoS7GkfCmMp2fzxWvPFEsT29ado6ho7wSzCRhhBAutzb3x4dG/EbRRtDiXBbDCIQb6uQHysOolUrHJBKv4YwROS6bu36CIEgAmJe1be+saZPntNfZ4rTykY0OJ/+i4AfbF+hAwQzTrZ5zKBAsHAqleKnIVgowhvNzhftEwQwncYnzovDTxAv4l/Sa4diX1hUsZJqnuxtF45t1a8pd46g87E1pQTwCroFnU5+gUBwQhDyCwQJhZBfIEgohPwCQUIh5BcIEgohv0CQUHQo+bfq1xAbawyGCYyQCZyi19f5WErCn8sX5FimA3d2N41TjM2k8bBPIiJVkWPsgFIMl6pQIiwArLCI8C47u5v210G4ROS64ogcoO0y3RstGKRDED/5saQPEbhY7oYgQmTCMUbL9PSmeUo8ZdmcMfhXB7JrBRYPSTvxm9YRe/vbK6uLWEpkvIqyd3MgvEfnp7Lmj07WFwhaYodmitPG2Epjd4AKpP9ioZS9Hvi704cLu5SD382Sah1/RRQpMDo2YqEZlmDw1dnK8m3+mXZ2N9GujFVNvxGryivcGCROyzcCgWg0x+Xh7UE48kMht6q326pfW99YU2J7XS7Uw/KVJuhyH0W3WBQRJdvnBNCjdzl0qvgdNGLSlH3cDiRE099R5yeypOtVSlREvLNf4Sn1MLobsEt5uhJwpbcZS1XoiyBAML/eXGlCKN74xHnloKV341Vtr3Y9Z7TnrEXoy3bOEs8Q5EdL6ulNp1IpRXW0BHpaez+9Go38pE+MsLwRrS+mJsufaNxuCGeS4gIcFz7AprAbL7PzRX5n8JDnMgbQ7pUoSWhR9H2Uj5zXDN9ZBB0BFZ7u6e1vU5ISrFnkpV1YmuPEgx2n14/fN+Jfk6c539nd1L8Rhh528uvdBx93GMlvpCjWlegH+fKtQF50zvpOV/Jv1a8NDQ/iJal1Nv945O2jVDyKreuX7ioy+S3cUzQ52pmegQPGvG40ujzLRfNTUpOe3jSG2S45f0OtF9S7FT39gaX2QPjZ+SJZsIEl1C183G1nd5M/F+M+sibQNnjCJZ7iFUAeB++4g15YmoNVj0VZ/Iix0vScTvTbMqbDahHjqAEtxD4U6hzj35X8s/NF/v1m54upVKqFS9MoFb8Onf961m1l2Nw8+fXvjdaAFhO4aV808qP1gEh8LxNQwq/FgDPKQb/RGWwEZdMhu+E6NDwIquNC/AvrgLd+5bZ0Q2z0gjMVIwh2BNoVLYvgilFxRlTdNjtxNK2NG0P47RYxyfZZUCo2kO0ctC7W8fwTRUSHX/XqcpMpaGeK05yxQ8ODSl595U/Gz0YfpuWanwPNFy0VdwAhkUfYr350h5/dOaRwWHkF9D5608dx3eDnfkql6pTqgj1sMa0pLTLeHUze2d1ECYkSyqvB2PaORxnu34JnZFKMQUsF0jlGzW+8JBT5Uc/onhSLIBT5UdvUxceLiOQPu27fDovaN6KZMb++gpjMPOMn5Jyssn2EvOMGYWyO2E1QOUjzf0rrQVcSmJtEN19RHmPV+SUmwlCC3pS8nnSyPj7Xyc9LCG+fZxrKYsxCL8KzGFjIT92Q7gMypkjVsbK6qFDLOBQnsx8+AqU96GlXMdtivI8j+amdN5khqlWISH6el755YMyp60mLcuD/bYnmHx0bUVoMkgXw1qaMfbz9behY+q/RclEcGeg3qVnDBqbGwWuYl0QvMPEW0RC65jfOS/HqIg8oHgGjWv+stFUhuk6qQyI/HmTsBBWrjZRn4AgISn5y6iLVCVKhKIlPFb8MaltvS5Pa/mg7u5tkt2JuRfmyur2AI7o9xclv9/ZxI6gTLP8o5Mcwu1UlwCSC3lLtlqEyr6v03Eby08a+LtC1h+fjqjEyk2cQcdcM3OJVXBhKq5opTtP9jS9lGfcS+TFxhdOglIy2KLrFnt40zXRQaT0H8vOPSM4Fy8eFHYR6psRHeIqLqax34p41UTrGL/oJ6GuUdo6JFe+456WxCQ1g/VzUntb8JtkWNXEhNPnh9m/V4+HRQUW4T4wpxx01v1/IkLFB6IE36KSU43ooCMD90gr5LQ3RbwIlbG5SL4j8NMjnp1k+K+04yh37KBX5Po2pFuF6oEfQzIiR/EhzTL0DLBoMHFZWFy1KleYp+ZwlGSw4yDU5N5SgOei/6Gr5NCF/kLFncezc9fzRsed0DE1+P50fIXU3TRcZW6plKjiaw89Ps7mXFt/eJcCBKxOuGaAc/O4Qjfy6Z3HBf99RjzFQqXnLQBSjPJqDxOUoFbVpfXyOzwfPiMvH5XY4+iYaImH87+e6o/vz2/KDfu8F9c6PkNGhANaHsUG6kN94Wz2ooc0IR37lA+vTxe4vMztfpMtDkR8BKvyIC/mbN1ion7awl6qFz3uFMvtDHQcim/3KaX5tEfMy9Dloo1TveLBgtGV42L9+W5ePS65WsA7PMtZ8ZPKTs4kCmSyNxBje5/J9LdHTjqHoJ4QQ5IcdxUfaRudHBE/GpGkzTD2iA/DzKhtbA/9yzVSx8uH92gGVEAYkzmkJ+S2DhebJT1HrZPTSyVv1a3gLI13hwcJoVlksoMwmOpIfoNAA3jy8Y0VNYf96vYUlv1Ie+DX8gjj8qtT+fQPXTWDj1tGxkfbv4OZKflBRgV5H0aYA3TW/cW0ZXU5ZwPVJ8sgzK4hC06kOtyL6FD6a4LNB1KQQbUqnYS2TbsQaZ+wDjUMj+S2jMK6T4cPnrRPmG13Ld0/ULWT+CHKPYeJAqUP6ga7HbyoH5j3vRzB8UHoWpeqaJD8NLhDziy+rWzR+uzn2a7sw8zu7uJlggHQu+U8UxukZY/sw1j5G1PQ7lUoZt/cLC3Q0fjsUeMcKineC+pDEO54ORC9AMBbJT/PbVYfe0/Vrmcg5eGPV59K9/W3jhB/nFSYFlftjRiCwVtGZplIphRV6ZAR5GQPVCT2X6wb88FtLB789QraNQwldIRH5Facvn8qF3wS1p6eE7jR0BPlXVhd1gjlGdOhQGm60mxhXttnBp47taG0frxPV3uyibRlAn8M4CUrnRC6zEY7uVfs5yl/xIjG62ToHHUF+gUDQfgj5BYKEQsgvECQUQn6BIKEQ8gsECYWQXyBIKDqL/K1a5BwYwz87X3SP8+ezxFv1a6HWMvMo5lDgqQGjbeYdeZLZcV/jlnypVsE4MRzqS7lXV0sWs9ubenu2b+8g8iNKxHHZDF/Ira+0s4S4UOVakrRxrG+sKdG19theBUpkq+WjKjF5tPTd888PO1Oc5jlIkVqL/qsvN6we5/Ok2EH9N9bh8K/Alyf7ldZeA+4bCjQD1IbSTtyz5fktHFAQ2EodY/XtIdt62JuSFYInWY2M0OTnuUpb/vH81oTb1+04rurT69el+vR8WOgO6L9YFqJcRSvtaNU3rf22dBzI1ae8wqQpRZ9n6keMUdJKRm3e4NxTVhuJ4U4txOq1wVhA34ffPDeZ52Oq8PI7LsHA50B0oPGexra3s7tJSyR4yDZWE1ki1v0+kGXthjtCkJ8i1f1yV4WCnoMFQa/6KvrAdTuO5MdaYGX5EEHJP6m0CSXPN1ew6IP9os31u1nMDb70EHfgmYKgmZXPz6FvVoHQfb8nGsnvl5tEj7FVRjT2sEWk6GiyzRi/KQdeuXqcqL/Kkvbr6yOgw/nKa36CZdk1ZfIjE4B/fSUFExiOOGJeS3Ra1bSnQMeRn7o6xM+3anxOL+PeOE4ijZex4+fLV0PBQn79KUo/iP4OpOWGA19GSdYHNj5Bk5o8TnfDj+gGAk/LxbctsO9fQDus6CMF9Kp2OxYFbrny13fsgJWhHKTxDr+W8hEbE/IYc7QoWhoLcr3bs/QY9aIxIyA1S9267Czy65qthfl80AcrLcO4QwNVBG+F4xPn+SYW+qo+quWw5Od8M7YnfUhC9aOvz8OK1EDbEuSEUe3nmDSuI9AbhPHaUFlrudXQTMpqmEhtyFfPV3kF1jNv1S6vo7d5SklINW9Zco41LLwlwOyHtaLkGuL5haraHjARcufoiOjwa20Gon5tu44F/53t9Po9Ic0PW5eqeOH2XWj89ImlAC4tjLyJXKUYtRCVauEkU1ZzR0wz5MfJJ5e1ksY7ysCnf6DPqKVgbYV6HfRf1KfzBZEW8vtlkeGa37ievYM0P4fiSmkS8HLp9W5pK9Fy+FWPN8MxQi8D1upHm5LxS8VpaWFoJUQwxafosrLVOK2o9016ljvuxdCrDl2PvpjPnfxkFZ9cvnq/wviRRO9M9TvwBdpIIsjPmbw9p7uR/EhGgMQH6DioV6IktOMT5wPHF14nkB/qxZjqIBqIYKHI38yY30J+/kYzxWmYWzythe6M9GtzYTU/GgFPU23f2VLvVmgluZLJT3FGYqtVamG6q9Lo+DC66/i72Ck9dLxPXmBam8gIRX7lUyJr0ORxAn9ue5LTBGaCQn66s0Xz897c6Bc0Vl1njfkJGG+kUqkmTThwHtUxOXVR2XnSnr1Xya+KMT8/EsHs1xPyew5JYPzgTv7q1eWF452q+GlhSRK4g5ixMMZL9D12KJkXj6ogD5mlE/S0RO+tUhv6uxh3OrckMtU/ViCjIpAf7YoyhZJzl3yNQ6YNiPm0BbdMeZuPbcw/OXWxyb36eHOPoPkjkD9CZ8k/qjLT5pm20FFKCNtBd/MojzD6BWF6cJcPn8SmdsYHt8rMn5IEUdl6FEYBNxzw39njve55bzhpSkfvaPYrM/zGWcPmEdbsNzazUOTnvl4L+XFcHynb/eUdTX745+nlQYPILsBQml9Pt+xo9iOvZqiC8Y+qOGDX2dZ9xkJSqXguSj062JjCCHMfgQFngbnr/FwzGIsq/a/xZGp5+p9cyG/cqM+yKTACSSKYBpHJD1Pf8WRiYM/xLtU0KPAjP+IjYZfxjp68/TCl9a5BeZ2OMPsJRs9QtPm/UJp/ZXVRcZA4kj+CwlHIr1e38X1BKorn4YnrsV2fnTbkSfLbaVd/TT/y+7UPzCnwXeX9KgeK2sjVQPIbEwTStcY/9fSm9fR+LkAMom5DBWpI3gnqjFIGg/TKK6uLtFV5YJOgwE3e24ZNxx5/hB9/tv6FoLIi8D8U+fWwykktkb5es/o5LohAftqOUjERqRieNccxtAq1OfuQtZmstRiPwAtNaYj9vo7xPnby2317tP+XngU0WiBwNM2v2DvKybrxpT/FpUkgFsgxBtTziYbUrd32kR+7JmGWyBKtMemzT54d7uRH7le/D0w3UcoQObaUz7hUry7rKYaVEnJ3g7E5UjGMxi3UrHIVLdEx7h2o15V7ympUCywUjPl7TJuO+3VAlnhYl11oUVeKuytykvUIml83TBRG6eMmPTqbjhC39fYPvsApw6OJ/eaJuVGmfGskF9eLGg0hND+yzQeOxyIM2Hgmee/YP2xsiMYXJjMEQdT6lHjkqAQ/jy7/rsoXojJjFp07aRAWjY+n1JJx4McrpP84/z9vMZzn9FzM3oHVxupCgAqCFxXFiwl55Sq6jz5DZoyHRZSRS/XqMZ2RQwBDaX5MXuiWIO0ZO3kcL6RobHwIrKEAaPKieryCQG97fIIAGrRf2wKDOhE+F6s0LV5Ix/WvdnTEkl690aP56v2fi0GoZNp3bIhG8LAZtHKlkBbvHXx+Coxrzh19pRY7wgh98zzsIVFl24cYoWikrfq19iwvbwaWflPvYixNgn81o7VlhxKObeTn+sYaDBwOKpKL7mxmExqOjiC/QCBoP4T8AkFCIeQXCBIKIb9AkFAI+QWChELILxAkFE2RP9SUvnJyqEVBFNsQFie6R3KME2CONd9pCbbjRWe2ohjRrObvd0t47GnJXv1WkhihZ2W2nMnLwwNdWhIUpby7ckM9QsYRCLzxy9iDJX30X4R5uPSeShppJXaYw0gMYxC3ES4hfRZUry7b8xd4x2uElIVVyiKrwKbomHZdWR/Nq5Ev0+p2NEt+ymFox/rt6a6pTpWoGP1TYT3s6NgI/+qWFSPe7QmwKfALweSt/Wx63kFaquVXPApDrh6nmkWgGEJo0bj1q5Q4U6X9WbSZUufK8lXlZJ5HiL+RC1tQQpe1+pQkQ1+GrCSx0wMNeX9nPCHw+yoZey3gS4+oGhHhdxL5CGJBFPLzpMj4BjyC1dj7IsR6pjjNPzb/9giNVKrVErNpD24jWtId+BrJlhjDPLEvsgnwx036bArAMxG4P4s3dCyY4WG2CPulk5F8iv7Ez+T5anlUGVWL3kErqTjsI52d3U33ZV1Y7KhY1Hg1Lyr5jbVKy2lpJTz9Xlia8+vaeN4BiqtvYdLaTkAU8iu5NJQcA8bajJa/IVTANjcNFpbmuCmILolWerQkmQTUL63NxltzQ8PYCYZa9USJaKmh68uBwWe/7kxprJaluwDK7DfEdRlu6Hy2VCBupQzTWk5+tAFjc9WXV/KhBLUivDU6EUqsckL5yNqJiOT3+5ORllgxZikEaU79s7nnZlKUElgB4yKUmnUBVp5SGdDiqa8hI0hnWiD59bXJyBqMZ2FhD62EpXbpdzdH8vO+g7d7Wm5E42r7yi4M7lxYwZe7cOOCCKxzm19iPMFCfr8q0itEaUXId4SvcPq8p+0gP0jIT9BhdCw1mZuJ/kUHb1myHhYY+FDuOrARPxQjU1/Fbczqy5NGcnZRumiejwAWe9WUcVivQF7JflYPp59SsaG8pBjcBRpW2O6KL26hNDAW8k/enu4J6e6V3GfNk58D3xdZKpCrCt830WP+UOSHyR1tsBQtPQtPSss/PFISNG/zY/CMpGDwHvMMrbrj2rHqjKB9cvRaxe6Xk1MXLRrJ3eyn1FpK4UORH66WwFSimBOhTtNj7obYNT9/nO7ww/FUKnUKbH4vMvn9FLgy10VZX6kV6kzGCMpImLCaH9kp+J+UBfCBdnIgKAkfHEIwwvEnyk5v6V8iZDrxbm/ocDSSr05PhsPhTn7oYX26wZ38lLpnfWPNsa/n31fxmLZ2zA9tocNoCuE7cm+oQnXHGa7OR4s1v9J0qAbtWcr9EIr8cOwpp51oDz15vI8yvSN4aHkuqq6q5QLFGm+/aST0aPAjKFRHFS2Ydgr2tH3NLOnD6EHe/vbO7mb19tyS9j6aSkIf15iO2uX7nhD5/bp7JboBVaS8ozF243SM/6Pk7Y9gOXNVoFecX0MJ5fDTYSRhC/eN4LdSntXjs301kd9Yh8YIHNrXRN/XmJLn+zlNQnn7yUzzWPylo+ZXTrM0Er3w+KCoPTv5uQKHN4SrcT+brkktbYwdMmYl7jqEJj8cLWEfw1thP9salaajjfyH5xydBXfX6YmiFpbmeHp88gAh8kwZZShNJNq0DWe+HnS0sDSXSqWU/XCIEhby8//CflbG/EquGLvPz0J+fTJCSaYGuJDf+Dr6zrM6wmp+5aEumh/zMu7ftHr7NgoYJ8LLY29F3YjQ5I+Q/d7z2RPScsQ7HkGQRtV38rWXhHxIyE7pd1r16nIqlUqlUqFeiu+vNumThEs/SDGwLuSHkxlP4Q1dCcVRWvz68X4B1EZ5n0hzdfSb0s73D/RF2+lE3wKAl83OfyP5KSVeS8g/U5xuZmtg8lWfxIRx7AhHfr8tRwMRlvy0GQ5vfDTmhOnB8+Ebn0hfHXNLfmdiFsD9XVAGSrdIbYJvyGHsEWibSnfNjx9KQ+dxrHbNT4qLSoVAaeOZxiIFkl/fXoJ/ROTn9Rshcz2PWiVDSXllfbOGqim1rl6SZiZ3UH6qLkdHRhchHPmjqX1PM/t1+1w5n8ZUxsbH52CMrNb3hEG0ht/gIoJy4Hta0235UFAZKyojauOMiV8fpDCTv4WF/HDvKVYPekz9O/rtoqXUv0Jj40hBKTlSzSo3gfMSJTFODSrk1y0IvbfSq2Iy0mYNACwaPW+/X+/ZjQhBfrv9bIHynQI1PzaKpvzkSgeP/hjaTI+7wjyNsZyU85g3fdjJYd+ILw7jtOHrl5QJIf4Wjprfcj6tktAXF3nHuY/93gvNWrkhBefoIRU0MYGOg17E0fWzfvsehxhf4BsZS47pN95fYHtsvzpBfH6/ts8X723DAta+UVWgcSKQsfOTGtvhSn6EfEZ7RpVllfdM5Fc+Erx39Nz+2zOlG/1zSPnuslNthHzMCuChpJts1a9xmvFmSm+qTMXt7G6G0h66ieuxvd/14gUaMuvausP1jTVcddKTWNWgxOHecX9Kp/k1PH4ffa1uBGsO5sakaVdS5bkRFEYHQjL5CAQJhZBfIEgohPwCQUIh5BcIEgohv0CQUAj5BYKEouvJf9JBV8b7tyHMw30OWd9U9+RKFTbEtfnCRKjq9gThdPskv9dp5Ef8aahqRQxZYPQRDweieWM+FWy8AwLp9U3s/RJg6zCeptyQFvAopzlmiUYaBXpQv0/+b8fKDIzG59PpgT1vv5b8F9FE7p/YPSkgFSmVSrlcoiwK1KGvWcC6ZhSeL/Xlp3VRYu/OIj8C1+zn6O3GeJXy+fkSegrbpPQV6EGMiesRwUp5o7zjJQZ8Eb6xnMg8g8W2WLwIMlNSXX6yMT+EffECL6QS+R95CYp9zS9iinjGMb/wan6J8r36tc0OFCBKkj5f2AW57vnalIpaWV1UrtKj0XjQMV/qw9OlKbHMnYyI5I+8O4Ud+lItHVhRZ8+EhxhMvzzw9NX599MbGfICebenA8Kiek/LEUR/rR6nMEaXwR/BlwPo72VkHVebSKpJ/0V/5LG+T89chhUN+I2YX5QNoMx5vJb8yK8EuiOPtd2qpxJyBJJZWWscivyTxxnTXRbhKeTXsz/olcMTB6IdwhBQlq50y/q/KOSfKU6nUqmWkF/hj05+xRhGYL9OJ+92u310bEQ32MKSny/XpyWGVB5K2qWDq2J38tP7GrN6wnDgrZOIClsUOodyinoOHbRuUdM9lfw2yGCrmMSUWsO4DQ7P2kB9EBIf8GQexguV3XL4X/VMOwTckP4buAhPJ//kcYpkqkDl0/hp/qSQH2HhrbJtlFw9SuPA5/Rb2omlezu7m/jG6IAtS1bpzvR5uBGhNLKt+jXqmCgUX8kCRMn8lGcp5KdHEB+M2tVvGOynjTn5FbMfvZWulvkCZFjXWKzF6x8anqoIt1KUm7I7w6S2/4d3Ox+IJwqd+rU9dpB7Q0n0ovSDk7fv7UPfQrk5dZd+/j96R5hUpNWrx+nJ3c3+pJAfdk4LyR8tMRtpG/jkqC2iY9LbIreZaeUfEl2Qs01pUmjTCvQRh7JhjhdS86NnwfAeOk0hLU8cwmEhP9eNekJO3N+4/aFfR6Pkw9F1pl5Cnfx+CQiVz6qc4+j1gBnC+wjcHAYRVIhSFZa2hyoykp+b/X5j/tNJfspRES/5xyfOE72h/3k75gNdui0HVpJTdn0aovNZg3XT5oIcqIeV1UVlrS4tgwXczX4+hOa5QPzy5FjIr/ixdIJ5LGeOspOnxcpAo8e4mi/71VntaeSHyWbc2tDvKiDwKwQu5YTvRh8JYnxBvTl6Q5hCKJhofrWi6ZPERX7+X+4c4ga50sdz5kPHYo0tcjwpXQO97MLxvlHKSATtAw5FxVig1GO8idCEAvHHSDClqWGIAZeSseoU8sNZoKed1g0HFIDKwDcdtHv7veOJVT2lR6DmpyES/0y6BaF3cxby8+EYFY/yLFH+Mr+UHoEsNZKfGgNPZHL6yc/fMHaz3zvOVMOvDfTxYOzKb+hnVFuKpNeGgkCz3ziXbmxqxnpGjjPMaCATDs+3D58CJUEw3kGxlcjksZMfKS4wBEClYdCkbKdBH447/LiFzJMd0XGX3Q39Mi/D0obNhRP0/le/ivt9uf6nGhDN/1OghZF6xEC3+Zd0cfgZn2LcCc873hoM+lz5E7Si7v7BrYyXeMyXrkeA+L0Ub3ncNLCnP9T/CooaXeJQttHi58DefrZHAKX98SM/NDYohJOHhgeNqUSMr8N5MslSMxk/7gLbw5umzTn0L0gdBNW8X/+rNBX9BF4DgeTH1ANGiKd5zI/URYRUKoUfeM+d3c1oGb4iaH4M4WAP89E1en3QGEmdqEhou+Q3Jmc1dTTwAhg3mfTT/BZ7gVqeQk5qTMa6Upoat6XtNPOD3yVwqvEBBZlLbVPrgQAAFCNJREFUOvmRIgknQM/DiYDq0vNqGl+HswsbkPl9XB0uDr82kB/DB/IscigTDadQ8+vVrVACtRZ2LBCW/BRj4wV1zEQ82laZf2zchDcsY4SfsUh03K+/g2KEZQTloEz1GdUXFY84Rn+CbtEfZ9zGg7wSxhm4heMd6TFLojtH/Lz95NKvsk1QYYfrT/H8yW/5uH4tLbAVRSA/9z5wSvMNvIyWGllAZL8ow4okkt87HqOGyprYzJjfTn79T3pPr5Df70J9ay0+vOSgsDljP+Jn9qNfwDyz3wDVOJ0WFkpOS6MzVSc/z8A5yRZfUF+PV7bExvqRPxSx7efQmF8nv3F8yucUFc1Pn1X/XrRBo8dS+is1llDye8fT7O6P7wryG+/JmxcvkuO2mdQ7YOKgepy+vt+0ORS/KuxiMt4N6XsZ6nGQfr4MuGOU2DvOH8U24VPfxtz+yu4jftDPUdIBe/6aH/zUDRzv9jGRZVsB/YiybQxtxMLPOeXkr2o7z1M9hlJQGM3yQbsykre4T/pv33weNpvfQJfPtJF+II0Bm8XvQqPDLzB4VnFcwUdI5eRUURofziT3Cv9Nelu3RIzAg9D07QtdKfu1vu8YJkRRSMzqQ//bJwUVzc/ril5Q6b4pH7nd4YeqUNKB4we1SXoicoErZZs0xQgSUG/9WnZzGIBK26Cbo+WjeN2S2D/mVX3G5TGO30lvfFVTimtgZ3eThqb0bZT4HOOFFoefcazbQqwfb6qlxCB4J7No37JNsAL00fYzeeXoX1CZ8G85LKMkx7zp2JyP/muclTBu4Bl5s4D2o7OW9AoEgrZByC8QJBRCfoEgoRDyCwQJhZBfIEgohPwCQUIh5BcIEgoz+T/60fT99/c99PCDAoHgtMJM/t3d3ZqIiMipluvXrxvILyIikhwR8ouIJFSE/CIiCRUhv4hIQkXILyKSUBHyi4gkVIT83S1HR0e7u7txl0KkK0XI361ydHQ0NzeXTt+dyfzsY499miZvRUQcRcjffUK0f2r8ye9vv+3tb3/l1dl77vmEdAEioUTI302i056DuoBarRZ3SUW6QIT83SF22itdwEMPP/joo49IFyBiFyF/p4s77TlWVhelCxCxi5C/06Wvry/F5I477vj6N79qof3wpz6Zul3eeOONuF9CpBNFyN9lcuHChRdnZyzkvzv9kRs3bsRdTJEuECF/l4mQX6RVIuTvMhHyi7RKhPxdJkJ+kVaJkL/LRMgv0ioR8neZCPlFWiVC/i4TIb9Iq0TI32Ui5BdplQj5u0yE/CKtEiF/l4mQX6RVIuTvMhHyi7RKhPxdJkJ+kVaJkL/LRMgv0ioR8neZCPlFWiVC/i6TkyN/Pp8/ODjA72q16p4IYG9vz+W0wBtWq1X7CQcHB4VCgQrpXqRsNktPlwQHJEL+LpOTI38mkyHOlEqlQqGgn3N4eFitVkulUvVYSqVSLpfL5/OB989ms/zCcrlcKBSqTDKZTKlUst+kUqlkMpnAZ1UqlVwuR69DlxweHmYyGeOrJVCE/F0mLST/HpN6vZ7JZOr1Ov5bKBQKhQJ+g0j8wmw2W6/X9d/KzZUjypn1el2hut+tFFWfzWb5ET9DoFQqEefpRz6fr1QqxvMTKEL+LpMWkl+hDWd4qVSyKGGd/JVKpVwukw4vFArZbNZyVSMM+bPZbD6fLxyL8ttiCND9cU61WiXmVyqVwFHGqRchf5fJyZn9nIqVSsUyks9mszhhb2+PGFsul/mt9L4jl8tFJr/xOG6i9DJgtTIqyWQyGGjw47zAyRQhf5dJa8lfq9XgAKvX67rm93P7Gc1+rki5g43fk9OvXC7n83lO1JaQnwtG+HATwMUgNj8XIX+XScs1f6VSKZVKCsFIdWezWd08NpJ/b2+PCG80xUulUhs0P8nBwUEul0PhqTxwBHBfYJJFyN9l0nLygw8Kw4n85XK5UqnoLjejww9e9L29PcVBCGnG7C8UCiWTGJ0LjUajWq0avf2NRuPg4CCbzbpMGZx6EfJ3mbSQ/KDfwcEBlOTe3h6Z5fl8nmzySqWi0DKbzdKZ/E+Y8POzrptx+Fk0vzJvd3BwoLj0q9Wqrudd5iZPvQj5u0xOwuGHeT6u3qFp/Sjnp/nL5XKtVvOzwxUFXigUcrkcV+OYazRe6GilwwepX65TXcz+hpC/66Tl5MewOZ/Pc+83KO0326eQv1KpwPkPi9pPqSrz8+6a391E5w5FHjukH3cMTDrdIuTvMmm5tx8cUCbnwDcLjcvlcqlUwjQ77zWU/3JROOxIfiphNEF/1Lh9IlMEIuTvMmkh+SuVCvnn4fPH71qtBo8dVDq/pFarZTIZkB+WM2cseeB0DmMozo84kj+fzzcTjZ/P5/GUJjuRUylC/i6TEwry4Zo/l8sR33RC6mtmcEK9Xge7YGkrV5VKJYXDSmSB37OMEweOAlcl/28ul3NZF5QQEfJ3mbSW/HD1Nxjh4ZOjE8BkS2wMMZbrVXjv+FW61qUpeoQS4b8K+XO53OHhoeO7KILYPuUgXieXy9lDGBMiQv4ukxOa56dZOj2kBxFyfvxHMJ++Tg6ThSBYuVzWOYzlQ/iN0YTiFKhUKn7TDRY5ODig2EG/E+CqkGg/IX+XyUmY/eCJhQwW9Vur1VqiQmu1GjfIDw8PI9yWopVFXETI32UimXxEWiVC/i4TIb9Iq0TI32Ui5BdplQj5u0yE/CKtEiF/l4mQX6RVIuTvMhHyi7RKhPxdJkJ+kVaJkL/LRMgv0ioR8neZPPPMpT/fftv7f7b98PnC7wj5RVxEyN9l8h/f/aFF7Xv723/5H78bdxlFukOE/F0m/+t//U87+f/r//uf4y6jSHeIkL/LRMgv0ioR8ouIJFSE/CIiCRUhv4hIQkXILyKSUGkl+a9fv14TEUmqdF14RcvIf/PmzTs+dMdDDz8oECQQ99/fd/bjZ1vFpvZIy8h/48aNu9Mfsc9CCQSnFd/53pvpj6Zbxab2iJBfIGgBhPxCfkFCIeQX8gsSCiG/kF+QUAj5hfyChELIL+SPjp3dzfGJ8yuri81cvlW/5nJy9eqy5a9Dw4OO9yFMTl0cHRvZ2d2kI+sba7FXaTsh5BfyN4WFpblUKrWwNBf58p7etAvrVlYXR8dG+JGh4UHqEfhNJqcuGu8wPnGe/2lldbGnN03/nZy66FiSUwMhv5A/BGbni/rBoeFB/fj6xpojkfoH+vzoqp85U5zm/+Xkp+MWDg8ND/b0pmEjVK8u9w/04fhW/VpPbzpyF9alEPIL+UOgf6BvYWlOwex8UT/YP9BnJOH6xppC9YWlOW7SV68uj0+cNz59fOI85+fQ8CD9VsjvV36QHKXi5OdGRHIg5BfyuwImOv13dr44NDzIx8yErfq1/oE+o/qtXl3u6U1Xry7DNNAxO1/s6U0bbwuMjo3A0HAkf/XqMsf4xHn8mJ0vwnaYKU7PFKfphP6BPmV8cVoh5Bfyu6KnN835ppMEjPL8R93eMfktT+EKGYCxQP0FKIoR++TURR3K/ReW5lZWFzn/cW1PbxrkNyL22m4DhPxC/igYnzjf05uGC42zDlrdcmEE8nv729wQIBe9n3UQSN3RsRE4GuBEGB0bmSlOh50sOAUQ8gv5Q2NldbF/oG9nd5Nr/pnidCDzvajkJz8fLt+qX/PT2NWry/A4+JVkdGwE9gvIj4PouRSH4qmHkF/IHw7Vq8tk/G/Vr+E3Buou1rIL+fUTMDL39rdXVhfxRLgJ+Shd6QJ0j8PO7ubQ8CB5Ezn58dfRsZFUKsWHNqcbQn4hfwhw5tMROPYdx8mODj/9QhB1cuqiPq3o53fkmClODw0P8nikmeK0Prc3OjZi75tOE4T8Qv4Q0IkHK3poeHB0bMRl2Gy06jl2djeNIYPgJEXyVa8uT05dhP9vdGyEHIHrG2sYxvMyT05dVO65vrGGaUv9QckZ/Av5hfwRgZE/DZIx5kfAjyW8RzG23UHkx3+pE6EfcDp6x3G79ruRAaL/CXOBsVdvGyDkF/KHBgbeSmA8gFmAVCoF/5k+5wfXerSH4v70Xwv56bkzxenxifM6EOo3OjYyOjbCj2MiwGUccQog5Bfyu2J9Yw30wMDYSCowZ2FpbnzivDEWuJn4ebj9xifOzxSnHcnvh6HhQZzjF02YBAj5hfxOwOwafls89nbika8+FBDk0z/Q1z/QRx2K3ey3k399Y40i/BeW5hISz6dDyC/kD43I5Ff87Y6YKU73D/QpFzZDfmU8AnMmCXa+AiG/kD80opF/dr7YQh0bjfw7u5vG0H24KianLibH1e8J+YX8EWCZq1fWzBMQYNPaMhD5Qeb1jTXE8PuVASt5/NyNWLYEPyXmDmOv55OGkF/IHxp2zW9kV8v9anq4EYAoPT5GQHdAawHtcJkmPDUQ8gv5W4lOGDkrs/RJ0OHRIOQX8gsSCiG/kF+QUAj5hfyChELIL+QXJBRCfiG/IKEQ8gv5BQmFkF/IL0gohPwhyO++t5TnE+6CFBSOd1hZXdQf5xKpwoHsVJF31IoM5Myl/yJFT9ibhAq2dZzPd6yKZrYh87pkLzAhfwjyYwV4qM9vbFWO2SyQVVIhgJI/2wXYUctxFT2WzVImPHqFmeL07HyRMmQG1oOy+xWCAv0IwPPwEGaK06lUyr3L6OlNIzMXAQn5+ZHJqYuOm4thew/3p3fjXmBC/nDk17UBlpoaW79RyaNV8dP8HmdMeoMmbimk345aeos37qiFmHkiPzXZyamLfLuLwER3SrouPXsXf/Gt+jWlWngx3L+OcrL+CQLTh3IgsYfjyV4X7gUm5DeQf31jbWFpTlmy4reaxa+BKvlkeMYY/EZWDMv+MH7kt/PBuKOWEcYdtRSWElX46+hMxn672E6LtC4vifJf5NVTHq2Tf2d3U7cI/KL0mye/koZwq36NP0hJVa6j6/YCE/K7an5kgHA5rXq8LRRUJX378YnzvLn7JZDkbVdfD4OVp36XKNbm7HyRt2b+9PWNNeO21tHIryNQ8+vQye+xRXu83owk1HP1hyU/7Hy/tMK4Vk8rwNFde4EJ+W3kJ+rCX4X957gK0j+kTn7KIY/uA60HWajsLiVKNaU0UAv5kUWLN3TuIMBDoc38xg5ooKSiOflHx0a4Grc3LCVzPtbb2i/h229xz4jyvn6D55aQ366i9Wu7ei8wIX8A+S1thTNNh3HMPzQ8CNbxFJF+rDAuPreTn7Czu0n+KnQ6sDKQzcJidChLZdEB7exuwnOG8uzsbhovR9dAhedmC267Vb9myfBt1Pze7eS3fBFUFx/XoHdWXICtJb+OLtoLTMjfFPnt7jr8FU5mUmj4d3RsBEeQDNM4iNVVGcoTaDcicwb1KXBE8Vv1D/SlUimj/lTW5K6sLqZSKXpNuPoo+51+OQbzMG75rYjMUIzGR/uRH+oUv7H3ht/naL/mV9Bde4EJ+YPJb0xZg10fHMlPNMDe1Y4TyH7eOHtiDIw46InQdcixQ+fALlAaOrxryiiX0trQn7AxFnoBnYewMvTuiZPZjwZ+5PdYLhDsC2B88faQ3++EbtwLTMh/gpofROUmH0bLLkYgWKRsIAFLYaY4bZkx5udXb9+agpvcxjsoB/nA2yU8CcVDB6eXik990UweP4f3s/Cw0J+IM6GoexIOPyP5u3QvMCF/gLc/Avln54uwtHUVzZNPE4yGANm3fHwOvQfdHvhp0ViVx1k0p/4WCoeRgdMvVw+/LVwbGGNzMsOI4CE9flWtaH5ciIq1fCmlV41A/sA60Y90715gQv5g8ocy+0F7tAlMZZMXCmM/Hm2GsDmjGUws5cNs+uHibDeGJOHOeKKlIRonMrzj+QJlztL4aKWEMHnstoOF/CurizBDLCMmfR8RuDaVDXn8GB4q/sel8o02QkftBSbkb7Hm39ndhG7U1Y4SZudHTv25iOrjO17Yw/VhNYAqSodF7MV0lG6eoDMiFUfZrOkIBre0IZeiDMmeV+oN3LNv46eTf6Y4jbkG/NXe5elfSv9AFobbzQq/eu7qvcCE/K03+71j2vC/LizN8balG9VKQ+SKF/NVvO/w2/pmZXWRAuD0QTW1fjAQbVd5KByEMHZwMqwSZUCOxq10QOAPcVWpK0QcWQYssJhAHihtbpvYJ1aNQUShyE+zsM2jW/YCE/K3ifzQA8RGe3ifHnun9B3GO8zOFzkbLeR3f2UyXy02Ob2vYtfQ03ncvlHvQVXCDMErKI9At2KpcKUj8/tAltdvlc3fRXuBCflbPOYnGIN8oJmNQfUEuAP0dqx0B9wXYESbya/fhF6QL3A07tujdByeNjuAOH/wym/lkl4V7uQP3OHLHf3dsxeYkL9Nmh/AgBkRPpgn14fuOjdg9uuPgDL0438z5K+yVX1EfjoYuKqPr4PATXjrd4lvr/osjJmdL+rLkxE46PKBjK9vnJuMgK7bC0zI3wLyK75x+Nt6tLW3mPknGpPnjKsyvb/AUjljAWBOW2Ld9Vlrl9W4kckPK5ci/Dzm/9OLbZz1JBD5dfc41vnzfpMHNRk/EAoGP4Je8qHhweZX2nfjXmBCfpX8WJ06O1+kCTm/JbGYq6PoXf5FsWDWO14WCieWsa0ri8b1MBu7ujBm+6GmH0HzK1qUOiPucdjZ3fTjLYgNQ9e4KpFOs+/YW726DFe534QZXbuwNOc3ecZjK73jgZJSJCy5i8yfajfvBSbkP9kcftWry4HGnt8JTQ4U4zIyUez1jbVOs3KNddJkITtEh0eDkF8SeAoSCiG/kF+QUAj5hfyChELIL+QXJBRCfiG/IKEQ8gv5BQmFkF/IL0gohPxCfkFCkWjy37x580MfuiMlIpJUue++c61iU3ukZeQXERHpLhHyi4gkVIT8IiIJFSG/iEhC5f8HDkNkLrqkgUQAAAAASUVORK5CYII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17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179512" y="195486"/>
            <a:ext cx="3057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dirty="0" smtClean="0"/>
              <a:t>注入对象生命周期</a:t>
            </a:r>
            <a:endParaRPr lang="zh-CN" altLang="zh-C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915566"/>
            <a:ext cx="83920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暂时</a:t>
            </a:r>
            <a:r>
              <a:rPr lang="zh-CN" altLang="en-US" b="1" dirty="0" smtClean="0"/>
              <a:t>（</a:t>
            </a:r>
            <a:r>
              <a:rPr lang="en-US" altLang="zh-CN" b="1" dirty="0"/>
              <a:t>Transient</a:t>
            </a:r>
            <a:r>
              <a:rPr lang="zh-CN" altLang="en-US" b="1" dirty="0" smtClean="0"/>
              <a:t>）</a:t>
            </a:r>
            <a:endParaRPr lang="zh-CN" altLang="en-US" dirty="0"/>
          </a:p>
          <a:p>
            <a:r>
              <a:rPr lang="zh-CN" altLang="en-US" dirty="0"/>
              <a:t>暂时生存期服务是每次请求时创建的。 这种生存期适合轻量级、 无状态的服务。</a:t>
            </a:r>
          </a:p>
          <a:p>
            <a:r>
              <a:rPr lang="zh-CN" altLang="en-US" b="1" dirty="0"/>
              <a:t>作用域（</a:t>
            </a:r>
            <a:r>
              <a:rPr lang="en-US" altLang="zh-CN" b="1" dirty="0"/>
              <a:t>Scoped</a:t>
            </a:r>
            <a:r>
              <a:rPr lang="zh-CN" altLang="en-US" b="1" dirty="0"/>
              <a:t>）</a:t>
            </a:r>
            <a:endParaRPr lang="zh-CN" altLang="en-US" dirty="0"/>
          </a:p>
          <a:p>
            <a:r>
              <a:rPr lang="zh-CN" altLang="en-US" dirty="0"/>
              <a:t>作用域生存期服务以每个请求一次的方式创建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有</a:t>
            </a:r>
            <a:r>
              <a:rPr lang="zh-CN" altLang="en-US" dirty="0"/>
              <a:t>作用域的对象在一个请求内是相同</a:t>
            </a:r>
            <a:r>
              <a:rPr lang="zh-CN" altLang="en-US" dirty="0" smtClean="0"/>
              <a:t>的。</a:t>
            </a:r>
            <a:endParaRPr lang="zh-CN" altLang="en-US" dirty="0"/>
          </a:p>
          <a:p>
            <a:r>
              <a:rPr lang="zh-CN" altLang="en-US" b="1" dirty="0"/>
              <a:t>单例</a:t>
            </a:r>
            <a:r>
              <a:rPr lang="zh-CN" altLang="en-US" b="1" dirty="0" smtClean="0"/>
              <a:t>（</a:t>
            </a:r>
            <a:r>
              <a:rPr lang="en-US" altLang="zh-CN" b="1" dirty="0"/>
              <a:t>Singleton</a:t>
            </a:r>
            <a:r>
              <a:rPr lang="zh-CN" altLang="en-US" b="1" dirty="0" smtClean="0"/>
              <a:t>）</a:t>
            </a:r>
            <a:endParaRPr lang="zh-CN" altLang="en-US" dirty="0"/>
          </a:p>
          <a:p>
            <a:r>
              <a:rPr lang="zh-CN" altLang="en-US" dirty="0"/>
              <a:t>单一实例生存期服务是在第一次请求</a:t>
            </a:r>
            <a:r>
              <a:rPr lang="zh-CN" altLang="en-US" dirty="0" smtClean="0"/>
              <a:t>时创建</a:t>
            </a:r>
            <a:r>
              <a:rPr lang="zh-CN" altLang="en-US" dirty="0"/>
              <a:t>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1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179512" y="195486"/>
            <a:ext cx="27206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dirty="0" smtClean="0"/>
              <a:t>发布、</a:t>
            </a:r>
            <a:r>
              <a:rPr lang="en-US" altLang="zh-CN" sz="2800" dirty="0" err="1" smtClean="0"/>
              <a:t>linux</a:t>
            </a:r>
            <a:r>
              <a:rPr lang="zh-CN" altLang="en-US" sz="2800" dirty="0" smtClean="0"/>
              <a:t>部署</a:t>
            </a:r>
            <a:endParaRPr lang="zh-CN" altLang="zh-C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843558"/>
            <a:ext cx="93281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VS</a:t>
            </a:r>
            <a:r>
              <a:rPr lang="zh-CN" altLang="en-US" dirty="0" smtClean="0"/>
              <a:t>发布和我们现在的项目发布方式没有区别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发布后，需要将生成的用于支持</a:t>
            </a:r>
            <a:r>
              <a:rPr lang="en-US" altLang="zh-CN" dirty="0" smtClean="0"/>
              <a:t>Swagger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文件拷贝进去。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将发布的代码上传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服务器。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在服务器上安装 </a:t>
            </a:r>
            <a:r>
              <a:rPr lang="en-US" altLang="zh-CN" dirty="0"/>
              <a:t>.NET Core </a:t>
            </a:r>
            <a:r>
              <a:rPr lang="zh-CN" altLang="en-US" dirty="0"/>
              <a:t>运行时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Systemd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systemd</a:t>
            </a:r>
            <a:r>
              <a:rPr lang="en-US" altLang="zh-CN" dirty="0" smtClean="0"/>
              <a:t> </a:t>
            </a:r>
            <a:r>
              <a:rPr lang="zh-CN" altLang="en-US" dirty="0"/>
              <a:t>可用于创建服务文件以启动和监视基础 </a:t>
            </a:r>
            <a:r>
              <a:rPr lang="en-US" altLang="zh-CN" dirty="0" smtClean="0"/>
              <a:t>Core </a:t>
            </a:r>
            <a:r>
              <a:rPr lang="zh-CN" altLang="en-US" dirty="0" smtClean="0"/>
              <a:t>应用。</a:t>
            </a:r>
            <a:r>
              <a:rPr lang="zh-CN" altLang="en-US" dirty="0"/>
              <a:t> 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systemd</a:t>
            </a:r>
            <a:r>
              <a:rPr lang="en-US" altLang="zh-CN" dirty="0" smtClean="0"/>
              <a:t> </a:t>
            </a:r>
            <a:r>
              <a:rPr lang="zh-CN" altLang="en-US" dirty="0"/>
              <a:t>是一个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系统，可以提供用于启动、停止和管理进程的许多强大的功能。</a:t>
            </a:r>
            <a:endParaRPr lang="en-US" altLang="zh-CN" dirty="0" smtClean="0"/>
          </a:p>
          <a:p>
            <a:r>
              <a:rPr lang="en-US" altLang="zh-CN" dirty="0" smtClean="0"/>
              <a:t>    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systemd</a:t>
            </a:r>
            <a:r>
              <a:rPr lang="en-US" altLang="zh-CN" dirty="0" smtClean="0"/>
              <a:t>/system</a:t>
            </a:r>
            <a:r>
              <a:rPr lang="zh-CN" altLang="en-US" dirty="0" smtClean="0"/>
              <a:t>目录创建</a:t>
            </a:r>
            <a:r>
              <a:rPr lang="zh-CN" altLang="en-US" dirty="0" smtClean="0"/>
              <a:t>服务文件，通过</a:t>
            </a:r>
            <a:r>
              <a:rPr lang="en-US" altLang="zh-CN" dirty="0" err="1" smtClean="0"/>
              <a:t>systemctl</a:t>
            </a:r>
            <a:r>
              <a:rPr lang="zh-CN" altLang="en-US" dirty="0" smtClean="0"/>
              <a:t>开启</a:t>
            </a:r>
            <a:r>
              <a:rPr lang="zh-CN" altLang="en-US" dirty="0" smtClean="0"/>
              <a:t>服务后就</a:t>
            </a:r>
            <a:r>
              <a:rPr lang="zh-CN" altLang="en-US" dirty="0" smtClean="0"/>
              <a:t>可以进行访问了。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9956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45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179512" y="195486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dirty="0" smtClean="0"/>
              <a:t>参考资料</a:t>
            </a:r>
            <a:endParaRPr lang="zh-CN" altLang="zh-C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43558"/>
            <a:ext cx="7090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https://docs.microsoft.com/zh-cn/aspnet/core/?</a:t>
            </a:r>
            <a:r>
              <a:rPr lang="en-US" altLang="zh-CN" dirty="0" smtClean="0"/>
              <a:t>view=aspnetcore-2.1</a:t>
            </a:r>
          </a:p>
          <a:p>
            <a:r>
              <a:rPr lang="en-US" altLang="zh-CN" dirty="0"/>
              <a:t>https://docs.microsoft.com/zh-cn/dotnet/welcome</a:t>
            </a:r>
            <a:endParaRPr lang="en-US" altLang="zh-CN" dirty="0" smtClean="0"/>
          </a:p>
          <a:p>
            <a:r>
              <a:rPr lang="en-US" altLang="zh-CN" dirty="0"/>
              <a:t>http://</a:t>
            </a:r>
            <a:r>
              <a:rPr lang="en-US" altLang="zh-CN" dirty="0" smtClean="0"/>
              <a:t>www.cnblogs.com/fancunwei/p/9308953.html</a:t>
            </a:r>
          </a:p>
          <a:p>
            <a:r>
              <a:rPr lang="en-US" altLang="zh-CN" dirty="0"/>
              <a:t>https://</a:t>
            </a:r>
            <a:r>
              <a:rPr lang="en-US" altLang="zh-CN" dirty="0" smtClean="0"/>
              <a:t>blog.csdn.net/sD7O95O/article/details/79251285</a:t>
            </a:r>
          </a:p>
        </p:txBody>
      </p:sp>
    </p:spTree>
    <p:extLst>
      <p:ext uri="{BB962C8B-B14F-4D97-AF65-F5344CB8AC3E}">
        <p14:creationId xmlns:p14="http://schemas.microsoft.com/office/powerpoint/2010/main" val="27621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1520954"/>
            <a:ext cx="8928992" cy="13388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i="1" cap="all" dirty="0" smtClean="0">
                <a:ln w="0"/>
                <a:solidFill>
                  <a:srgbClr val="00A6BA"/>
                </a:solidFill>
                <a:effectLst>
                  <a:reflection blurRad="12700" stA="50000" endPos="50000" dist="5000" dir="5400000" sy="-100000" rotWithShape="0"/>
                </a:effectLst>
                <a:latin typeface="隶书" pitchFamily="49" charset="-122"/>
                <a:ea typeface="隶书" pitchFamily="49" charset="-122"/>
              </a:rPr>
              <a:t>谢谢</a:t>
            </a:r>
            <a:r>
              <a:rPr lang="zh-CN" altLang="en-US" sz="5400" b="1" i="1" cap="all" dirty="0">
                <a:ln w="0"/>
                <a:solidFill>
                  <a:srgbClr val="00A6BA"/>
                </a:solidFill>
                <a:effectLst>
                  <a:reflection blurRad="12700" stA="50000" endPos="50000" dist="5000" dir="5400000" sy="-100000" rotWithShape="0"/>
                </a:effectLst>
                <a:latin typeface="隶书" pitchFamily="49" charset="-122"/>
                <a:ea typeface="隶书" pitchFamily="49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57251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323528" y="123478"/>
            <a:ext cx="132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提纲</a:t>
            </a:r>
            <a:r>
              <a:rPr lang="en-US" altLang="zh-CN" sz="3200" b="1" dirty="0" smtClean="0"/>
              <a:t>	</a:t>
            </a:r>
            <a:endParaRPr lang="zh-CN" altLang="en-US" sz="32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2310628" y="641263"/>
            <a:ext cx="5410200" cy="665163"/>
            <a:chOff x="2310628" y="235474"/>
            <a:chExt cx="5410200" cy="665163"/>
          </a:xfrm>
        </p:grpSpPr>
        <p:grpSp>
          <p:nvGrpSpPr>
            <p:cNvPr id="46" name="Group 4"/>
            <p:cNvGrpSpPr>
              <a:grpSpLocks/>
            </p:cNvGrpSpPr>
            <p:nvPr/>
          </p:nvGrpSpPr>
          <p:grpSpPr bwMode="auto">
            <a:xfrm>
              <a:off x="2310628" y="235474"/>
              <a:ext cx="762000" cy="665163"/>
              <a:chOff x="0" y="0"/>
              <a:chExt cx="1549" cy="1351"/>
            </a:xfrm>
          </p:grpSpPr>
          <p:sp>
            <p:nvSpPr>
              <p:cNvPr id="50" name="AutoShape 5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AutoShap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 cmpd="sng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AutoShape 7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9525" cmpd="sng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" name="Line 8"/>
            <p:cNvSpPr>
              <a:spLocks noChangeShapeType="1"/>
            </p:cNvSpPr>
            <p:nvPr/>
          </p:nvSpPr>
          <p:spPr bwMode="auto">
            <a:xfrm>
              <a:off x="2920228" y="845074"/>
              <a:ext cx="4800600" cy="0"/>
            </a:xfrm>
            <a:prstGeom prst="line">
              <a:avLst/>
            </a:prstGeom>
            <a:noFill/>
            <a:ln w="25400" cmpd="sng">
              <a:solidFill>
                <a:schemeClr val="tx2">
                  <a:lumMod val="75000"/>
                </a:schemeClr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9"/>
            <p:cNvSpPr txBox="1">
              <a:spLocks noChangeArrowheads="1"/>
            </p:cNvSpPr>
            <p:nvPr/>
          </p:nvSpPr>
          <p:spPr bwMode="auto">
            <a:xfrm>
              <a:off x="3917973" y="311674"/>
              <a:ext cx="1838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dirty="0"/>
                <a:t>.</a:t>
              </a:r>
              <a:r>
                <a:rPr lang="en-US" altLang="zh-CN" sz="2000" dirty="0" err="1"/>
                <a:t>NETCore</a:t>
              </a:r>
              <a:r>
                <a:rPr lang="zh-CN" altLang="en-US" sz="2000" dirty="0"/>
                <a:t>简介</a:t>
              </a:r>
              <a:endParaRPr lang="zh-CN" altLang="zh-CN" sz="2000" dirty="0"/>
            </a:p>
          </p:txBody>
        </p:sp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2507478" y="333899"/>
              <a:ext cx="354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zh-CN" sz="2400" b="1" dirty="0" smtClean="0">
                  <a:solidFill>
                    <a:schemeClr val="bg1"/>
                  </a:solidFill>
                </a:rPr>
                <a:t>1</a:t>
              </a:r>
              <a:endParaRPr lang="zh-CN" altLang="zh-CN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310628" y="3490764"/>
            <a:ext cx="5410200" cy="665162"/>
            <a:chOff x="2310628" y="3084975"/>
            <a:chExt cx="5410200" cy="665162"/>
          </a:xfrm>
        </p:grpSpPr>
        <p:grpSp>
          <p:nvGrpSpPr>
            <p:cNvPr id="54" name="Group 12"/>
            <p:cNvGrpSpPr>
              <a:grpSpLocks/>
            </p:cNvGrpSpPr>
            <p:nvPr/>
          </p:nvGrpSpPr>
          <p:grpSpPr bwMode="auto">
            <a:xfrm>
              <a:off x="2310628" y="3084975"/>
              <a:ext cx="762000" cy="665162"/>
              <a:chOff x="0" y="0"/>
              <a:chExt cx="1549" cy="1351"/>
            </a:xfrm>
          </p:grpSpPr>
          <p:sp>
            <p:nvSpPr>
              <p:cNvPr id="58" name="AutoShape 13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AutoShape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 cmpd="sng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AutoShape 15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 cmpd="sng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5" name="Line 16"/>
            <p:cNvSpPr>
              <a:spLocks noChangeShapeType="1"/>
            </p:cNvSpPr>
            <p:nvPr/>
          </p:nvSpPr>
          <p:spPr bwMode="auto">
            <a:xfrm>
              <a:off x="2920228" y="3694575"/>
              <a:ext cx="4800600" cy="0"/>
            </a:xfrm>
            <a:prstGeom prst="line">
              <a:avLst/>
            </a:prstGeom>
            <a:noFill/>
            <a:ln w="25400" cmpd="sng">
              <a:solidFill>
                <a:schemeClr val="tx2">
                  <a:lumMod val="75000"/>
                </a:schemeClr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18"/>
            <p:cNvSpPr txBox="1">
              <a:spLocks noChangeArrowheads="1"/>
            </p:cNvSpPr>
            <p:nvPr/>
          </p:nvSpPr>
          <p:spPr bwMode="auto">
            <a:xfrm>
              <a:off x="2505891" y="3183400"/>
              <a:ext cx="3556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</a:rPr>
                <a:t>4</a:t>
              </a:r>
              <a:endParaRPr lang="zh-CN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3839391" y="3123583"/>
              <a:ext cx="19954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000" dirty="0"/>
                <a:t>发布、</a:t>
              </a:r>
              <a:r>
                <a:rPr lang="en-US" altLang="zh-CN" sz="2000" dirty="0" err="1"/>
                <a:t>linux</a:t>
              </a:r>
              <a:r>
                <a:rPr lang="zh-CN" altLang="en-US" sz="2000" dirty="0"/>
                <a:t>部署</a:t>
              </a:r>
              <a:endParaRPr lang="zh-CN" altLang="zh-CN" sz="2000" dirty="0"/>
            </a:p>
          </p:txBody>
        </p:sp>
      </p:grpSp>
      <p:sp>
        <p:nvSpPr>
          <p:cNvPr id="73" name="Text Box 10"/>
          <p:cNvSpPr txBox="1">
            <a:spLocks noChangeArrowheads="1"/>
          </p:cNvSpPr>
          <p:nvPr/>
        </p:nvSpPr>
        <p:spPr bwMode="auto">
          <a:xfrm>
            <a:off x="2505891" y="4133232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</a:rPr>
              <a:t>5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10628" y="1591097"/>
            <a:ext cx="5410200" cy="665163"/>
            <a:chOff x="2310628" y="1185308"/>
            <a:chExt cx="5410200" cy="665163"/>
          </a:xfrm>
        </p:grpSpPr>
        <p:grpSp>
          <p:nvGrpSpPr>
            <p:cNvPr id="78" name="Group 12"/>
            <p:cNvGrpSpPr>
              <a:grpSpLocks/>
            </p:cNvGrpSpPr>
            <p:nvPr/>
          </p:nvGrpSpPr>
          <p:grpSpPr bwMode="auto">
            <a:xfrm>
              <a:off x="2310628" y="1185308"/>
              <a:ext cx="762000" cy="665163"/>
              <a:chOff x="0" y="0"/>
              <a:chExt cx="1549" cy="1351"/>
            </a:xfrm>
          </p:grpSpPr>
          <p:sp>
            <p:nvSpPr>
              <p:cNvPr id="82" name="AutoShape 13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AutoShape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 cmpd="sng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AutoShape 15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 cmpd="sng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>
              <a:off x="2920228" y="1794908"/>
              <a:ext cx="4800600" cy="0"/>
            </a:xfrm>
            <a:prstGeom prst="line">
              <a:avLst/>
            </a:prstGeom>
            <a:noFill/>
            <a:ln w="25400" cmpd="sng">
              <a:solidFill>
                <a:schemeClr val="tx2">
                  <a:lumMod val="75000"/>
                </a:schemeClr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Text Box 17"/>
            <p:cNvSpPr txBox="1">
              <a:spLocks noChangeArrowheads="1"/>
            </p:cNvSpPr>
            <p:nvPr/>
          </p:nvSpPr>
          <p:spPr bwMode="auto">
            <a:xfrm>
              <a:off x="4231504" y="1261508"/>
              <a:ext cx="121126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000" dirty="0"/>
                <a:t>项目结构</a:t>
              </a:r>
              <a:endParaRPr lang="zh-CN" altLang="zh-CN" sz="2000" dirty="0"/>
            </a:p>
          </p:txBody>
        </p:sp>
        <p:sp>
          <p:nvSpPr>
            <p:cNvPr id="81" name="Text Box 18"/>
            <p:cNvSpPr txBox="1">
              <a:spLocks noChangeArrowheads="1"/>
            </p:cNvSpPr>
            <p:nvPr/>
          </p:nvSpPr>
          <p:spPr bwMode="auto">
            <a:xfrm>
              <a:off x="2507478" y="1283733"/>
              <a:ext cx="354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zh-CN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310628" y="2540931"/>
            <a:ext cx="5410200" cy="665162"/>
            <a:chOff x="2310628" y="2135142"/>
            <a:chExt cx="5410200" cy="665162"/>
          </a:xfrm>
        </p:grpSpPr>
        <p:sp>
          <p:nvSpPr>
            <p:cNvPr id="56" name="Text Box 17"/>
            <p:cNvSpPr txBox="1">
              <a:spLocks noChangeArrowheads="1"/>
            </p:cNvSpPr>
            <p:nvPr/>
          </p:nvSpPr>
          <p:spPr bwMode="auto">
            <a:xfrm>
              <a:off x="4004491" y="2211851"/>
              <a:ext cx="16652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000" dirty="0"/>
                <a:t>IOC</a:t>
              </a:r>
              <a:r>
                <a:rPr lang="zh-CN" altLang="en-US" sz="2000" dirty="0"/>
                <a:t>、</a:t>
              </a:r>
              <a:r>
                <a:rPr lang="en-US" altLang="zh-CN" sz="2000" dirty="0"/>
                <a:t>DI</a:t>
              </a:r>
              <a:r>
                <a:rPr lang="zh-CN" altLang="en-US" sz="2000" dirty="0"/>
                <a:t>介绍</a:t>
              </a: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310628" y="2135142"/>
              <a:ext cx="5410200" cy="665162"/>
              <a:chOff x="2310628" y="2179689"/>
              <a:chExt cx="5410200" cy="665162"/>
            </a:xfrm>
          </p:grpSpPr>
          <p:grpSp>
            <p:nvGrpSpPr>
              <p:cNvPr id="61" name="Group 3"/>
              <p:cNvGrpSpPr>
                <a:grpSpLocks/>
              </p:cNvGrpSpPr>
              <p:nvPr/>
            </p:nvGrpSpPr>
            <p:grpSpPr bwMode="auto">
              <a:xfrm>
                <a:off x="2310628" y="2179689"/>
                <a:ext cx="5410200" cy="665162"/>
                <a:chOff x="0" y="0"/>
                <a:chExt cx="3408" cy="419"/>
              </a:xfrm>
            </p:grpSpPr>
            <p:grpSp>
              <p:nvGrpSpPr>
                <p:cNvPr id="62" name="Group 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80" cy="419"/>
                  <a:chOff x="0" y="0"/>
                  <a:chExt cx="1549" cy="1351"/>
                </a:xfrm>
              </p:grpSpPr>
              <p:sp>
                <p:nvSpPr>
                  <p:cNvPr id="66" name="AutoShape 5"/>
                  <p:cNvSpPr>
                    <a:spLocks noChangeArrowheads="1"/>
                  </p:cNvSpPr>
                  <p:nvPr/>
                </p:nvSpPr>
                <p:spPr bwMode="auto">
                  <a:xfrm>
                    <a:off x="13" y="23"/>
                    <a:ext cx="1536" cy="1328"/>
                  </a:xfrm>
                  <a:prstGeom prst="hexagon">
                    <a:avLst>
                      <a:gd name="adj" fmla="val 28916"/>
                      <a:gd name="vf" fmla="val 115470"/>
                    </a:avLst>
                  </a:prstGeom>
                  <a:solidFill>
                    <a:srgbClr val="80808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AutoShape 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536" cy="1328"/>
                  </a:xfrm>
                  <a:prstGeom prst="hexagon">
                    <a:avLst>
                      <a:gd name="adj" fmla="val 28916"/>
                      <a:gd name="vf" fmla="val 115470"/>
                    </a:avLst>
                  </a:prstGeom>
                  <a:gradFill rotWithShape="1">
                    <a:gsLst>
                      <a:gs pos="0">
                        <a:srgbClr val="E6E6E6"/>
                      </a:gs>
                      <a:gs pos="7500">
                        <a:srgbClr val="7D8496"/>
                      </a:gs>
                      <a:gs pos="26500">
                        <a:srgbClr val="E6E6E6"/>
                      </a:gs>
                      <a:gs pos="34000">
                        <a:srgbClr val="7D8496"/>
                      </a:gs>
                      <a:gs pos="46500">
                        <a:srgbClr val="E6E6E6"/>
                      </a:gs>
                      <a:gs pos="50000">
                        <a:srgbClr val="FFFFFF"/>
                      </a:gs>
                      <a:gs pos="53501">
                        <a:srgbClr val="E6E6E6"/>
                      </a:gs>
                      <a:gs pos="66001">
                        <a:srgbClr val="7D8496"/>
                      </a:gs>
                      <a:gs pos="73500">
                        <a:srgbClr val="E6E6E6"/>
                      </a:gs>
                      <a:gs pos="92501">
                        <a:srgbClr val="7D8496"/>
                      </a:gs>
                      <a:gs pos="100000">
                        <a:srgbClr val="E6E6E6"/>
                      </a:gs>
                    </a:gsLst>
                    <a:lin ang="2700000" scaled="1"/>
                  </a:gradFill>
                  <a:ln w="9525" cmpd="sng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90" y="80"/>
                    <a:ext cx="1350" cy="1168"/>
                  </a:xfrm>
                  <a:prstGeom prst="hexagon">
                    <a:avLst>
                      <a:gd name="adj" fmla="val 28896"/>
                      <a:gd name="vf" fmla="val 115470"/>
                    </a:avLst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9525" cmpd="sng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" name="Line 8"/>
                <p:cNvSpPr>
                  <a:spLocks noChangeShapeType="1"/>
                </p:cNvSpPr>
                <p:nvPr/>
              </p:nvSpPr>
              <p:spPr bwMode="auto">
                <a:xfrm>
                  <a:off x="384" y="384"/>
                  <a:ext cx="3024" cy="0"/>
                </a:xfrm>
                <a:prstGeom prst="line">
                  <a:avLst/>
                </a:prstGeom>
                <a:noFill/>
                <a:ln w="25400" cmpd="sng">
                  <a:solidFill>
                    <a:schemeClr val="tx2">
                      <a:lumMod val="75000"/>
                    </a:schemeClr>
                  </a:solidFill>
                  <a:prstDash val="sysDot"/>
                  <a:round/>
                  <a:headEnd/>
                  <a:tailEnd type="oval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6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008" y="48"/>
                  <a:ext cx="116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zh-CN" altLang="zh-CN" sz="2800" dirty="0"/>
                </a:p>
              </p:txBody>
            </p:sp>
            <p:sp>
              <p:nvSpPr>
                <p:cNvPr id="6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23" y="62"/>
                  <a:ext cx="224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400" b="1" dirty="0">
                      <a:solidFill>
                        <a:schemeClr val="bg1"/>
                      </a:solidFill>
                    </a:rPr>
                    <a:t>3</a:t>
                  </a:r>
                  <a:endParaRPr lang="zh-CN" altLang="zh-CN" sz="2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5" name="Text Box 17"/>
              <p:cNvSpPr txBox="1">
                <a:spLocks noChangeArrowheads="1"/>
              </p:cNvSpPr>
              <p:nvPr/>
            </p:nvSpPr>
            <p:spPr bwMode="auto">
              <a:xfrm>
                <a:off x="4087990" y="2278114"/>
                <a:ext cx="18473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endParaRPr lang="zh-CN" altLang="zh-CN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530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665839"/>
            <a:ext cx="8528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en-US" altLang="zh-CN" dirty="0"/>
              <a:t>.</a:t>
            </a:r>
            <a:r>
              <a:rPr lang="en-US" altLang="zh-CN" dirty="0" smtClean="0"/>
              <a:t>NET </a:t>
            </a:r>
            <a:r>
              <a:rPr lang="en-US" altLang="zh-CN" dirty="0"/>
              <a:t>Core </a:t>
            </a:r>
            <a:r>
              <a:rPr lang="zh-CN" altLang="en-US" dirty="0"/>
              <a:t>是一个跨平台的高性能开源框架，用于生成基于云且连接 </a:t>
            </a:r>
            <a:r>
              <a:rPr lang="en-US" altLang="zh-CN" dirty="0"/>
              <a:t>Internet 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r>
              <a:rPr lang="zh-CN" altLang="en-US" dirty="0"/>
              <a:t>新式应用程序</a:t>
            </a:r>
            <a:r>
              <a:rPr lang="zh-CN" altLang="en-US" dirty="0" smtClean="0"/>
              <a:t>。</a:t>
            </a:r>
            <a:r>
              <a:rPr lang="en-US" altLang="zh-CN" dirty="0"/>
              <a:t>.NET Core</a:t>
            </a:r>
            <a:r>
              <a:rPr lang="zh-CN" altLang="en-US" dirty="0"/>
              <a:t>的源码放在</a:t>
            </a:r>
            <a:r>
              <a:rPr lang="en-US" altLang="zh-CN" dirty="0"/>
              <a:t>GitHub</a:t>
            </a:r>
            <a:r>
              <a:rPr lang="zh-CN" altLang="en-US" dirty="0"/>
              <a:t>上，由微软官方和社区共同</a:t>
            </a:r>
            <a:r>
              <a:rPr lang="zh-CN" altLang="en-US" dirty="0" smtClean="0"/>
              <a:t>支持，</a:t>
            </a:r>
            <a:endParaRPr lang="en-US" altLang="zh-CN" dirty="0" smtClean="0"/>
          </a:p>
          <a:p>
            <a:r>
              <a:rPr lang="zh-CN" altLang="en-US" dirty="0" smtClean="0"/>
              <a:t>优点多多。</a:t>
            </a:r>
            <a:endParaRPr lang="zh-CN" altLang="en-US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395536" y="141964"/>
            <a:ext cx="2500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dirty="0"/>
              <a:t>.</a:t>
            </a:r>
            <a:r>
              <a:rPr lang="en-US" altLang="zh-CN" sz="2800" dirty="0" err="1"/>
              <a:t>NETCore</a:t>
            </a:r>
            <a:r>
              <a:rPr lang="zh-CN" altLang="en-US" sz="2800" dirty="0"/>
              <a:t>简介</a:t>
            </a:r>
            <a:endParaRPr lang="zh-CN" altLang="zh-CN" sz="28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6979120" y="1995686"/>
            <a:ext cx="329184" cy="2304256"/>
            <a:chOff x="292608" y="0"/>
            <a:chExt cx="329184" cy="914400"/>
          </a:xfrm>
        </p:grpSpPr>
        <p:sp>
          <p:nvSpPr>
            <p:cNvPr id="24" name="圆角矩形 23"/>
            <p:cNvSpPr/>
            <p:nvPr/>
          </p:nvSpPr>
          <p:spPr>
            <a:xfrm>
              <a:off x="292608" y="0"/>
              <a:ext cx="329184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25" name="圆角矩形 4"/>
            <p:cNvSpPr/>
            <p:nvPr/>
          </p:nvSpPr>
          <p:spPr>
            <a:xfrm>
              <a:off x="308677" y="0"/>
              <a:ext cx="297046" cy="898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400" kern="1200" dirty="0" smtClean="0"/>
                <a:t>发布周期更快</a:t>
              </a:r>
              <a:endParaRPr lang="zh-CN" sz="1400" kern="1200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83568" y="1995686"/>
            <a:ext cx="329184" cy="2304256"/>
            <a:chOff x="292608" y="0"/>
            <a:chExt cx="329184" cy="914400"/>
          </a:xfrm>
        </p:grpSpPr>
        <p:sp>
          <p:nvSpPr>
            <p:cNvPr id="30" name="圆角矩形 29"/>
            <p:cNvSpPr/>
            <p:nvPr/>
          </p:nvSpPr>
          <p:spPr>
            <a:xfrm>
              <a:off x="292608" y="0"/>
              <a:ext cx="329184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31" name="圆角矩形 4"/>
            <p:cNvSpPr/>
            <p:nvPr/>
          </p:nvSpPr>
          <p:spPr>
            <a:xfrm>
              <a:off x="308677" y="0"/>
              <a:ext cx="297046" cy="898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lvl="0"/>
              <a:r>
                <a:rPr lang="zh-CN" altLang="zh-CN" sz="1400" dirty="0"/>
                <a:t>跨平台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942678" y="1995686"/>
            <a:ext cx="329184" cy="2304256"/>
            <a:chOff x="292608" y="0"/>
            <a:chExt cx="329184" cy="914400"/>
          </a:xfrm>
        </p:grpSpPr>
        <p:sp>
          <p:nvSpPr>
            <p:cNvPr id="33" name="圆角矩形 32"/>
            <p:cNvSpPr/>
            <p:nvPr/>
          </p:nvSpPr>
          <p:spPr>
            <a:xfrm>
              <a:off x="292608" y="0"/>
              <a:ext cx="329184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34" name="圆角矩形 4"/>
            <p:cNvSpPr/>
            <p:nvPr/>
          </p:nvSpPr>
          <p:spPr>
            <a:xfrm>
              <a:off x="308677" y="0"/>
              <a:ext cx="297046" cy="898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400" dirty="0"/>
                <a:t>开源和以社区为中心</a:t>
              </a:r>
              <a:endParaRPr lang="zh-CN" altLang="zh-CN" sz="14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01788" y="1995686"/>
            <a:ext cx="329184" cy="2304256"/>
            <a:chOff x="292608" y="0"/>
            <a:chExt cx="329184" cy="914400"/>
          </a:xfrm>
        </p:grpSpPr>
        <p:sp>
          <p:nvSpPr>
            <p:cNvPr id="36" name="圆角矩形 35"/>
            <p:cNvSpPr/>
            <p:nvPr/>
          </p:nvSpPr>
          <p:spPr>
            <a:xfrm>
              <a:off x="292608" y="0"/>
              <a:ext cx="329184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37" name="圆角矩形 4"/>
            <p:cNvSpPr/>
            <p:nvPr/>
          </p:nvSpPr>
          <p:spPr>
            <a:xfrm>
              <a:off x="308677" y="0"/>
              <a:ext cx="297046" cy="898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400" dirty="0"/>
                <a:t>内置依赖项注入</a:t>
              </a:r>
              <a:endParaRPr lang="zh-CN" altLang="zh-CN" sz="1400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460898" y="1995686"/>
            <a:ext cx="329184" cy="2304256"/>
            <a:chOff x="292608" y="0"/>
            <a:chExt cx="329184" cy="914400"/>
          </a:xfrm>
        </p:grpSpPr>
        <p:sp>
          <p:nvSpPr>
            <p:cNvPr id="39" name="圆角矩形 38"/>
            <p:cNvSpPr/>
            <p:nvPr/>
          </p:nvSpPr>
          <p:spPr>
            <a:xfrm>
              <a:off x="292608" y="0"/>
              <a:ext cx="329184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40" name="圆角矩形 4"/>
            <p:cNvSpPr/>
            <p:nvPr/>
          </p:nvSpPr>
          <p:spPr>
            <a:xfrm>
              <a:off x="308677" y="0"/>
              <a:ext cx="297046" cy="898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400" dirty="0"/>
                <a:t>高性能模块化 请求管道</a:t>
              </a:r>
              <a:endParaRPr lang="zh-CN" altLang="zh-CN" sz="14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720008" y="1995686"/>
            <a:ext cx="329184" cy="2304256"/>
            <a:chOff x="292608" y="0"/>
            <a:chExt cx="329184" cy="914400"/>
          </a:xfrm>
        </p:grpSpPr>
        <p:sp>
          <p:nvSpPr>
            <p:cNvPr id="42" name="圆角矩形 41"/>
            <p:cNvSpPr/>
            <p:nvPr/>
          </p:nvSpPr>
          <p:spPr>
            <a:xfrm>
              <a:off x="292608" y="0"/>
              <a:ext cx="329184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43" name="圆角矩形 4"/>
            <p:cNvSpPr/>
            <p:nvPr/>
          </p:nvSpPr>
          <p:spPr>
            <a:xfrm>
              <a:off x="308677" y="0"/>
              <a:ext cx="297046" cy="898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400" dirty="0"/>
                <a:t>多种托管服务器</a:t>
              </a:r>
              <a:endParaRPr lang="zh-CN" altLang="zh-C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895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395536" y="141964"/>
            <a:ext cx="28600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dirty="0"/>
              <a:t>.</a:t>
            </a:r>
            <a:r>
              <a:rPr lang="en-US" altLang="zh-CN" sz="2800" dirty="0" err="1" smtClean="0"/>
              <a:t>NETCore</a:t>
            </a:r>
            <a:r>
              <a:rPr lang="zh-CN" altLang="en-US" sz="2800" dirty="0" smtClean="0"/>
              <a:t>发展史</a:t>
            </a:r>
            <a:endParaRPr lang="zh-CN" altLang="zh-CN" sz="2800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41591485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700856"/>
            <a:ext cx="31608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.NET Core 1.0:</a:t>
            </a:r>
            <a:r>
              <a:rPr lang="zh-CN" altLang="en-US" sz="1400" dirty="0" smtClean="0"/>
              <a:t>发布于</a:t>
            </a:r>
            <a:r>
              <a:rPr lang="en-US" altLang="zh-CN" sz="1400" dirty="0" smtClean="0"/>
              <a:t>2016-06-27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.NET Core </a:t>
            </a:r>
            <a:r>
              <a:rPr lang="en-US" altLang="zh-CN" sz="1400" dirty="0" smtClean="0"/>
              <a:t>1.1:</a:t>
            </a:r>
            <a:r>
              <a:rPr lang="zh-CN" altLang="en-US" sz="1400" dirty="0" smtClean="0"/>
              <a:t>发布于</a:t>
            </a:r>
            <a:r>
              <a:rPr lang="en-US" altLang="zh-CN" sz="1400" dirty="0" smtClean="0"/>
              <a:t>2016-11-16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.NET Core </a:t>
            </a:r>
            <a:r>
              <a:rPr lang="en-US" altLang="zh-CN" sz="1400" dirty="0" smtClean="0"/>
              <a:t>2.0:</a:t>
            </a:r>
            <a:r>
              <a:rPr lang="zh-CN" altLang="en-US" sz="1400" dirty="0" smtClean="0"/>
              <a:t>发布于</a:t>
            </a:r>
            <a:r>
              <a:rPr lang="en-US" altLang="zh-CN" sz="1400" dirty="0" smtClean="0"/>
              <a:t>2017-08-14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.NET Core </a:t>
            </a:r>
            <a:r>
              <a:rPr lang="en-US" altLang="zh-CN" sz="1400" dirty="0" smtClean="0"/>
              <a:t>2.1:</a:t>
            </a:r>
            <a:r>
              <a:rPr lang="zh-CN" altLang="en-US" sz="1400" dirty="0" smtClean="0"/>
              <a:t>发布于</a:t>
            </a:r>
            <a:r>
              <a:rPr lang="en-US" altLang="zh-CN" sz="1400" dirty="0" smtClean="0"/>
              <a:t>2018-05-30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.NET Core </a:t>
            </a:r>
            <a:r>
              <a:rPr lang="en-US" altLang="zh-CN" sz="1400" dirty="0" smtClean="0"/>
              <a:t>2.2:</a:t>
            </a:r>
            <a:r>
              <a:rPr lang="zh-CN" altLang="en-US" sz="1400" dirty="0" smtClean="0"/>
              <a:t>目前有</a:t>
            </a:r>
            <a:r>
              <a:rPr lang="zh-CN" altLang="en-US" sz="1400" dirty="0"/>
              <a:t>三</a:t>
            </a:r>
            <a:r>
              <a:rPr lang="zh-CN" altLang="en-US" sz="1400" dirty="0" smtClean="0"/>
              <a:t>个预览版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70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395536" y="141964"/>
            <a:ext cx="17203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dirty="0"/>
              <a:t>.</a:t>
            </a:r>
            <a:r>
              <a:rPr lang="en-US" altLang="zh-CN" sz="2800" dirty="0" smtClean="0"/>
              <a:t>NET</a:t>
            </a:r>
            <a:r>
              <a:rPr lang="zh-CN" altLang="en-US" sz="2800" dirty="0" smtClean="0"/>
              <a:t>家族</a:t>
            </a:r>
            <a:endParaRPr lang="zh-CN" altLang="zh-CN" sz="2800" dirty="0"/>
          </a:p>
        </p:txBody>
      </p:sp>
      <p:pic>
        <p:nvPicPr>
          <p:cNvPr id="1028" name="Picture 4" descr="http://qiniu.xdpie.com/aee4372a0f1f478a9e13d4d45e45c859.png?imageView2/2/w/7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65184"/>
            <a:ext cx="6667500" cy="385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44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395536" y="141964"/>
            <a:ext cx="25442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/>
              <a:t>.NET </a:t>
            </a:r>
            <a:r>
              <a:rPr lang="zh-CN" altLang="en-US" sz="2800" b="1" dirty="0"/>
              <a:t>实现支持</a:t>
            </a:r>
          </a:p>
        </p:txBody>
      </p:sp>
      <p:pic>
        <p:nvPicPr>
          <p:cNvPr id="2050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784251"/>
            <a:ext cx="864096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0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395536" y="141964"/>
            <a:ext cx="14045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/>
              <a:t>Kestrel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601400"/>
            <a:ext cx="6661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Kestrel </a:t>
            </a:r>
            <a:r>
              <a:rPr lang="zh-CN" altLang="en-US" dirty="0"/>
              <a:t>是一个跨平台的适用于 </a:t>
            </a:r>
            <a:r>
              <a:rPr lang="en-US" altLang="zh-CN" dirty="0"/>
              <a:t>ASP.NET Core </a:t>
            </a:r>
            <a:r>
              <a:rPr lang="zh-CN" altLang="en-US" dirty="0"/>
              <a:t>的 </a:t>
            </a:r>
            <a:r>
              <a:rPr lang="en-US" altLang="zh-CN" dirty="0"/>
              <a:t>Web </a:t>
            </a:r>
            <a:r>
              <a:rPr lang="zh-CN" altLang="en-US" dirty="0"/>
              <a:t>服务器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.NET Core </a:t>
            </a:r>
            <a:r>
              <a:rPr lang="zh-CN" altLang="en-US" dirty="0"/>
              <a:t>支持的所有平台和版本均支持 </a:t>
            </a:r>
            <a:r>
              <a:rPr lang="en-US" altLang="zh-CN" dirty="0"/>
              <a:t>Kestrel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Kestrel </a:t>
            </a:r>
            <a:r>
              <a:rPr lang="zh-CN" altLang="en-US" dirty="0"/>
              <a:t>支持以下功能：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用于启用 </a:t>
            </a:r>
            <a:r>
              <a:rPr lang="en-US" altLang="zh-CN" dirty="0" err="1"/>
              <a:t>WebSocket</a:t>
            </a:r>
            <a:r>
              <a:rPr lang="en-US" altLang="zh-CN" dirty="0"/>
              <a:t> </a:t>
            </a:r>
            <a:r>
              <a:rPr lang="zh-CN" altLang="en-US" dirty="0"/>
              <a:t>的不透明</a:t>
            </a:r>
            <a:r>
              <a:rPr lang="zh-CN" altLang="en-US" dirty="0" smtClean="0"/>
              <a:t>升级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用于</a:t>
            </a:r>
            <a:r>
              <a:rPr lang="zh-CN" altLang="en-US" dirty="0"/>
              <a:t>获得 </a:t>
            </a:r>
            <a:r>
              <a:rPr lang="en-US" altLang="zh-CN" dirty="0"/>
              <a:t>Nginx </a:t>
            </a:r>
            <a:r>
              <a:rPr lang="zh-CN" altLang="en-US" dirty="0"/>
              <a:t>高性能的 </a:t>
            </a:r>
            <a:r>
              <a:rPr lang="en-US" altLang="zh-CN" dirty="0"/>
              <a:t>Unix </a:t>
            </a:r>
            <a:r>
              <a:rPr lang="zh-CN" altLang="en-US" dirty="0"/>
              <a:t>套接</a:t>
            </a:r>
            <a:r>
              <a:rPr lang="zh-CN" altLang="en-US" dirty="0" smtClean="0"/>
              <a:t>字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355726"/>
            <a:ext cx="644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Kestrel</a:t>
            </a:r>
            <a:r>
              <a:rPr lang="zh-CN" altLang="en-US" dirty="0" smtClean="0"/>
              <a:t>可以单独使用，也可以结合反向代理服务器一起使用。</a:t>
            </a:r>
            <a:endParaRPr lang="zh-CN" altLang="en-US" dirty="0"/>
          </a:p>
        </p:txBody>
      </p:sp>
      <p:sp>
        <p:nvSpPr>
          <p:cNvPr id="5" name="AutoShape 2" descr="Kestrel ç´æ¥ä¸ Internet éä¿¡ï¼ä¸ä½¿ç¨ååä»£çæå¡å¨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43758"/>
            <a:ext cx="62103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7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179512" y="195486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dirty="0" smtClean="0"/>
              <a:t>项目结构</a:t>
            </a:r>
            <a:endParaRPr lang="zh-CN" altLang="zh-C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915566"/>
            <a:ext cx="57118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    采用简单的三层架构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集成</a:t>
            </a:r>
            <a:r>
              <a:rPr lang="en-US" altLang="zh-CN" dirty="0" smtClean="0"/>
              <a:t>log4net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swagger</a:t>
            </a:r>
            <a:r>
              <a:rPr lang="zh-CN" altLang="en-US" dirty="0" smtClean="0"/>
              <a:t>、内存缓存及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      数据</a:t>
            </a:r>
            <a:r>
              <a:rPr lang="zh-CN" altLang="en-US" dirty="0" smtClean="0"/>
              <a:t>访问层、业务逻辑层使用扩展方法进行注入。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采用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格式的</a:t>
            </a:r>
            <a:r>
              <a:rPr lang="zh-CN" altLang="en-US" dirty="0"/>
              <a:t>全</a:t>
            </a:r>
            <a:r>
              <a:rPr lang="zh-CN" altLang="en-US" dirty="0" smtClean="0"/>
              <a:t>新的配置文件。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数据访问使用</a:t>
            </a:r>
            <a:r>
              <a:rPr lang="en-US" altLang="zh-CN" dirty="0" smtClean="0"/>
              <a:t>Dapper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0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179512" y="195486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dirty="0" smtClean="0"/>
              <a:t>配置文件</a:t>
            </a:r>
            <a:endParaRPr lang="zh-CN" altLang="zh-CN" sz="28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549569" y="1131590"/>
            <a:ext cx="6092188" cy="2203256"/>
            <a:chOff x="1549569" y="1478009"/>
            <a:chExt cx="6092188" cy="2203256"/>
          </a:xfrm>
        </p:grpSpPr>
        <p:sp>
          <p:nvSpPr>
            <p:cNvPr id="7" name="任意多边形 6"/>
            <p:cNvSpPr/>
            <p:nvPr/>
          </p:nvSpPr>
          <p:spPr>
            <a:xfrm>
              <a:off x="1549569" y="1478009"/>
              <a:ext cx="1857374" cy="374400"/>
            </a:xfrm>
            <a:custGeom>
              <a:avLst/>
              <a:gdLst>
                <a:gd name="connsiteX0" fmla="*/ 0 w 1857374"/>
                <a:gd name="connsiteY0" fmla="*/ 0 h 374400"/>
                <a:gd name="connsiteX1" fmla="*/ 1857374 w 1857374"/>
                <a:gd name="connsiteY1" fmla="*/ 0 h 374400"/>
                <a:gd name="connsiteX2" fmla="*/ 1857374 w 1857374"/>
                <a:gd name="connsiteY2" fmla="*/ 374400 h 374400"/>
                <a:gd name="connsiteX3" fmla="*/ 0 w 1857374"/>
                <a:gd name="connsiteY3" fmla="*/ 374400 h 374400"/>
                <a:gd name="connsiteX4" fmla="*/ 0 w 1857374"/>
                <a:gd name="connsiteY4" fmla="*/ 0 h 3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74" h="374400">
                  <a:moveTo>
                    <a:pt x="0" y="0"/>
                  </a:moveTo>
                  <a:lnTo>
                    <a:pt x="1857374" y="0"/>
                  </a:lnTo>
                  <a:lnTo>
                    <a:pt x="1857374" y="374400"/>
                  </a:lnTo>
                  <a:lnTo>
                    <a:pt x="0" y="3744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456" tIns="52832" rIns="92456" bIns="52832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300" kern="1200" dirty="0" err="1" smtClean="0"/>
                <a:t>Json</a:t>
              </a:r>
              <a:r>
                <a:rPr lang="zh-CN" altLang="en-US" sz="1300" kern="1200" dirty="0" smtClean="0"/>
                <a:t>配置</a:t>
              </a:r>
              <a:endParaRPr lang="zh-CN" altLang="en-US" sz="1300" kern="1200" dirty="0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549569" y="1852409"/>
              <a:ext cx="1857374" cy="1828856"/>
            </a:xfrm>
            <a:custGeom>
              <a:avLst/>
              <a:gdLst>
                <a:gd name="connsiteX0" fmla="*/ 0 w 1857374"/>
                <a:gd name="connsiteY0" fmla="*/ 0 h 1828856"/>
                <a:gd name="connsiteX1" fmla="*/ 1857374 w 1857374"/>
                <a:gd name="connsiteY1" fmla="*/ 0 h 1828856"/>
                <a:gd name="connsiteX2" fmla="*/ 1857374 w 1857374"/>
                <a:gd name="connsiteY2" fmla="*/ 1828856 h 1828856"/>
                <a:gd name="connsiteX3" fmla="*/ 0 w 1857374"/>
                <a:gd name="connsiteY3" fmla="*/ 1828856 h 1828856"/>
                <a:gd name="connsiteX4" fmla="*/ 0 w 1857374"/>
                <a:gd name="connsiteY4" fmla="*/ 0 h 182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74" h="1828856">
                  <a:moveTo>
                    <a:pt x="0" y="0"/>
                  </a:moveTo>
                  <a:lnTo>
                    <a:pt x="1857374" y="0"/>
                  </a:lnTo>
                  <a:lnTo>
                    <a:pt x="1857374" y="1828856"/>
                  </a:lnTo>
                  <a:lnTo>
                    <a:pt x="0" y="18288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69342" rIns="92456" bIns="104013" numCol="1" spcCol="1270" anchor="t" anchorCtr="0">
              <a:noAutofit/>
            </a:bodyPr>
            <a:lstStyle/>
            <a:p>
              <a:pPr marL="0" lvl="1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en-US" sz="1300" kern="1200" dirty="0" smtClean="0"/>
                <a:t>{</a:t>
              </a:r>
              <a:endParaRPr lang="zh-CN" altLang="en-US" sz="1300" kern="1200" dirty="0"/>
            </a:p>
            <a:p>
              <a:pPr marL="0" lvl="1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en-US" sz="1300" kern="1200" dirty="0" smtClean="0"/>
                <a:t>  "section0": {</a:t>
              </a:r>
              <a:endParaRPr lang="zh-CN" altLang="en-US" sz="1300" kern="1200" dirty="0"/>
            </a:p>
            <a:p>
              <a:pPr marL="0" lvl="1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en-US" sz="1300" kern="1200" dirty="0" smtClean="0"/>
                <a:t>    "key0": "value",</a:t>
              </a:r>
              <a:endParaRPr lang="zh-CN" altLang="en-US" sz="1300" kern="1200" dirty="0"/>
            </a:p>
            <a:p>
              <a:pPr marL="0" lvl="1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en-US" sz="1300" kern="1200" dirty="0" smtClean="0"/>
                <a:t>    "key1": "value"</a:t>
              </a:r>
              <a:endParaRPr lang="zh-CN" altLang="en-US" sz="1300" kern="1200" dirty="0"/>
            </a:p>
            <a:p>
              <a:pPr marL="0" lvl="1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1300" kern="1200" dirty="0" smtClean="0"/>
                <a:t>  </a:t>
              </a:r>
              <a:r>
                <a:rPr lang="en-US" altLang="en-US" sz="1300" kern="1200" dirty="0" smtClean="0"/>
                <a:t>}</a:t>
              </a:r>
              <a:endParaRPr lang="zh-CN" altLang="en-US" sz="1300" kern="1200" dirty="0"/>
            </a:p>
            <a:p>
              <a:pPr marL="0" lvl="1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en-US" sz="1300" kern="1200" dirty="0" smtClean="0"/>
                <a:t>}</a:t>
              </a:r>
              <a:endParaRPr lang="zh-CN" altLang="en-US" sz="1300" kern="1200" dirty="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666976" y="1478009"/>
              <a:ext cx="1857374" cy="374400"/>
            </a:xfrm>
            <a:custGeom>
              <a:avLst/>
              <a:gdLst>
                <a:gd name="connsiteX0" fmla="*/ 0 w 1857374"/>
                <a:gd name="connsiteY0" fmla="*/ 0 h 374400"/>
                <a:gd name="connsiteX1" fmla="*/ 1857374 w 1857374"/>
                <a:gd name="connsiteY1" fmla="*/ 0 h 374400"/>
                <a:gd name="connsiteX2" fmla="*/ 1857374 w 1857374"/>
                <a:gd name="connsiteY2" fmla="*/ 374400 h 374400"/>
                <a:gd name="connsiteX3" fmla="*/ 0 w 1857374"/>
                <a:gd name="connsiteY3" fmla="*/ 374400 h 374400"/>
                <a:gd name="connsiteX4" fmla="*/ 0 w 1857374"/>
                <a:gd name="connsiteY4" fmla="*/ 0 h 3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74" h="374400">
                  <a:moveTo>
                    <a:pt x="0" y="0"/>
                  </a:moveTo>
                  <a:lnTo>
                    <a:pt x="1857374" y="0"/>
                  </a:lnTo>
                  <a:lnTo>
                    <a:pt x="1857374" y="374400"/>
                  </a:lnTo>
                  <a:lnTo>
                    <a:pt x="0" y="3744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5625132"/>
                <a:satOff val="-8440"/>
                <a:lumOff val="-1373"/>
                <a:alphaOff val="0"/>
              </a:schemeClr>
            </a:lnRef>
            <a:fillRef idx="1">
              <a:schemeClr val="accent3">
                <a:hueOff val="5625132"/>
                <a:satOff val="-8440"/>
                <a:lumOff val="-1373"/>
                <a:alphaOff val="0"/>
              </a:schemeClr>
            </a:fillRef>
            <a:effectRef idx="0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456" tIns="52832" rIns="92456" bIns="52832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300" kern="1200" dirty="0" smtClean="0"/>
                <a:t>XML</a:t>
              </a:r>
              <a:r>
                <a:rPr lang="zh-CN" altLang="en-US" sz="1300" kern="1200" dirty="0" smtClean="0"/>
                <a:t>配置</a:t>
              </a:r>
              <a:endParaRPr lang="zh-CN" altLang="en-US" sz="1300" kern="1200" dirty="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666976" y="1852409"/>
              <a:ext cx="1857374" cy="1828856"/>
            </a:xfrm>
            <a:custGeom>
              <a:avLst/>
              <a:gdLst>
                <a:gd name="connsiteX0" fmla="*/ 0 w 1857374"/>
                <a:gd name="connsiteY0" fmla="*/ 0 h 1828856"/>
                <a:gd name="connsiteX1" fmla="*/ 1857374 w 1857374"/>
                <a:gd name="connsiteY1" fmla="*/ 0 h 1828856"/>
                <a:gd name="connsiteX2" fmla="*/ 1857374 w 1857374"/>
                <a:gd name="connsiteY2" fmla="*/ 1828856 h 1828856"/>
                <a:gd name="connsiteX3" fmla="*/ 0 w 1857374"/>
                <a:gd name="connsiteY3" fmla="*/ 1828856 h 1828856"/>
                <a:gd name="connsiteX4" fmla="*/ 0 w 1857374"/>
                <a:gd name="connsiteY4" fmla="*/ 0 h 182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74" h="1828856">
                  <a:moveTo>
                    <a:pt x="0" y="0"/>
                  </a:moveTo>
                  <a:lnTo>
                    <a:pt x="1857374" y="0"/>
                  </a:lnTo>
                  <a:lnTo>
                    <a:pt x="1857374" y="1828856"/>
                  </a:lnTo>
                  <a:lnTo>
                    <a:pt x="0" y="18288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5358425"/>
                <a:satOff val="-6896"/>
                <a:lumOff val="-537"/>
                <a:alphaOff val="0"/>
              </a:schemeClr>
            </a:lnRef>
            <a:fillRef idx="1">
              <a:schemeClr val="accent3">
                <a:tint val="40000"/>
                <a:alpha val="90000"/>
                <a:hueOff val="5358425"/>
                <a:satOff val="-6896"/>
                <a:lumOff val="-537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5358425"/>
                <a:satOff val="-6896"/>
                <a:lumOff val="-537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69342" rIns="92456" bIns="104013" numCol="1" spcCol="1270" anchor="t" anchorCtr="0">
              <a:noAutofit/>
            </a:bodyPr>
            <a:lstStyle/>
            <a:p>
              <a:pPr marL="0" lvl="1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en-US" sz="1300" kern="1200" dirty="0" smtClean="0"/>
                <a:t>&lt;?xml version="1.0" encoding="UTF-8"?&gt;</a:t>
              </a:r>
              <a:endParaRPr lang="zh-CN" altLang="en-US" sz="1300" kern="1200" dirty="0"/>
            </a:p>
            <a:p>
              <a:pPr marL="0" lvl="1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en-US" sz="1300" kern="1200" dirty="0" smtClean="0"/>
                <a:t>&lt;configuration&gt;</a:t>
              </a:r>
              <a:endParaRPr lang="zh-CN" altLang="en-US" sz="1300" kern="1200" dirty="0"/>
            </a:p>
            <a:p>
              <a:pPr marL="0" lvl="1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en-US" sz="1300" kern="1200" dirty="0" smtClean="0"/>
                <a:t>  &lt;section0&gt;</a:t>
              </a:r>
              <a:endParaRPr lang="zh-CN" altLang="en-US" sz="1300" kern="1200" dirty="0"/>
            </a:p>
            <a:p>
              <a:pPr marL="0" lvl="1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en-US" sz="1300" kern="1200" dirty="0" smtClean="0"/>
                <a:t>    &lt;key0&gt;value&lt;/key0&gt;</a:t>
              </a:r>
              <a:endParaRPr lang="zh-CN" altLang="en-US" sz="1300" kern="1200" dirty="0"/>
            </a:p>
            <a:p>
              <a:pPr marL="0" lvl="1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en-US" sz="1300" kern="1200" dirty="0" smtClean="0"/>
                <a:t>    &lt;key1&gt;value&lt;/key1&gt;</a:t>
              </a:r>
              <a:endParaRPr lang="zh-CN" altLang="en-US" sz="1300" kern="1200" dirty="0"/>
            </a:p>
            <a:p>
              <a:pPr marL="0" lvl="1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en-US" sz="1300" kern="1200" dirty="0" smtClean="0"/>
                <a:t>  &lt;/section0&gt;</a:t>
              </a:r>
              <a:endParaRPr lang="zh-CN" altLang="en-US" sz="1300" kern="1200" dirty="0"/>
            </a:p>
            <a:p>
              <a:pPr marL="0" lvl="1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en-US" sz="1300" kern="1200" dirty="0" smtClean="0"/>
                <a:t>&lt;/configuration&gt;</a:t>
              </a:r>
              <a:endParaRPr lang="zh-CN" altLang="en-US" sz="1300" kern="1200" dirty="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784383" y="1478009"/>
              <a:ext cx="1857374" cy="374400"/>
            </a:xfrm>
            <a:custGeom>
              <a:avLst/>
              <a:gdLst>
                <a:gd name="connsiteX0" fmla="*/ 0 w 1857374"/>
                <a:gd name="connsiteY0" fmla="*/ 0 h 374400"/>
                <a:gd name="connsiteX1" fmla="*/ 1857374 w 1857374"/>
                <a:gd name="connsiteY1" fmla="*/ 0 h 374400"/>
                <a:gd name="connsiteX2" fmla="*/ 1857374 w 1857374"/>
                <a:gd name="connsiteY2" fmla="*/ 374400 h 374400"/>
                <a:gd name="connsiteX3" fmla="*/ 0 w 1857374"/>
                <a:gd name="connsiteY3" fmla="*/ 374400 h 374400"/>
                <a:gd name="connsiteX4" fmla="*/ 0 w 1857374"/>
                <a:gd name="connsiteY4" fmla="*/ 0 h 3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74" h="374400">
                  <a:moveTo>
                    <a:pt x="0" y="0"/>
                  </a:moveTo>
                  <a:lnTo>
                    <a:pt x="1857374" y="0"/>
                  </a:lnTo>
                  <a:lnTo>
                    <a:pt x="1857374" y="374400"/>
                  </a:lnTo>
                  <a:lnTo>
                    <a:pt x="0" y="3744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11250264"/>
                <a:satOff val="-16880"/>
                <a:lumOff val="-2745"/>
                <a:alphaOff val="0"/>
              </a:schemeClr>
            </a:lnRef>
            <a:fillRef idx="1">
              <a:schemeClr val="accent3">
                <a:hueOff val="11250264"/>
                <a:satOff val="-16880"/>
                <a:lumOff val="-2745"/>
                <a:alphaOff val="0"/>
              </a:schemeClr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456" tIns="52832" rIns="92456" bIns="52832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300" kern="1200" dirty="0" smtClean="0"/>
                <a:t>INI</a:t>
              </a:r>
              <a:r>
                <a:rPr lang="zh-CN" altLang="en-US" sz="1300" kern="1200" dirty="0" smtClean="0"/>
                <a:t>配置</a:t>
              </a:r>
              <a:endParaRPr lang="zh-CN" altLang="en-US" sz="1300" kern="1200" dirty="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5784383" y="1852409"/>
              <a:ext cx="1857374" cy="1828856"/>
            </a:xfrm>
            <a:custGeom>
              <a:avLst/>
              <a:gdLst>
                <a:gd name="connsiteX0" fmla="*/ 0 w 1857374"/>
                <a:gd name="connsiteY0" fmla="*/ 0 h 1828856"/>
                <a:gd name="connsiteX1" fmla="*/ 1857374 w 1857374"/>
                <a:gd name="connsiteY1" fmla="*/ 0 h 1828856"/>
                <a:gd name="connsiteX2" fmla="*/ 1857374 w 1857374"/>
                <a:gd name="connsiteY2" fmla="*/ 1828856 h 1828856"/>
                <a:gd name="connsiteX3" fmla="*/ 0 w 1857374"/>
                <a:gd name="connsiteY3" fmla="*/ 1828856 h 1828856"/>
                <a:gd name="connsiteX4" fmla="*/ 0 w 1857374"/>
                <a:gd name="connsiteY4" fmla="*/ 0 h 182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74" h="1828856">
                  <a:moveTo>
                    <a:pt x="0" y="0"/>
                  </a:moveTo>
                  <a:lnTo>
                    <a:pt x="1857374" y="0"/>
                  </a:lnTo>
                  <a:lnTo>
                    <a:pt x="1857374" y="1828856"/>
                  </a:lnTo>
                  <a:lnTo>
                    <a:pt x="0" y="18288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10716850"/>
                <a:satOff val="-13793"/>
                <a:lumOff val="-1075"/>
                <a:alphaOff val="0"/>
              </a:schemeClr>
            </a:lnRef>
            <a:fillRef idx="1">
              <a:schemeClr val="accent3">
                <a:tint val="40000"/>
                <a:alpha val="90000"/>
                <a:hueOff val="10716850"/>
                <a:satOff val="-13793"/>
                <a:lumOff val="-1075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10716850"/>
                <a:satOff val="-13793"/>
                <a:lumOff val="-1075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69342" rIns="92456" bIns="104013" numCol="1" spcCol="1270" anchor="t" anchorCtr="0">
              <a:noAutofit/>
            </a:bodyPr>
            <a:lstStyle/>
            <a:p>
              <a:pPr marL="0" lvl="1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en-US" sz="1300" kern="1200" smtClean="0"/>
                <a:t>[section0]</a:t>
              </a:r>
              <a:endParaRPr lang="zh-CN" altLang="en-US" sz="1300" kern="1200"/>
            </a:p>
            <a:p>
              <a:pPr marL="0" lvl="1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en-US" sz="1300" kern="1200" smtClean="0"/>
                <a:t>key0=value</a:t>
              </a:r>
              <a:endParaRPr lang="zh-CN" altLang="en-US" sz="1300" kern="1200"/>
            </a:p>
            <a:p>
              <a:pPr marL="0" lvl="1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en-US" sz="1300" kern="1200" dirty="0" smtClean="0"/>
                <a:t>key1=value</a:t>
              </a:r>
              <a:endParaRPr lang="zh-CN" altLang="en-US" sz="1300" kern="12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55576" y="699542"/>
            <a:ext cx="7878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ASP.NET Core </a:t>
            </a:r>
            <a:r>
              <a:rPr lang="zh-CN" altLang="en-US" sz="1400" dirty="0"/>
              <a:t>中的应用配置基于配置提供程序建立的键值</a:t>
            </a:r>
            <a:r>
              <a:rPr lang="zh-CN" altLang="en-US" sz="1400" dirty="0" smtClean="0"/>
              <a:t>对。文件配置提供程序包括下边三种。</a:t>
            </a:r>
            <a:endParaRPr lang="en-US" altLang="zh-CN" sz="1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3507854"/>
            <a:ext cx="786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读取时使用键</a:t>
            </a:r>
            <a:r>
              <a:rPr lang="en-US" altLang="en-US" sz="1400" dirty="0" smtClean="0"/>
              <a:t>section0:</a:t>
            </a:r>
            <a:r>
              <a:rPr lang="en-US" altLang="en-US" sz="1400" dirty="0"/>
              <a:t> </a:t>
            </a:r>
            <a:r>
              <a:rPr lang="en-US" altLang="en-US" sz="1400" dirty="0" smtClean="0"/>
              <a:t>key0</a:t>
            </a:r>
            <a:r>
              <a:rPr lang="zh-CN" altLang="en-US" sz="1400" dirty="0" smtClean="0"/>
              <a:t>读取</a:t>
            </a:r>
            <a:r>
              <a:rPr lang="en-US" altLang="zh-CN" sz="1400" dirty="0" smtClean="0"/>
              <a:t>key0</a:t>
            </a:r>
            <a:r>
              <a:rPr lang="zh-CN" altLang="en-US" sz="1400" dirty="0" smtClean="0"/>
              <a:t>项的配置，键不区分大小写，分隔符冒号（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）作为分层键。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419698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34169</TotalTime>
  <Words>1156</Words>
  <Application>Microsoft Office PowerPoint</Application>
  <PresentationFormat>全屏显示(16:9)</PresentationFormat>
  <Paragraphs>145</Paragraphs>
  <Slides>14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默认设计模板</vt:lpstr>
      <vt:lpstr>2_Office 主题</vt:lpstr>
      <vt:lpstr>4_自定义设计方案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2012年终总结及2013年规划</dc:title>
  <dc:creator>wangxueyan</dc:creator>
  <cp:lastModifiedBy>谭鹏</cp:lastModifiedBy>
  <cp:revision>1682</cp:revision>
  <cp:lastPrinted>2014-12-10T12:43:16Z</cp:lastPrinted>
  <dcterms:created xsi:type="dcterms:W3CDTF">2012-12-28T01:21:22Z</dcterms:created>
  <dcterms:modified xsi:type="dcterms:W3CDTF">2018-11-21T08:46:29Z</dcterms:modified>
</cp:coreProperties>
</file>