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73" r:id="rId3"/>
    <p:sldId id="307" r:id="rId4"/>
    <p:sldId id="308" r:id="rId5"/>
    <p:sldId id="310" r:id="rId6"/>
    <p:sldId id="309" r:id="rId7"/>
    <p:sldId id="311" r:id="rId8"/>
    <p:sldId id="319" r:id="rId9"/>
    <p:sldId id="316" r:id="rId10"/>
    <p:sldId id="312" r:id="rId11"/>
    <p:sldId id="313" r:id="rId12"/>
    <p:sldId id="314" r:id="rId13"/>
    <p:sldId id="315" r:id="rId14"/>
    <p:sldId id="317" r:id="rId15"/>
    <p:sldId id="320" r:id="rId16"/>
    <p:sldId id="277"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6600"/>
    <a:srgbClr val="008080"/>
    <a:srgbClr val="009900"/>
    <a:srgbClr val="F4AF83"/>
    <a:srgbClr val="0099FF"/>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10-08-2024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the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the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5XX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jcrt.org/papers/IJCRT22A6393.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7" name="Rectangle: Rounded Corners 16"/>
          <p:cNvSpPr/>
          <p:nvPr/>
        </p:nvSpPr>
        <p:spPr>
          <a:xfrm>
            <a:off x="755009" y="31495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YouTube Transcript Summarizer</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
        <p:nvSpPr>
          <p:cNvPr id="2" name="Rectangle 1"/>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YouTube Transcript Summarizer</a:t>
            </a:r>
            <a:endParaRPr lang="en-IN" dirty="0"/>
          </a:p>
        </p:txBody>
      </p:sp>
      <p:sp>
        <p:nvSpPr>
          <p:cNvPr id="4" name="Rectangle 3"/>
          <p:cNvSpPr/>
          <p:nvPr/>
        </p:nvSpPr>
        <p:spPr>
          <a:xfrm>
            <a:off x="0" y="6664960"/>
            <a:ext cx="755009" cy="193040"/>
          </a:xfrm>
          <a:prstGeom prst="rect">
            <a:avLst/>
          </a:prstGeom>
          <a:solidFill>
            <a:schemeClr val="accent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11744960" y="6664960"/>
            <a:ext cx="447040" cy="193040"/>
          </a:xfrm>
          <a:prstGeom prst="rect">
            <a:avLst/>
          </a:prstGeom>
          <a:solidFill>
            <a:schemeClr val="accent4"/>
          </a:solid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en-IN" dirty="0"/>
          </a:p>
        </p:txBody>
      </p:sp>
      <p:sp>
        <p:nvSpPr>
          <p:cNvPr id="11" name="Subtitle 11">
            <a:extLst>
              <a:ext uri="{FF2B5EF4-FFF2-40B4-BE49-F238E27FC236}">
                <a16:creationId xmlns:a16="http://schemas.microsoft.com/office/drawing/2014/main" id="{A7E2F4DA-D2B0-48F6-BD25-C823BB335CD6}"/>
              </a:ext>
            </a:extLst>
          </p:cNvPr>
          <p:cNvSpPr/>
          <p:nvPr/>
        </p:nvSpPr>
        <p:spPr>
          <a:xfrm>
            <a:off x="5006992" y="2291254"/>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US" sz="2600" spc="-1" dirty="0">
                <a:solidFill>
                  <a:srgbClr val="000000"/>
                </a:solidFill>
                <a:latin typeface="Times New Roman"/>
              </a:rPr>
              <a:t>A</a:t>
            </a:r>
            <a:r>
              <a:rPr lang="en-US" sz="2600" b="0" strike="noStrike" spc="-1" dirty="0">
                <a:solidFill>
                  <a:srgbClr val="000000"/>
                </a:solidFill>
                <a:latin typeface="Times New Roman"/>
              </a:rPr>
              <a:t>. </a:t>
            </a:r>
            <a:r>
              <a:rPr lang="en-US" sz="2600" spc="-1" dirty="0">
                <a:solidFill>
                  <a:srgbClr val="000000"/>
                </a:solidFill>
                <a:latin typeface="Times New Roman"/>
              </a:rPr>
              <a:t>Dhana Lakshmi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214G1A0519</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Output</a:t>
            </a:r>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pic>
        <p:nvPicPr>
          <p:cNvPr id="11" name="Content Placeholder 10" descr="A screenshot of a computer program&#10;&#10;Description automatically generated">
            <a:extLst>
              <a:ext uri="{FF2B5EF4-FFF2-40B4-BE49-F238E27FC236}">
                <a16:creationId xmlns:a16="http://schemas.microsoft.com/office/drawing/2014/main" id="{438FADA1-6BA6-4155-942B-5566DB951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1180411"/>
            <a:ext cx="10323195" cy="4810814"/>
          </a:xfrm>
        </p:spPr>
      </p:pic>
    </p:spTree>
    <p:extLst>
      <p:ext uri="{BB962C8B-B14F-4D97-AF65-F5344CB8AC3E}">
        <p14:creationId xmlns:p14="http://schemas.microsoft.com/office/powerpoint/2010/main" val="130177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Output</a:t>
            </a:r>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
        <p:nvSpPr>
          <p:cNvPr id="4" name="Content Placeholder 3">
            <a:extLst>
              <a:ext uri="{FF2B5EF4-FFF2-40B4-BE49-F238E27FC236}">
                <a16:creationId xmlns:a16="http://schemas.microsoft.com/office/drawing/2014/main" id="{D581954A-FE97-45ED-83C8-DB28ACB82FC6}"/>
              </a:ext>
            </a:extLst>
          </p:cNvPr>
          <p:cNvSpPr>
            <a:spLocks noGrp="1"/>
          </p:cNvSpPr>
          <p:nvPr>
            <p:ph idx="1"/>
          </p:nvPr>
        </p:nvSpPr>
        <p:spPr/>
        <p:txBody>
          <a:bodyPr/>
          <a:lstStyle/>
          <a:p>
            <a:endParaRPr lang="en-IN"/>
          </a:p>
        </p:txBody>
      </p:sp>
      <p:pic>
        <p:nvPicPr>
          <p:cNvPr id="8" name="Picture 7" descr="A screenshot of a computer&#10;&#10;Description automatically generated">
            <a:extLst>
              <a:ext uri="{FF2B5EF4-FFF2-40B4-BE49-F238E27FC236}">
                <a16:creationId xmlns:a16="http://schemas.microsoft.com/office/drawing/2014/main" id="{C675C85E-E2A9-4780-AFE9-116D6C97160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80035" y="1097279"/>
            <a:ext cx="11359515" cy="5062624"/>
          </a:xfrm>
          <a:prstGeom prst="rect">
            <a:avLst/>
          </a:prstGeom>
        </p:spPr>
      </p:pic>
    </p:spTree>
    <p:extLst>
      <p:ext uri="{BB962C8B-B14F-4D97-AF65-F5344CB8AC3E}">
        <p14:creationId xmlns:p14="http://schemas.microsoft.com/office/powerpoint/2010/main" val="303307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Output</a:t>
            </a:r>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
        <p:nvSpPr>
          <p:cNvPr id="4" name="Content Placeholder 3">
            <a:extLst>
              <a:ext uri="{FF2B5EF4-FFF2-40B4-BE49-F238E27FC236}">
                <a16:creationId xmlns:a16="http://schemas.microsoft.com/office/drawing/2014/main" id="{56B98AC4-167B-4A22-B7D9-87F4B0E621BF}"/>
              </a:ext>
            </a:extLst>
          </p:cNvPr>
          <p:cNvSpPr>
            <a:spLocks noGrp="1"/>
          </p:cNvSpPr>
          <p:nvPr>
            <p:ph idx="1"/>
          </p:nvPr>
        </p:nvSpPr>
        <p:spPr/>
        <p:txBody>
          <a:bodyPr/>
          <a:lstStyle/>
          <a:p>
            <a:endParaRPr lang="en-IN"/>
          </a:p>
        </p:txBody>
      </p:sp>
      <p:pic>
        <p:nvPicPr>
          <p:cNvPr id="8" name="Picture 7" descr="A screenshot of a computer&#10;&#10;Description automatically generated">
            <a:extLst>
              <a:ext uri="{FF2B5EF4-FFF2-40B4-BE49-F238E27FC236}">
                <a16:creationId xmlns:a16="http://schemas.microsoft.com/office/drawing/2014/main" id="{4CC56E2F-B8CC-4448-B4FF-8B226D17B13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9505" y="1097279"/>
            <a:ext cx="11268595" cy="5234333"/>
          </a:xfrm>
          <a:prstGeom prst="rect">
            <a:avLst/>
          </a:prstGeom>
        </p:spPr>
      </p:pic>
    </p:spTree>
    <p:extLst>
      <p:ext uri="{BB962C8B-B14F-4D97-AF65-F5344CB8AC3E}">
        <p14:creationId xmlns:p14="http://schemas.microsoft.com/office/powerpoint/2010/main" val="286560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Output</a:t>
            </a:r>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
        <p:nvSpPr>
          <p:cNvPr id="4" name="Content Placeholder 3">
            <a:extLst>
              <a:ext uri="{FF2B5EF4-FFF2-40B4-BE49-F238E27FC236}">
                <a16:creationId xmlns:a16="http://schemas.microsoft.com/office/drawing/2014/main" id="{EE718D98-63B1-457B-8302-872DDDEB1167}"/>
              </a:ext>
            </a:extLst>
          </p:cNvPr>
          <p:cNvSpPr>
            <a:spLocks noGrp="1"/>
          </p:cNvSpPr>
          <p:nvPr>
            <p:ph idx="1"/>
          </p:nvPr>
        </p:nvSpPr>
        <p:spPr/>
        <p:txBody>
          <a:bodyPr/>
          <a:lstStyle/>
          <a:p>
            <a:endParaRPr lang="en-IN"/>
          </a:p>
        </p:txBody>
      </p:sp>
      <p:pic>
        <p:nvPicPr>
          <p:cNvPr id="8" name="Picture 7" descr="A screenshot of a computer&#10;&#10;Description automatically generated">
            <a:extLst>
              <a:ext uri="{FF2B5EF4-FFF2-40B4-BE49-F238E27FC236}">
                <a16:creationId xmlns:a16="http://schemas.microsoft.com/office/drawing/2014/main" id="{E132EAA0-542D-4C10-8E78-C22635FEB89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9505" y="1097279"/>
            <a:ext cx="11401945" cy="5163240"/>
          </a:xfrm>
          <a:prstGeom prst="rect">
            <a:avLst/>
          </a:prstGeom>
        </p:spPr>
      </p:pic>
    </p:spTree>
    <p:extLst>
      <p:ext uri="{BB962C8B-B14F-4D97-AF65-F5344CB8AC3E}">
        <p14:creationId xmlns:p14="http://schemas.microsoft.com/office/powerpoint/2010/main" val="1505943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Output</a:t>
            </a:r>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pic>
        <p:nvPicPr>
          <p:cNvPr id="8" name="Content Placeholder 7" descr="A screenshot of a computer&#10;&#10;Description automatically generated">
            <a:extLst>
              <a:ext uri="{FF2B5EF4-FFF2-40B4-BE49-F238E27FC236}">
                <a16:creationId xmlns:a16="http://schemas.microsoft.com/office/drawing/2014/main" id="{F25EAE62-8386-4E08-96D6-C41D1465898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2458" y="1096803"/>
            <a:ext cx="10799442" cy="5395912"/>
          </a:xfrm>
          <a:prstGeom prst="rect">
            <a:avLst/>
          </a:prstGeom>
        </p:spPr>
      </p:pic>
    </p:spTree>
    <p:extLst>
      <p:ext uri="{BB962C8B-B14F-4D97-AF65-F5344CB8AC3E}">
        <p14:creationId xmlns:p14="http://schemas.microsoft.com/office/powerpoint/2010/main" val="3484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1639"/>
            <a:ext cx="12192000" cy="714892"/>
          </a:xfrm>
        </p:spPr>
        <p:txBody>
          <a:bodyPr/>
          <a:lstStyle/>
          <a:p>
            <a:r>
              <a:rPr lang="en-IN" dirty="0"/>
              <a:t>Conclusion</a:t>
            </a:r>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
        <p:nvSpPr>
          <p:cNvPr id="4" name="Content Placeholder 3">
            <a:extLst>
              <a:ext uri="{FF2B5EF4-FFF2-40B4-BE49-F238E27FC236}">
                <a16:creationId xmlns:a16="http://schemas.microsoft.com/office/drawing/2014/main" id="{6DF687DB-F257-44AF-BC5E-0F0A1BA1F8C0}"/>
              </a:ext>
            </a:extLst>
          </p:cNvPr>
          <p:cNvSpPr>
            <a:spLocks noGrp="1"/>
          </p:cNvSpPr>
          <p:nvPr>
            <p:ph idx="1"/>
          </p:nvPr>
        </p:nvSpPr>
        <p:spPr/>
        <p:txBody>
          <a:bodyPr/>
          <a:lstStyle/>
          <a:p>
            <a:r>
              <a:rPr lang="en-US" dirty="0"/>
              <a:t>The YouTube Transcript Summarizer offers an efficient solution for condensing lengthy video content into concise text summaries. By using spacy module, we can extract key insights, main points, and important information from videos, enabling users to quickly grasp the essence of the content without having to watch the entire video.</a:t>
            </a:r>
          </a:p>
          <a:p>
            <a:r>
              <a:rPr lang="en-US" dirty="0"/>
              <a:t>This is particularly valuable in today's fast-paced digital landscape, where time is often limited, and users are constantly seeking efficient ways to consume content.</a:t>
            </a:r>
          </a:p>
          <a:p>
            <a:r>
              <a:rPr lang="en-US" dirty="0"/>
              <a:t>Overall, it enhance the user experience, providing a streamlined and efficient approach to accessing and comprehending video content.</a:t>
            </a:r>
          </a:p>
          <a:p>
            <a:endParaRPr lang="en-IN" dirty="0"/>
          </a:p>
        </p:txBody>
      </p:sp>
    </p:spTree>
    <p:extLst>
      <p:ext uri="{BB962C8B-B14F-4D97-AF65-F5344CB8AC3E}">
        <p14:creationId xmlns:p14="http://schemas.microsoft.com/office/powerpoint/2010/main" val="33482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References</a:t>
            </a:r>
          </a:p>
        </p:txBody>
      </p:sp>
      <p:sp>
        <p:nvSpPr>
          <p:cNvPr id="3" name="Content Placeholder 2"/>
          <p:cNvSpPr>
            <a:spLocks noGrp="1"/>
          </p:cNvSpPr>
          <p:nvPr>
            <p:ph idx="1"/>
          </p:nvPr>
        </p:nvSpPr>
        <p:spPr/>
        <p:txBody>
          <a:bodyPr>
            <a:normAutofit/>
          </a:bodyPr>
          <a:lstStyle/>
          <a:p>
            <a:pPr lvl="0">
              <a:lnSpc>
                <a:spcPct val="150000"/>
              </a:lnSpc>
              <a:buFont typeface="Arial" panose="020B0604020202020204" pitchFamily="34" charset="0"/>
              <a:buChar char="•"/>
              <a:tabLst>
                <a:tab pos="457200" algn="l"/>
              </a:tabLst>
            </a:pPr>
            <a:r>
              <a:rPr lang="en-IN" sz="2400" u="sng" dirty="0">
                <a:solidFill>
                  <a:schemeClr val="accent1">
                    <a:lumMod val="75000"/>
                  </a:schemeClr>
                </a:solidFill>
                <a:hlinkClick r:id="rId2"/>
              </a:rPr>
              <a:t>https://ijcrt.org/papers/IJCRT22A6393.pdf</a:t>
            </a:r>
            <a:endParaRPr lang="en-IN" sz="2400" u="sng" dirty="0">
              <a:solidFill>
                <a:schemeClr val="accent1">
                  <a:lumMod val="75000"/>
                </a:schemeClr>
              </a:solidFill>
            </a:endParaRPr>
          </a:p>
          <a:p>
            <a:pPr lvl="0">
              <a:lnSpc>
                <a:spcPct val="150000"/>
              </a:lnSpc>
              <a:buFont typeface="Arial" panose="020B0604020202020204" pitchFamily="34" charset="0"/>
              <a:buChar char="•"/>
              <a:tabLst>
                <a:tab pos="457200" algn="l"/>
              </a:tabLst>
            </a:pPr>
            <a:r>
              <a:rPr lang="en-IN" sz="2400" u="sng">
                <a:solidFill>
                  <a:schemeClr val="accent1">
                    <a:lumMod val="75000"/>
                  </a:schemeClr>
                </a:solidFill>
              </a:rPr>
              <a:t>https://www.geeksforgeeks.org/python-virtual-environment/</a:t>
            </a:r>
            <a:endParaRPr lang="en-IN" sz="2400" u="sng" dirty="0">
              <a:solidFill>
                <a:schemeClr val="accent1">
                  <a:lumMod val="75000"/>
                </a:schemeClr>
              </a:solidFill>
            </a:endParaRPr>
          </a:p>
          <a:p>
            <a:pPr lvl="0">
              <a:lnSpc>
                <a:spcPct val="150000"/>
              </a:lnSpc>
              <a:buFont typeface="Arial" panose="020B0604020202020204" pitchFamily="34" charset="0"/>
              <a:buChar char="•"/>
              <a:tabLst>
                <a:tab pos="457200" algn="l"/>
              </a:tabLst>
            </a:pPr>
            <a:endParaRPr lang="en-IN" sz="2400" u="sng" dirty="0">
              <a:solidFill>
                <a:schemeClr val="accent1">
                  <a:lumMod val="75000"/>
                </a:schemeClr>
              </a:solidFill>
            </a:endParaRPr>
          </a:p>
          <a:p>
            <a:pPr lvl="0">
              <a:lnSpc>
                <a:spcPct val="150000"/>
              </a:lnSpc>
              <a:buFont typeface="Arial" panose="020B0604020202020204" pitchFamily="34" charset="0"/>
              <a:buChar char="•"/>
              <a:tabLst>
                <a:tab pos="457200" algn="l"/>
              </a:tabLst>
            </a:pPr>
            <a:endParaRPr lang="en-IN" sz="2400" u="sng" dirty="0">
              <a:solidFill>
                <a:schemeClr val="accent1">
                  <a:lumMod val="75000"/>
                </a:schemeClr>
              </a:solidFill>
            </a:endParaRPr>
          </a:p>
          <a:p>
            <a:pPr>
              <a:lnSpc>
                <a:spcPct val="150000"/>
              </a:lnSpc>
              <a:buFont typeface="Arial" panose="020B0604020202020204" pitchFamily="34" charset="0"/>
              <a:buChar char="•"/>
              <a:tabLst>
                <a:tab pos="457200" algn="l"/>
              </a:tabLst>
            </a:pPr>
            <a:endParaRPr lang="en-IN" sz="2400" dirty="0">
              <a:effectLst/>
              <a:latin typeface="Times New Roman" panose="02020603050405020304" pitchFamily="18" charset="0"/>
              <a:ea typeface="Times New Roman" panose="02020603050405020304" pitchFamily="18" charset="0"/>
            </a:endParaRPr>
          </a:p>
          <a:p>
            <a:pPr marL="0" indent="0">
              <a:lnSpc>
                <a:spcPct val="150000"/>
              </a:lnSpc>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2" y="0"/>
            <a:ext cx="12191998" cy="232759"/>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youTube</a:t>
            </a:r>
            <a:r>
              <a:rPr lang="en-US" dirty="0"/>
              <a:t> Transcript Summarizer</a:t>
            </a:r>
            <a:endParaRPr lang="en-IN" dirty="0"/>
          </a:p>
        </p:txBody>
      </p:sp>
      <p:sp>
        <p:nvSpPr>
          <p:cNvPr id="6" name="Rectangle 5"/>
          <p:cNvSpPr/>
          <p:nvPr/>
        </p:nvSpPr>
        <p:spPr>
          <a:xfrm>
            <a:off x="0" y="6641867"/>
            <a:ext cx="751840" cy="21613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0" y="0"/>
            <a:ext cx="12192000" cy="213360"/>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4" name="Rectangle 3"/>
          <p:cNvSpPr/>
          <p:nvPr/>
        </p:nvSpPr>
        <p:spPr>
          <a:xfrm>
            <a:off x="0" y="6654800"/>
            <a:ext cx="782320" cy="2032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r:embed="rId3"/>
                    </a:ext>
                  </a:extLst>
                </a:blip>
              </a:buBlip>
            </a:pPr>
            <a:r>
              <a:rPr lang="en-US" sz="2400" dirty="0"/>
              <a:t>Abstract</a:t>
            </a:r>
          </a:p>
          <a:p>
            <a:pPr marL="462280" indent="-462280">
              <a:buBlip>
                <a:blip r:embed="rId2">
                  <a:extLst>
                    <a:ext uri="{96DAC541-7B7A-43D3-8B79-37D633B846F1}">
                      <asvg:svgBlip xmlns:asvg="http://schemas.microsoft.com/office/drawing/2016/SVG/main" r:embed="rId3"/>
                    </a:ext>
                  </a:extLst>
                </a:blip>
              </a:buBlip>
            </a:pPr>
            <a:r>
              <a:rPr lang="en-US" altLang="en-IN" sz="2400" dirty="0"/>
              <a:t>Introduction</a:t>
            </a:r>
          </a:p>
          <a:p>
            <a:pPr marL="462280" indent="-462280">
              <a:buBlip>
                <a:blip r:embed="rId2">
                  <a:extLst>
                    <a:ext uri="{96DAC541-7B7A-43D3-8B79-37D633B846F1}">
                      <asvg:svgBlip xmlns:asvg="http://schemas.microsoft.com/office/drawing/2016/SVG/main" r:embed="rId3"/>
                    </a:ext>
                  </a:extLst>
                </a:blip>
              </a:buBlip>
            </a:pPr>
            <a:r>
              <a:rPr lang="en-US" sz="2400" dirty="0"/>
              <a:t>Project Explanation</a:t>
            </a:r>
          </a:p>
          <a:p>
            <a:pPr marL="462280" indent="-462280">
              <a:buBlip>
                <a:blip r:embed="rId2">
                  <a:extLst>
                    <a:ext uri="{96DAC541-7B7A-43D3-8B79-37D633B846F1}">
                      <asvg:svgBlip xmlns:asvg="http://schemas.microsoft.com/office/drawing/2016/SVG/main" r:embed="rId3"/>
                    </a:ext>
                  </a:extLst>
                </a:blip>
              </a:buBlip>
            </a:pPr>
            <a:r>
              <a:rPr lang="en-US" sz="2400" dirty="0"/>
              <a:t>Conclusion</a:t>
            </a:r>
          </a:p>
          <a:p>
            <a:pPr marL="462280" indent="-462280">
              <a:buBlip>
                <a:blip r:embed="rId2">
                  <a:extLst>
                    <a:ext uri="{96DAC541-7B7A-43D3-8B79-37D633B846F1}">
                      <asvg:svgBlip xmlns:asvg="http://schemas.microsoft.com/office/drawing/2016/SVG/main" r:embed="rId3"/>
                    </a:ext>
                  </a:extLst>
                </a:blip>
              </a:buBlip>
            </a:pPr>
            <a:r>
              <a:rPr lang="en-IN" sz="2400" dirty="0"/>
              <a:t>References</a:t>
            </a:r>
            <a:endParaRPr lang="en-US" sz="2400" dirty="0"/>
          </a:p>
          <a:p>
            <a:pPr marL="0" indent="0">
              <a:buNone/>
            </a:pPr>
            <a:endParaRPr lang="en-IN" dirty="0"/>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Abstract</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	People who are watching YouTube videos daily which can be educational, documentary or of any genre with longer length which will consume more time. The "</a:t>
            </a:r>
            <a:r>
              <a:rPr lang="en-US" b="1" dirty="0"/>
              <a:t>YouTube Transcript Summarizer</a:t>
            </a:r>
            <a:r>
              <a:rPr lang="en-US" dirty="0"/>
              <a:t>" helps to save time by creating summarized content. This project is a </a:t>
            </a:r>
            <a:r>
              <a:rPr lang="en-US" b="1" dirty="0"/>
              <a:t>Python-based application </a:t>
            </a:r>
            <a:r>
              <a:rPr lang="en-US" dirty="0"/>
              <a:t>that utilizes the </a:t>
            </a:r>
            <a:r>
              <a:rPr lang="en-US" b="1" dirty="0"/>
              <a:t>Spacy</a:t>
            </a:r>
            <a:r>
              <a:rPr lang="en-US" dirty="0"/>
              <a:t> open-source library to generate summarized text from YouTube videos. Spacy offers the capabilities of parsing through words and identifying parts of speech, identifying noun chunks and verbs, etc. This project uses the YouTube Transcript API library to extract video information, including transcripts. The generated summary is displayed to the user through a </a:t>
            </a:r>
            <a:r>
              <a:rPr lang="en-US" b="1" dirty="0"/>
              <a:t>Streamlit</a:t>
            </a:r>
            <a:r>
              <a:rPr lang="en-US" dirty="0"/>
              <a:t> library, providing a user-friendly interface for quick and easy understanding of the main points of a video without having to watch the entire thing. Overall, this project is a useful for researchers, students, and anyone looking to save time by quickly understanding the content of YouTube videos.</a:t>
            </a:r>
          </a:p>
          <a:p>
            <a:pPr marL="0" indent="0">
              <a:buNone/>
            </a:pPr>
            <a:endParaRPr lang="en-US" dirty="0"/>
          </a:p>
          <a:p>
            <a:pPr marL="0" indent="0">
              <a:buNone/>
            </a:pPr>
            <a:r>
              <a:rPr lang="en-US" b="1" dirty="0"/>
              <a:t>Keywords : </a:t>
            </a:r>
            <a:r>
              <a:rPr lang="en-US" dirty="0"/>
              <a:t>Python, Spacy,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YouTube Transcript API, </a:t>
            </a:r>
            <a:r>
              <a:rPr lang="en-US" dirty="0"/>
              <a:t>Streamlit</a:t>
            </a:r>
            <a:endParaRPr lang="en-IN" b="1" dirty="0"/>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Tree>
    <p:extLst>
      <p:ext uri="{BB962C8B-B14F-4D97-AF65-F5344CB8AC3E}">
        <p14:creationId xmlns:p14="http://schemas.microsoft.com/office/powerpoint/2010/main" val="133608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Introduction</a:t>
            </a:r>
            <a:endParaRPr lang="en-IN" dirty="0"/>
          </a:p>
        </p:txBody>
      </p:sp>
      <p:sp>
        <p:nvSpPr>
          <p:cNvPr id="3" name="Content Placeholder 2"/>
          <p:cNvSpPr>
            <a:spLocks noGrp="1"/>
          </p:cNvSpPr>
          <p:nvPr>
            <p:ph idx="1"/>
          </p:nvPr>
        </p:nvSpPr>
        <p:spPr/>
        <p:txBody>
          <a:bodyPr>
            <a:normAutofit/>
          </a:bodyPr>
          <a:lstStyle/>
          <a:p>
            <a:pPr>
              <a:lnSpc>
                <a:spcPct val="100000"/>
              </a:lnSpc>
            </a:pPr>
            <a:r>
              <a:rPr lang="en-US" dirty="0"/>
              <a:t>Imagine you come across an interesting YouTube video, but you don't have time to watch the entire thing. That's where our project comes in. </a:t>
            </a:r>
          </a:p>
          <a:p>
            <a:pPr>
              <a:lnSpc>
                <a:spcPct val="100000"/>
              </a:lnSpc>
            </a:pPr>
            <a:r>
              <a:rPr lang="en-US" dirty="0"/>
              <a:t>We've built an application that takes the URL of a YouTube video and percentage of summarization which gives you a quick transcript and easy-to-understand summary. </a:t>
            </a:r>
          </a:p>
          <a:p>
            <a:pPr>
              <a:lnSpc>
                <a:spcPct val="100000"/>
              </a:lnSpc>
            </a:pPr>
            <a:r>
              <a:rPr lang="en-US" dirty="0"/>
              <a:t>It's like reading the highlights of a book instead of going through every page.</a:t>
            </a:r>
          </a:p>
          <a:p>
            <a:pPr>
              <a:lnSpc>
                <a:spcPct val="100000"/>
              </a:lnSpc>
            </a:pPr>
            <a:r>
              <a:rPr lang="en-US" dirty="0"/>
              <a:t> Using technologies like Spacy and Streamlit, our project aims to make YouTube content more accessible, saving you time and helping you find the information you need faster.</a:t>
            </a:r>
            <a:endParaRPr lang="en-IN" b="1" dirty="0"/>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Tree>
    <p:extLst>
      <p:ext uri="{BB962C8B-B14F-4D97-AF65-F5344CB8AC3E}">
        <p14:creationId xmlns:p14="http://schemas.microsoft.com/office/powerpoint/2010/main" val="75841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Back End</a:t>
            </a:r>
            <a:endParaRPr lang="en-IN" dirty="0"/>
          </a:p>
        </p:txBody>
      </p:sp>
      <p:sp>
        <p:nvSpPr>
          <p:cNvPr id="3" name="Content Placeholder 2"/>
          <p:cNvSpPr>
            <a:spLocks noGrp="1"/>
          </p:cNvSpPr>
          <p:nvPr>
            <p:ph idx="1"/>
          </p:nvPr>
        </p:nvSpPr>
        <p:spPr/>
        <p:txBody>
          <a:bodyPr>
            <a:normAutofit/>
          </a:bodyPr>
          <a:lstStyle/>
          <a:p>
            <a:pPr>
              <a:lnSpc>
                <a:spcPct val="100000"/>
              </a:lnSpc>
            </a:pPr>
            <a:r>
              <a:rPr lang="en-US" dirty="0"/>
              <a:t>We create a back-end application directory containing virtual </a:t>
            </a:r>
            <a:r>
              <a:rPr lang="en-US" dirty="0" err="1"/>
              <a:t>environfiles</a:t>
            </a:r>
            <a:endParaRPr lang="en-US" dirty="0"/>
          </a:p>
          <a:p>
            <a:pPr>
              <a:lnSpc>
                <a:spcPct val="100000"/>
              </a:lnSpc>
            </a:pPr>
            <a:r>
              <a:rPr lang="en-US" dirty="0"/>
              <a:t>We created a virtual environment. A Python </a:t>
            </a:r>
            <a:r>
              <a:rPr lang="en-US" b="1" dirty="0"/>
              <a:t>Virtual Environment</a:t>
            </a:r>
            <a:r>
              <a:rPr lang="en-US" dirty="0"/>
              <a:t> is an isolated space where you can work on your Python projects, separately from your system-installed Python.</a:t>
            </a:r>
          </a:p>
          <a:p>
            <a:pPr>
              <a:lnSpc>
                <a:spcPct val="100000"/>
              </a:lnSpc>
            </a:pPr>
            <a:r>
              <a:rPr lang="en-US" dirty="0"/>
              <a:t>We use ‘</a:t>
            </a:r>
            <a:r>
              <a:rPr lang="en-US" b="1" dirty="0" err="1"/>
              <a:t>venv</a:t>
            </a:r>
            <a:r>
              <a:rPr lang="en-US" dirty="0"/>
              <a:t>’ to create a virtual environment in Python. venv creates a folder that contains all the necessary executables to use the packages that a Python project would need.</a:t>
            </a:r>
          </a:p>
          <a:p>
            <a:pPr>
              <a:lnSpc>
                <a:spcPct val="100000"/>
              </a:lnSpc>
            </a:pPr>
            <a:r>
              <a:rPr lang="en-US" dirty="0"/>
              <a:t>After creating a virtual environment, we need to activate it. </a:t>
            </a:r>
            <a:endParaRPr lang="en-IN" dirty="0"/>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Tree>
    <p:extLst>
      <p:ext uri="{BB962C8B-B14F-4D97-AF65-F5344CB8AC3E}">
        <p14:creationId xmlns:p14="http://schemas.microsoft.com/office/powerpoint/2010/main" val="335523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Get Transcript</a:t>
            </a:r>
          </a:p>
        </p:txBody>
      </p:sp>
      <p:sp>
        <p:nvSpPr>
          <p:cNvPr id="3" name="Content Placeholder 2"/>
          <p:cNvSpPr>
            <a:spLocks noGrp="1"/>
          </p:cNvSpPr>
          <p:nvPr>
            <p:ph idx="1"/>
          </p:nvPr>
        </p:nvSpPr>
        <p:spPr/>
        <p:txBody>
          <a:bodyPr>
            <a:normAutofit/>
          </a:bodyPr>
          <a:lstStyle/>
          <a:p>
            <a:pPr>
              <a:lnSpc>
                <a:spcPct val="100000"/>
              </a:lnSpc>
            </a:pPr>
            <a:r>
              <a:rPr lang="en-US" dirty="0"/>
              <a:t>Here we are utilizing a python API i.e., </a:t>
            </a:r>
            <a:r>
              <a:rPr lang="en-US" b="1" dirty="0"/>
              <a:t>YouTubeTranscriptApi</a:t>
            </a:r>
            <a:r>
              <a:rPr lang="en-US" dirty="0"/>
              <a:t> which allows you to get the transcripts/subtitles for a given YouTube video. </a:t>
            </a:r>
          </a:p>
          <a:p>
            <a:pPr>
              <a:lnSpc>
                <a:spcPct val="100000"/>
              </a:lnSpc>
            </a:pPr>
            <a:r>
              <a:rPr lang="en-US" dirty="0"/>
              <a:t>In this module we have a function called get_transcript() which will accept YouTube video id as an input parameter and return parsed full transcript as output. </a:t>
            </a:r>
          </a:p>
          <a:p>
            <a:pPr>
              <a:lnSpc>
                <a:spcPct val="100000"/>
              </a:lnSpc>
            </a:pPr>
            <a:r>
              <a:rPr lang="en-US" dirty="0"/>
              <a:t>we get the transcript as a collection of dictionaries in </a:t>
            </a:r>
          </a:p>
          <a:p>
            <a:pPr marL="0" indent="0">
              <a:lnSpc>
                <a:spcPct val="100000"/>
              </a:lnSpc>
              <a:buNone/>
            </a:pPr>
            <a:r>
              <a:rPr lang="en-US" dirty="0"/>
              <a:t>a list data structure with keys text, start and duration </a:t>
            </a:r>
          </a:p>
          <a:p>
            <a:pPr>
              <a:lnSpc>
                <a:spcPct val="100000"/>
              </a:lnSpc>
            </a:pPr>
            <a:r>
              <a:rPr lang="en-US" dirty="0"/>
              <a:t>So, we extract only the ‘</a:t>
            </a:r>
            <a:r>
              <a:rPr lang="en-US" b="1" dirty="0"/>
              <a:t>text</a:t>
            </a:r>
            <a:r>
              <a:rPr lang="en-US" dirty="0"/>
              <a:t>’ from the response</a:t>
            </a:r>
          </a:p>
          <a:p>
            <a:pPr marL="0" indent="0">
              <a:lnSpc>
                <a:spcPct val="100000"/>
              </a:lnSpc>
              <a:buNone/>
            </a:pPr>
            <a:r>
              <a:rPr lang="en-US" dirty="0"/>
              <a:t>to return the transcript in whole </a:t>
            </a:r>
            <a:r>
              <a:rPr lang="en-US" b="1" dirty="0"/>
              <a:t>string</a:t>
            </a:r>
            <a:r>
              <a:rPr lang="en-US" dirty="0"/>
              <a:t> </a:t>
            </a:r>
            <a:r>
              <a:rPr lang="en-US" b="1" dirty="0"/>
              <a:t>format</a:t>
            </a:r>
            <a:r>
              <a:rPr lang="en-US" dirty="0"/>
              <a:t>.</a:t>
            </a:r>
            <a:endParaRPr lang="en-IN" dirty="0"/>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pic>
        <p:nvPicPr>
          <p:cNvPr id="10" name="Picture 9" descr="A screenshot of a computer code&#10;&#10;Description automatically generated">
            <a:extLst>
              <a:ext uri="{FF2B5EF4-FFF2-40B4-BE49-F238E27FC236}">
                <a16:creationId xmlns:a16="http://schemas.microsoft.com/office/drawing/2014/main" id="{69265AB7-7974-4157-A4EB-E56695497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667" y="3057525"/>
            <a:ext cx="3751058" cy="3067050"/>
          </a:xfrm>
          <a:prstGeom prst="rect">
            <a:avLst/>
          </a:prstGeom>
        </p:spPr>
      </p:pic>
    </p:spTree>
    <p:extLst>
      <p:ext uri="{BB962C8B-B14F-4D97-AF65-F5344CB8AC3E}">
        <p14:creationId xmlns:p14="http://schemas.microsoft.com/office/powerpoint/2010/main" val="320634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Text Summarization</a:t>
            </a:r>
          </a:p>
        </p:txBody>
      </p:sp>
      <p:sp>
        <p:nvSpPr>
          <p:cNvPr id="3" name="Content Placeholder 2"/>
          <p:cNvSpPr>
            <a:spLocks noGrp="1"/>
          </p:cNvSpPr>
          <p:nvPr>
            <p:ph idx="1"/>
          </p:nvPr>
        </p:nvSpPr>
        <p:spPr/>
        <p:txBody>
          <a:bodyPr>
            <a:normAutofit lnSpcReduction="10000"/>
          </a:bodyPr>
          <a:lstStyle/>
          <a:p>
            <a:pPr>
              <a:lnSpc>
                <a:spcPct val="100000"/>
              </a:lnSpc>
            </a:pPr>
            <a:r>
              <a:rPr lang="en-US" dirty="0"/>
              <a:t>Text summarization is the task of shortening longer text into a precise summary that preserves key information content and overall meaning. </a:t>
            </a:r>
          </a:p>
          <a:p>
            <a:pPr>
              <a:lnSpc>
                <a:spcPct val="100000"/>
              </a:lnSpc>
            </a:pPr>
            <a:r>
              <a:rPr lang="en-US" dirty="0"/>
              <a:t>In our Project we use </a:t>
            </a:r>
            <a:r>
              <a:rPr lang="en-US" b="1" dirty="0"/>
              <a:t>Spacy Summarization</a:t>
            </a:r>
            <a:r>
              <a:rPr lang="en-US" dirty="0"/>
              <a:t> algorithm which is a </a:t>
            </a:r>
            <a:r>
              <a:rPr lang="en-US" b="1" dirty="0"/>
              <a:t>Frequency Based Approach</a:t>
            </a:r>
            <a:r>
              <a:rPr lang="en-US" dirty="0"/>
              <a:t>. </a:t>
            </a:r>
          </a:p>
          <a:p>
            <a:pPr>
              <a:lnSpc>
                <a:spcPct val="100000"/>
              </a:lnSpc>
            </a:pPr>
            <a:r>
              <a:rPr lang="en-US" b="1" dirty="0"/>
              <a:t>Spacy</a:t>
            </a:r>
            <a:r>
              <a:rPr lang="en-US" dirty="0"/>
              <a:t> is a popular open-source library for natural language processing (NLP) in Python. It offers powerful features for text processing and analysis that can be utilized for summarization tasks.</a:t>
            </a:r>
          </a:p>
          <a:p>
            <a:pPr>
              <a:lnSpc>
                <a:spcPct val="100000"/>
              </a:lnSpc>
            </a:pPr>
            <a:r>
              <a:rPr lang="en-US" dirty="0"/>
              <a:t>Stopwords are often removed during text processing to reduce noise and focus on the more meaningful words in a document.</a:t>
            </a:r>
          </a:p>
          <a:p>
            <a:pPr>
              <a:lnSpc>
                <a:spcPct val="100000"/>
              </a:lnSpc>
            </a:pPr>
            <a:r>
              <a:rPr lang="en-US" dirty="0"/>
              <a:t>This algorithm calculates the frequency of each meaningful words in transcript then it will assign the frequency to each sentence based on the frequency of words in that sentence.</a:t>
            </a:r>
          </a:p>
          <a:p>
            <a:pPr>
              <a:lnSpc>
                <a:spcPct val="100000"/>
              </a:lnSpc>
            </a:pPr>
            <a:endParaRPr lang="en-US" dirty="0"/>
          </a:p>
          <a:p>
            <a:pPr>
              <a:lnSpc>
                <a:spcPct val="100000"/>
              </a:lnSpc>
            </a:pPr>
            <a:endParaRPr lang="en-US" dirty="0"/>
          </a:p>
          <a:p>
            <a:pPr>
              <a:lnSpc>
                <a:spcPct val="100000"/>
              </a:lnSpc>
            </a:pPr>
            <a:endParaRPr lang="en-IN" b="1" dirty="0"/>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Tree>
    <p:extLst>
      <p:ext uri="{BB962C8B-B14F-4D97-AF65-F5344CB8AC3E}">
        <p14:creationId xmlns:p14="http://schemas.microsoft.com/office/powerpoint/2010/main" val="309642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Text Summarization</a:t>
            </a:r>
          </a:p>
        </p:txBody>
      </p:sp>
      <p:sp>
        <p:nvSpPr>
          <p:cNvPr id="3" name="Content Placeholder 2"/>
          <p:cNvSpPr>
            <a:spLocks noGrp="1"/>
          </p:cNvSpPr>
          <p:nvPr>
            <p:ph idx="1"/>
          </p:nvPr>
        </p:nvSpPr>
        <p:spPr/>
        <p:txBody>
          <a:bodyPr>
            <a:normAutofit/>
          </a:bodyPr>
          <a:lstStyle/>
          <a:p>
            <a:pPr>
              <a:lnSpc>
                <a:spcPct val="100000"/>
              </a:lnSpc>
            </a:pPr>
            <a:r>
              <a:rPr lang="en-US" dirty="0"/>
              <a:t>Based on the Summarization percent it will calculate the </a:t>
            </a:r>
            <a:r>
              <a:rPr lang="en-US" dirty="0" err="1"/>
              <a:t>select_length</a:t>
            </a:r>
            <a:r>
              <a:rPr lang="en-US" dirty="0"/>
              <a:t> value.</a:t>
            </a:r>
          </a:p>
          <a:p>
            <a:pPr>
              <a:lnSpc>
                <a:spcPct val="100000"/>
              </a:lnSpc>
            </a:pPr>
            <a:r>
              <a:rPr lang="en-US" dirty="0"/>
              <a:t>The </a:t>
            </a:r>
            <a:r>
              <a:rPr lang="en-US" b="1" dirty="0"/>
              <a:t>‘</a:t>
            </a:r>
            <a:r>
              <a:rPr lang="en-US" b="1" dirty="0" err="1"/>
              <a:t>nlargest</a:t>
            </a:r>
            <a:r>
              <a:rPr lang="en-US" b="1" dirty="0"/>
              <a:t>’ </a:t>
            </a:r>
            <a:r>
              <a:rPr lang="en-US" dirty="0"/>
              <a:t>function from the </a:t>
            </a:r>
            <a:r>
              <a:rPr lang="en-US" b="1" dirty="0"/>
              <a:t>‘</a:t>
            </a:r>
            <a:r>
              <a:rPr lang="en-US" b="1" dirty="0" err="1"/>
              <a:t>heapq</a:t>
            </a:r>
            <a:r>
              <a:rPr lang="en-US" b="1" dirty="0"/>
              <a:t>’</a:t>
            </a:r>
            <a:r>
              <a:rPr lang="en-US" dirty="0"/>
              <a:t> module in Python is used to find the n largest elements from a list. It's often used to find the top N elements based on a specific criterion. </a:t>
            </a:r>
          </a:p>
          <a:p>
            <a:pPr>
              <a:lnSpc>
                <a:spcPct val="100000"/>
              </a:lnSpc>
            </a:pPr>
            <a:r>
              <a:rPr lang="en-US" dirty="0"/>
              <a:t>The ‘</a:t>
            </a:r>
            <a:r>
              <a:rPr lang="en-US" dirty="0" err="1"/>
              <a:t>nlargest</a:t>
            </a:r>
            <a:r>
              <a:rPr lang="en-US" dirty="0"/>
              <a:t>’ function gives output in the form of list.</a:t>
            </a:r>
          </a:p>
          <a:p>
            <a:pPr>
              <a:lnSpc>
                <a:spcPct val="100000"/>
              </a:lnSpc>
            </a:pPr>
            <a:r>
              <a:rPr lang="en-US" dirty="0"/>
              <a:t>By using join() function we join the values of this list into one paragraph and displays the summary.</a:t>
            </a:r>
          </a:p>
          <a:p>
            <a:pPr>
              <a:lnSpc>
                <a:spcPct val="100000"/>
              </a:lnSpc>
            </a:pPr>
            <a:endParaRPr lang="en-US" dirty="0"/>
          </a:p>
          <a:p>
            <a:pPr>
              <a:lnSpc>
                <a:spcPct val="100000"/>
              </a:lnSpc>
            </a:pPr>
            <a:endParaRPr lang="en-US" dirty="0"/>
          </a:p>
          <a:p>
            <a:pPr>
              <a:lnSpc>
                <a:spcPct val="100000"/>
              </a:lnSpc>
            </a:pPr>
            <a:endParaRPr lang="en-IN" b="1" dirty="0"/>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Tree>
    <p:extLst>
      <p:ext uri="{BB962C8B-B14F-4D97-AF65-F5344CB8AC3E}">
        <p14:creationId xmlns:p14="http://schemas.microsoft.com/office/powerpoint/2010/main" val="343314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Front End</a:t>
            </a:r>
          </a:p>
        </p:txBody>
      </p:sp>
      <p:sp>
        <p:nvSpPr>
          <p:cNvPr id="3" name="Content Placeholder 2"/>
          <p:cNvSpPr>
            <a:spLocks noGrp="1"/>
          </p:cNvSpPr>
          <p:nvPr>
            <p:ph idx="1"/>
          </p:nvPr>
        </p:nvSpPr>
        <p:spPr/>
        <p:txBody>
          <a:bodyPr>
            <a:normAutofit/>
          </a:bodyPr>
          <a:lstStyle/>
          <a:p>
            <a:pPr>
              <a:lnSpc>
                <a:spcPct val="100000"/>
              </a:lnSpc>
            </a:pPr>
            <a:r>
              <a:rPr lang="en-US" b="1" dirty="0"/>
              <a:t>Streamlit</a:t>
            </a:r>
            <a:r>
              <a:rPr lang="en-US" dirty="0"/>
              <a:t> is a Python library which provides a user-friendly interface that makes it easy to create an interactive web applications.</a:t>
            </a:r>
          </a:p>
          <a:p>
            <a:pPr>
              <a:lnSpc>
                <a:spcPct val="100000"/>
              </a:lnSpc>
            </a:pPr>
            <a:r>
              <a:rPr lang="en-US" dirty="0"/>
              <a:t>Streamlit applications often interact with a backend (if needed) through APIs (Application Programming Interfaces) or by directly integrating backend logic within the Streamlit script. </a:t>
            </a:r>
          </a:p>
          <a:p>
            <a:pPr>
              <a:lnSpc>
                <a:spcPct val="100000"/>
              </a:lnSpc>
            </a:pPr>
            <a:r>
              <a:rPr lang="en-US" dirty="0"/>
              <a:t>In our project we are directly integrating backend logic within Streamlit script.</a:t>
            </a:r>
          </a:p>
          <a:p>
            <a:pPr>
              <a:lnSpc>
                <a:spcPct val="100000"/>
              </a:lnSpc>
            </a:pPr>
            <a:r>
              <a:rPr lang="en-US" dirty="0"/>
              <a:t>Streamlit runs a </a:t>
            </a:r>
            <a:r>
              <a:rPr lang="en-US" b="1" dirty="0"/>
              <a:t>local development server </a:t>
            </a:r>
            <a:r>
              <a:rPr lang="en-US" dirty="0"/>
              <a:t>that hosts your application. </a:t>
            </a:r>
          </a:p>
          <a:p>
            <a:pPr>
              <a:lnSpc>
                <a:spcPct val="100000"/>
              </a:lnSpc>
            </a:pPr>
            <a:r>
              <a:rPr lang="en-US" dirty="0"/>
              <a:t>By default, it starts the server on </a:t>
            </a:r>
            <a:r>
              <a:rPr lang="en-US" b="1" dirty="0"/>
              <a:t>http://localhost:8501/</a:t>
            </a:r>
            <a:r>
              <a:rPr lang="en-US" dirty="0"/>
              <a:t>, and you can access your app by opening this URL in your web browser. </a:t>
            </a:r>
            <a:endParaRPr lang="en-IN" dirty="0"/>
          </a:p>
        </p:txBody>
      </p:sp>
      <p:sp>
        <p:nvSpPr>
          <p:cNvPr id="5" name="Rectangle 4"/>
          <p:cNvSpPr/>
          <p:nvPr/>
        </p:nvSpPr>
        <p:spPr>
          <a:xfrm flipH="1">
            <a:off x="0"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A-13</a:t>
            </a:r>
            <a:endParaRPr lang="en-IN" dirty="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YouTube Transcript Summarizer</a:t>
            </a:r>
            <a:endParaRPr lang="en-IN" dirty="0"/>
          </a:p>
        </p:txBody>
      </p:sp>
    </p:spTree>
    <p:extLst>
      <p:ext uri="{BB962C8B-B14F-4D97-AF65-F5344CB8AC3E}">
        <p14:creationId xmlns:p14="http://schemas.microsoft.com/office/powerpoint/2010/main" val="104061916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2082</TotalTime>
  <Words>1029</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Times New Roman</vt:lpstr>
      <vt:lpstr>Wingdings</vt:lpstr>
      <vt:lpstr>Custom Design</vt:lpstr>
      <vt:lpstr>PowerPoint Presentation</vt:lpstr>
      <vt:lpstr>Contents</vt:lpstr>
      <vt:lpstr>Abstract</vt:lpstr>
      <vt:lpstr>Introduction</vt:lpstr>
      <vt:lpstr>Back End</vt:lpstr>
      <vt:lpstr>Get Transcript</vt:lpstr>
      <vt:lpstr>Text Summarization</vt:lpstr>
      <vt:lpstr>Text Summarization</vt:lpstr>
      <vt:lpstr>Front End</vt:lpstr>
      <vt:lpstr>Output</vt:lpstr>
      <vt:lpstr>Output</vt:lpstr>
      <vt:lpstr>Output</vt:lpstr>
      <vt:lpstr>Output</vt:lpstr>
      <vt:lpstr>Output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Dhanalakshmi</cp:lastModifiedBy>
  <cp:revision>265</cp:revision>
  <dcterms:created xsi:type="dcterms:W3CDTF">2019-06-11T05:35:00Z</dcterms:created>
  <dcterms:modified xsi:type="dcterms:W3CDTF">2024-08-10T03:43:28Z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