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3" r:id="rId4"/>
    <p:sldId id="276" r:id="rId5"/>
    <p:sldId id="274" r:id="rId6"/>
    <p:sldId id="280" r:id="rId7"/>
    <p:sldId id="275" r:id="rId8"/>
    <p:sldId id="277" r:id="rId9"/>
    <p:sldId id="279" r:id="rId10"/>
    <p:sldId id="278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253"/>
    <a:srgbClr val="FF6600"/>
    <a:srgbClr val="009900"/>
    <a:srgbClr val="F4AF83"/>
    <a:srgbClr val="006666"/>
    <a:srgbClr val="0099FF"/>
    <a:srgbClr val="008080"/>
    <a:srgbClr val="0F9F7D"/>
    <a:srgbClr val="008000"/>
    <a:srgbClr val="373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5449CC-CB33-491F-903E-B38334CA8A09}"/>
              </a:ext>
            </a:extLst>
          </p:cNvPr>
          <p:cNvSpPr txBox="1">
            <a:spLocks/>
          </p:cNvSpPr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777239" y="6642828"/>
            <a:ext cx="5654039" cy="21517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 (Data Science)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6431278" y="6641866"/>
            <a:ext cx="5322917" cy="216133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 of Project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D5020-7DF7-495B-96CC-406436563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D25D96C-1396-47B4-9E8C-C053C7555307}"/>
              </a:ext>
            </a:extLst>
          </p:cNvPr>
          <p:cNvSpPr txBox="1">
            <a:spLocks/>
          </p:cNvSpPr>
          <p:nvPr userDrawn="1"/>
        </p:nvSpPr>
        <p:spPr>
          <a:xfrm>
            <a:off x="0" y="6642828"/>
            <a:ext cx="777239" cy="2151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- 00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5094297" y="1776690"/>
            <a:ext cx="2382924" cy="584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Abhinaya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214G1A3209</a:t>
            </a:r>
          </a:p>
        </p:txBody>
      </p:sp>
      <p:sp>
        <p:nvSpPr>
          <p:cNvPr id="6" name="Subtitle 11"/>
          <p:cNvSpPr txBox="1">
            <a:spLocks/>
          </p:cNvSpPr>
          <p:nvPr/>
        </p:nvSpPr>
        <p:spPr>
          <a:xfrm>
            <a:off x="3927604" y="2658000"/>
            <a:ext cx="4672674" cy="898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400" b="0" i="1" dirty="0"/>
              <a:t>Under the guidance of</a:t>
            </a:r>
          </a:p>
          <a:p>
            <a:pPr>
              <a:spcBef>
                <a:spcPts val="200"/>
              </a:spcBef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Ms. P. Sirisha </a:t>
            </a:r>
            <a:r>
              <a:rPr lang="en-US" sz="2400" b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 Tech.</a:t>
            </a:r>
            <a:endParaRPr lang="en-IN" sz="2400" b="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200"/>
              </a:spcBef>
            </a:pPr>
            <a:r>
              <a:rPr lang="en-IN" sz="1400" b="0" dirty="0"/>
              <a:t>Assistant Professor</a:t>
            </a:r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1514475" y="516253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(Data Science)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(Affiliated to JNTUA &amp; Approved by AICTE) (Accredited by NAAC with ‘A’ Grade &amp; Accredited by NBA (EEE, ECE &amp; CSE)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 err="1"/>
              <a:t>Rotarypuram</a:t>
            </a:r>
            <a:r>
              <a:rPr lang="en-US" sz="2300" dirty="0"/>
              <a:t> Village, B K </a:t>
            </a:r>
            <a:r>
              <a:rPr lang="en-US" sz="2300" dirty="0" err="1"/>
              <a:t>Samudram</a:t>
            </a:r>
            <a:r>
              <a:rPr lang="en-US" sz="2300" dirty="0"/>
              <a:t> Mandal, </a:t>
            </a:r>
            <a:r>
              <a:rPr lang="en-US" sz="2300" dirty="0" err="1"/>
              <a:t>Ananthapuramu</a:t>
            </a:r>
            <a:r>
              <a:rPr lang="en-US" sz="2300" dirty="0"/>
              <a:t>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2024 - 2025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76632DCF-444C-4AB9-A9A9-24B78326A786}"/>
              </a:ext>
            </a:extLst>
          </p:cNvPr>
          <p:cNvSpPr txBox="1">
            <a:spLocks/>
          </p:cNvSpPr>
          <p:nvPr/>
        </p:nvSpPr>
        <p:spPr>
          <a:xfrm>
            <a:off x="2848903" y="1676753"/>
            <a:ext cx="2382924" cy="74438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6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 Chaitanya Kumar Reddy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4400" b="0" dirty="0"/>
              <a:t>Roll No. 214G1A3210</a:t>
            </a:r>
          </a:p>
        </p:txBody>
      </p:sp>
      <p:sp>
        <p:nvSpPr>
          <p:cNvPr id="13" name="Subtitle 11">
            <a:extLst>
              <a:ext uri="{FF2B5EF4-FFF2-40B4-BE49-F238E27FC236}">
                <a16:creationId xmlns:a16="http://schemas.microsoft.com/office/drawing/2014/main" id="{F3C3CADE-4DE0-4FED-8446-912E92DB0292}"/>
              </a:ext>
            </a:extLst>
          </p:cNvPr>
          <p:cNvSpPr txBox="1">
            <a:spLocks/>
          </p:cNvSpPr>
          <p:nvPr/>
        </p:nvSpPr>
        <p:spPr>
          <a:xfrm>
            <a:off x="7408816" y="1783000"/>
            <a:ext cx="2382924" cy="584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 </a:t>
            </a:r>
            <a:r>
              <a:rPr lang="en-US" sz="20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Balamadhu</a:t>
            </a:r>
            <a:endParaRPr lang="en-US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300"/>
              </a:spcBef>
            </a:pPr>
            <a:r>
              <a:rPr lang="en-US" sz="1200" b="0" dirty="0"/>
              <a:t>Roll No. 214G1A3258</a:t>
            </a:r>
          </a:p>
        </p:txBody>
      </p:sp>
      <p:sp>
        <p:nvSpPr>
          <p:cNvPr id="14" name="Subtitle 11">
            <a:extLst>
              <a:ext uri="{FF2B5EF4-FFF2-40B4-BE49-F238E27FC236}">
                <a16:creationId xmlns:a16="http://schemas.microsoft.com/office/drawing/2014/main" id="{7DD300AE-D81E-4AC8-BC57-566B57D6C660}"/>
              </a:ext>
            </a:extLst>
          </p:cNvPr>
          <p:cNvSpPr txBox="1">
            <a:spLocks/>
          </p:cNvSpPr>
          <p:nvPr/>
        </p:nvSpPr>
        <p:spPr>
          <a:xfrm>
            <a:off x="223271" y="1836601"/>
            <a:ext cx="2556507" cy="58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4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Syed Mohammad Manzoor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b="0" dirty="0"/>
              <a:t>Roll No. 214G1A3254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USING COMPUTER VISION &amp; </a:t>
            </a:r>
          </a:p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CA60F-9532-4FDC-90D1-528E33CD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105" y="3477046"/>
            <a:ext cx="1843673" cy="16854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54BB03-099B-A969-2081-5BACB1B0CF2F}"/>
              </a:ext>
            </a:extLst>
          </p:cNvPr>
          <p:cNvSpPr txBox="1"/>
          <p:nvPr/>
        </p:nvSpPr>
        <p:spPr>
          <a:xfrm>
            <a:off x="9791740" y="1776690"/>
            <a:ext cx="2176989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 Amarnath Reddy</a:t>
            </a:r>
          </a:p>
          <a:p>
            <a:pPr algn="ctr">
              <a:spcBef>
                <a:spcPts val="300"/>
              </a:spcBef>
            </a:pPr>
            <a:r>
              <a:rPr lang="en-US" sz="1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No. 224G5A3201</a:t>
            </a:r>
          </a:p>
        </p:txBody>
      </p:sp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920484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Queries?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19734B-D413-6E23-3033-A1A3DF6CE7BE}"/>
              </a:ext>
            </a:extLst>
          </p:cNvPr>
          <p:cNvSpPr/>
          <p:nvPr/>
        </p:nvSpPr>
        <p:spPr>
          <a:xfrm>
            <a:off x="0" y="6648450"/>
            <a:ext cx="774700" cy="209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A-01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54BDEE-C629-43FD-BEE9-300F96970444}"/>
              </a:ext>
            </a:extLst>
          </p:cNvPr>
          <p:cNvSpPr/>
          <p:nvPr/>
        </p:nvSpPr>
        <p:spPr>
          <a:xfrm>
            <a:off x="-2" y="0"/>
            <a:ext cx="12192000" cy="232759"/>
          </a:xfrm>
          <a:prstGeom prst="rect">
            <a:avLst/>
          </a:prstGeom>
          <a:solidFill>
            <a:srgbClr val="3152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system using face detection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92735A-A250-AC18-D8DF-1A3FAE81D5E1}"/>
              </a:ext>
            </a:extLst>
          </p:cNvPr>
          <p:cNvSpPr/>
          <p:nvPr/>
        </p:nvSpPr>
        <p:spPr>
          <a:xfrm>
            <a:off x="0" y="6648450"/>
            <a:ext cx="769144" cy="190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A-01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FD113D-9CCB-58A1-EF23-008C39334690}"/>
              </a:ext>
            </a:extLst>
          </p:cNvPr>
          <p:cNvSpPr/>
          <p:nvPr/>
        </p:nvSpPr>
        <p:spPr>
          <a:xfrm>
            <a:off x="-2" y="0"/>
            <a:ext cx="12192000" cy="232759"/>
          </a:xfrm>
          <a:prstGeom prst="rect">
            <a:avLst/>
          </a:prstGeom>
          <a:solidFill>
            <a:srgbClr val="3152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system using face detection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6" y="1097279"/>
            <a:ext cx="11297730" cy="4671509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online voting system for the election committee is proposed for the first time in this application. The proposed model has greater security because a voter’s high-security password is confirmed before the vote is accepted in the main database of the Election Commission.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additional feature of the model is that the voter can confirm if his/her vote has gone to the correct candidate party.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model a person can also vote from outside of his/her allotted constituency or from his/her preferred location.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proposed system the tallying of the votes will be done automatically, thus saving a huge time and enabling the Election Commissioner to announce the result within a very short period.</a:t>
            </a:r>
          </a:p>
          <a:p>
            <a:pPr marL="0" indent="0">
              <a:buNone/>
            </a:pPr>
            <a:endParaRPr 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053072-F874-FFC2-043F-15559E5C8B43}"/>
              </a:ext>
            </a:extLst>
          </p:cNvPr>
          <p:cNvSpPr/>
          <p:nvPr/>
        </p:nvSpPr>
        <p:spPr>
          <a:xfrm>
            <a:off x="-2" y="13447"/>
            <a:ext cx="12192000" cy="232759"/>
          </a:xfrm>
          <a:prstGeom prst="rect">
            <a:avLst/>
          </a:prstGeom>
          <a:solidFill>
            <a:srgbClr val="3152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system using face detection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445A37-C4DE-D5CF-4648-C95B535CDC0F}"/>
              </a:ext>
            </a:extLst>
          </p:cNvPr>
          <p:cNvSpPr/>
          <p:nvPr/>
        </p:nvSpPr>
        <p:spPr>
          <a:xfrm>
            <a:off x="0" y="6648450"/>
            <a:ext cx="774700" cy="209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A-01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12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Abstract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Introduction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Literature survey 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Proposed Work 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References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GitHub Link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Queries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339075-B228-439D-13D4-14FA4F32BF7F}"/>
              </a:ext>
            </a:extLst>
          </p:cNvPr>
          <p:cNvSpPr/>
          <p:nvPr/>
        </p:nvSpPr>
        <p:spPr>
          <a:xfrm>
            <a:off x="0" y="6648450"/>
            <a:ext cx="774700" cy="209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A-01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C4E909-5283-D3E8-3BD6-38BB66B8291B}"/>
              </a:ext>
            </a:extLst>
          </p:cNvPr>
          <p:cNvSpPr/>
          <p:nvPr/>
        </p:nvSpPr>
        <p:spPr>
          <a:xfrm>
            <a:off x="-2" y="0"/>
            <a:ext cx="12192000" cy="232759"/>
          </a:xfrm>
          <a:prstGeom prst="rect">
            <a:avLst/>
          </a:prstGeom>
          <a:solidFill>
            <a:srgbClr val="3152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system using face detection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09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32F6-FBCB-466E-BBD9-82200D06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C86CD8-CB6D-4B54-951B-2D0FC1B87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6" y="1097279"/>
            <a:ext cx="11217048" cy="5222839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Online voting system is a way that helps the public to select their representatives and express their preferences for how they will be governed.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The belief of the election process is of utmost importance.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Election process is secure if anything goes wrong in the Elections the system will increase the security levels.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But there is a chance for Maoist attacks and rigging problems in some areas, there is a chance to lose their vote and life.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So public needs a more secure way of casting their vote.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868667-16F1-7935-A7E0-B973B54290C5}"/>
              </a:ext>
            </a:extLst>
          </p:cNvPr>
          <p:cNvSpPr/>
          <p:nvPr/>
        </p:nvSpPr>
        <p:spPr>
          <a:xfrm>
            <a:off x="0" y="6648450"/>
            <a:ext cx="774700" cy="209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A-01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A10DD4-9A55-AB22-D872-3DC4FA29A9B1}"/>
              </a:ext>
            </a:extLst>
          </p:cNvPr>
          <p:cNvSpPr/>
          <p:nvPr/>
        </p:nvSpPr>
        <p:spPr>
          <a:xfrm>
            <a:off x="-2" y="0"/>
            <a:ext cx="12192000" cy="232759"/>
          </a:xfrm>
          <a:prstGeom prst="rect">
            <a:avLst/>
          </a:prstGeom>
          <a:solidFill>
            <a:srgbClr val="3152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system using face detection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B1F9-5637-475E-835E-7AA9BC8E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32D9598-D510-8BE0-5757-1F32D4253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137953"/>
              </p:ext>
            </p:extLst>
          </p:nvPr>
        </p:nvGraphicFramePr>
        <p:xfrm>
          <a:off x="203201" y="1208907"/>
          <a:ext cx="11065168" cy="4041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713">
                  <a:extLst>
                    <a:ext uri="{9D8B030D-6E8A-4147-A177-3AD203B41FA5}">
                      <a16:colId xmlns:a16="http://schemas.microsoft.com/office/drawing/2014/main" val="1877128159"/>
                    </a:ext>
                  </a:extLst>
                </a:gridCol>
                <a:gridCol w="1701296">
                  <a:extLst>
                    <a:ext uri="{9D8B030D-6E8A-4147-A177-3AD203B41FA5}">
                      <a16:colId xmlns:a16="http://schemas.microsoft.com/office/drawing/2014/main" val="2353965450"/>
                    </a:ext>
                  </a:extLst>
                </a:gridCol>
                <a:gridCol w="1442643">
                  <a:extLst>
                    <a:ext uri="{9D8B030D-6E8A-4147-A177-3AD203B41FA5}">
                      <a16:colId xmlns:a16="http://schemas.microsoft.com/office/drawing/2014/main" val="4271515949"/>
                    </a:ext>
                  </a:extLst>
                </a:gridCol>
                <a:gridCol w="2474228">
                  <a:extLst>
                    <a:ext uri="{9D8B030D-6E8A-4147-A177-3AD203B41FA5}">
                      <a16:colId xmlns:a16="http://schemas.microsoft.com/office/drawing/2014/main" val="919807571"/>
                    </a:ext>
                  </a:extLst>
                </a:gridCol>
                <a:gridCol w="1346343">
                  <a:extLst>
                    <a:ext uri="{9D8B030D-6E8A-4147-A177-3AD203B41FA5}">
                      <a16:colId xmlns:a16="http://schemas.microsoft.com/office/drawing/2014/main" val="2381179260"/>
                    </a:ext>
                  </a:extLst>
                </a:gridCol>
                <a:gridCol w="1525175">
                  <a:extLst>
                    <a:ext uri="{9D8B030D-6E8A-4147-A177-3AD203B41FA5}">
                      <a16:colId xmlns:a16="http://schemas.microsoft.com/office/drawing/2014/main" val="1551066819"/>
                    </a:ext>
                  </a:extLst>
                </a:gridCol>
                <a:gridCol w="1849770">
                  <a:extLst>
                    <a:ext uri="{9D8B030D-6E8A-4147-A177-3AD203B41FA5}">
                      <a16:colId xmlns:a16="http://schemas.microsoft.com/office/drawing/2014/main" val="652884482"/>
                    </a:ext>
                  </a:extLst>
                </a:gridCol>
              </a:tblGrid>
              <a:tr h="1115026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Journal Name &amp;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 Adapted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24784"/>
                  </a:ext>
                </a:extLst>
              </a:tr>
              <a:tr h="1324094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ICIIECS 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2017</a:t>
                      </a:r>
                      <a:endParaRPr lang="en-US" sz="1800" i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Z. A. Usmani, K. Patanwala, M. Panigrahi and A. Nair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Multi-purpose platform independent online voting system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/>
                        <a:t>&amp; 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Deep Learning Techniques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Fundamentals of an online voting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Multi-purpose Platform Independent Online Voting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579915"/>
                  </a:ext>
                </a:extLst>
              </a:tr>
              <a:tr h="111502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IRJET 2016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Ajay Nair and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Gulabchand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K. Gupta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Multi-purpose online voting system using smartphone &amp;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HTML, CSS, JavaScript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of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voting system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Multi-purpose Online Voting System Using Smartphone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8549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A6A25ED-E113-2CD4-0BFF-4A74E53FFF85}"/>
              </a:ext>
            </a:extLst>
          </p:cNvPr>
          <p:cNvSpPr/>
          <p:nvPr/>
        </p:nvSpPr>
        <p:spPr>
          <a:xfrm>
            <a:off x="0" y="6648450"/>
            <a:ext cx="774700" cy="209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A-01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279A97-17E4-FA6B-B039-F9AECEA791C3}"/>
              </a:ext>
            </a:extLst>
          </p:cNvPr>
          <p:cNvSpPr/>
          <p:nvPr/>
        </p:nvSpPr>
        <p:spPr>
          <a:xfrm>
            <a:off x="-2" y="0"/>
            <a:ext cx="12192000" cy="232759"/>
          </a:xfrm>
          <a:prstGeom prst="rect">
            <a:avLst/>
          </a:prstGeom>
          <a:solidFill>
            <a:srgbClr val="3152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system using face detection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55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670A-85D5-3C62-2815-6FDBF835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E886C4-72F6-D01F-77B6-C990576DA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358956"/>
              </p:ext>
            </p:extLst>
          </p:nvPr>
        </p:nvGraphicFramePr>
        <p:xfrm>
          <a:off x="152398" y="1315843"/>
          <a:ext cx="11887200" cy="4274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58">
                  <a:extLst>
                    <a:ext uri="{9D8B030D-6E8A-4147-A177-3AD203B41FA5}">
                      <a16:colId xmlns:a16="http://schemas.microsoft.com/office/drawing/2014/main" val="1877128159"/>
                    </a:ext>
                  </a:extLst>
                </a:gridCol>
                <a:gridCol w="1848554">
                  <a:extLst>
                    <a:ext uri="{9D8B030D-6E8A-4147-A177-3AD203B41FA5}">
                      <a16:colId xmlns:a16="http://schemas.microsoft.com/office/drawing/2014/main" val="2353965450"/>
                    </a:ext>
                  </a:extLst>
                </a:gridCol>
                <a:gridCol w="1867750">
                  <a:extLst>
                    <a:ext uri="{9D8B030D-6E8A-4147-A177-3AD203B41FA5}">
                      <a16:colId xmlns:a16="http://schemas.microsoft.com/office/drawing/2014/main" val="4271515949"/>
                    </a:ext>
                  </a:extLst>
                </a:gridCol>
                <a:gridCol w="2728697">
                  <a:extLst>
                    <a:ext uri="{9D8B030D-6E8A-4147-A177-3AD203B41FA5}">
                      <a16:colId xmlns:a16="http://schemas.microsoft.com/office/drawing/2014/main" val="919807571"/>
                    </a:ext>
                  </a:extLst>
                </a:gridCol>
                <a:gridCol w="1746365">
                  <a:extLst>
                    <a:ext uri="{9D8B030D-6E8A-4147-A177-3AD203B41FA5}">
                      <a16:colId xmlns:a16="http://schemas.microsoft.com/office/drawing/2014/main" val="2381179260"/>
                    </a:ext>
                  </a:extLst>
                </a:gridCol>
                <a:gridCol w="1318949">
                  <a:extLst>
                    <a:ext uri="{9D8B030D-6E8A-4147-A177-3AD203B41FA5}">
                      <a16:colId xmlns:a16="http://schemas.microsoft.com/office/drawing/2014/main" val="1551066819"/>
                    </a:ext>
                  </a:extLst>
                </a:gridCol>
                <a:gridCol w="1618127">
                  <a:extLst>
                    <a:ext uri="{9D8B030D-6E8A-4147-A177-3AD203B41FA5}">
                      <a16:colId xmlns:a16="http://schemas.microsoft.com/office/drawing/2014/main" val="652884482"/>
                    </a:ext>
                  </a:extLst>
                </a:gridCol>
              </a:tblGrid>
              <a:tr h="769136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Journal Name &amp;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 Adapted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24784"/>
                  </a:ext>
                </a:extLst>
              </a:tr>
              <a:tr h="330925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IST-Africa 2020</a:t>
                      </a:r>
                      <a:endParaRPr lang="en-US" sz="1800" i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M.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Thiga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Increasing Participation and Security in Student Elections through Online Voting: The Case of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Kabarak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University. &amp; 2020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PHP, Python, or Java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inner implementations for an online voting system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Increasing Participation and Security in Student Elections through Online</a:t>
                      </a:r>
                    </a:p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Voting: The Case of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Kabarak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University  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579915"/>
                  </a:ext>
                </a:extLst>
              </a:tr>
              <a:tr h="1115026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ENC</a:t>
                      </a:r>
                      <a:r>
                        <a:rPr lang="en-IN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20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05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C. </a:t>
                      </a:r>
                      <a:r>
                        <a:rPr lang="es-ES" sz="18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Garcia</a:t>
                      </a:r>
                      <a:r>
                        <a:rPr lang="es-ES" sz="1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-Zamora, F. </a:t>
                      </a:r>
                      <a:r>
                        <a:rPr lang="es-ES" sz="18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Rodriguez-Henriquez</a:t>
                      </a:r>
                      <a:r>
                        <a:rPr lang="es-ES" sz="1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and D. Ortiz-Arroyo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SELES: an e-voting system for medium scale online election. &amp; 2005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HTML, CSS, JavaScript 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E-Voting system applications.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SELES: An E-voting System for Medium-scale Online Elections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8549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E617F34-AF9F-1834-F481-513FD4D1A24D}"/>
              </a:ext>
            </a:extLst>
          </p:cNvPr>
          <p:cNvSpPr/>
          <p:nvPr/>
        </p:nvSpPr>
        <p:spPr>
          <a:xfrm>
            <a:off x="0" y="6648450"/>
            <a:ext cx="774700" cy="209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A-01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B36669-26AD-BBCB-5676-C57E5FE6AB7A}"/>
              </a:ext>
            </a:extLst>
          </p:cNvPr>
          <p:cNvSpPr/>
          <p:nvPr/>
        </p:nvSpPr>
        <p:spPr>
          <a:xfrm>
            <a:off x="-2" y="0"/>
            <a:ext cx="12192000" cy="232759"/>
          </a:xfrm>
          <a:prstGeom prst="rect">
            <a:avLst/>
          </a:prstGeom>
          <a:solidFill>
            <a:srgbClr val="3152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system using face detection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004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8ED-E8F7-40CD-8D41-BF01C7A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B60412-6DC2-FA11-DBA7-006DAEA58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96" y="1165814"/>
            <a:ext cx="10803291" cy="520809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proposed system, we have tried to build a secure online voting system that is free from unauthorized access while casting votes by the voters.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server aspects of the proposed system have such a distribution of authority that server does not enable to manipulate the votes.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expected that the proposed online voting system will increase the transparency and reliability of the existing electoral system.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includes OTP verification for the user as well.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facial recognition system is built using Haarcascading techniques.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7C2DE1-2A12-7F4C-6080-C494C5DDD0C9}"/>
              </a:ext>
            </a:extLst>
          </p:cNvPr>
          <p:cNvSpPr/>
          <p:nvPr/>
        </p:nvSpPr>
        <p:spPr>
          <a:xfrm>
            <a:off x="0" y="6648450"/>
            <a:ext cx="774700" cy="209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A-01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49E2E6-8535-0822-2AC8-8686D27B01F3}"/>
              </a:ext>
            </a:extLst>
          </p:cNvPr>
          <p:cNvSpPr/>
          <p:nvPr/>
        </p:nvSpPr>
        <p:spPr>
          <a:xfrm>
            <a:off x="-2" y="0"/>
            <a:ext cx="12192000" cy="232759"/>
          </a:xfrm>
          <a:prstGeom prst="rect">
            <a:avLst/>
          </a:prstGeom>
          <a:solidFill>
            <a:srgbClr val="3152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system using face detection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084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1C01-5208-489A-A3A6-AF3CB24A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749FC3-C905-2D03-47E4-4207712E7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3" y="1122733"/>
            <a:ext cx="11046457" cy="530092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Kohno, T., Stubblefield, A., Rubin, A. D., &amp; Wallach, D. S. (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Analysis of an electronic voting system. IEEE Symposium on Security and Privacy, 2004. Proceedings. 2004. doi:10.1109/secpri.2004.1301313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D.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Chaum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"Secret-ballot receipts: True voter-verifiable elections," in IEEE Security &amp; Privacy, vol. 2, no. 1, pp. 38-47, Jan.-Feb. 2004,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10.1109/MSECP.2004.1264852.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Evans, D., &amp; Paul, N. (2004). Election security: perception and reality. IEEE Security &amp; Privacy Magazine, 2(1), 24–31. doi:10.1109/msecp.2004.1264850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Jefferson, D., Rubin, A. D., Simons, B., &amp; Wagner, D. (2004). Analyzing internet voting security. Communications of the ACM, 47(10), 59. doi:10.1145/1022594.1022624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Evans, D., &amp; Paul, N. (2004). Election security: perception and reality. IEEE Security &amp; Privacy Magazine, 2(1), 24–31. doi:10.1109/msecp.2004.1264850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1AAB07-2E8F-C437-4610-303354217F60}"/>
              </a:ext>
            </a:extLst>
          </p:cNvPr>
          <p:cNvSpPr/>
          <p:nvPr/>
        </p:nvSpPr>
        <p:spPr>
          <a:xfrm>
            <a:off x="0" y="6648450"/>
            <a:ext cx="774700" cy="209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A-01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38CCB7-C418-87F8-6292-9DD80C54649B}"/>
              </a:ext>
            </a:extLst>
          </p:cNvPr>
          <p:cNvSpPr/>
          <p:nvPr/>
        </p:nvSpPr>
        <p:spPr>
          <a:xfrm>
            <a:off x="-2" y="0"/>
            <a:ext cx="12192000" cy="232759"/>
          </a:xfrm>
          <a:prstGeom prst="rect">
            <a:avLst/>
          </a:prstGeom>
          <a:solidFill>
            <a:srgbClr val="3152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system using face detection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75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8ED-E8F7-40CD-8D41-BF01C7A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strike="noStrike" spc="-1" dirty="0">
                <a:solidFill>
                  <a:srgbClr val="FFFFFF"/>
                </a:solidFill>
                <a:latin typeface="Times New Roman"/>
              </a:rPr>
              <a:t>Git Hub Dashboards of each student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230333-6268-988A-D03E-098BB3A2845B}"/>
              </a:ext>
            </a:extLst>
          </p:cNvPr>
          <p:cNvSpPr txBox="1">
            <a:spLocks/>
          </p:cNvSpPr>
          <p:nvPr/>
        </p:nvSpPr>
        <p:spPr>
          <a:xfrm>
            <a:off x="199505" y="5497285"/>
            <a:ext cx="11779135" cy="994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dirty="0"/>
              <a:t>Repository Name Like: CSD 2024 – 25 Batch: A – 01</a:t>
            </a:r>
          </a:p>
          <a:p>
            <a:pPr marL="457200" indent="-457200"/>
            <a:r>
              <a:rPr lang="en-US" dirty="0"/>
              <a:t>Under that project data upload literature survey papers, and so on..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6BAEDE-FCD2-94AF-9AF2-3A99591A5E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" t="24605" r="78751" b="18256"/>
          <a:stretch/>
        </p:blipFill>
        <p:spPr>
          <a:xfrm>
            <a:off x="2198915" y="4125685"/>
            <a:ext cx="468086" cy="1959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470F4D-121C-AD0E-B441-3D4678B99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" t="24605" r="78751" b="18256"/>
          <a:stretch/>
        </p:blipFill>
        <p:spPr>
          <a:xfrm>
            <a:off x="2057401" y="2166256"/>
            <a:ext cx="468086" cy="2177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1E50EC-577C-CC91-939F-2DB8FC405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" t="24605" r="78751" b="18256"/>
          <a:stretch/>
        </p:blipFill>
        <p:spPr>
          <a:xfrm>
            <a:off x="2302331" y="1654925"/>
            <a:ext cx="468086" cy="1959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E0158D0-1D77-FFF6-F97C-2569484C068F}"/>
              </a:ext>
            </a:extLst>
          </p:cNvPr>
          <p:cNvSpPr/>
          <p:nvPr/>
        </p:nvSpPr>
        <p:spPr>
          <a:xfrm>
            <a:off x="0" y="6648450"/>
            <a:ext cx="774700" cy="209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A-01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DA95F0-E48E-E98D-4F19-F1D8C5F3E655}"/>
              </a:ext>
            </a:extLst>
          </p:cNvPr>
          <p:cNvSpPr/>
          <p:nvPr/>
        </p:nvSpPr>
        <p:spPr>
          <a:xfrm>
            <a:off x="-2" y="0"/>
            <a:ext cx="12192000" cy="232759"/>
          </a:xfrm>
          <a:prstGeom prst="rect">
            <a:avLst/>
          </a:prstGeom>
          <a:solidFill>
            <a:srgbClr val="3152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system using face detection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B862DF5-9DEE-819F-4B96-6CB3CB5B1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69" y="1096963"/>
            <a:ext cx="11522162" cy="5395912"/>
          </a:xfrm>
        </p:spPr>
      </p:pic>
    </p:spTree>
    <p:extLst>
      <p:ext uri="{BB962C8B-B14F-4D97-AF65-F5344CB8AC3E}">
        <p14:creationId xmlns:p14="http://schemas.microsoft.com/office/powerpoint/2010/main" val="32794063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</TotalTime>
  <Words>992</Words>
  <Application>Microsoft Office PowerPoint</Application>
  <PresentationFormat>Widescreen</PresentationFormat>
  <Paragraphs>123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Wingdings</vt:lpstr>
      <vt:lpstr>Custom Design</vt:lpstr>
      <vt:lpstr>PowerPoint Presentation</vt:lpstr>
      <vt:lpstr>Abstract</vt:lpstr>
      <vt:lpstr>Contents</vt:lpstr>
      <vt:lpstr>Introduction</vt:lpstr>
      <vt:lpstr>Literature Survey</vt:lpstr>
      <vt:lpstr>Literature Survey</vt:lpstr>
      <vt:lpstr>Proposed System</vt:lpstr>
      <vt:lpstr>Reference</vt:lpstr>
      <vt:lpstr>Git Hub Dashboards of each student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Syed Manzoor</cp:lastModifiedBy>
  <cp:revision>125</cp:revision>
  <dcterms:created xsi:type="dcterms:W3CDTF">2019-06-11T05:35:51Z</dcterms:created>
  <dcterms:modified xsi:type="dcterms:W3CDTF">2024-12-14T12:40:18Z</dcterms:modified>
</cp:coreProperties>
</file>