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6" r:id="rId2"/>
    <p:sldId id="273" r:id="rId3"/>
    <p:sldId id="257" r:id="rId4"/>
    <p:sldId id="280" r:id="rId5"/>
    <p:sldId id="281" r:id="rId6"/>
    <p:sldId id="289" r:id="rId7"/>
    <p:sldId id="293" r:id="rId8"/>
    <p:sldId id="294" r:id="rId9"/>
    <p:sldId id="296" r:id="rId10"/>
    <p:sldId id="287" r:id="rId11"/>
    <p:sldId id="283" r:id="rId12"/>
    <p:sldId id="285" r:id="rId13"/>
    <p:sldId id="284" r:id="rId14"/>
    <p:sldId id="301"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5" autoAdjust="0"/>
    <p:restoredTop sz="96841"/>
  </p:normalViewPr>
  <p:slideViewPr>
    <p:cSldViewPr snapToGrid="0">
      <p:cViewPr varScale="1">
        <p:scale>
          <a:sx n="85" d="100"/>
          <a:sy n="85" d="100"/>
        </p:scale>
        <p:origin x="941"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xmlns=""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IN" dirty="0"/>
              <a:t>Introduction</a:t>
            </a:r>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xmlns=""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a:t>
            </a:r>
            <a:r>
              <a:rPr lang="en-US" sz="1500" b="1" i="1" baseline="0" dirty="0">
                <a:solidFill>
                  <a:schemeClr val="bg1"/>
                </a:solidFill>
                <a:effectLst/>
                <a:latin typeface="Times New Roman" panose="02020603050405020304" pitchFamily="18" charset="0"/>
                <a:cs typeface="Times New Roman" panose="02020603050405020304" pitchFamily="18" charset="0"/>
              </a:rPr>
              <a:t>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xmlns=""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214G1A3267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67C06-B138-F14C-92EB-C08793936B8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726784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 Neeraja</a:t>
            </a:r>
          </a:p>
          <a:p>
            <a:pPr>
              <a:spcBef>
                <a:spcPts val="300"/>
              </a:spcBef>
            </a:pPr>
            <a:r>
              <a:rPr lang="en-US" sz="1200" b="0" dirty="0"/>
              <a:t> 214G1A3267</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xmlns="" id="{F2213882-6464-4A96-96D5-EA4F95F404DE}"/>
              </a:ext>
            </a:extLst>
          </p:cNvPr>
          <p:cNvSpPr/>
          <p:nvPr/>
        </p:nvSpPr>
        <p:spPr>
          <a:xfrm>
            <a:off x="76551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xmlns=""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IN" sz="3200" b="1" dirty="0"/>
              <a:t>Main Stages of Process Mining</a:t>
            </a:r>
          </a:p>
        </p:txBody>
      </p:sp>
      <p:pic>
        <p:nvPicPr>
          <p:cNvPr id="7" name="Picture 6">
            <a:extLst>
              <a:ext uri="{FF2B5EF4-FFF2-40B4-BE49-F238E27FC236}">
                <a16:creationId xmlns:a16="http://schemas.microsoft.com/office/drawing/2014/main" xmlns="" id="{B350A69F-A9CB-644D-B3D5-8F1DB3906AFC}"/>
              </a:ext>
            </a:extLst>
          </p:cNvPr>
          <p:cNvPicPr>
            <a:picLocks noChangeAspect="1"/>
          </p:cNvPicPr>
          <p:nvPr/>
        </p:nvPicPr>
        <p:blipFill>
          <a:blip r:embed="rId2"/>
          <a:stretch>
            <a:fillRect/>
          </a:stretch>
        </p:blipFill>
        <p:spPr>
          <a:xfrm>
            <a:off x="1089212" y="1332013"/>
            <a:ext cx="10098741" cy="5109177"/>
          </a:xfrm>
          <a:prstGeom prst="rect">
            <a:avLst/>
          </a:prstGeom>
        </p:spPr>
      </p:pic>
    </p:spTree>
    <p:extLst>
      <p:ext uri="{BB962C8B-B14F-4D97-AF65-F5344CB8AC3E}">
        <p14:creationId xmlns:p14="http://schemas.microsoft.com/office/powerpoint/2010/main" val="192792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Applications Of Process Mining</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519346" y="4073392"/>
            <a:ext cx="11779135" cy="5394960"/>
          </a:xfrm>
        </p:spPr>
        <p:txBody>
          <a:bodyPr>
            <a:noAutofit/>
          </a:bodyPr>
          <a:lstStyle/>
          <a:p>
            <a:pPr marL="0" indent="0">
              <a:buNone/>
            </a:pPr>
            <a:endParaRPr lang="en-IN" sz="2400" b="1" dirty="0"/>
          </a:p>
          <a:p>
            <a:pPr marL="0" indent="0">
              <a:buNone/>
            </a:pPr>
            <a:endParaRPr lang="en-US" sz="2400" b="1" dirty="0"/>
          </a:p>
        </p:txBody>
      </p:sp>
      <p:pic>
        <p:nvPicPr>
          <p:cNvPr id="5" name="Picture 4" descr="Types and Applications of Process Mining | Analytics Steps"/>
          <p:cNvPicPr/>
          <p:nvPr/>
        </p:nvPicPr>
        <p:blipFill rotWithShape="1">
          <a:blip r:embed="rId2">
            <a:extLst>
              <a:ext uri="{28A0092B-C50C-407E-A947-70E740481C1C}">
                <a14:useLocalDpi xmlns:a14="http://schemas.microsoft.com/office/drawing/2010/main" val="0"/>
              </a:ext>
            </a:extLst>
          </a:blip>
          <a:srcRect l="9705" t="8964" r="8265" b="6163"/>
          <a:stretch/>
        </p:blipFill>
        <p:spPr bwMode="auto">
          <a:xfrm>
            <a:off x="1949824" y="1559859"/>
            <a:ext cx="7745505" cy="47468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921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IN" sz="3200" b="1" dirty="0"/>
              <a:t>Benefits of process mining in financial services</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363071" y="1492625"/>
            <a:ext cx="10672791" cy="4592866"/>
          </a:xfrm>
        </p:spPr>
        <p:txBody>
          <a:bodyPr>
            <a:noAutofit/>
          </a:bodyPr>
          <a:lstStyle/>
          <a:p>
            <a:pPr>
              <a:lnSpc>
                <a:spcPct val="150000"/>
              </a:lnSpc>
            </a:pPr>
            <a:r>
              <a:rPr lang="en-IN" sz="1800" dirty="0"/>
              <a:t>Process mining can help most financial services to improve efficiency and reduce costs to better serve the needs of their customers. Some key benefits for banks and financial institutions include:</a:t>
            </a:r>
          </a:p>
          <a:p>
            <a:pPr lvl="0">
              <a:lnSpc>
                <a:spcPct val="150000"/>
              </a:lnSpc>
            </a:pPr>
            <a:r>
              <a:rPr lang="en-IN" sz="1800" dirty="0"/>
              <a:t>Discover and remove costly process bottlenecks. </a:t>
            </a:r>
          </a:p>
          <a:p>
            <a:pPr lvl="0">
              <a:lnSpc>
                <a:spcPct val="150000"/>
              </a:lnSpc>
            </a:pPr>
            <a:r>
              <a:rPr lang="en-IN" sz="1800" dirty="0"/>
              <a:t>Automatically detect fraudulent transactions.</a:t>
            </a:r>
          </a:p>
          <a:p>
            <a:pPr lvl="0">
              <a:lnSpc>
                <a:spcPct val="150000"/>
              </a:lnSpc>
            </a:pPr>
            <a:r>
              <a:rPr lang="en-IN" sz="1800" dirty="0"/>
              <a:t>Manage regulatory and compliance risk.</a:t>
            </a:r>
          </a:p>
          <a:p>
            <a:pPr lvl="0">
              <a:lnSpc>
                <a:spcPct val="150000"/>
              </a:lnSpc>
            </a:pPr>
            <a:r>
              <a:rPr lang="en-IN" sz="1800" dirty="0"/>
              <a:t>Identify automation or standardization opportunities.</a:t>
            </a:r>
          </a:p>
          <a:p>
            <a:pPr lvl="0">
              <a:lnSpc>
                <a:spcPct val="150000"/>
              </a:lnSpc>
            </a:pPr>
            <a:r>
              <a:rPr lang="en-IN" sz="1800" dirty="0"/>
              <a:t>Improve customer satisfaction and customer experience.</a:t>
            </a:r>
          </a:p>
        </p:txBody>
      </p:sp>
    </p:spTree>
    <p:extLst>
      <p:ext uri="{BB962C8B-B14F-4D97-AF65-F5344CB8AC3E}">
        <p14:creationId xmlns:p14="http://schemas.microsoft.com/office/powerpoint/2010/main" val="277221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545007"/>
          </a:xfrm>
        </p:spPr>
        <p:txBody>
          <a:bodyPr/>
          <a:lstStyle/>
          <a:p>
            <a:r>
              <a:rPr lang="en-IN" sz="3200" b="1" dirty="0"/>
              <a:t>Benefits of Process Mining in </a:t>
            </a:r>
            <a:r>
              <a:rPr lang="en-US" sz="3200" b="1" dirty="0"/>
              <a:t>Health Care </a:t>
            </a:r>
            <a:r>
              <a:rPr lang="en-IN" sz="3200" b="1" dirty="0"/>
              <a:t>Services</a:t>
            </a:r>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6" y="1287191"/>
            <a:ext cx="4845340" cy="5205047"/>
          </a:xfrm>
        </p:spPr>
        <p:txBody>
          <a:bodyPr>
            <a:noAutofit/>
          </a:bodyPr>
          <a:lstStyle/>
          <a:p>
            <a:pPr marL="0" indent="0">
              <a:buNone/>
            </a:pPr>
            <a:endParaRPr lang="en-IN" sz="1800" b="1" dirty="0"/>
          </a:p>
          <a:p>
            <a:pPr marL="0" indent="0">
              <a:lnSpc>
                <a:spcPct val="100000"/>
              </a:lnSpc>
              <a:buNone/>
            </a:pPr>
            <a:endParaRPr lang="en-US" sz="1800" b="1" dirty="0"/>
          </a:p>
          <a:p>
            <a:pPr marL="0" indent="0">
              <a:lnSpc>
                <a:spcPct val="100000"/>
              </a:lnSpc>
              <a:buNone/>
            </a:pPr>
            <a:endParaRPr lang="en-US" sz="1800" b="1" dirty="0"/>
          </a:p>
          <a:p>
            <a:pPr lvl="0">
              <a:lnSpc>
                <a:spcPct val="100000"/>
              </a:lnSpc>
              <a:buFont typeface="Arial" panose="020B0604020202020204" pitchFamily="34" charset="0"/>
              <a:buChar char="•"/>
            </a:pPr>
            <a:endParaRPr lang="en-IN" sz="1800" dirty="0"/>
          </a:p>
          <a:p>
            <a:pPr marL="0" indent="0">
              <a:lnSpc>
                <a:spcPct val="100000"/>
              </a:lnSpc>
              <a:buNone/>
            </a:pPr>
            <a:endParaRPr lang="en-US" sz="1800" b="1" dirty="0"/>
          </a:p>
          <a:p>
            <a:pPr marL="0" indent="0">
              <a:lnSpc>
                <a:spcPct val="100000"/>
              </a:lnSpc>
              <a:buNone/>
            </a:pPr>
            <a:endParaRPr lang="en-US" sz="1800" b="1" dirty="0"/>
          </a:p>
        </p:txBody>
      </p:sp>
      <p:pic>
        <p:nvPicPr>
          <p:cNvPr id="3" name="Picture 2">
            <a:extLst>
              <a:ext uri="{FF2B5EF4-FFF2-40B4-BE49-F238E27FC236}">
                <a16:creationId xmlns:a16="http://schemas.microsoft.com/office/drawing/2014/main" xmlns="" id="{2DFBCAAA-B255-104B-A5C7-822AC87E2B91}"/>
              </a:ext>
            </a:extLst>
          </p:cNvPr>
          <p:cNvPicPr>
            <a:picLocks noChangeAspect="1"/>
          </p:cNvPicPr>
          <p:nvPr/>
        </p:nvPicPr>
        <p:blipFill>
          <a:blip r:embed="rId2"/>
          <a:stretch>
            <a:fillRect/>
          </a:stretch>
        </p:blipFill>
        <p:spPr>
          <a:xfrm>
            <a:off x="5044846" y="1385047"/>
            <a:ext cx="6632184" cy="4492086"/>
          </a:xfrm>
          <a:prstGeom prst="rect">
            <a:avLst/>
          </a:prstGeom>
        </p:spPr>
      </p:pic>
      <p:sp>
        <p:nvSpPr>
          <p:cNvPr id="8" name="TextBox 7">
            <a:extLst>
              <a:ext uri="{FF2B5EF4-FFF2-40B4-BE49-F238E27FC236}">
                <a16:creationId xmlns:a16="http://schemas.microsoft.com/office/drawing/2014/main" xmlns="" id="{720524AC-6C7E-F34A-B2D7-FBB41FEBEF08}"/>
              </a:ext>
            </a:extLst>
          </p:cNvPr>
          <p:cNvSpPr txBox="1"/>
          <p:nvPr/>
        </p:nvSpPr>
        <p:spPr>
          <a:xfrm>
            <a:off x="336176" y="1385047"/>
            <a:ext cx="4572000" cy="4185761"/>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Identifying and understanding the real behaviour of resources and the patients.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Predicting the patient behaviour through previous cases.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Improving resource management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Analysing process performance</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Increasing capabilities to meet the increasing demand</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Providing insights to develop the collaboration across units and peers.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Suggesting to redesign the process.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Reducing the waiting and service time</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Reducing the cost of services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Increasing process transparency</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Detecting the bottlenecks in the process.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Including additional information into the activities.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Identifying decision patterns that are applied rules in different cases.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44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Learning Outcomes</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416859" y="1658867"/>
            <a:ext cx="6849789" cy="4604368"/>
          </a:xfrm>
        </p:spPr>
        <p:txBody>
          <a:bodyPr>
            <a:noAutofit/>
          </a:bodyPr>
          <a:lstStyle/>
          <a:p>
            <a:pPr>
              <a:buFont typeface="Arial" panose="020B0604020202020204" pitchFamily="34" charset="0"/>
              <a:buChar char="•"/>
            </a:pPr>
            <a:r>
              <a:rPr lang="en-US" sz="1800" dirty="0"/>
              <a:t>Data extraction and transformation for analysis.</a:t>
            </a:r>
          </a:p>
          <a:p>
            <a:pPr>
              <a:buFont typeface="Arial" panose="020B0604020202020204" pitchFamily="34" charset="0"/>
              <a:buChar char="•"/>
            </a:pPr>
            <a:r>
              <a:rPr lang="en-US" sz="1800" dirty="0"/>
              <a:t>Techniques for automated process model generation.</a:t>
            </a:r>
          </a:p>
          <a:p>
            <a:pPr>
              <a:buFont typeface="Arial" panose="020B0604020202020204" pitchFamily="34" charset="0"/>
              <a:buChar char="•"/>
            </a:pPr>
            <a:r>
              <a:rPr lang="en-US" sz="1800" dirty="0"/>
              <a:t>Comparing actual process execution with modeled processes.</a:t>
            </a:r>
          </a:p>
          <a:p>
            <a:pPr>
              <a:buFont typeface="Arial" panose="020B0604020202020204" pitchFamily="34" charset="0"/>
              <a:buChar char="•"/>
            </a:pPr>
            <a:r>
              <a:rPr lang="en-US" sz="1800" dirty="0"/>
              <a:t>Analyzing performance metrics to identify bottlenecks.</a:t>
            </a:r>
          </a:p>
          <a:p>
            <a:pPr>
              <a:buFont typeface="Arial" panose="020B0604020202020204" pitchFamily="34" charset="0"/>
              <a:buChar char="•"/>
            </a:pPr>
            <a:r>
              <a:rPr lang="en-US" sz="1800" dirty="0"/>
              <a:t>Identifying root causes of process inefficiencies.</a:t>
            </a:r>
          </a:p>
          <a:p>
            <a:pPr>
              <a:buFont typeface="Arial" panose="020B0604020202020204" pitchFamily="34" charset="0"/>
              <a:buChar char="•"/>
            </a:pPr>
            <a:r>
              <a:rPr lang="en-US" sz="1800" dirty="0"/>
              <a:t>Predicting future process behavior using historical data.</a:t>
            </a:r>
          </a:p>
          <a:p>
            <a:pPr>
              <a:buFont typeface="Arial" panose="020B0604020202020204" pitchFamily="34" charset="0"/>
              <a:buChar char="•"/>
            </a:pPr>
            <a:r>
              <a:rPr lang="en-US" sz="1800" dirty="0"/>
              <a:t>Creating effective visualizations of process insights.</a:t>
            </a:r>
          </a:p>
          <a:p>
            <a:pPr>
              <a:buFont typeface="Arial" panose="020B0604020202020204" pitchFamily="34" charset="0"/>
              <a:buChar char="•"/>
            </a:pPr>
            <a:r>
              <a:rPr lang="en-US" sz="1800" dirty="0"/>
              <a:t>Proposing and implementing process improvements.</a:t>
            </a:r>
          </a:p>
          <a:p>
            <a:pPr>
              <a:buFont typeface="Arial" panose="020B0604020202020204" pitchFamily="34" charset="0"/>
              <a:buChar char="•"/>
            </a:pPr>
            <a:r>
              <a:rPr lang="en-US" sz="1800" dirty="0"/>
              <a:t>Applying process mining in diverse real-world scenarios.</a:t>
            </a:r>
          </a:p>
          <a:p>
            <a:pPr>
              <a:buFont typeface="Arial" panose="020B0604020202020204" pitchFamily="34" charset="0"/>
              <a:buChar char="•"/>
            </a:pPr>
            <a:r>
              <a:rPr lang="en-US" sz="1800" dirty="0"/>
              <a:t>Proficiency with process mining software tools.</a:t>
            </a:r>
          </a:p>
          <a:p>
            <a:pPr>
              <a:buFont typeface="Arial" panose="020B0604020202020204" pitchFamily="34" charset="0"/>
              <a:buChar char="•"/>
            </a:pPr>
            <a:r>
              <a:rPr lang="en-US" sz="1800" dirty="0"/>
              <a:t>Interdisciplinary skills in data analysis and management.</a:t>
            </a:r>
          </a:p>
          <a:p>
            <a:pPr>
              <a:buFont typeface="Arial" panose="020B0604020202020204" pitchFamily="34" charset="0"/>
              <a:buChar char="•"/>
            </a:pPr>
            <a:r>
              <a:rPr lang="en-US" sz="1800" dirty="0"/>
              <a:t>Using insights for strategic decisions and planning.</a:t>
            </a:r>
          </a:p>
        </p:txBody>
      </p:sp>
    </p:spTree>
    <p:extLst>
      <p:ext uri="{BB962C8B-B14F-4D97-AF65-F5344CB8AC3E}">
        <p14:creationId xmlns:p14="http://schemas.microsoft.com/office/powerpoint/2010/main" val="263910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92D7B-CF16-46D8-8243-8661747A4014}"/>
              </a:ext>
            </a:extLst>
          </p:cNvPr>
          <p:cNvSpPr>
            <a:spLocks noGrp="1"/>
          </p:cNvSpPr>
          <p:nvPr>
            <p:ph type="title"/>
          </p:nvPr>
        </p:nvSpPr>
        <p:spPr>
          <a:xfrm>
            <a:off x="-2" y="224444"/>
            <a:ext cx="12192000" cy="540327"/>
          </a:xfrm>
        </p:spPr>
        <p:txBody>
          <a:bodyPr/>
          <a:lstStyle/>
          <a:p>
            <a:r>
              <a:rPr lang="en-US" sz="3200" dirty="0"/>
              <a:t>Contents</a:t>
            </a:r>
            <a:endParaRPr lang="en-IN" sz="3200" dirty="0"/>
          </a:p>
        </p:txBody>
      </p:sp>
      <p:sp>
        <p:nvSpPr>
          <p:cNvPr id="3" name="Content Placeholder 2">
            <a:extLst>
              <a:ext uri="{FF2B5EF4-FFF2-40B4-BE49-F238E27FC236}">
                <a16:creationId xmlns:a16="http://schemas.microsoft.com/office/drawing/2014/main" xmlns="" id="{0B9CA917-AD8E-4861-804D-4A5A6A205591}"/>
              </a:ext>
            </a:extLst>
          </p:cNvPr>
          <p:cNvSpPr>
            <a:spLocks noGrp="1"/>
          </p:cNvSpPr>
          <p:nvPr>
            <p:ph idx="1"/>
          </p:nvPr>
        </p:nvSpPr>
        <p:spPr>
          <a:xfrm>
            <a:off x="268357" y="1039091"/>
            <a:ext cx="11181521" cy="5471039"/>
          </a:xfrm>
        </p:spPr>
        <p:txBody>
          <a:bodyPr>
            <a:normAutofit fontScale="92500" lnSpcReduction="10000"/>
          </a:bodyPr>
          <a:lstStyle/>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Course Objective</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Introduction</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Types Of Process Mining</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IN" sz="1600" dirty="0"/>
              <a:t>Process mining software as per 2023</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Process Mining Fundamentals</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IN" sz="1600" dirty="0"/>
              <a:t>Main Stages of Process Mining</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Applications</a:t>
            </a:r>
            <a:r>
              <a:rPr lang="en-IN" sz="1600" dirty="0"/>
              <a:t> of Process Mining</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Use Cases</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Real Time Example</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Learning outcomes</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GitHub Link</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Queries</a:t>
            </a:r>
            <a:endParaRPr lang="en-IN" sz="1800"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Course Objective</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5765800" y="1384300"/>
            <a:ext cx="5729514" cy="5107938"/>
          </a:xfrm>
        </p:spPr>
        <p:txBody>
          <a:bodyPr>
            <a:noAutofit/>
          </a:bodyPr>
          <a:lstStyle/>
          <a:p>
            <a:pPr marL="457200" indent="-457200"/>
            <a:endParaRPr lang="en-US" sz="1800" b="1" dirty="0"/>
          </a:p>
          <a:p>
            <a:pPr marL="0" indent="0">
              <a:buNone/>
            </a:pPr>
            <a:endParaRPr lang="en-US" sz="1800" b="1" dirty="0"/>
          </a:p>
          <a:p>
            <a:pPr marL="457200" indent="-457200"/>
            <a:r>
              <a:rPr lang="en-US" sz="1800" dirty="0"/>
              <a:t>The course on process mining aims to provide students with the knowledge and skills to effectively analyze and enhance business processes through the use of data-driven methods. </a:t>
            </a:r>
          </a:p>
          <a:p>
            <a:pPr marL="0" indent="0">
              <a:buNone/>
            </a:pPr>
            <a:endParaRPr lang="en-US" sz="1800" dirty="0"/>
          </a:p>
          <a:p>
            <a:pPr marL="457200" indent="-457200"/>
            <a:r>
              <a:rPr lang="en-US" sz="1800" dirty="0"/>
              <a:t>This involves learning how to extract insights from event logs, identify process bottlenecks, deviations, and inefficiencies, and apply these findings to optimize processes for improved efficiency and effectiveness.</a:t>
            </a:r>
          </a:p>
          <a:p>
            <a:pPr marL="457200" indent="-457200"/>
            <a:endParaRPr lang="en-US" sz="1800" dirty="0"/>
          </a:p>
          <a:p>
            <a:pPr marL="457200" indent="-457200"/>
            <a:endParaRPr lang="en-US" sz="1800" dirty="0"/>
          </a:p>
          <a:p>
            <a:pPr marL="457200" indent="-457200"/>
            <a:endParaRPr lang="en-US" sz="1800" b="1" dirty="0"/>
          </a:p>
          <a:p>
            <a:pPr marL="0" indent="0">
              <a:buNone/>
            </a:pPr>
            <a:endParaRPr lang="en-US" sz="1800" b="1" dirty="0"/>
          </a:p>
        </p:txBody>
      </p:sp>
      <p:pic>
        <p:nvPicPr>
          <p:cNvPr id="3" name="Picture 2">
            <a:extLst>
              <a:ext uri="{FF2B5EF4-FFF2-40B4-BE49-F238E27FC236}">
                <a16:creationId xmlns:a16="http://schemas.microsoft.com/office/drawing/2014/main" xmlns="" id="{4D307BEF-C3A3-C642-805B-8B7EA72D7341}"/>
              </a:ext>
            </a:extLst>
          </p:cNvPr>
          <p:cNvPicPr>
            <a:picLocks noChangeAspect="1"/>
          </p:cNvPicPr>
          <p:nvPr/>
        </p:nvPicPr>
        <p:blipFill>
          <a:blip r:embed="rId2"/>
          <a:stretch>
            <a:fillRect/>
          </a:stretch>
        </p:blipFill>
        <p:spPr>
          <a:xfrm>
            <a:off x="214086" y="1847850"/>
            <a:ext cx="5174673" cy="3162300"/>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598514"/>
          </a:xfrm>
        </p:spPr>
        <p:txBody>
          <a:bodyPr/>
          <a:lstStyle/>
          <a:p>
            <a:r>
              <a:rPr lang="en-US" sz="3200" dirty="0"/>
              <a:t>Introduction</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48047" y="1244600"/>
            <a:ext cx="6621053" cy="5247638"/>
          </a:xfrm>
        </p:spPr>
        <p:txBody>
          <a:bodyPr>
            <a:noAutofit/>
          </a:bodyPr>
          <a:lstStyle/>
          <a:p>
            <a:pPr marL="0" indent="0" algn="l">
              <a:lnSpc>
                <a:spcPct val="150000"/>
              </a:lnSpc>
              <a:buNone/>
            </a:pPr>
            <a:r>
              <a:rPr lang="en-IN" sz="2000" b="1" dirty="0"/>
              <a:t>Process Mining ?</a:t>
            </a:r>
          </a:p>
          <a:p>
            <a:pPr marL="0" indent="0" algn="l">
              <a:lnSpc>
                <a:spcPct val="150000"/>
              </a:lnSpc>
              <a:buNone/>
            </a:pPr>
            <a:r>
              <a:rPr lang="en-IN" sz="1800" dirty="0"/>
              <a:t>Process mining is a technique designed to discover, monitor and improve real processes by extracting readily available knowledge from the event logs of information systems. Process Mining</a:t>
            </a:r>
            <a:r>
              <a:rPr lang="en-IN" sz="1800" b="1" dirty="0"/>
              <a:t> </a:t>
            </a:r>
            <a:r>
              <a:rPr lang="en-IN" sz="1800" dirty="0"/>
              <a:t>offers a data-driven and therefore more objective and holistic approach to understanding business processes.</a:t>
            </a:r>
          </a:p>
          <a:p>
            <a:pPr marL="0" indent="0" algn="l">
              <a:lnSpc>
                <a:spcPct val="150000"/>
              </a:lnSpc>
              <a:buNone/>
            </a:pPr>
            <a:r>
              <a:rPr lang="en-IN" sz="1800" dirty="0"/>
              <a:t>Process mining should be viewed as a bridge between data science and process science. Process mining focuses on transforming event log into a meaningful representation of the process which can lead to the information of several data science and machine learning related problems.</a:t>
            </a:r>
          </a:p>
          <a:p>
            <a:pPr marL="0" indent="0" algn="l">
              <a:lnSpc>
                <a:spcPct val="150000"/>
              </a:lnSpc>
              <a:buNone/>
            </a:pPr>
            <a:endParaRPr lang="en-IN" sz="1800" dirty="0"/>
          </a:p>
        </p:txBody>
      </p:sp>
      <p:pic>
        <p:nvPicPr>
          <p:cNvPr id="3" name="Picture 2">
            <a:extLst>
              <a:ext uri="{FF2B5EF4-FFF2-40B4-BE49-F238E27FC236}">
                <a16:creationId xmlns:a16="http://schemas.microsoft.com/office/drawing/2014/main" xmlns="" id="{7D97E968-6A55-C347-B8E9-821E64BE42DE}"/>
              </a:ext>
            </a:extLst>
          </p:cNvPr>
          <p:cNvPicPr>
            <a:picLocks noChangeAspect="1"/>
          </p:cNvPicPr>
          <p:nvPr/>
        </p:nvPicPr>
        <p:blipFill>
          <a:blip r:embed="rId2"/>
          <a:stretch>
            <a:fillRect/>
          </a:stretch>
        </p:blipFill>
        <p:spPr>
          <a:xfrm>
            <a:off x="6781390" y="2489200"/>
            <a:ext cx="5262563" cy="2806700"/>
          </a:xfrm>
          <a:prstGeom prst="rect">
            <a:avLst/>
          </a:prstGeom>
        </p:spPr>
      </p:pic>
    </p:spTree>
    <p:extLst>
      <p:ext uri="{BB962C8B-B14F-4D97-AF65-F5344CB8AC3E}">
        <p14:creationId xmlns:p14="http://schemas.microsoft.com/office/powerpoint/2010/main" val="181654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0717"/>
            <a:ext cx="12192000" cy="567559"/>
          </a:xfrm>
        </p:spPr>
        <p:txBody>
          <a:bodyPr/>
          <a:lstStyle/>
          <a:p>
            <a:r>
              <a:rPr lang="en-US" sz="3200" dirty="0"/>
              <a:t>Types Of Process Mining</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3240741"/>
            <a:ext cx="11795271" cy="3251497"/>
          </a:xfrm>
        </p:spPr>
        <p:txBody>
          <a:bodyPr>
            <a:noAutofit/>
          </a:bodyPr>
          <a:lstStyle/>
          <a:p>
            <a:pPr algn="l" fontAlgn="base">
              <a:lnSpc>
                <a:spcPct val="150000"/>
              </a:lnSpc>
            </a:pPr>
            <a:r>
              <a:rPr lang="en-IN" sz="1800" b="1" dirty="0"/>
              <a:t>Discovery:</a:t>
            </a:r>
            <a:r>
              <a:rPr lang="en-IN" sz="1800" dirty="0"/>
              <a:t> Process discovery uses event log data to create a process model without outside influence. Under this classification, no previous process models would exist to inform the development of a new process model.</a:t>
            </a:r>
          </a:p>
          <a:p>
            <a:pPr algn="l" fontAlgn="base">
              <a:lnSpc>
                <a:spcPct val="150000"/>
              </a:lnSpc>
            </a:pPr>
            <a:r>
              <a:rPr lang="en-IN" sz="1800" b="1" dirty="0"/>
              <a:t>Conformance:</a:t>
            </a:r>
            <a:r>
              <a:rPr lang="en-IN" sz="1800" dirty="0"/>
              <a:t> Conformance checking confirms if the intended process model is reflected in practice</a:t>
            </a:r>
          </a:p>
          <a:p>
            <a:pPr algn="l" fontAlgn="base">
              <a:lnSpc>
                <a:spcPct val="150000"/>
              </a:lnSpc>
            </a:pPr>
            <a:r>
              <a:rPr lang="en-IN" sz="1800" b="1" dirty="0"/>
              <a:t>Enhancement</a:t>
            </a:r>
            <a:r>
              <a:rPr lang="en-IN" sz="1800" dirty="0"/>
              <a:t>: Its been referred to as extension, organizational mining, or performance mining. In this class of process mining, additional information is used to improve an existing process model. </a:t>
            </a:r>
            <a:endParaRPr lang="en-US" sz="1800" b="1" dirty="0"/>
          </a:p>
          <a:p>
            <a:pPr algn="l">
              <a:lnSpc>
                <a:spcPct val="150000"/>
              </a:lnSpc>
            </a:pPr>
            <a:r>
              <a:rPr lang="en-IN" sz="1800" b="1" dirty="0"/>
              <a:t>Process Mining Software:</a:t>
            </a:r>
            <a:r>
              <a:rPr lang="en-IN" sz="1800" dirty="0"/>
              <a:t> It helps organizations </a:t>
            </a:r>
            <a:r>
              <a:rPr lang="en-IN" sz="1800" dirty="0" err="1"/>
              <a:t>analyze</a:t>
            </a:r>
            <a:r>
              <a:rPr lang="en-IN" sz="1800" dirty="0"/>
              <a:t> and visualize their business processes based on data extracted from various sources, such as transaction logs or event data. </a:t>
            </a:r>
          </a:p>
          <a:p>
            <a:pPr marL="0" indent="0" algn="l">
              <a:lnSpc>
                <a:spcPct val="150000"/>
              </a:lnSpc>
              <a:buNone/>
            </a:pPr>
            <a:endParaRPr lang="en-US" b="1" dirty="0"/>
          </a:p>
        </p:txBody>
      </p:sp>
      <p:pic>
        <p:nvPicPr>
          <p:cNvPr id="7" name="Picture 6">
            <a:extLst>
              <a:ext uri="{FF2B5EF4-FFF2-40B4-BE49-F238E27FC236}">
                <a16:creationId xmlns:a16="http://schemas.microsoft.com/office/drawing/2014/main" xmlns="" id="{F397B3FE-FBDA-8A45-A0CB-DC484D08771B}"/>
              </a:ext>
            </a:extLst>
          </p:cNvPr>
          <p:cNvPicPr>
            <a:picLocks noChangeAspect="1"/>
          </p:cNvPicPr>
          <p:nvPr/>
        </p:nvPicPr>
        <p:blipFill>
          <a:blip r:embed="rId2"/>
          <a:stretch>
            <a:fillRect/>
          </a:stretch>
        </p:blipFill>
        <p:spPr>
          <a:xfrm>
            <a:off x="1540062" y="1096161"/>
            <a:ext cx="8733492" cy="2332839"/>
          </a:xfrm>
          <a:prstGeom prst="rect">
            <a:avLst/>
          </a:prstGeom>
        </p:spPr>
      </p:pic>
    </p:spTree>
    <p:extLst>
      <p:ext uri="{BB962C8B-B14F-4D97-AF65-F5344CB8AC3E}">
        <p14:creationId xmlns:p14="http://schemas.microsoft.com/office/powerpoint/2010/main" val="55941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Process Mining </a:t>
            </a:r>
            <a:r>
              <a:rPr lang="en-IN" sz="3200" dirty="0" err="1"/>
              <a:t>softwares</a:t>
            </a:r>
            <a:endParaRPr lang="en-IN" sz="40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6096000" y="2256504"/>
            <a:ext cx="5882640" cy="3095426"/>
          </a:xfrm>
        </p:spPr>
        <p:txBody>
          <a:bodyPr>
            <a:noAutofit/>
          </a:bodyPr>
          <a:lstStyle/>
          <a:p>
            <a:pPr marL="0" indent="0" algn="l">
              <a:lnSpc>
                <a:spcPct val="100000"/>
              </a:lnSpc>
              <a:buNone/>
            </a:pPr>
            <a:r>
              <a:rPr lang="en-IN" sz="1800" b="1" dirty="0"/>
              <a:t>What makes good process mining software?</a:t>
            </a:r>
          </a:p>
          <a:p>
            <a:pPr lvl="0">
              <a:lnSpc>
                <a:spcPct val="100000"/>
              </a:lnSpc>
            </a:pPr>
            <a:r>
              <a:rPr lang="en-IN" sz="1800" dirty="0"/>
              <a:t>Ease of use </a:t>
            </a:r>
          </a:p>
          <a:p>
            <a:pPr lvl="0">
              <a:lnSpc>
                <a:spcPct val="100000"/>
              </a:lnSpc>
            </a:pPr>
            <a:r>
              <a:rPr lang="en-IN" sz="1800" dirty="0"/>
              <a:t>Configurability </a:t>
            </a:r>
          </a:p>
          <a:p>
            <a:pPr lvl="0">
              <a:lnSpc>
                <a:spcPct val="100000"/>
              </a:lnSpc>
            </a:pPr>
            <a:r>
              <a:rPr lang="en-IN" sz="1800" dirty="0"/>
              <a:t>Analytics and reporting </a:t>
            </a:r>
          </a:p>
          <a:p>
            <a:pPr lvl="0">
              <a:lnSpc>
                <a:spcPct val="100000"/>
              </a:lnSpc>
            </a:pPr>
            <a:r>
              <a:rPr lang="en-IN" sz="1800" dirty="0"/>
              <a:t>End-to-end visibility (E2E) </a:t>
            </a:r>
          </a:p>
          <a:p>
            <a:pPr lvl="0">
              <a:lnSpc>
                <a:spcPct val="100000"/>
              </a:lnSpc>
            </a:pPr>
            <a:r>
              <a:rPr lang="en-IN" sz="1800" dirty="0"/>
              <a:t>Level of support Total cost of ownership </a:t>
            </a:r>
            <a:endParaRPr lang="en-US" sz="1800" dirty="0"/>
          </a:p>
        </p:txBody>
      </p:sp>
      <p:pic>
        <p:nvPicPr>
          <p:cNvPr id="4" name="Picture 3">
            <a:extLst>
              <a:ext uri="{FF2B5EF4-FFF2-40B4-BE49-F238E27FC236}">
                <a16:creationId xmlns:a16="http://schemas.microsoft.com/office/drawing/2014/main" xmlns="" id="{D3CCC0D0-70DC-4546-AE3F-C87C62620617}"/>
              </a:ext>
            </a:extLst>
          </p:cNvPr>
          <p:cNvPicPr>
            <a:picLocks noChangeAspect="1"/>
          </p:cNvPicPr>
          <p:nvPr/>
        </p:nvPicPr>
        <p:blipFill>
          <a:blip r:embed="rId2"/>
          <a:stretch>
            <a:fillRect/>
          </a:stretch>
        </p:blipFill>
        <p:spPr>
          <a:xfrm>
            <a:off x="781835" y="1533053"/>
            <a:ext cx="4473349" cy="4235735"/>
          </a:xfrm>
          <a:prstGeom prst="rect">
            <a:avLst/>
          </a:prstGeom>
        </p:spPr>
      </p:pic>
    </p:spTree>
    <p:extLst>
      <p:ext uri="{BB962C8B-B14F-4D97-AF65-F5344CB8AC3E}">
        <p14:creationId xmlns:p14="http://schemas.microsoft.com/office/powerpoint/2010/main" val="401749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Process Mining Fundamental</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5230907" y="1196788"/>
            <a:ext cx="6961092" cy="5340680"/>
          </a:xfrm>
        </p:spPr>
        <p:txBody>
          <a:bodyPr>
            <a:noAutofit/>
          </a:bodyPr>
          <a:lstStyle/>
          <a:p>
            <a:pPr lvl="0">
              <a:lnSpc>
                <a:spcPct val="150000"/>
              </a:lnSpc>
            </a:pPr>
            <a:r>
              <a:rPr lang="en-US" sz="1800" b="1" dirty="0"/>
              <a:t>Exploratory approach:</a:t>
            </a:r>
            <a:endParaRPr lang="en-IN" sz="1800" dirty="0"/>
          </a:p>
          <a:p>
            <a:pPr marL="0" indent="0">
              <a:lnSpc>
                <a:spcPct val="150000"/>
              </a:lnSpc>
              <a:buNone/>
            </a:pPr>
            <a:r>
              <a:rPr lang="en-IN" sz="1800" dirty="0"/>
              <a:t>An exploratory approach is one where you simply explore the data and see what value opportunities jump out at you. You’re diving into the data without specific expectations and with an open mind. Analysis tools such as the Process Explorer, the Variant Explorer, and the Conformance checker are ideal for this. </a:t>
            </a:r>
          </a:p>
          <a:p>
            <a:pPr lvl="0">
              <a:lnSpc>
                <a:spcPct val="150000"/>
              </a:lnSpc>
            </a:pPr>
            <a:r>
              <a:rPr lang="en-US" sz="1800" b="1" dirty="0"/>
              <a:t>Confirmatory approach:</a:t>
            </a:r>
            <a:endParaRPr lang="en-IN" sz="1800" dirty="0"/>
          </a:p>
          <a:p>
            <a:pPr marL="0" indent="0">
              <a:lnSpc>
                <a:spcPct val="150000"/>
              </a:lnSpc>
              <a:buNone/>
            </a:pPr>
            <a:r>
              <a:rPr lang="en-IN" sz="1800" dirty="0"/>
              <a:t>With the confirmatory approach, you’re examining the data to see if it confirms or denies a hypothesis. Using your </a:t>
            </a:r>
            <a:r>
              <a:rPr lang="en-IN" sz="1800" dirty="0" err="1"/>
              <a:t>Celonis</a:t>
            </a:r>
            <a:r>
              <a:rPr lang="en-IN" sz="1800" dirty="0"/>
              <a:t> Analysis, specifically by filtering on attributes and using drilldown tables, you can find out whether the data confirms or denies that these perceived pain points exist and have a significant impact.</a:t>
            </a:r>
          </a:p>
          <a:p>
            <a:pPr marL="0" indent="0">
              <a:lnSpc>
                <a:spcPct val="150000"/>
              </a:lnSpc>
              <a:buNone/>
            </a:pPr>
            <a:endParaRPr lang="en-IN" sz="1800" dirty="0"/>
          </a:p>
          <a:p>
            <a:pPr marL="0" indent="0">
              <a:buNone/>
            </a:pPr>
            <a:endParaRPr lang="en-US" sz="2400" b="1" dirty="0"/>
          </a:p>
          <a:p>
            <a:pPr marL="0" indent="0">
              <a:buNone/>
            </a:pPr>
            <a:endParaRPr lang="en-US" sz="2400" b="1" dirty="0"/>
          </a:p>
        </p:txBody>
      </p:sp>
      <p:pic>
        <p:nvPicPr>
          <p:cNvPr id="4" name="Picture 3">
            <a:extLst>
              <a:ext uri="{FF2B5EF4-FFF2-40B4-BE49-F238E27FC236}">
                <a16:creationId xmlns:a16="http://schemas.microsoft.com/office/drawing/2014/main" xmlns="" id="{EC729668-3702-4249-B207-72E1FCCD6326}"/>
              </a:ext>
            </a:extLst>
          </p:cNvPr>
          <p:cNvPicPr>
            <a:picLocks noChangeAspect="1"/>
          </p:cNvPicPr>
          <p:nvPr/>
        </p:nvPicPr>
        <p:blipFill>
          <a:blip r:embed="rId2"/>
          <a:stretch>
            <a:fillRect/>
          </a:stretch>
        </p:blipFill>
        <p:spPr>
          <a:xfrm>
            <a:off x="0" y="2095500"/>
            <a:ext cx="5067300" cy="2667000"/>
          </a:xfrm>
          <a:prstGeom prst="rect">
            <a:avLst/>
          </a:prstGeom>
        </p:spPr>
      </p:pic>
      <p:sp>
        <p:nvSpPr>
          <p:cNvPr id="5" name="TextBox 4">
            <a:extLst>
              <a:ext uri="{FF2B5EF4-FFF2-40B4-BE49-F238E27FC236}">
                <a16:creationId xmlns:a16="http://schemas.microsoft.com/office/drawing/2014/main" xmlns="" id="{85F32219-1A11-E349-B03B-AF1A338EBC18}"/>
              </a:ext>
            </a:extLst>
          </p:cNvPr>
          <p:cNvSpPr txBox="1"/>
          <p:nvPr/>
        </p:nvSpPr>
        <p:spPr>
          <a:xfrm>
            <a:off x="282388" y="1196788"/>
            <a:ext cx="4106309" cy="646331"/>
          </a:xfrm>
          <a:prstGeom prst="rect">
            <a:avLst/>
          </a:prstGeom>
          <a:noFill/>
        </p:spPr>
        <p:txBody>
          <a:bodyPr wrap="square" rtlCol="0">
            <a:spAutoFit/>
          </a:bodyPr>
          <a:lstStyle/>
          <a:p>
            <a:r>
              <a:rPr lang="en-IN" b="1" dirty="0"/>
              <a:t>Review and Interpret Analyses:</a:t>
            </a:r>
            <a:endParaRPr lang="en-IN" b="1" i="1" dirty="0"/>
          </a:p>
          <a:p>
            <a:endParaRPr lang="en-US" dirty="0"/>
          </a:p>
        </p:txBody>
      </p:sp>
    </p:spTree>
    <p:extLst>
      <p:ext uri="{BB962C8B-B14F-4D97-AF65-F5344CB8AC3E}">
        <p14:creationId xmlns:p14="http://schemas.microsoft.com/office/powerpoint/2010/main" val="409898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US" sz="3200" dirty="0"/>
              <a:t>Continue</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1097279"/>
            <a:ext cx="11779135" cy="5394960"/>
          </a:xfrm>
        </p:spPr>
        <p:txBody>
          <a:bodyPr>
            <a:noAutofit/>
          </a:bodyPr>
          <a:lstStyle/>
          <a:p>
            <a:pPr marL="0" indent="0">
              <a:lnSpc>
                <a:spcPct val="150000"/>
              </a:lnSpc>
              <a:buNone/>
            </a:pPr>
            <a:r>
              <a:rPr lang="en-US" sz="2400" b="1" dirty="0"/>
              <a:t>Review Interpret Analysis</a:t>
            </a:r>
            <a:endParaRPr lang="en-IN" sz="2400" b="1" dirty="0"/>
          </a:p>
          <a:p>
            <a:pPr>
              <a:lnSpc>
                <a:spcPct val="150000"/>
              </a:lnSpc>
            </a:pPr>
            <a:r>
              <a:rPr lang="en-IN" sz="1800" b="1" dirty="0"/>
              <a:t>What Is Variant Explorer?</a:t>
            </a:r>
            <a:endParaRPr lang="en-IN" sz="1800" dirty="0"/>
          </a:p>
          <a:p>
            <a:pPr marL="0" indent="0">
              <a:lnSpc>
                <a:spcPct val="150000"/>
              </a:lnSpc>
              <a:buNone/>
            </a:pPr>
            <a:r>
              <a:rPr lang="en-IN" sz="1800" dirty="0"/>
              <a:t>Variant Explorer allows the user to explore his process based on the end to end </a:t>
            </a:r>
            <a:r>
              <a:rPr lang="en-IN" sz="1800" dirty="0" err="1"/>
              <a:t>variants.Variant</a:t>
            </a:r>
            <a:r>
              <a:rPr lang="en-IN" sz="1800" dirty="0"/>
              <a:t> Explorer is a Celonis EMS Analysis tool that helps you explore how a specific process flows through your organization.</a:t>
            </a:r>
          </a:p>
          <a:p>
            <a:pPr>
              <a:lnSpc>
                <a:spcPct val="150000"/>
              </a:lnSpc>
            </a:pPr>
            <a:r>
              <a:rPr lang="en-IN" sz="1800" b="1" dirty="0"/>
              <a:t>Process Explorer:</a:t>
            </a:r>
            <a:endParaRPr lang="en-IN" sz="1800" dirty="0"/>
          </a:p>
          <a:p>
            <a:pPr marL="0" indent="0">
              <a:lnSpc>
                <a:spcPct val="150000"/>
              </a:lnSpc>
              <a:buNone/>
            </a:pPr>
            <a:r>
              <a:rPr lang="en-IN" sz="1800" dirty="0"/>
              <a:t>The Process Explorer is another analysis tool to use when taking an exploratory approach. It's especially useful for quickly revealing activities beyond the most common ones</a:t>
            </a:r>
            <a:endParaRPr lang="en-US" sz="1800" b="1" dirty="0"/>
          </a:p>
          <a:p>
            <a:pPr marL="0" indent="0">
              <a:lnSpc>
                <a:spcPct val="150000"/>
              </a:lnSpc>
              <a:buNone/>
            </a:pPr>
            <a:r>
              <a:rPr lang="en-IN" sz="1800" b="1" dirty="0"/>
              <a:t>Key Performance Indicators (KPIs) </a:t>
            </a:r>
            <a:r>
              <a:rPr lang="en-IN" sz="1800" dirty="0"/>
              <a:t>are used to calculate and add aggregated values; for example, case count, order value, invoice value, throughput time, and automation rate</a:t>
            </a:r>
            <a:endParaRPr lang="en-US" sz="1800" b="1" dirty="0"/>
          </a:p>
        </p:txBody>
      </p:sp>
    </p:spTree>
    <p:extLst>
      <p:ext uri="{BB962C8B-B14F-4D97-AF65-F5344CB8AC3E}">
        <p14:creationId xmlns:p14="http://schemas.microsoft.com/office/powerpoint/2010/main" val="31534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540325"/>
          </a:xfrm>
        </p:spPr>
        <p:txBody>
          <a:bodyPr/>
          <a:lstStyle/>
          <a:p>
            <a:r>
              <a:rPr lang="en-US" sz="3200" dirty="0"/>
              <a:t>Continue</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1097279"/>
            <a:ext cx="11779135" cy="5394960"/>
          </a:xfrm>
        </p:spPr>
        <p:txBody>
          <a:bodyPr>
            <a:noAutofit/>
          </a:bodyPr>
          <a:lstStyle/>
          <a:p>
            <a:pPr marL="0" indent="0" fontAlgn="base">
              <a:lnSpc>
                <a:spcPct val="150000"/>
              </a:lnSpc>
              <a:buNone/>
            </a:pPr>
            <a:r>
              <a:rPr lang="en-US" sz="2400" b="1" dirty="0"/>
              <a:t>Build Analyses</a:t>
            </a:r>
            <a:endParaRPr lang="en-IN" sz="2400" b="1" dirty="0"/>
          </a:p>
          <a:p>
            <a:pPr fontAlgn="base">
              <a:lnSpc>
                <a:spcPct val="150000"/>
              </a:lnSpc>
            </a:pPr>
            <a:r>
              <a:rPr lang="en-IN" sz="1800" b="1" dirty="0"/>
              <a:t>What is the Conformance checker?</a:t>
            </a:r>
          </a:p>
          <a:p>
            <a:pPr marL="0" indent="0" fontAlgn="base">
              <a:lnSpc>
                <a:spcPct val="150000"/>
              </a:lnSpc>
              <a:buNone/>
            </a:pPr>
            <a:r>
              <a:rPr lang="en-IN" sz="1800" dirty="0"/>
              <a:t>Every organization has an optimal process in mind that they want to achieve. With the conformance checker, you can see how far away the organization is from reaching that goal and investigate common patterns for inefficiency. the Conformance checker </a:t>
            </a:r>
            <a:r>
              <a:rPr lang="en-IN" sz="1800" b="1" dirty="0"/>
              <a:t>t</a:t>
            </a:r>
            <a:r>
              <a:rPr lang="en-IN" sz="1800" dirty="0"/>
              <a:t>o complement your efforts in interacting with the analysis visualizations and charts and tables.</a:t>
            </a:r>
          </a:p>
          <a:p>
            <a:pPr>
              <a:lnSpc>
                <a:spcPct val="150000"/>
              </a:lnSpc>
            </a:pPr>
            <a:r>
              <a:rPr lang="en-IN" sz="1800" b="1" dirty="0"/>
              <a:t>Why Apply Background Filters</a:t>
            </a:r>
            <a:endParaRPr lang="en-IN" sz="1800" b="1" i="1" dirty="0"/>
          </a:p>
          <a:p>
            <a:pPr marL="0" indent="0">
              <a:lnSpc>
                <a:spcPct val="150000"/>
              </a:lnSpc>
              <a:buNone/>
            </a:pPr>
            <a:r>
              <a:rPr lang="en-IN" sz="1800" dirty="0"/>
              <a:t>It's true that analysis users can apply filters when interacting with components and one of six Selection Views. But as the analysis builder, you might want to set background filters that are applied before the end user begins their analysis. </a:t>
            </a:r>
            <a:endParaRPr lang="en-US" sz="1800" b="1" dirty="0"/>
          </a:p>
          <a:p>
            <a:pPr marL="0" indent="0">
              <a:lnSpc>
                <a:spcPct val="150000"/>
              </a:lnSpc>
              <a:buNone/>
            </a:pPr>
            <a:endParaRPr lang="en-US" sz="1800" b="1" dirty="0"/>
          </a:p>
        </p:txBody>
      </p:sp>
    </p:spTree>
    <p:extLst>
      <p:ext uri="{BB962C8B-B14F-4D97-AF65-F5344CB8AC3E}">
        <p14:creationId xmlns:p14="http://schemas.microsoft.com/office/powerpoint/2010/main" val="242671369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2565</TotalTime>
  <Words>662</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Types Of Process Mining</vt:lpstr>
      <vt:lpstr>Process Mining softwares</vt:lpstr>
      <vt:lpstr>Process Mining Fundamental</vt:lpstr>
      <vt:lpstr>Continue</vt:lpstr>
      <vt:lpstr>Continue</vt:lpstr>
      <vt:lpstr>Main Stages of Process Mining</vt:lpstr>
      <vt:lpstr>Applications Of Process Mining</vt:lpstr>
      <vt:lpstr>Benefits of process mining in financial services</vt:lpstr>
      <vt:lpstr>Benefits of Process Mining in Health Care Services</vt:lpstr>
      <vt:lpstr>Learning Outcomes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Microsoft account</cp:lastModifiedBy>
  <cp:revision>175</cp:revision>
  <dcterms:created xsi:type="dcterms:W3CDTF">2019-06-11T05:35:51Z</dcterms:created>
  <dcterms:modified xsi:type="dcterms:W3CDTF">2023-08-29T20:23:32Z</dcterms:modified>
</cp:coreProperties>
</file>