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3"/>
    <p:sldId id="273" r:id="rId4"/>
    <p:sldId id="257" r:id="rId5"/>
    <p:sldId id="282" r:id="rId6"/>
    <p:sldId id="284" r:id="rId7"/>
    <p:sldId id="285" r:id="rId8"/>
    <p:sldId id="287" r:id="rId9"/>
    <p:sldId id="290" r:id="rId10"/>
    <p:sldId id="289" r:id="rId11"/>
    <p:sldId id="291" r:id="rId12"/>
    <p:sldId id="292" r:id="rId13"/>
    <p:sldId id="293" r:id="rId14"/>
    <p:sldId id="294" r:id="rId15"/>
    <p:sldId id="295" r:id="rId16"/>
    <p:sldId id="296" r:id="rId17"/>
    <p:sldId id="297" r:id="rId18"/>
    <p:sldId id="279" r:id="rId19"/>
    <p:sldId id="278"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a:t>
            </a:r>
            <a:r>
              <a:rPr lang="en-IN" altLang="en-US" sz="1600" b="0" cap="small" baseline="0" dirty="0">
                <a:solidFill>
                  <a:schemeClr val="bg1"/>
                </a:solidFill>
                <a:latin typeface="Times New Roman" panose="02020603050405020304" pitchFamily="18" charset="0"/>
                <a:cs typeface="Times New Roman" panose="02020603050405020304" pitchFamily="18" charset="0"/>
              </a:rPr>
              <a:t>75</a:t>
            </a:r>
            <a:endParaRPr lang="en-IN" altLang="en-US"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P.Pavithra</a:t>
            </a:r>
            <a:endParaRPr lang="en-US" sz="2600" b="0" dirty="0">
              <a:effectLst>
                <a:outerShdw blurRad="38100" dist="38100" dir="2700000" algn="tl">
                  <a:srgbClr val="000000">
                    <a:alpha val="43137"/>
                  </a:srgbClr>
                </a:outerShdw>
              </a:effectLst>
            </a:endParaRPr>
          </a:p>
          <a:p>
            <a:pPr>
              <a:spcBef>
                <a:spcPts val="300"/>
              </a:spcBef>
            </a:pPr>
            <a:r>
              <a:rPr lang="en-US" sz="1200" b="0" dirty="0"/>
              <a:t>Roll No. 2</a:t>
            </a:r>
            <a:r>
              <a:rPr lang="en-IN" altLang="en-US" sz="1200" b="0" dirty="0"/>
              <a:t>1</a:t>
            </a:r>
            <a:r>
              <a:rPr lang="en-US" sz="1200" b="0" dirty="0"/>
              <a:t>4G1A32</a:t>
            </a:r>
            <a:r>
              <a:rPr lang="en-IN" altLang="en-US" sz="1200" b="0" dirty="0"/>
              <a:t>75</a:t>
            </a:r>
            <a:endParaRPr lang="en-IN" altLang="en-US" sz="1200" b="0" dirty="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alt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alt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Continued...</a:t>
            </a:r>
            <a:endParaRPr lang="en-IN" altLang="en-US"/>
          </a:p>
        </p:txBody>
      </p:sp>
      <p:sp>
        <p:nvSpPr>
          <p:cNvPr id="3" name="Content Placeholder 2"/>
          <p:cNvSpPr>
            <a:spLocks noGrp="1"/>
          </p:cNvSpPr>
          <p:nvPr>
            <p:ph idx="1"/>
          </p:nvPr>
        </p:nvSpPr>
        <p:spPr/>
        <p:txBody>
          <a:bodyPr>
            <a:normAutofit/>
          </a:bodyPr>
          <a:p>
            <a:r>
              <a:rPr lang="en-US" sz="2400" b="1"/>
              <a:t>Process Variability:</a:t>
            </a:r>
            <a:r>
              <a:rPr lang="en-US" sz="2400"/>
              <a:t> </a:t>
            </a:r>
            <a:r>
              <a:rPr lang="en-US" sz="2400"/>
              <a:t>Defining process variability as the existence of different paths in a process due to exceptions or choices.</a:t>
            </a:r>
            <a:endParaRPr lang="en-US" sz="2400"/>
          </a:p>
          <a:p>
            <a:r>
              <a:rPr lang="en-US" sz="2400" b="1"/>
              <a:t>Variant Analysis: </a:t>
            </a:r>
            <a:r>
              <a:rPr lang="en-US" sz="2400"/>
              <a:t>Explaining how variant analysis helps understand the frequency and implications of different process paths.</a:t>
            </a:r>
            <a:endParaRPr lang="en-US" sz="2400"/>
          </a:p>
          <a:p>
            <a:pPr marL="0" indent="0">
              <a:buNone/>
            </a:pPr>
            <a:r>
              <a:rPr lang="en-IN" altLang="en-US" sz="2400"/>
              <a:t>   </a:t>
            </a:r>
            <a:r>
              <a:rPr lang="en-US" sz="2400"/>
              <a:t>s</a:t>
            </a:r>
            <a:r>
              <a:rPr lang="en-IN" altLang="en-US" sz="2400"/>
              <a:t>o</a:t>
            </a:r>
            <a:r>
              <a:rPr lang="en-US" sz="2400"/>
              <a:t>me of the benefits of using variability and variant analyses in Celonis:</a:t>
            </a:r>
            <a:endParaRPr lang="en-US" sz="2400"/>
          </a:p>
          <a:p>
            <a:pPr lvl="0">
              <a:buFont typeface="Arial" panose="020B0604020202020204" pitchFamily="34" charset="0"/>
              <a:buChar char="•"/>
            </a:pPr>
            <a:r>
              <a:rPr lang="en-US" sz="2400" b="1"/>
              <a:t>Improved understanding of processes: </a:t>
            </a:r>
            <a:r>
              <a:rPr lang="en-US" sz="2400"/>
              <a:t>Variability and variant analyses can help to identify the different ways that a process can be executed. This information can be used to improve the understanding of the process and to identify areas for improvement.</a:t>
            </a:r>
            <a:endParaRPr lang="en-US" sz="2400"/>
          </a:p>
          <a:p>
            <a:pPr lvl="0">
              <a:buFont typeface="Arial" panose="020B0604020202020204" pitchFamily="34" charset="0"/>
              <a:buChar char="•"/>
            </a:pPr>
            <a:r>
              <a:rPr lang="en-US" sz="2400" b="1"/>
              <a:t>Identification of opportunities for improvement:</a:t>
            </a:r>
            <a:r>
              <a:rPr lang="en-US" sz="2400"/>
              <a:t> Variability and variant analyses can help to identify the variants of the process that are causing the most problems or that can be improved. This information can be used to improve the process by making changes to the way it is executed.</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PQL Queries</a:t>
            </a:r>
            <a:endParaRPr lang="en-IN" altLang="en-US"/>
          </a:p>
        </p:txBody>
      </p:sp>
      <p:sp>
        <p:nvSpPr>
          <p:cNvPr id="3" name="Content Placeholder 2"/>
          <p:cNvSpPr>
            <a:spLocks noGrp="1"/>
          </p:cNvSpPr>
          <p:nvPr>
            <p:ph idx="1"/>
          </p:nvPr>
        </p:nvSpPr>
        <p:spPr>
          <a:xfrm>
            <a:off x="0" y="1016635"/>
            <a:ext cx="12191365" cy="5404485"/>
          </a:xfrm>
        </p:spPr>
        <p:txBody>
          <a:bodyPr>
            <a:normAutofit lnSpcReduction="20000"/>
          </a:bodyPr>
          <a:p>
            <a:pPr lvl="0">
              <a:buFont typeface="Wingdings" panose="05000000000000000000" charset="0"/>
              <a:buChar char="Ø"/>
            </a:pPr>
            <a:r>
              <a:rPr lang="en-IN" altLang="en-US" sz="2400"/>
              <a:t>In process mining, Process Query Language (PQL) is used to retrieve and analyze data from event logs to gain insights into business processes.The intention of Celonis PQL is to provide a query language for performing process mining tasks on large amounts of event data.The event and business data as well as all results (including the mined process models)are represented as relational data.</a:t>
            </a:r>
            <a:endParaRPr lang="en-IN" altLang="en-US" sz="2400"/>
          </a:p>
          <a:p>
            <a:pPr lvl="0">
              <a:buFont typeface="Wingdings" panose="05000000000000000000" charset="0"/>
              <a:buChar char="Ø"/>
            </a:pPr>
            <a:r>
              <a:rPr lang="en-IN" altLang="en-US" sz="2400" b="1"/>
              <a:t>some basic PQL queries:</a:t>
            </a:r>
            <a:endParaRPr lang="en-IN" altLang="en-US" sz="2400"/>
          </a:p>
          <a:p>
            <a:pPr lvl="0">
              <a:buFont typeface="Arial" panose="020B0604020202020204" pitchFamily="34" charset="0"/>
              <a:buChar char="•"/>
            </a:pPr>
            <a:r>
              <a:rPr lang="en-IN" altLang="en-US" sz="2400"/>
              <a:t>SELECT* FROM Activities</a:t>
            </a:r>
            <a:endParaRPr lang="en-IN" altLang="en-US" sz="2400"/>
          </a:p>
          <a:p>
            <a:pPr lvl="0">
              <a:buFont typeface="Arial" panose="020B0604020202020204" pitchFamily="34" charset="0"/>
              <a:buChar char="•"/>
            </a:pPr>
            <a:r>
              <a:rPr lang="en-IN" altLang="en-US" sz="2400"/>
              <a:t>SELECT ActivityName, AverageDuration FROM Activities</a:t>
            </a:r>
            <a:endParaRPr lang="en-IN" altLang="en-US" sz="2400"/>
          </a:p>
          <a:p>
            <a:pPr lvl="0">
              <a:buFont typeface="Arial" panose="020B0604020202020204" pitchFamily="34" charset="0"/>
              <a:buChar char="•"/>
            </a:pPr>
            <a:r>
              <a:rPr lang="en-IN" altLang="en-US" sz="2400"/>
              <a:t>SELECT ActivityName, AverageDuration WHERE ActivityName = 'Order Placed'</a:t>
            </a:r>
            <a:endParaRPr lang="en-IN" altLang="en-US" sz="2400"/>
          </a:p>
          <a:p>
            <a:pPr lvl="0">
              <a:buFont typeface="Arial" panose="020B0604020202020204" pitchFamily="34" charset="0"/>
              <a:buChar char="•"/>
            </a:pPr>
            <a:r>
              <a:rPr lang="en-IN" altLang="en-US" sz="2400"/>
              <a:t>SELECT * FROM Activities WHERE ActivityName IN ('Order Placed', 'Order Approved', 'Order Shipped')</a:t>
            </a:r>
            <a:endParaRPr lang="en-IN" altLang="en-US" sz="2400"/>
          </a:p>
          <a:p>
            <a:pPr lvl="0">
              <a:buFont typeface="Arial" panose="020B0604020202020204" pitchFamily="34" charset="0"/>
              <a:buChar char="•"/>
            </a:pPr>
            <a:r>
              <a:rPr lang="en-IN" altLang="en-US" sz="2400"/>
              <a:t>SELECT * FROM Activities WHERE ActivityName LIKE '%Placed%'</a:t>
            </a:r>
            <a:endParaRPr lang="en-IN" altLang="en-US" sz="2400"/>
          </a:p>
          <a:p>
            <a:pPr lvl="0">
              <a:buFont typeface="Wingdings" panose="05000000000000000000" charset="0"/>
              <a:buChar char="Ø"/>
            </a:pPr>
            <a:r>
              <a:rPr lang="en-IN" altLang="en-US" sz="2400" b="1"/>
              <a:t>Example for basic coding in PQL</a:t>
            </a:r>
            <a:endParaRPr lang="en-IN" altLang="en-US" sz="2400"/>
          </a:p>
          <a:p>
            <a:pPr lvl="0">
              <a:buFont typeface="Arial" panose="020B0604020202020204" pitchFamily="34" charset="0"/>
              <a:buChar char="•"/>
            </a:pPr>
            <a:r>
              <a:rPr lang="en-IN" altLang="en-US" sz="2400"/>
              <a:t>SELECT AVG(timestamp_diff("order_received", "order_completed", 'seconds'))</a:t>
            </a:r>
            <a:endParaRPr lang="en-IN" altLang="en-US" sz="2400"/>
          </a:p>
          <a:p>
            <a:pPr lvl="0">
              <a:buFont typeface="Arial" panose="020B0604020202020204" pitchFamily="34" charset="0"/>
              <a:buChar char="•"/>
            </a:pPr>
            <a:r>
              <a:rPr lang="en-IN" altLang="en-US" sz="2400"/>
              <a:t>FROM "Order_Process"</a:t>
            </a:r>
            <a:endParaRPr lang="en-I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Continued...</a:t>
            </a:r>
            <a:endParaRPr lang="en-IN" altLang="en-US"/>
          </a:p>
        </p:txBody>
      </p:sp>
      <p:sp>
        <p:nvSpPr>
          <p:cNvPr id="3" name="Content Placeholder 2"/>
          <p:cNvSpPr>
            <a:spLocks noGrp="1"/>
          </p:cNvSpPr>
          <p:nvPr>
            <p:ph idx="1"/>
          </p:nvPr>
        </p:nvSpPr>
        <p:spPr/>
        <p:txBody>
          <a:bodyPr/>
          <a:p>
            <a:r>
              <a:rPr lang="en-US" sz="2400" b="1"/>
              <a:t>Design goals of PQL</a:t>
            </a:r>
            <a:endParaRPr lang="en-US"/>
          </a:p>
          <a:p>
            <a:r>
              <a:rPr lang="en-US" sz="2400"/>
              <a:t>The first version of Celonis PQL was an extension to SQL. While it had several convenient process mining functions, the actual queries evaluated on the database were complicated. Furthermore,it was difficult to extend the language with new functionality. To overcome these issues, the query language was redesigned based on previous experiences, with the following design goals in mind:</a:t>
            </a:r>
            <a:endParaRPr lang="en-US" sz="2400"/>
          </a:p>
          <a:p>
            <a:endParaRPr lang="en-US" sz="2400"/>
          </a:p>
        </p:txBody>
      </p:sp>
      <p:pic>
        <p:nvPicPr>
          <p:cNvPr id="12" name="Picture 12" descr="Design goals"/>
          <p:cNvPicPr>
            <a:picLocks noChangeAspect="1"/>
          </p:cNvPicPr>
          <p:nvPr/>
        </p:nvPicPr>
        <p:blipFill>
          <a:blip r:embed="rId1"/>
          <a:stretch>
            <a:fillRect/>
          </a:stretch>
        </p:blipFill>
        <p:spPr>
          <a:xfrm>
            <a:off x="1946910" y="3328670"/>
            <a:ext cx="8072755" cy="29775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Get Data into EMS</a:t>
            </a:r>
            <a:endParaRPr lang="en-IN" altLang="en-US"/>
          </a:p>
        </p:txBody>
      </p:sp>
      <p:sp>
        <p:nvSpPr>
          <p:cNvPr id="3" name="Content Placeholder 2"/>
          <p:cNvSpPr>
            <a:spLocks noGrp="1"/>
          </p:cNvSpPr>
          <p:nvPr>
            <p:ph idx="1"/>
          </p:nvPr>
        </p:nvSpPr>
        <p:spPr/>
        <p:txBody>
          <a:bodyPr/>
          <a:p>
            <a:r>
              <a:rPr lang="en-IN" altLang="en-US" sz="2400"/>
              <a:t>As a data engineer or analyst working in Data Integration (formerly known as Event Collection), you’re responsible for bringing in clean, real-time process data into the EMS. In other words, you build the data pipeline.</a:t>
            </a:r>
            <a:endParaRPr lang="en-IN" altLang="en-US" sz="2400"/>
          </a:p>
          <a:p>
            <a:r>
              <a:rPr lang="en-IN" altLang="en-US" sz="2400" b="1"/>
              <a:t>Set up your Data pipeline</a:t>
            </a:r>
            <a:endParaRPr lang="en-IN" altLang="en-US" sz="2400" b="1"/>
          </a:p>
          <a:p>
            <a:r>
              <a:rPr lang="en-IN" altLang="en-US" sz="2400"/>
              <a:t>Data Integration helps you connect to source systems, extract the relevant data, transform it to your needs, and load it into a polished Data Model. You can think of the Data Model as the fuel to all other work in your EMS.</a:t>
            </a:r>
            <a:endParaRPr lang="en-IN" altLang="en-US" sz="2400"/>
          </a:p>
          <a:p>
            <a:endParaRPr lang="en-IN" altLang="en-US" sz="2400"/>
          </a:p>
        </p:txBody>
      </p:sp>
      <p:pic>
        <p:nvPicPr>
          <p:cNvPr id="14" name="Picture 14" descr="EMS2"/>
          <p:cNvPicPr>
            <a:picLocks noChangeAspect="1"/>
          </p:cNvPicPr>
          <p:nvPr/>
        </p:nvPicPr>
        <p:blipFill>
          <a:blip r:embed="rId1"/>
          <a:stretch>
            <a:fillRect/>
          </a:stretch>
        </p:blipFill>
        <p:spPr>
          <a:xfrm>
            <a:off x="2267585" y="3841115"/>
            <a:ext cx="7657465" cy="25546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Refine your Data pipeline</a:t>
            </a:r>
            <a:endParaRPr lang="en-IN" altLang="en-US"/>
          </a:p>
        </p:txBody>
      </p:sp>
      <p:sp>
        <p:nvSpPr>
          <p:cNvPr id="3" name="Content Placeholder 2"/>
          <p:cNvSpPr>
            <a:spLocks noGrp="1"/>
          </p:cNvSpPr>
          <p:nvPr>
            <p:ph idx="1"/>
          </p:nvPr>
        </p:nvSpPr>
        <p:spPr/>
        <p:txBody>
          <a:bodyPr>
            <a:normAutofit lnSpcReduction="10000"/>
          </a:bodyPr>
          <a:p>
            <a:pPr lvl="0">
              <a:buFont typeface="Wingdings" panose="05000000000000000000" charset="0"/>
              <a:buChar char="Ø"/>
            </a:pPr>
            <a:r>
              <a:rPr lang="en-IN" altLang="en-US"/>
              <a:t>A data pipeline in the context of an Event Management System (EMS)involves the structured flow of event data from various sources through a series of processes to ultimately make the data usable for analysis, visualization, and decision- making in process mining.</a:t>
            </a:r>
            <a:endParaRPr lang="en-IN" altLang="en-US"/>
          </a:p>
          <a:p>
            <a:pPr lvl="0">
              <a:buFont typeface="Wingdings" panose="05000000000000000000" charset="0"/>
              <a:buChar char="Ø"/>
            </a:pPr>
            <a:r>
              <a:rPr lang="en-IN" altLang="en-US"/>
              <a:t>overview of a refined data pipeline within an EMS:</a:t>
            </a:r>
            <a:endParaRPr lang="en-IN" altLang="en-US"/>
          </a:p>
          <a:p>
            <a:pPr lvl="0">
              <a:buFont typeface="Arial" panose="020B0604020202020204" pitchFamily="34" charset="0"/>
              <a:buChar char="•"/>
            </a:pPr>
            <a:r>
              <a:rPr lang="en-IN" altLang="en-US"/>
              <a:t>Data Source Integration and Data ingestion</a:t>
            </a:r>
            <a:endParaRPr lang="en-IN" altLang="en-US"/>
          </a:p>
          <a:p>
            <a:pPr lvl="0">
              <a:buFont typeface="Arial" panose="020B0604020202020204" pitchFamily="34" charset="0"/>
              <a:buChar char="•"/>
            </a:pPr>
            <a:r>
              <a:rPr lang="en-IN" altLang="en-US"/>
              <a:t>Data Storage and Transformation</a:t>
            </a:r>
            <a:endParaRPr lang="en-IN" altLang="en-US"/>
          </a:p>
          <a:p>
            <a:pPr lvl="0">
              <a:buFont typeface="Arial" panose="020B0604020202020204" pitchFamily="34" charset="0"/>
              <a:buChar char="•"/>
            </a:pPr>
            <a:r>
              <a:rPr lang="en-IN" altLang="en-US"/>
              <a:t>Data Enrichment and Data Aggregation</a:t>
            </a:r>
            <a:endParaRPr lang="en-IN" altLang="en-US"/>
          </a:p>
          <a:p>
            <a:pPr lvl="0">
              <a:buFont typeface="Arial" panose="020B0604020202020204" pitchFamily="34" charset="0"/>
              <a:buChar char="•"/>
            </a:pPr>
            <a:r>
              <a:rPr lang="en-IN" altLang="en-US"/>
              <a:t>Data Storage and Management</a:t>
            </a:r>
            <a:endParaRPr lang="en-IN" altLang="en-US"/>
          </a:p>
          <a:p>
            <a:pPr lvl="0">
              <a:buFont typeface="Arial" panose="020B0604020202020204" pitchFamily="34" charset="0"/>
              <a:buChar char="•"/>
            </a:pPr>
            <a:r>
              <a:rPr lang="en-IN" altLang="en-US"/>
              <a:t>Process Mining Integration</a:t>
            </a:r>
            <a:endParaRPr lang="en-IN" altLang="en-US"/>
          </a:p>
          <a:p>
            <a:pPr lvl="0">
              <a:buFont typeface="Arial" panose="020B0604020202020204" pitchFamily="34" charset="0"/>
              <a:buChar char="•"/>
            </a:pPr>
            <a:r>
              <a:rPr lang="en-IN" altLang="en-US"/>
              <a:t>Visualization and Reporting</a:t>
            </a:r>
            <a:endParaRPr lang="en-IN" altLang="en-US"/>
          </a:p>
          <a:p>
            <a:pPr lvl="0">
              <a:buFont typeface="Arial" panose="020B0604020202020204" pitchFamily="34" charset="0"/>
              <a:buChar char="•"/>
            </a:pPr>
            <a:r>
              <a:rPr lang="en-IN" altLang="en-US"/>
              <a:t>Continuous Monitoring and improvement</a:t>
            </a:r>
            <a:endParaRPr lang="en-IN" altLang="en-US"/>
          </a:p>
          <a:p>
            <a:pPr lvl="0">
              <a:buFont typeface="Arial" panose="020B0604020202020204" pitchFamily="34" charset="0"/>
              <a:buChar char="•"/>
            </a:pPr>
            <a:endParaRPr lang="en-IN" altLang="en-US"/>
          </a:p>
          <a:p>
            <a:pPr marL="0" lvl="0" indent="0">
              <a:buFont typeface="Arial" panose="020B0604020202020204" pitchFamily="34" charset="0"/>
              <a:buNone/>
            </a:pP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Real Time Applications</a:t>
            </a:r>
            <a:endParaRPr lang="en-IN" altLang="en-US"/>
          </a:p>
        </p:txBody>
      </p:sp>
      <p:sp>
        <p:nvSpPr>
          <p:cNvPr id="3" name="Content Placeholder 2"/>
          <p:cNvSpPr>
            <a:spLocks noGrp="1"/>
          </p:cNvSpPr>
          <p:nvPr>
            <p:ph idx="1"/>
          </p:nvPr>
        </p:nvSpPr>
        <p:spPr/>
        <p:txBody>
          <a:bodyPr/>
          <a:p>
            <a:r>
              <a:rPr lang="en-IN" altLang="en-US" sz="2400"/>
              <a:t>Financial services</a:t>
            </a:r>
            <a:endParaRPr lang="en-IN" altLang="en-US" sz="2400"/>
          </a:p>
          <a:p>
            <a:r>
              <a:rPr lang="en-IN" altLang="en-US" sz="2400"/>
              <a:t>Fraud detection</a:t>
            </a:r>
            <a:endParaRPr lang="en-IN" altLang="en-US" sz="2400"/>
          </a:p>
          <a:p>
            <a:r>
              <a:rPr lang="en-IN" altLang="en-US" sz="2400"/>
              <a:t>Healthcare</a:t>
            </a:r>
            <a:endParaRPr lang="en-IN" altLang="en-US" sz="2400"/>
          </a:p>
          <a:p>
            <a:endParaRPr lang="en-IN" altLang="en-US" sz="2400"/>
          </a:p>
        </p:txBody>
      </p:sp>
      <p:pic>
        <p:nvPicPr>
          <p:cNvPr id="15" name="Picture 15" descr="example"/>
          <p:cNvPicPr>
            <a:picLocks noChangeAspect="1"/>
          </p:cNvPicPr>
          <p:nvPr/>
        </p:nvPicPr>
        <p:blipFill>
          <a:blip r:embed="rId1"/>
          <a:stretch>
            <a:fillRect/>
          </a:stretch>
        </p:blipFill>
        <p:spPr>
          <a:xfrm>
            <a:off x="3380105" y="1837055"/>
            <a:ext cx="7288530" cy="34690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Learning outcomes</a:t>
            </a:r>
            <a:endParaRPr lang="en-IN" altLang="en-US"/>
          </a:p>
        </p:txBody>
      </p:sp>
      <p:sp>
        <p:nvSpPr>
          <p:cNvPr id="3" name="Content Placeholder 2"/>
          <p:cNvSpPr>
            <a:spLocks noGrp="1"/>
          </p:cNvSpPr>
          <p:nvPr>
            <p:ph idx="1"/>
          </p:nvPr>
        </p:nvSpPr>
        <p:spPr/>
        <p:txBody>
          <a:bodyPr/>
          <a:p>
            <a:r>
              <a:rPr lang="en-US"/>
              <a:t>An understanding of the different types of process mining</a:t>
            </a:r>
            <a:endParaRPr lang="en-US"/>
          </a:p>
          <a:p>
            <a:r>
              <a:rPr lang="en-US"/>
              <a:t> An understanding of the different tools and techniques that can be used for process mining</a:t>
            </a:r>
            <a:endParaRPr lang="en-US"/>
          </a:p>
          <a:p>
            <a:r>
              <a:rPr lang="en-US"/>
              <a:t>The ability to identify potential applications for process mining in your organization</a:t>
            </a:r>
            <a:endParaRPr lang="en-US"/>
          </a:p>
          <a:p>
            <a:r>
              <a:rPr lang="en-US"/>
              <a:t> The ability to import data into Celonis</a:t>
            </a:r>
            <a:endParaRPr lang="en-US"/>
          </a:p>
          <a:p>
            <a:r>
              <a:rPr lang="en-US"/>
              <a:t>The ability to create process models in Celonis</a:t>
            </a:r>
            <a:endParaRPr lang="en-US"/>
          </a:p>
          <a:p>
            <a:r>
              <a:rPr lang="en-US"/>
              <a:t>The ability to analyze process data in Celonis</a:t>
            </a:r>
            <a:endParaRPr lang="en-US"/>
          </a:p>
          <a:p>
            <a:r>
              <a:rPr lang="en-US"/>
              <a:t>The ability to identify and improve process bottlenecks in Celonis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a:t>
            </a:r>
            <a:endParaRPr lang="en-IN" dirty="0"/>
          </a:p>
        </p:txBody>
      </p:sp>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1" name="Picture 10"/>
          <p:cNvPicPr>
            <a:picLocks noChangeAspect="1"/>
          </p:cNvPicPr>
          <p:nvPr/>
        </p:nvPicPr>
        <p:blipFill rotWithShape="1">
          <a:blip r:embed="rId1"/>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1"/>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1"/>
          <a:srcRect l="1625" t="24605" r="78751" b="18256"/>
          <a:stretch>
            <a:fillRect/>
          </a:stretch>
        </p:blipFill>
        <p:spPr>
          <a:xfrm>
            <a:off x="2302331" y="1654925"/>
            <a:ext cx="468086" cy="195943"/>
          </a:xfrm>
          <a:prstGeom prst="rect">
            <a:avLst/>
          </a:prstGeom>
        </p:spPr>
      </p:pic>
      <p:sp>
        <p:nvSpPr>
          <p:cNvPr id="5" name="Content Placeholder 4"/>
          <p:cNvSpPr/>
          <p:nvPr>
            <p:ph idx="1"/>
          </p:nvPr>
        </p:nvSpPr>
        <p:spPr/>
        <p:txBody>
          <a:bodyPr/>
          <a:p>
            <a:pPr marL="0" indent="0">
              <a:buNone/>
            </a:pPr>
            <a:endParaRPr lang="en-US"/>
          </a:p>
        </p:txBody>
      </p:sp>
      <p:pic>
        <p:nvPicPr>
          <p:cNvPr id="6" name="Picture 5" descr="github dashboard"/>
          <p:cNvPicPr>
            <a:picLocks noChangeAspect="1"/>
          </p:cNvPicPr>
          <p:nvPr/>
        </p:nvPicPr>
        <p:blipFill>
          <a:blip r:embed="rId2"/>
          <a:stretch>
            <a:fillRect/>
          </a:stretch>
        </p:blipFill>
        <p:spPr>
          <a:xfrm>
            <a:off x="282575" y="1097280"/>
            <a:ext cx="11427460" cy="50679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66145"/>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Course Objective</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Technology</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Modules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Real Time 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Learning outcomes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p:cNvSpPr>
            <a:spLocks noGrp="1"/>
          </p:cNvSpPr>
          <p:nvPr>
            <p:ph idx="1"/>
          </p:nvPr>
        </p:nvSpPr>
        <p:spPr>
          <a:xfrm>
            <a:off x="199505" y="1097279"/>
            <a:ext cx="11779135" cy="5394960"/>
          </a:xfrm>
        </p:spPr>
        <p:txBody>
          <a:bodyPr>
            <a:noAutofit/>
          </a:bodyPr>
          <a:lstStyle/>
          <a:p>
            <a:pPr marL="457200" indent="-457200"/>
            <a:r>
              <a:rPr lang="en-IN" altLang="en-US" sz="2400" b="1" dirty="0"/>
              <a:t>L</a:t>
            </a:r>
            <a:r>
              <a:rPr lang="en-US" sz="2400" b="1" dirty="0"/>
              <a:t>earn about the different types of process mining, such as discovery, conformance checking, and enhancement. They could also learn about the process mining lifecycle, which includes the steps of collecting event data, cleaning event data, creating a process model, and analyzing the process model.</a:t>
            </a:r>
            <a:endParaRPr lang="en-US" sz="2400" b="1" dirty="0"/>
          </a:p>
          <a:p>
            <a:pPr marL="457200" indent="-457200"/>
            <a:endParaRPr lang="en-US" sz="2400" b="1" dirty="0"/>
          </a:p>
          <a:p>
            <a:pPr marL="457200" indent="-457200"/>
            <a:r>
              <a:rPr lang="en-IN" altLang="en-US" sz="2400" b="1" dirty="0"/>
              <a:t>L</a:t>
            </a:r>
            <a:r>
              <a:rPr lang="en-US" sz="2400" b="1" dirty="0"/>
              <a:t>earn about the syntax of PQL queries and how to use them to extract insights from event data. They could also learn about the different types of PQL queries, such as event queries, activity queries, and trace queries</a:t>
            </a:r>
            <a:r>
              <a:rPr lang="en-IN" altLang="en-US" sz="2400" b="1" dirty="0"/>
              <a:t>.</a:t>
            </a:r>
            <a:endParaRPr lang="en-IN" altLang="en-US" sz="2400" b="1" dirty="0"/>
          </a:p>
          <a:p>
            <a:pPr marL="0" indent="0">
              <a:buNone/>
            </a:pPr>
            <a:endParaRPr lang="en-IN" altLang="en-US" sz="2400" b="1" dirty="0"/>
          </a:p>
          <a:p>
            <a:pPr marL="457200" indent="-457200" algn="l"/>
            <a:r>
              <a:rPr lang="en-IN" altLang="en-US" sz="2400" b="1" dirty="0"/>
              <a:t> Learn how to import event data into EMS using a variety of methods and also learn how to configure EMS to analyze the event data.</a:t>
            </a:r>
            <a:endParaRPr lang="en-IN" altLang="en-US" sz="2400" b="1" dirty="0"/>
          </a:p>
          <a:p>
            <a:pPr marL="457200" indent="-457200" algn="l"/>
            <a:endParaRPr lang="en-US" sz="2400" b="1" dirty="0"/>
          </a:p>
          <a:p>
            <a:pPr marL="0" indent="0">
              <a:buNone/>
            </a:pP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5" name="Content Placeholder 4"/>
          <p:cNvSpPr/>
          <p:nvPr>
            <p:ph idx="1"/>
          </p:nvPr>
        </p:nvSpPr>
        <p:spPr/>
        <p:txBody>
          <a:bodyPr>
            <a:normAutofit lnSpcReduction="10000"/>
          </a:bodyPr>
          <a:p>
            <a:r>
              <a:rPr lang="en-IN" altLang="en-US" sz="2400"/>
              <a:t>Process Mining is a modern way to understand how businesses work using data. It's like a clear and complete picture that helps us see how things are really happening. This helps a lot in making good decisions and improving how things are done.</a:t>
            </a:r>
            <a:endParaRPr lang="en-IN" altLang="en-US" sz="2400"/>
          </a:p>
          <a:p>
            <a:r>
              <a:rPr lang="en-IN" altLang="en-US" sz="2400">
                <a:sym typeface="+mn-ea"/>
              </a:rPr>
              <a:t>Process mining is a data-driven approach used to analyze, visualize, and understand business processes based on event data stored in information systems. It involves extracting valuable insights from event logs generated during the execution of various processes.</a:t>
            </a:r>
            <a:endParaRPr lang="en-IN" altLang="en-US" sz="2400"/>
          </a:p>
          <a:p>
            <a:r>
              <a:rPr lang="en-IN" altLang="en-US" sz="2400"/>
              <a:t>The goal of process mining is to turn event data into insights and actions.</a:t>
            </a:r>
            <a:endParaRPr lang="en-IN" altLang="en-US" sz="2400"/>
          </a:p>
          <a:p>
            <a:r>
              <a:rPr lang="en-IN" altLang="en-US" sz="2400"/>
              <a:t> It's the key to understanding how your processes really function, providing insights that drive informed decisions. With process mining, you can identify bottlenecks, optimize workflows, and enhance efficiency.</a:t>
            </a:r>
            <a:endParaRPr lang="en-IN" altLang="en-US" sz="2400"/>
          </a:p>
          <a:p>
            <a:r>
              <a:rPr lang="en-IN" altLang="en-US" sz="2400"/>
              <a:t>Process mining  is  starting with the basics, you'll gain a solid understanding of what process mining is and how it works. We'll demystify event logs, process models, and the key concepts that underpin process mining.</a:t>
            </a:r>
            <a:endParaRPr lang="en-IN" altLang="en-US" sz="2400"/>
          </a:p>
          <a:p>
            <a:r>
              <a:rPr lang="en-IN" altLang="en-US" sz="2400"/>
              <a:t>In Process Mining we also learn about  PQL queries and Get Data into EMS to analyze the event data.</a:t>
            </a:r>
            <a:endParaRPr lang="en-IN" altLang="en-US" sz="2400"/>
          </a:p>
          <a:p>
            <a:endParaRPr lang="en-IN" altLang="en-US" sz="2400"/>
          </a:p>
          <a:p>
            <a:pPr marL="0" indent="0">
              <a:buNone/>
            </a:pPr>
            <a:endParaRPr lang="en-IN" altLang="en-US" sz="2400"/>
          </a:p>
          <a:p>
            <a:pPr marL="0" indent="0">
              <a:buNone/>
            </a:pPr>
            <a:endParaRPr lang="en-I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Process mining Technology</a:t>
            </a:r>
            <a:endParaRPr lang="en-IN" altLang="en-US"/>
          </a:p>
        </p:txBody>
      </p:sp>
      <p:sp>
        <p:nvSpPr>
          <p:cNvPr id="3" name="Content Placeholder 2"/>
          <p:cNvSpPr>
            <a:spLocks noGrp="1"/>
          </p:cNvSpPr>
          <p:nvPr>
            <p:ph idx="1"/>
          </p:nvPr>
        </p:nvSpPr>
        <p:spPr/>
        <p:txBody>
          <a:bodyPr>
            <a:normAutofit fontScale="90000"/>
          </a:bodyPr>
          <a:p>
            <a:r>
              <a:rPr lang="en-US" sz="2665"/>
              <a:t>Process mining technology is an advanced approach that involves using data from various sources within an organization to understand, </a:t>
            </a:r>
            <a:r>
              <a:rPr lang="en-US" sz="2665"/>
              <a:t>analyze, and improve its business processes. It's a data-driven methodology that unveils the actual flow of activities, decisions, and interactions within processes, providing insights to enhance efficiency and effectiveness.</a:t>
            </a:r>
            <a:endParaRPr lang="en-US" sz="2665"/>
          </a:p>
          <a:p>
            <a:r>
              <a:rPr lang="en-IN" altLang="en-US" sz="2665"/>
              <a:t>Process mining uses data to discover, analyze,monitor and improve </a:t>
            </a:r>
            <a:r>
              <a:rPr lang="en-US" sz="2665"/>
              <a:t>real-world processes</a:t>
            </a:r>
            <a:r>
              <a:rPr lang="en-IN" altLang="en-US" sz="2665"/>
              <a:t>.</a:t>
            </a:r>
            <a:endParaRPr lang="en-IN" altLang="en-US" sz="2665"/>
          </a:p>
          <a:p>
            <a:pPr>
              <a:buFont typeface="Wingdings" panose="05000000000000000000" charset="0"/>
              <a:buChar char="Ø"/>
            </a:pPr>
            <a:r>
              <a:rPr lang="en-US" sz="2665">
                <a:sym typeface="+mn-ea"/>
              </a:rPr>
              <a:t>Process mining technology is the software and tools that are used to perform process mining. </a:t>
            </a:r>
            <a:endParaRPr lang="en-US" sz="2665"/>
          </a:p>
          <a:p>
            <a:pPr marL="0" indent="0">
              <a:buNone/>
            </a:pPr>
            <a:r>
              <a:rPr lang="en-IN" altLang="en-US" sz="2665">
                <a:sym typeface="+mn-ea"/>
              </a:rPr>
              <a:t>Some of the Process Mining technologies such as Celonis,Process Gene,Disco and Minit</a:t>
            </a:r>
            <a:endParaRPr lang="en-IN" altLang="en-US" sz="2665"/>
          </a:p>
          <a:p>
            <a:r>
              <a:rPr lang="en-IN" altLang="en-US" sz="2665">
                <a:sym typeface="+mn-ea"/>
              </a:rPr>
              <a:t>Process Mining Technology involves:</a:t>
            </a:r>
            <a:endParaRPr lang="en-IN" altLang="en-US" sz="2665"/>
          </a:p>
          <a:p>
            <a:r>
              <a:rPr lang="en-IN" altLang="en-US" sz="2665" b="1">
                <a:sym typeface="+mn-ea"/>
              </a:rPr>
              <a:t>Event log: </a:t>
            </a:r>
            <a:r>
              <a:rPr lang="en-IN" altLang="en-US" sz="2665">
                <a:sym typeface="+mn-ea"/>
              </a:rPr>
              <a:t>An event log is a data source that process mining algorithms use to discover, analyze, and enhance process models. </a:t>
            </a:r>
            <a:endParaRPr lang="en-IN" altLang="en-US" sz="2665"/>
          </a:p>
          <a:p>
            <a:r>
              <a:rPr lang="en-IN" altLang="en-US" sz="2665" b="1">
                <a:sym typeface="+mn-ea"/>
              </a:rPr>
              <a:t>Process model:</a:t>
            </a:r>
            <a:r>
              <a:rPr lang="en-IN" altLang="en-US" sz="2665">
                <a:sym typeface="+mn-ea"/>
              </a:rPr>
              <a:t> A process model is a graphical representation of the process. It can be used to communicate the process to stakeholders, identify problems, and track the performance of the process.</a:t>
            </a:r>
            <a:endParaRPr lang="en-IN" altLang="en-US" sz="2665"/>
          </a:p>
          <a:p>
            <a:pPr marL="0" indent="0">
              <a:buNone/>
            </a:pPr>
            <a:endParaRPr lang="en-IN" altLang="en-US" sz="2400"/>
          </a:p>
          <a:p>
            <a:pPr marL="0" indent="0">
              <a:buNone/>
            </a:pPr>
            <a:endParaRPr lang="en-I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Continued...</a:t>
            </a:r>
            <a:endParaRPr lang="en-IN" altLang="en-US"/>
          </a:p>
        </p:txBody>
      </p:sp>
      <p:sp>
        <p:nvSpPr>
          <p:cNvPr id="3" name="Content Placeholder 2"/>
          <p:cNvSpPr>
            <a:spLocks noGrp="1"/>
          </p:cNvSpPr>
          <p:nvPr>
            <p:ph idx="1"/>
          </p:nvPr>
        </p:nvSpPr>
        <p:spPr/>
        <p:txBody>
          <a:bodyPr>
            <a:normAutofit/>
          </a:bodyPr>
          <a:p>
            <a:r>
              <a:rPr lang="en-IN" altLang="en-US" sz="2400" b="1">
                <a:sym typeface="+mn-ea"/>
              </a:rPr>
              <a:t>Metrics:</a:t>
            </a:r>
            <a:r>
              <a:rPr lang="en-IN" altLang="en-US" sz="2400">
                <a:sym typeface="+mn-ea"/>
              </a:rPr>
              <a:t> Metrics are used to measure the performance of the process. They can be used to identify areas for improvement and track the effectiveness of changes that have been made.</a:t>
            </a:r>
            <a:endParaRPr lang="en-IN" altLang="en-US" sz="2400" b="1"/>
          </a:p>
          <a:p>
            <a:r>
              <a:rPr lang="en-IN" altLang="en-US" sz="2400" b="1"/>
              <a:t>Process discovery: </a:t>
            </a:r>
            <a:r>
              <a:rPr lang="en-IN" altLang="en-US" sz="2400"/>
              <a:t>Process discovery is the process of finding the underlying process model from event data.</a:t>
            </a:r>
            <a:endParaRPr lang="en-IN" altLang="en-US" sz="2400"/>
          </a:p>
          <a:p>
            <a:r>
              <a:rPr lang="en-IN" altLang="en-US" sz="2400" b="1">
                <a:sym typeface="+mn-ea"/>
              </a:rPr>
              <a:t>Conformance checking:</a:t>
            </a:r>
            <a:r>
              <a:rPr lang="en-IN" altLang="en-US" sz="2400">
                <a:sym typeface="+mn-ea"/>
              </a:rPr>
              <a:t> Conformance checking is the process of checking whether the actual process conforms to the desired process model. </a:t>
            </a:r>
            <a:endParaRPr lang="en-IN" altLang="en-US" sz="2400"/>
          </a:p>
          <a:p>
            <a:r>
              <a:rPr lang="en-IN" altLang="en-US" sz="2400" b="1">
                <a:sym typeface="+mn-ea"/>
              </a:rPr>
              <a:t>Enhancement:</a:t>
            </a:r>
            <a:r>
              <a:rPr lang="en-IN" altLang="en-US" sz="2400">
                <a:sym typeface="+mn-ea"/>
              </a:rPr>
              <a:t> Enhancement is the process of improving the process model based on the analysis of event data. </a:t>
            </a:r>
            <a:endParaRPr lang="en-IN" altLang="en-US" sz="2400"/>
          </a:p>
          <a:p>
            <a:pPr marL="0" indent="0">
              <a:buNone/>
            </a:pPr>
            <a:endParaRPr lang="en-IN" altLang="en-US" sz="2400"/>
          </a:p>
          <a:p>
            <a:endParaRPr lang="en-IN" altLang="en-US" sz="2400"/>
          </a:p>
        </p:txBody>
      </p:sp>
      <p:pic>
        <p:nvPicPr>
          <p:cNvPr id="6" name="Content Placeholder 5" descr="tech1"/>
          <p:cNvPicPr>
            <a:picLocks noChangeAspect="1"/>
          </p:cNvPicPr>
          <p:nvPr/>
        </p:nvPicPr>
        <p:blipFill>
          <a:blip r:embed="rId1"/>
          <a:stretch>
            <a:fillRect/>
          </a:stretch>
        </p:blipFill>
        <p:spPr>
          <a:xfrm>
            <a:off x="3303270" y="3818255"/>
            <a:ext cx="5418455" cy="2504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Applications</a:t>
            </a:r>
            <a:endParaRPr lang="en-IN" altLang="en-US"/>
          </a:p>
        </p:txBody>
      </p:sp>
      <p:sp>
        <p:nvSpPr>
          <p:cNvPr id="3" name="Content Placeholder 2"/>
          <p:cNvSpPr>
            <a:spLocks noGrp="1"/>
          </p:cNvSpPr>
          <p:nvPr>
            <p:ph idx="1"/>
          </p:nvPr>
        </p:nvSpPr>
        <p:spPr/>
        <p:txBody>
          <a:bodyPr/>
          <a:p>
            <a:r>
              <a:rPr lang="en-US" sz="2400"/>
              <a:t>Process mining is a powerful tool that can be used to improve the efficiency and effectiveness of business processes. It can be used for a variety of applications, including:</a:t>
            </a:r>
            <a:endParaRPr lang="en-US" sz="2400"/>
          </a:p>
          <a:p>
            <a:pPr>
              <a:buFont typeface="Arial" panose="020B0604020202020204" pitchFamily="34" charset="0"/>
              <a:buChar char="•"/>
            </a:pPr>
            <a:r>
              <a:rPr lang="en-US" sz="2400"/>
              <a:t> </a:t>
            </a:r>
            <a:r>
              <a:rPr lang="en-IN" altLang="en-US" sz="2400"/>
              <a:t>Discovering and Documenting process</a:t>
            </a:r>
            <a:endParaRPr lang="en-IN" altLang="en-US" sz="2400"/>
          </a:p>
          <a:p>
            <a:pPr>
              <a:buFont typeface="Arial" panose="020B0604020202020204" pitchFamily="34" charset="0"/>
              <a:buChar char="•"/>
            </a:pPr>
            <a:r>
              <a:rPr lang="en-IN" altLang="en-US" sz="2400"/>
              <a:t>Analyzing process</a:t>
            </a:r>
            <a:endParaRPr lang="en-IN" altLang="en-US" sz="2400"/>
          </a:p>
          <a:p>
            <a:pPr>
              <a:buFont typeface="Arial" panose="020B0604020202020204" pitchFamily="34" charset="0"/>
              <a:buChar char="•"/>
            </a:pPr>
            <a:r>
              <a:rPr lang="en-IN" altLang="en-US" sz="2400"/>
              <a:t>Monitoring process</a:t>
            </a:r>
            <a:endParaRPr lang="en-IN" altLang="en-US" sz="2400"/>
          </a:p>
          <a:p>
            <a:pPr>
              <a:buFont typeface="Arial" panose="020B0604020202020204" pitchFamily="34" charset="0"/>
              <a:buChar char="•"/>
            </a:pPr>
            <a:r>
              <a:rPr lang="en-IN" altLang="en-US" sz="2400"/>
              <a:t>Enhancing process</a:t>
            </a:r>
            <a:endParaRPr lang="en-IN" altLang="en-US" sz="2400"/>
          </a:p>
          <a:p>
            <a:pPr>
              <a:buFont typeface="Arial" panose="020B0604020202020204" pitchFamily="34" charset="0"/>
              <a:buChar char="•"/>
            </a:pPr>
            <a:r>
              <a:rPr lang="en-IN" altLang="en-US" sz="2400"/>
              <a:t>Compliance checking</a:t>
            </a:r>
            <a:endParaRPr lang="en-IN" altLang="en-US" sz="2400"/>
          </a:p>
          <a:p>
            <a:pPr>
              <a:buFont typeface="Arial" panose="020B0604020202020204" pitchFamily="34" charset="0"/>
              <a:buChar char="•"/>
            </a:pPr>
            <a:r>
              <a:rPr lang="en-IN" altLang="en-US" sz="2400"/>
              <a:t>Risk Assesment</a:t>
            </a:r>
            <a:endParaRPr lang="en-IN" altLang="en-US" sz="2400"/>
          </a:p>
          <a:p>
            <a:pPr>
              <a:buFont typeface="Arial" panose="020B0604020202020204" pitchFamily="34" charset="0"/>
              <a:buChar char="•"/>
            </a:pPr>
            <a:r>
              <a:rPr lang="en-IN" altLang="en-US" sz="2400"/>
              <a:t>Resource allocation</a:t>
            </a:r>
            <a:endParaRPr lang="en-IN" altLang="en-US" sz="2400"/>
          </a:p>
          <a:p>
            <a:pPr>
              <a:buFont typeface="Arial" panose="020B0604020202020204" pitchFamily="34" charset="0"/>
              <a:buChar char="•"/>
            </a:pPr>
            <a:r>
              <a:rPr lang="en-IN" altLang="en-US" sz="2400"/>
              <a:t>Customer Experience improvement</a:t>
            </a:r>
            <a:endParaRPr lang="en-IN" altLang="en-US" sz="2400"/>
          </a:p>
          <a:p>
            <a:pPr>
              <a:buFont typeface="Arial" panose="020B0604020202020204" pitchFamily="34" charset="0"/>
              <a:buChar char="•"/>
            </a:pPr>
            <a:r>
              <a:rPr lang="en-IN" altLang="en-US" sz="2400"/>
              <a:t>Root cause analysis</a:t>
            </a:r>
            <a:endParaRPr lang="en-US" sz="2400"/>
          </a:p>
          <a:p>
            <a:pPr marL="0" indent="0">
              <a:buNone/>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a:t>
            </a:r>
            <a:endParaRPr lang="en-IN" altLang="en-US"/>
          </a:p>
        </p:txBody>
      </p:sp>
      <p:sp>
        <p:nvSpPr>
          <p:cNvPr id="3" name="Content Placeholder 2"/>
          <p:cNvSpPr>
            <a:spLocks noGrp="1"/>
          </p:cNvSpPr>
          <p:nvPr>
            <p:ph idx="1"/>
          </p:nvPr>
        </p:nvSpPr>
        <p:spPr/>
        <p:txBody>
          <a:bodyPr/>
          <a:p>
            <a:r>
              <a:rPr lang="en-IN" altLang="en-US" sz="2400" b="1"/>
              <a:t>PROCESS MINING FUNDAMENTALS</a:t>
            </a:r>
            <a:endParaRPr lang="en-IN" altLang="en-US" sz="2400" b="1"/>
          </a:p>
          <a:p>
            <a:pPr>
              <a:buFont typeface="Arial" panose="020B0604020202020204" pitchFamily="34" charset="0"/>
              <a:buChar char="•"/>
            </a:pPr>
            <a:r>
              <a:rPr lang="en-IN" altLang="en-US" sz="2400"/>
              <a:t>There are three main types of process mining are: process discovery,conformance checking, and process enhancement.</a:t>
            </a:r>
            <a:endParaRPr lang="en-IN" altLang="en-US" sz="2400"/>
          </a:p>
          <a:p>
            <a:pPr>
              <a:buFont typeface="Arial" panose="020B0604020202020204" pitchFamily="34" charset="0"/>
              <a:buChar char="•"/>
            </a:pPr>
            <a:r>
              <a:rPr lang="en-IN" altLang="en-US" sz="2400"/>
              <a:t>Celonis is a process mining software platform that helps organizations to discover, analyze, and improve their business processes.</a:t>
            </a:r>
            <a:endParaRPr lang="en-IN" altLang="en-US" sz="2400"/>
          </a:p>
          <a:p>
            <a:pPr>
              <a:buFont typeface="Arial" panose="020B0604020202020204" pitchFamily="34" charset="0"/>
              <a:buChar char="•"/>
            </a:pPr>
            <a:r>
              <a:rPr lang="en-IN" altLang="en-US" sz="2400"/>
              <a:t>Celonis uses event data to create process models, analyze process performance, and identify opportunities for improvement.</a:t>
            </a:r>
            <a:endParaRPr lang="en-IN" altLang="en-US" sz="2400"/>
          </a:p>
          <a:p>
            <a:r>
              <a:rPr lang="en-IN" altLang="en-US" sz="2800" b="1"/>
              <a:t>Celonis Analyses:</a:t>
            </a:r>
            <a:endParaRPr lang="en-IN" altLang="en-US" sz="1535" b="1"/>
          </a:p>
          <a:p>
            <a:pPr marL="0" indent="0">
              <a:buNone/>
            </a:pPr>
            <a:r>
              <a:rPr lang="en-IN" altLang="en-US" sz="2400" b="1"/>
              <a:t>	</a:t>
            </a:r>
            <a:r>
              <a:rPr lang="en-IN" altLang="en-US" sz="2400"/>
              <a:t>Celonis Analysis uses the Celonis platform to understand how a business operates. It starts by collecting data from different parts of the company, like sales and customer service. This data is organized and turned into a timeline of activities called event logs. Celonis then uses these logs to create pictures of how the business works, showing how things happen and where there might be problems.</a:t>
            </a:r>
            <a:endParaRPr lang="en-I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Continued...</a:t>
            </a:r>
            <a:endParaRPr lang="en-IN" altLang="en-US"/>
          </a:p>
        </p:txBody>
      </p:sp>
      <p:sp>
        <p:nvSpPr>
          <p:cNvPr id="3" name="Content Placeholder 2"/>
          <p:cNvSpPr>
            <a:spLocks noGrp="1"/>
          </p:cNvSpPr>
          <p:nvPr>
            <p:ph idx="1"/>
          </p:nvPr>
        </p:nvSpPr>
        <p:spPr/>
        <p:txBody>
          <a:bodyPr/>
          <a:p>
            <a:pPr marL="0" indent="0">
              <a:buNone/>
            </a:pPr>
            <a:endParaRPr lang="en-IN" altLang="en-US" b="1"/>
          </a:p>
          <a:p>
            <a:pPr marL="0" indent="0">
              <a:buNone/>
            </a:pPr>
            <a:r>
              <a:rPr lang="en-IN" altLang="en-US" b="1"/>
              <a:t>    </a:t>
            </a:r>
            <a:endParaRPr lang="en-IN" altLang="en-US" b="1"/>
          </a:p>
          <a:p>
            <a:pPr marL="0" indent="0">
              <a:buNone/>
            </a:pPr>
            <a:endParaRPr lang="en-IN" altLang="en-US" b="1"/>
          </a:p>
          <a:p>
            <a:pPr marL="0" indent="0">
              <a:buNone/>
            </a:pPr>
            <a:endParaRPr lang="en-IN" altLang="en-US" b="1"/>
          </a:p>
          <a:p>
            <a:pPr marL="0" indent="0">
              <a:buNone/>
            </a:pPr>
            <a:endParaRPr lang="en-IN" altLang="en-US" b="1"/>
          </a:p>
          <a:p>
            <a:pPr marL="0" indent="0">
              <a:buNone/>
            </a:pPr>
            <a:endParaRPr lang="en-IN" altLang="en-US" b="1"/>
          </a:p>
          <a:p>
            <a:pPr marL="0" indent="0">
              <a:buNone/>
            </a:pPr>
            <a:r>
              <a:rPr lang="en-IN" altLang="en-US" b="1"/>
              <a:t>Variability and Variant Analyses:</a:t>
            </a:r>
            <a:endParaRPr lang="en-IN" altLang="en-US" b="1"/>
          </a:p>
          <a:p>
            <a:pPr marL="0" indent="0">
              <a:buNone/>
            </a:pPr>
            <a:r>
              <a:rPr lang="en-IN" altLang="en-US" b="1"/>
              <a:t>	</a:t>
            </a:r>
            <a:r>
              <a:rPr lang="en-IN" altLang="en-US" sz="2400"/>
              <a:t>Variability and variant analyses in Celonis are used to understand the different ways that a process can be executed. This can be done by identifying the different paths that a case can take through the process, as well as the different activities that can be performed at each step.</a:t>
            </a:r>
            <a:endParaRPr lang="en-IN" altLang="en-US" sz="2400"/>
          </a:p>
        </p:txBody>
      </p:sp>
      <p:pic>
        <p:nvPicPr>
          <p:cNvPr id="10" name="Picture 10" descr="celexample"/>
          <p:cNvPicPr>
            <a:picLocks noChangeAspect="1"/>
          </p:cNvPicPr>
          <p:nvPr/>
        </p:nvPicPr>
        <p:blipFill>
          <a:blip r:embed="rId1"/>
          <a:stretch>
            <a:fillRect/>
          </a:stretch>
        </p:blipFill>
        <p:spPr>
          <a:xfrm>
            <a:off x="927100" y="1040130"/>
            <a:ext cx="10092055" cy="3110865"/>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9099</Words>
  <Application>WPS Presentation</Application>
  <PresentationFormat>Widescreen</PresentationFormat>
  <Paragraphs>173</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Times New Roman</vt:lpstr>
      <vt:lpstr>Courier New</vt:lpstr>
      <vt:lpstr>Calibri</vt:lpstr>
      <vt:lpstr>Wingdings</vt:lpstr>
      <vt:lpstr>Times New Roman</vt:lpstr>
      <vt:lpstr>Microsoft YaHei</vt:lpstr>
      <vt:lpstr>Arial Unicode MS</vt:lpstr>
      <vt:lpstr>Custom Design</vt:lpstr>
      <vt:lpstr>PowerPoint 演示文稿</vt:lpstr>
      <vt:lpstr>Contents</vt:lpstr>
      <vt:lpstr>Course Objective</vt:lpstr>
      <vt:lpstr>Introduction</vt:lpstr>
      <vt:lpstr>Process mining Technology</vt:lpstr>
      <vt:lpstr>Continued...</vt:lpstr>
      <vt:lpstr>Applications</vt:lpstr>
      <vt:lpstr>Modules</vt:lpstr>
      <vt:lpstr>Continued...</vt:lpstr>
      <vt:lpstr>Continued...</vt:lpstr>
      <vt:lpstr>PQL Queries</vt:lpstr>
      <vt:lpstr>Continued...</vt:lpstr>
      <vt:lpstr>Get Data into EMS</vt:lpstr>
      <vt:lpstr>Refine your Data pipeline</vt:lpstr>
      <vt:lpstr>Real Time Applications</vt:lpstr>
      <vt:lpstr>Learning outcomes</vt:lpstr>
      <vt:lpstr>Git Hub Dashboard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dhanu</cp:lastModifiedBy>
  <cp:revision>122</cp:revision>
  <dcterms:created xsi:type="dcterms:W3CDTF">2019-06-11T05:35:00Z</dcterms:created>
  <dcterms:modified xsi:type="dcterms:W3CDTF">2023-08-29T13:20:19Z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F2E5CB198BF3401BA37509E49847A845_13</vt:lpwstr>
  </property>
  <property fmtid="{D5CDD505-2E9C-101B-9397-08002B2CF9AE}" pid="3" name="KSOProductBuildVer">
    <vt:lpwstr>1033-12.2.0.13193</vt:lpwstr>
  </property>
</Properties>
</file>